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4942" r:id="rId2"/>
    <p:sldId id="4985" r:id="rId3"/>
    <p:sldId id="4949" r:id="rId4"/>
    <p:sldId id="4954" r:id="rId5"/>
    <p:sldId id="4950" r:id="rId6"/>
    <p:sldId id="4955" r:id="rId7"/>
    <p:sldId id="4956" r:id="rId8"/>
    <p:sldId id="265" r:id="rId9"/>
    <p:sldId id="4990" r:id="rId10"/>
    <p:sldId id="4945" r:id="rId11"/>
    <p:sldId id="4944" r:id="rId12"/>
    <p:sldId id="4946" r:id="rId13"/>
    <p:sldId id="4967" r:id="rId14"/>
    <p:sldId id="4957" r:id="rId15"/>
    <p:sldId id="259" r:id="rId16"/>
    <p:sldId id="4959" r:id="rId17"/>
    <p:sldId id="264" r:id="rId18"/>
    <p:sldId id="4960" r:id="rId19"/>
    <p:sldId id="4972" r:id="rId20"/>
    <p:sldId id="4973" r:id="rId21"/>
    <p:sldId id="4958" r:id="rId22"/>
    <p:sldId id="4970" r:id="rId23"/>
    <p:sldId id="266" r:id="rId24"/>
    <p:sldId id="4982" r:id="rId25"/>
    <p:sldId id="4974" r:id="rId26"/>
    <p:sldId id="4979" r:id="rId27"/>
    <p:sldId id="4980" r:id="rId28"/>
    <p:sldId id="4981" r:id="rId29"/>
    <p:sldId id="257" r:id="rId30"/>
    <p:sldId id="4964" r:id="rId31"/>
    <p:sldId id="4965" r:id="rId32"/>
    <p:sldId id="4975" r:id="rId33"/>
    <p:sldId id="4966" r:id="rId34"/>
    <p:sldId id="4977" r:id="rId35"/>
    <p:sldId id="4976" r:id="rId36"/>
    <p:sldId id="4968" r:id="rId37"/>
    <p:sldId id="4978" r:id="rId38"/>
    <p:sldId id="4984" r:id="rId39"/>
    <p:sldId id="4983" r:id="rId40"/>
    <p:sldId id="4988" r:id="rId41"/>
    <p:sldId id="261" r:id="rId42"/>
    <p:sldId id="4986" r:id="rId43"/>
    <p:sldId id="4987" r:id="rId44"/>
    <p:sldId id="498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98"/>
    <p:restoredTop sz="96327"/>
  </p:normalViewPr>
  <p:slideViewPr>
    <p:cSldViewPr snapToGrid="0">
      <p:cViewPr varScale="1">
        <p:scale>
          <a:sx n="134" d="100"/>
          <a:sy n="134" d="100"/>
        </p:scale>
        <p:origin x="21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FB875-2916-A147-8F45-5B195819D5BE}" type="datetimeFigureOut">
              <a:rPr lang="en-US" smtClean="0"/>
              <a:t>10/23/23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AC4644-A23A-6F45-94E2-29F25BF28D01}" type="slidenum">
              <a:rPr lang="en-US" smtClean="0"/>
              <a:t>‹#›</a:t>
            </a:fld>
            <a:endParaRPr lang="en-US"/>
          </a:p>
        </p:txBody>
      </p:sp>
    </p:spTree>
    <p:extLst>
      <p:ext uri="{BB962C8B-B14F-4D97-AF65-F5344CB8AC3E}">
        <p14:creationId xmlns:p14="http://schemas.microsoft.com/office/powerpoint/2010/main" val="844766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1</a:t>
            </a:fld>
            <a:endParaRPr lang="en-US" dirty="0"/>
          </a:p>
        </p:txBody>
      </p:sp>
    </p:spTree>
    <p:extLst>
      <p:ext uri="{BB962C8B-B14F-4D97-AF65-F5344CB8AC3E}">
        <p14:creationId xmlns:p14="http://schemas.microsoft.com/office/powerpoint/2010/main" val="422341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Properly Assured Implementation of Differential Dynamic Logic from hybrid programs verification and specification </a:t>
            </a:r>
          </a:p>
        </p:txBody>
      </p:sp>
      <p:sp>
        <p:nvSpPr>
          <p:cNvPr id="4" name="Slide Number Placeholder 3"/>
          <p:cNvSpPr>
            <a:spLocks noGrp="1"/>
          </p:cNvSpPr>
          <p:nvPr>
            <p:ph type="sldNum" sz="quarter" idx="5"/>
          </p:nvPr>
        </p:nvSpPr>
        <p:spPr/>
        <p:txBody>
          <a:bodyPr/>
          <a:lstStyle/>
          <a:p>
            <a:fld id="{4DBC8C43-DB26-A243-8EC0-2EFA8A8CE183}" type="slidenum">
              <a:rPr lang="en-US" smtClean="0"/>
              <a:t>29</a:t>
            </a:fld>
            <a:endParaRPr lang="en-US" dirty="0"/>
          </a:p>
        </p:txBody>
      </p:sp>
    </p:spTree>
    <p:extLst>
      <p:ext uri="{BB962C8B-B14F-4D97-AF65-F5344CB8AC3E}">
        <p14:creationId xmlns:p14="http://schemas.microsoft.com/office/powerpoint/2010/main" val="1100206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32</a:t>
            </a:fld>
            <a:endParaRPr lang="en-US" dirty="0"/>
          </a:p>
        </p:txBody>
      </p:sp>
    </p:spTree>
    <p:extLst>
      <p:ext uri="{BB962C8B-B14F-4D97-AF65-F5344CB8AC3E}">
        <p14:creationId xmlns:p14="http://schemas.microsoft.com/office/powerpoint/2010/main" val="1451776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33</a:t>
            </a:fld>
            <a:endParaRPr lang="en-US" dirty="0"/>
          </a:p>
        </p:txBody>
      </p:sp>
    </p:spTree>
    <p:extLst>
      <p:ext uri="{BB962C8B-B14F-4D97-AF65-F5344CB8AC3E}">
        <p14:creationId xmlns:p14="http://schemas.microsoft.com/office/powerpoint/2010/main" val="3028046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34</a:t>
            </a:fld>
            <a:endParaRPr lang="en-US" dirty="0"/>
          </a:p>
        </p:txBody>
      </p:sp>
    </p:spTree>
    <p:extLst>
      <p:ext uri="{BB962C8B-B14F-4D97-AF65-F5344CB8AC3E}">
        <p14:creationId xmlns:p14="http://schemas.microsoft.com/office/powerpoint/2010/main" val="690243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35</a:t>
            </a:fld>
            <a:endParaRPr lang="en-US" dirty="0"/>
          </a:p>
        </p:txBody>
      </p:sp>
    </p:spTree>
    <p:extLst>
      <p:ext uri="{BB962C8B-B14F-4D97-AF65-F5344CB8AC3E}">
        <p14:creationId xmlns:p14="http://schemas.microsoft.com/office/powerpoint/2010/main" val="2259984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40</a:t>
            </a:fld>
            <a:endParaRPr lang="en-US" dirty="0"/>
          </a:p>
        </p:txBody>
      </p:sp>
    </p:spTree>
    <p:extLst>
      <p:ext uri="{BB962C8B-B14F-4D97-AF65-F5344CB8AC3E}">
        <p14:creationId xmlns:p14="http://schemas.microsoft.com/office/powerpoint/2010/main" val="3028046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Hey Everyone welcome, let's start by watching a video This video is of a F-16 in 2016 almost crashing just a spoiler alert it doesn't crash and the pilot ends up being fine:</a:t>
            </a:r>
          </a:p>
          <a:p>
            <a:endParaRPr lang="en-US" dirty="0"/>
          </a:p>
          <a:p>
            <a:r>
              <a:rPr lang="en-US" dirty="0"/>
              <a:t>Alright so what did we just see. This  video is of the HUD display of a student pilot from the Arizona Air National Guard’s 152nd Fighter Squadron, and the pilot executes a maneuver and because of the resulting 8.2 G forces the Pilot loses consciousness</a:t>
            </a:r>
          </a:p>
          <a:p>
            <a:endParaRPr lang="en-US" dirty="0"/>
          </a:p>
          <a:p>
            <a:r>
              <a:rPr lang="en-US" dirty="0"/>
              <a:t>About 11 seconds later the F-16 is pointed 50 degree below the horizon, going a little over the speed of sound at 11.8 thousand feet. In this situation the 'floor' is 12,000 feet which is considered the minimal acceptable altitude for the F-16 to be at.</a:t>
            </a:r>
          </a:p>
          <a:p>
            <a:endParaRPr lang="en-US" dirty="0"/>
          </a:p>
          <a:p>
            <a:r>
              <a:rPr lang="en-US" dirty="0"/>
              <a:t>Four seconds later the aircraft is at 8570 feet, so lost about 3500 feet in 4 seconds, and the AUTO-GCAS system activates, performing a 'Fly UP' maneuver at where it takes control of the F-16 while the pilot is incapacitated. The maneuver results in a force of 9.1 </a:t>
            </a:r>
            <a:r>
              <a:rPr lang="en-US" dirty="0" err="1"/>
              <a:t>Gs</a:t>
            </a:r>
            <a:r>
              <a:rPr lang="en-US" dirty="0"/>
              <a:t>, but it pulls the noise of the F-16 up and eventually the pilot recovers and the F-16 gets back above the 'floor' of 12,000 ft.</a:t>
            </a:r>
          </a:p>
          <a:p>
            <a:endParaRPr lang="en-US" dirty="0"/>
          </a:p>
          <a:p>
            <a:r>
              <a:rPr lang="en-US" dirty="0"/>
              <a:t>So Auto-</a:t>
            </a:r>
            <a:r>
              <a:rPr lang="en-US" dirty="0" err="1"/>
              <a:t>Gcas</a:t>
            </a:r>
            <a:r>
              <a:rPr lang="en-US" dirty="0"/>
              <a:t> eps the the automatic ground collision avoidance system that has been developed over several decades for situations like these, developed by Lockheed Martin and NASA Armstrong and the Airfare research laboratory not by my be at all). And what we just saw is an example of this technology saving a pilot's life. </a:t>
            </a:r>
          </a:p>
        </p:txBody>
      </p:sp>
      <p:sp>
        <p:nvSpPr>
          <p:cNvPr id="4" name="Slide Number Placeholder 3"/>
          <p:cNvSpPr>
            <a:spLocks noGrp="1"/>
          </p:cNvSpPr>
          <p:nvPr>
            <p:ph type="sldNum" sz="quarter" idx="5"/>
          </p:nvPr>
        </p:nvSpPr>
        <p:spPr/>
        <p:txBody>
          <a:bodyPr/>
          <a:lstStyle/>
          <a:p>
            <a:fld id="{4DBC8C43-DB26-A243-8EC0-2EFA8A8CE183}" type="slidenum">
              <a:rPr lang="en-US" smtClean="0"/>
              <a:t>2</a:t>
            </a:fld>
            <a:endParaRPr lang="en-US"/>
          </a:p>
        </p:txBody>
      </p:sp>
    </p:spTree>
    <p:extLst>
      <p:ext uri="{BB962C8B-B14F-4D97-AF65-F5344CB8AC3E}">
        <p14:creationId xmlns:p14="http://schemas.microsoft.com/office/powerpoint/2010/main" val="211774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15</a:t>
            </a:fld>
            <a:endParaRPr lang="en-US" dirty="0"/>
          </a:p>
        </p:txBody>
      </p:sp>
    </p:spTree>
    <p:extLst>
      <p:ext uri="{BB962C8B-B14F-4D97-AF65-F5344CB8AC3E}">
        <p14:creationId xmlns:p14="http://schemas.microsoft.com/office/powerpoint/2010/main" val="85977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16</a:t>
            </a:fld>
            <a:endParaRPr lang="en-US" dirty="0"/>
          </a:p>
        </p:txBody>
      </p:sp>
    </p:spTree>
    <p:extLst>
      <p:ext uri="{BB962C8B-B14F-4D97-AF65-F5344CB8AC3E}">
        <p14:creationId xmlns:p14="http://schemas.microsoft.com/office/powerpoint/2010/main" val="2538443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17</a:t>
            </a:fld>
            <a:endParaRPr lang="en-US" dirty="0"/>
          </a:p>
        </p:txBody>
      </p:sp>
    </p:spTree>
    <p:extLst>
      <p:ext uri="{BB962C8B-B14F-4D97-AF65-F5344CB8AC3E}">
        <p14:creationId xmlns:p14="http://schemas.microsoft.com/office/powerpoint/2010/main" val="4114891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18</a:t>
            </a:fld>
            <a:endParaRPr lang="en-US" dirty="0"/>
          </a:p>
        </p:txBody>
      </p:sp>
    </p:spTree>
    <p:extLst>
      <p:ext uri="{BB962C8B-B14F-4D97-AF65-F5344CB8AC3E}">
        <p14:creationId xmlns:p14="http://schemas.microsoft.com/office/powerpoint/2010/main" val="1962892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19</a:t>
            </a:fld>
            <a:endParaRPr lang="en-US" dirty="0"/>
          </a:p>
        </p:txBody>
      </p:sp>
    </p:spTree>
    <p:extLst>
      <p:ext uri="{BB962C8B-B14F-4D97-AF65-F5344CB8AC3E}">
        <p14:creationId xmlns:p14="http://schemas.microsoft.com/office/powerpoint/2010/main" val="583155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20</a:t>
            </a:fld>
            <a:endParaRPr lang="en-US" dirty="0"/>
          </a:p>
        </p:txBody>
      </p:sp>
    </p:spTree>
    <p:extLst>
      <p:ext uri="{BB962C8B-B14F-4D97-AF65-F5344CB8AC3E}">
        <p14:creationId xmlns:p14="http://schemas.microsoft.com/office/powerpoint/2010/main" val="1196166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C8C43-DB26-A243-8EC0-2EFA8A8CE183}" type="slidenum">
              <a:rPr lang="en-US" smtClean="0"/>
              <a:t>22</a:t>
            </a:fld>
            <a:endParaRPr lang="en-US" dirty="0"/>
          </a:p>
        </p:txBody>
      </p:sp>
    </p:spTree>
    <p:extLst>
      <p:ext uri="{BB962C8B-B14F-4D97-AF65-F5344CB8AC3E}">
        <p14:creationId xmlns:p14="http://schemas.microsoft.com/office/powerpoint/2010/main" val="1041815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1C1FC-A129-290A-7F91-4181FAE655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619A7F-E27B-E16F-6AC2-AC7B3DC2C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0240FF-7573-464D-C4BB-A313CB5CD764}"/>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5" name="Footer Placeholder 4">
            <a:extLst>
              <a:ext uri="{FF2B5EF4-FFF2-40B4-BE49-F238E27FC236}">
                <a16:creationId xmlns:a16="http://schemas.microsoft.com/office/drawing/2014/main" id="{57F37357-5F91-FE1A-BFA3-EE1EC3C7BB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DA71D-A1E1-6C3F-9C2F-B6E7BED930DF}"/>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1675175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A10A-3B92-D68C-6D6E-6205F82669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BEC63C-0A38-AE7A-6216-5B52DF039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3161C-A527-CA17-91D9-487E0BF0B1CE}"/>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5" name="Footer Placeholder 4">
            <a:extLst>
              <a:ext uri="{FF2B5EF4-FFF2-40B4-BE49-F238E27FC236}">
                <a16:creationId xmlns:a16="http://schemas.microsoft.com/office/drawing/2014/main" id="{6E7BD2B7-FE35-96AA-F550-2AEC0DA60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1F2010-8732-ACC7-B6AD-8EF090857470}"/>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191399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BF0ECD-1446-3391-BE5F-2B6B913712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673916-30F2-75B2-2548-1871BD27E0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0057C-EC6B-2BA1-2265-3F4382B0E922}"/>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5" name="Footer Placeholder 4">
            <a:extLst>
              <a:ext uri="{FF2B5EF4-FFF2-40B4-BE49-F238E27FC236}">
                <a16:creationId xmlns:a16="http://schemas.microsoft.com/office/drawing/2014/main" id="{EE18466C-105C-80BF-6E88-D943B2D24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4C2FB-A2E8-4DB5-9171-5327BEA6C974}"/>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3991382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8A9CA-7EC4-128E-C1A7-6E127E4601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4D2814-6416-0BF1-8C56-435D85344B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BCE5DB-4C62-4157-DFA6-9603D4B5D3E7}"/>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5" name="Footer Placeholder 4">
            <a:extLst>
              <a:ext uri="{FF2B5EF4-FFF2-40B4-BE49-F238E27FC236}">
                <a16:creationId xmlns:a16="http://schemas.microsoft.com/office/drawing/2014/main" id="{830C0655-542A-53D9-9A35-CBA45C593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3CCFE1-040D-D821-E4CA-0F5AD7D0E4A9}"/>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1230701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8E78-C094-B903-B4C7-8B7D7607E4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3AA037-327D-8A28-01A4-2594062294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69AB3B-0C3A-FBC4-DB4E-1E4E6CD921B6}"/>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5" name="Footer Placeholder 4">
            <a:extLst>
              <a:ext uri="{FF2B5EF4-FFF2-40B4-BE49-F238E27FC236}">
                <a16:creationId xmlns:a16="http://schemas.microsoft.com/office/drawing/2014/main" id="{B6D007DC-7373-3E5A-7CF5-248F3378E4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77871-FD9E-6D54-2F09-33A7BE960D93}"/>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2643240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D4CA0-C547-CF40-7861-F39739D4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B1BA14-9572-8D51-3CFC-2967244DB4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AE324C-7E8D-468E-A383-34F8A55570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055041-2180-05AC-92B3-8D603AE55DB6}"/>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6" name="Footer Placeholder 5">
            <a:extLst>
              <a:ext uri="{FF2B5EF4-FFF2-40B4-BE49-F238E27FC236}">
                <a16:creationId xmlns:a16="http://schemas.microsoft.com/office/drawing/2014/main" id="{ECBC703A-2D42-0FEE-0369-A53FE6EE18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840296-5C8F-D82B-9DD3-5B62FC102817}"/>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460797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58C5-412E-7320-1B71-F0749909D5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8DF6D3-022B-8B57-D01D-1C51901D31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5AEAA7-1F17-A2F7-5416-42E2F01557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DDC9A5-E683-3D5F-016F-512A13643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81536A-CC75-C14C-CFBE-3B054227BA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5F4164-7A05-B14C-2029-0FFC44371202}"/>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8" name="Footer Placeholder 7">
            <a:extLst>
              <a:ext uri="{FF2B5EF4-FFF2-40B4-BE49-F238E27FC236}">
                <a16:creationId xmlns:a16="http://schemas.microsoft.com/office/drawing/2014/main" id="{CB4C0DDC-043A-1A5A-4B92-D5F62A7F9F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BBD139-6F90-8BD7-31AA-2B94FA0B901D}"/>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74409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AB37-9A89-B8C4-68C1-F98650F1D4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B842FC-F3A1-4079-9B51-8D7CC9F2C78C}"/>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4" name="Footer Placeholder 3">
            <a:extLst>
              <a:ext uri="{FF2B5EF4-FFF2-40B4-BE49-F238E27FC236}">
                <a16:creationId xmlns:a16="http://schemas.microsoft.com/office/drawing/2014/main" id="{AADDC89B-E227-D013-2323-93B948D759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A792A9-7266-7389-7337-60D5D17C1632}"/>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169909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2E539C-C4FD-3A10-56BF-3961C747C15F}"/>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3" name="Footer Placeholder 2">
            <a:extLst>
              <a:ext uri="{FF2B5EF4-FFF2-40B4-BE49-F238E27FC236}">
                <a16:creationId xmlns:a16="http://schemas.microsoft.com/office/drawing/2014/main" id="{9FB0171B-565A-14BE-CD5F-C03A75D2B1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D454F5-C427-7B6A-9998-E5BFE97D9DA0}"/>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31399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B30E-3D67-67B3-2A45-F5813A867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14E52B-646D-1A2F-6F9A-B4D500E07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E66B6E-4FDB-2143-9156-9FCC0F52B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0B971-1493-08CC-4911-10021F50C472}"/>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6" name="Footer Placeholder 5">
            <a:extLst>
              <a:ext uri="{FF2B5EF4-FFF2-40B4-BE49-F238E27FC236}">
                <a16:creationId xmlns:a16="http://schemas.microsoft.com/office/drawing/2014/main" id="{CCCA9129-E780-E618-5EAA-BB01CEDD2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07936B-0504-AA26-D7FC-6109751FDD4D}"/>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412948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877B0-7F13-B2EC-74B1-8C3F0F1BB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14C5AA-87CA-507E-1572-ACF3070322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E0370C-3F7D-4934-FAA5-B4DBF606FC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F15A8-1B6B-73B1-0BD0-04EAEF35D527}"/>
              </a:ext>
            </a:extLst>
          </p:cNvPr>
          <p:cNvSpPr>
            <a:spLocks noGrp="1"/>
          </p:cNvSpPr>
          <p:nvPr>
            <p:ph type="dt" sz="half" idx="10"/>
          </p:nvPr>
        </p:nvSpPr>
        <p:spPr/>
        <p:txBody>
          <a:bodyPr/>
          <a:lstStyle/>
          <a:p>
            <a:fld id="{7A7D09A6-92E8-3542-9940-6D71AC074FE9}" type="datetimeFigureOut">
              <a:rPr lang="en-US" smtClean="0"/>
              <a:t>10/23/23</a:t>
            </a:fld>
            <a:endParaRPr lang="en-US"/>
          </a:p>
        </p:txBody>
      </p:sp>
      <p:sp>
        <p:nvSpPr>
          <p:cNvPr id="6" name="Footer Placeholder 5">
            <a:extLst>
              <a:ext uri="{FF2B5EF4-FFF2-40B4-BE49-F238E27FC236}">
                <a16:creationId xmlns:a16="http://schemas.microsoft.com/office/drawing/2014/main" id="{A4C0CF8A-5588-26C0-1B2D-B527197FA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F21ABE-05BB-34F5-805D-193CD27A546D}"/>
              </a:ext>
            </a:extLst>
          </p:cNvPr>
          <p:cNvSpPr>
            <a:spLocks noGrp="1"/>
          </p:cNvSpPr>
          <p:nvPr>
            <p:ph type="sldNum" sz="quarter" idx="12"/>
          </p:nvPr>
        </p:nvSpPr>
        <p:spPr/>
        <p:txBody>
          <a:bodyPr/>
          <a:lstStyle/>
          <a:p>
            <a:fld id="{33A363F6-D850-B54C-B4C5-823565E07481}" type="slidenum">
              <a:rPr lang="en-US" smtClean="0"/>
              <a:t>‹#›</a:t>
            </a:fld>
            <a:endParaRPr lang="en-US"/>
          </a:p>
        </p:txBody>
      </p:sp>
    </p:spTree>
    <p:extLst>
      <p:ext uri="{BB962C8B-B14F-4D97-AF65-F5344CB8AC3E}">
        <p14:creationId xmlns:p14="http://schemas.microsoft.com/office/powerpoint/2010/main" val="902959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E41B40-6F9F-90EE-182F-6D50C14B0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9AED4F-F85D-EFDE-FE32-A77C4923CC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F9F87-9642-C218-4A83-AE064D249B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7D09A6-92E8-3542-9940-6D71AC074FE9}" type="datetimeFigureOut">
              <a:rPr lang="en-US" smtClean="0"/>
              <a:t>10/23/23</a:t>
            </a:fld>
            <a:endParaRPr lang="en-US"/>
          </a:p>
        </p:txBody>
      </p:sp>
      <p:sp>
        <p:nvSpPr>
          <p:cNvPr id="5" name="Footer Placeholder 4">
            <a:extLst>
              <a:ext uri="{FF2B5EF4-FFF2-40B4-BE49-F238E27FC236}">
                <a16:creationId xmlns:a16="http://schemas.microsoft.com/office/drawing/2014/main" id="{9E53FA3B-180A-C11A-6558-172DC3D4F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77AF4B-F97E-2766-E8D7-2F1EBFD335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363F6-D850-B54C-B4C5-823565E07481}" type="slidenum">
              <a:rPr lang="en-US" smtClean="0"/>
              <a:t>‹#›</a:t>
            </a:fld>
            <a:endParaRPr lang="en-US"/>
          </a:p>
        </p:txBody>
      </p:sp>
    </p:spTree>
    <p:extLst>
      <p:ext uri="{BB962C8B-B14F-4D97-AF65-F5344CB8AC3E}">
        <p14:creationId xmlns:p14="http://schemas.microsoft.com/office/powerpoint/2010/main" val="4289932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ieeexplore.ieee.org/document/925642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pdf/2110.03506.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pdf/2110.03506.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18.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4.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https://www.youtube.com/embed/aSzXqlnT7nQ?feature=oembed" TargetMode="External"/><Relationship Id="rId5" Type="http://schemas.openxmlformats.org/officeDocument/2006/relationships/hyperlink" Target="https://www.youtube.com/watch?v=aSzXqlnT7nQ&amp;embeds_euri=https%3A%2F%2Fwww.nasa.gov%2F&amp;source_ve_path=MjM4NTE&amp;feature=emb_title" TargetMode="Externa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29.png"/><Relationship Id="rId10" Type="http://schemas.openxmlformats.org/officeDocument/2006/relationships/image" Target="../media/image37.png"/><Relationship Id="rId4" Type="http://schemas.openxmlformats.org/officeDocument/2006/relationships/image" Target="../media/image28.png"/><Relationship Id="rId9" Type="http://schemas.openxmlformats.org/officeDocument/2006/relationships/image" Target="../media/image36.png"/></Relationships>
</file>

<file path=ppt/slides/_rels/slide23.xml.rels><?xml version="1.0" encoding="UTF-8" standalone="yes"?>
<Relationships xmlns="http://schemas.openxmlformats.org/package/2006/relationships"><Relationship Id="rId8" Type="http://schemas.openxmlformats.org/officeDocument/2006/relationships/hyperlink" Target="https://symbolaris.com/logic/dL-sheet.pdf" TargetMode="External"/><Relationship Id="rId3" Type="http://schemas.openxmlformats.org/officeDocument/2006/relationships/image" Target="../media/image14.emf"/><Relationship Id="rId7" Type="http://schemas.openxmlformats.org/officeDocument/2006/relationships/hyperlink" Target="https://doi.org/10.1007/978-3-319-63588-0" TargetMode="Externa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6.emf"/><Relationship Id="rId4" Type="http://schemas.openxmlformats.org/officeDocument/2006/relationships/image" Target="../media/image15.emf"/><Relationship Id="rId9" Type="http://schemas.openxmlformats.org/officeDocument/2006/relationships/image" Target="../media/image42.png"/></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hyperlink" Target="https://symbolaris.com/logic/dL-sheet.pdf" TargetMode="External"/><Relationship Id="rId5" Type="http://schemas.openxmlformats.org/officeDocument/2006/relationships/hyperlink" Target="https://doi.org/10.1007/978-3-319-63588-0" TargetMode="Externa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42.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hyperlink" Target="https://symbolaris.com/logic/dL-sheet.pdf" TargetMode="External"/><Relationship Id="rId5" Type="http://schemas.openxmlformats.org/officeDocument/2006/relationships/hyperlink" Target="https://doi.org/10.1007/978-3-319-63588-0" TargetMode="Externa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hyperlink" Target="https://symbolaris.com/logic/dL-sheet.pdf" TargetMode="External"/><Relationship Id="rId3" Type="http://schemas.openxmlformats.org/officeDocument/2006/relationships/image" Target="../media/image15.emf"/><Relationship Id="rId7" Type="http://schemas.openxmlformats.org/officeDocument/2006/relationships/hyperlink" Target="https://doi.org/10.1007/978-3-319-63588-0" TargetMode="Externa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4.png"/><Relationship Id="rId9" Type="http://schemas.openxmlformats.org/officeDocument/2006/relationships/image" Target="../media/image42.png"/></Relationships>
</file>

<file path=ppt/slides/_rels/slide2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15.emf"/><Relationship Id="rId7"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42.png"/><Relationship Id="rId5" Type="http://schemas.openxmlformats.org/officeDocument/2006/relationships/image" Target="../media/image46.png"/><Relationship Id="rId10" Type="http://schemas.openxmlformats.org/officeDocument/2006/relationships/hyperlink" Target="https://symbolaris.com/logic/dL-sheet.pdf" TargetMode="External"/><Relationship Id="rId4" Type="http://schemas.openxmlformats.org/officeDocument/2006/relationships/image" Target="../media/image44.png"/><Relationship Id="rId9" Type="http://schemas.openxmlformats.org/officeDocument/2006/relationships/hyperlink" Target="https://doi.org/10.1007/978-3-319-63588-0"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hyperlink" Target="https://symbolaris.com/logic/dL-sheet.pdf" TargetMode="External"/><Relationship Id="rId3" Type="http://schemas.openxmlformats.org/officeDocument/2006/relationships/image" Target="../media/image15.emf"/><Relationship Id="rId7" Type="http://schemas.openxmlformats.org/officeDocument/2006/relationships/image" Target="../media/image50.png"/><Relationship Id="rId12" Type="http://schemas.openxmlformats.org/officeDocument/2006/relationships/hyperlink" Target="https://doi.org/10.1007/978-3-319-63588-0" TargetMode="External"/><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47.png"/><Relationship Id="rId5" Type="http://schemas.openxmlformats.org/officeDocument/2006/relationships/image" Target="../media/image46.png"/><Relationship Id="rId10" Type="http://schemas.openxmlformats.org/officeDocument/2006/relationships/image" Target="../media/image40.svg"/><Relationship Id="rId4" Type="http://schemas.openxmlformats.org/officeDocument/2006/relationships/image" Target="../media/image44.png"/><Relationship Id="rId9" Type="http://schemas.openxmlformats.org/officeDocument/2006/relationships/image" Target="../media/image39.png"/><Relationship Id="rId14" Type="http://schemas.openxmlformats.org/officeDocument/2006/relationships/image" Target="../media/image42.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l.acm.org/doi/abs/10.1145/3520313.3534661" TargetMode="Externa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2.png"/><Relationship Id="rId7" Type="http://schemas.openxmlformats.org/officeDocument/2006/relationships/image" Target="../media/image59.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6.png"/><Relationship Id="rId7" Type="http://schemas.openxmlformats.org/officeDocument/2006/relationships/image" Target="../media/image63.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53.png"/><Relationship Id="rId4" Type="http://schemas.openxmlformats.org/officeDocument/2006/relationships/image" Target="../media/image57.png"/></Relationships>
</file>

<file path=ppt/slides/_rels/slide32.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11.png"/><Relationship Id="rId7" Type="http://schemas.openxmlformats.org/officeDocument/2006/relationships/image" Target="../media/image6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12.svg"/><Relationship Id="rId9" Type="http://schemas.openxmlformats.org/officeDocument/2006/relationships/image" Target="../media/image68.png"/></Relationships>
</file>

<file path=ppt/slides/_rels/slide33.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79.png"/><Relationship Id="rId3" Type="http://schemas.openxmlformats.org/officeDocument/2006/relationships/image" Target="../media/image54.png"/><Relationship Id="rId7" Type="http://schemas.openxmlformats.org/officeDocument/2006/relationships/image" Target="../media/image74.png"/><Relationship Id="rId12"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3.png"/><Relationship Id="rId11" Type="http://schemas.openxmlformats.org/officeDocument/2006/relationships/image" Target="../media/image78.png"/><Relationship Id="rId5" Type="http://schemas.openxmlformats.org/officeDocument/2006/relationships/image" Target="../media/image61.png"/><Relationship Id="rId10" Type="http://schemas.openxmlformats.org/officeDocument/2006/relationships/image" Target="../media/image77.png"/><Relationship Id="rId4" Type="http://schemas.openxmlformats.org/officeDocument/2006/relationships/image" Target="../media/image55.png"/><Relationship Id="rId9" Type="http://schemas.openxmlformats.org/officeDocument/2006/relationships/image" Target="../media/image76.png"/><Relationship Id="rId14" Type="http://schemas.openxmlformats.org/officeDocument/2006/relationships/image" Target="../media/image80.png"/></Relationships>
</file>

<file path=ppt/slides/_rels/slide34.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79.png"/><Relationship Id="rId3" Type="http://schemas.openxmlformats.org/officeDocument/2006/relationships/image" Target="../media/image54.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61.png"/><Relationship Id="rId5" Type="http://schemas.openxmlformats.org/officeDocument/2006/relationships/image" Target="../media/image74.png"/><Relationship Id="rId10" Type="http://schemas.openxmlformats.org/officeDocument/2006/relationships/image" Target="../media/image64.png"/><Relationship Id="rId4" Type="http://schemas.openxmlformats.org/officeDocument/2006/relationships/image" Target="../media/image71.png"/><Relationship Id="rId9" Type="http://schemas.openxmlformats.org/officeDocument/2006/relationships/image" Target="../media/image78.png"/><Relationship Id="rId14" Type="http://schemas.openxmlformats.org/officeDocument/2006/relationships/image" Target="../media/image80.png"/></Relationships>
</file>

<file path=ppt/slides/_rels/slide35.xml.rels><?xml version="1.0" encoding="UTF-8" standalone="yes"?>
<Relationships xmlns="http://schemas.openxmlformats.org/package/2006/relationships"><Relationship Id="rId8" Type="http://schemas.openxmlformats.org/officeDocument/2006/relationships/image" Target="../media/image78.png"/><Relationship Id="rId13" Type="http://schemas.openxmlformats.org/officeDocument/2006/relationships/image" Target="../media/image83.png"/><Relationship Id="rId3" Type="http://schemas.openxmlformats.org/officeDocument/2006/relationships/image" Target="../media/image54.png"/><Relationship Id="rId7" Type="http://schemas.openxmlformats.org/officeDocument/2006/relationships/image" Target="../media/image77.png"/><Relationship Id="rId12" Type="http://schemas.openxmlformats.org/officeDocument/2006/relationships/image" Target="../media/image8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61.png"/><Relationship Id="rId5" Type="http://schemas.openxmlformats.org/officeDocument/2006/relationships/image" Target="../media/image75.png"/><Relationship Id="rId15" Type="http://schemas.openxmlformats.org/officeDocument/2006/relationships/image" Target="../media/image80.png"/><Relationship Id="rId10" Type="http://schemas.openxmlformats.org/officeDocument/2006/relationships/image" Target="../media/image71.png"/><Relationship Id="rId4" Type="http://schemas.openxmlformats.org/officeDocument/2006/relationships/image" Target="../media/image74.png"/><Relationship Id="rId9" Type="http://schemas.openxmlformats.org/officeDocument/2006/relationships/image" Target="../media/image64.png"/><Relationship Id="rId14" Type="http://schemas.openxmlformats.org/officeDocument/2006/relationships/image" Target="../media/image79.png"/></Relationships>
</file>

<file path=ppt/slides/_rels/slide36.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54.png"/><Relationship Id="rId7" Type="http://schemas.openxmlformats.org/officeDocument/2006/relationships/image" Target="../media/image77.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0.png"/><Relationship Id="rId5" Type="http://schemas.openxmlformats.org/officeDocument/2006/relationships/image" Target="../media/image75.png"/><Relationship Id="rId10" Type="http://schemas.openxmlformats.org/officeDocument/2006/relationships/image" Target="../media/image79.png"/><Relationship Id="rId4" Type="http://schemas.openxmlformats.org/officeDocument/2006/relationships/image" Target="../media/image74.png"/><Relationship Id="rId9" Type="http://schemas.openxmlformats.org/officeDocument/2006/relationships/image" Target="../media/image64.png"/></Relationships>
</file>

<file path=ppt/slides/_rels/slide37.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54.png"/><Relationship Id="rId7" Type="http://schemas.openxmlformats.org/officeDocument/2006/relationships/image" Target="../media/image77.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76.png"/><Relationship Id="rId11" Type="http://schemas.openxmlformats.org/officeDocument/2006/relationships/image" Target="../media/image80.png"/><Relationship Id="rId5" Type="http://schemas.openxmlformats.org/officeDocument/2006/relationships/image" Target="../media/image75.png"/><Relationship Id="rId10" Type="http://schemas.openxmlformats.org/officeDocument/2006/relationships/image" Target="../media/image79.png"/><Relationship Id="rId4" Type="http://schemas.openxmlformats.org/officeDocument/2006/relationships/image" Target="../media/image74.png"/><Relationship Id="rId9" Type="http://schemas.openxmlformats.org/officeDocument/2006/relationships/image" Target="../media/image64.png"/></Relationships>
</file>

<file path=ppt/slides/_rels/slide3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9.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100.png"/><Relationship Id="rId5" Type="http://schemas.openxmlformats.org/officeDocument/2006/relationships/image" Target="../media/image94.png"/><Relationship Id="rId10" Type="http://schemas.openxmlformats.org/officeDocument/2006/relationships/image" Target="../media/image99.png"/><Relationship Id="rId4" Type="http://schemas.openxmlformats.org/officeDocument/2006/relationships/image" Target="../media/image93.png"/><Relationship Id="rId9" Type="http://schemas.openxmlformats.org/officeDocument/2006/relationships/image" Target="../media/image98.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0.png"/><Relationship Id="rId7" Type="http://schemas.openxmlformats.org/officeDocument/2006/relationships/image" Target="../media/image31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1.png"/><Relationship Id="rId4" Type="http://schemas.openxmlformats.org/officeDocument/2006/relationships/image" Target="../media/image7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lockheedmartin.com/en-us/products/autogcas.html"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pps.dtic.mil/dtic/tr/fulltext/u2/1010277.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pps.dtic.mil/dtic/tr/fulltext/u2/1010277.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4556-2738-A543-B748-4931A8B9F8AE}"/>
              </a:ext>
            </a:extLst>
          </p:cNvPr>
          <p:cNvSpPr>
            <a:spLocks noGrp="1"/>
          </p:cNvSpPr>
          <p:nvPr>
            <p:ph type="ctrTitle"/>
          </p:nvPr>
        </p:nvSpPr>
        <p:spPr>
          <a:xfrm>
            <a:off x="4823403" y="44394"/>
            <a:ext cx="9144000" cy="2387600"/>
          </a:xfrm>
        </p:spPr>
        <p:txBody>
          <a:bodyPr>
            <a:noAutofit/>
          </a:bodyPr>
          <a:lstStyle/>
          <a:p>
            <a:r>
              <a:rPr lang="en-US" sz="3600" b="1" dirty="0"/>
              <a:t>Formally Verifying</a:t>
            </a:r>
            <a:br>
              <a:rPr lang="en-US" sz="3600" b="1" dirty="0"/>
            </a:br>
            <a:r>
              <a:rPr lang="en-US" sz="3600" b="1" dirty="0"/>
              <a:t> Run-time Assurance</a:t>
            </a:r>
          </a:p>
        </p:txBody>
      </p:sp>
      <p:sp>
        <p:nvSpPr>
          <p:cNvPr id="3" name="Title 1">
            <a:extLst>
              <a:ext uri="{FF2B5EF4-FFF2-40B4-BE49-F238E27FC236}">
                <a16:creationId xmlns:a16="http://schemas.microsoft.com/office/drawing/2014/main" id="{A333F376-BBA4-484F-B19E-6E84684D9C23}"/>
              </a:ext>
            </a:extLst>
          </p:cNvPr>
          <p:cNvSpPr txBox="1">
            <a:spLocks/>
          </p:cNvSpPr>
          <p:nvPr/>
        </p:nvSpPr>
        <p:spPr>
          <a:xfrm>
            <a:off x="4955501" y="4283441"/>
            <a:ext cx="9144000" cy="2387600"/>
          </a:xfrm>
          <a:prstGeom prst="rect">
            <a:avLst/>
          </a:prstGeom>
        </p:spPr>
        <p:txBody>
          <a:bodyPr vert="horz" lIns="0" tIns="45720" rIns="91440" bIns="45720" rtlCol="0" anchor="ctr">
            <a:noAutofit/>
          </a:bodyPr>
          <a:lstStyle>
            <a:lvl1pPr algn="ctr" defTabSz="914400" rtl="0" eaLnBrk="1" latinLnBrk="0" hangingPunct="1">
              <a:lnSpc>
                <a:spcPct val="90000"/>
              </a:lnSpc>
              <a:spcBef>
                <a:spcPct val="0"/>
              </a:spcBef>
              <a:buNone/>
              <a:defRPr sz="6000" b="1" kern="1200">
                <a:solidFill>
                  <a:schemeClr val="tx1"/>
                </a:solidFill>
                <a:latin typeface="Arial" panose="020B0604020202020204" pitchFamily="34" charset="0"/>
                <a:ea typeface="+mj-ea"/>
                <a:cs typeface="Arial" panose="020B0604020202020204" pitchFamily="34" charset="0"/>
              </a:defRPr>
            </a:lvl1pPr>
          </a:lstStyle>
          <a:p>
            <a:r>
              <a:rPr lang="en-US" sz="2400" dirty="0">
                <a:latin typeface="+mn-lt"/>
              </a:rPr>
              <a:t>J Tanner Slagel</a:t>
            </a:r>
          </a:p>
          <a:p>
            <a:r>
              <a:rPr lang="en-US" sz="1800" dirty="0">
                <a:latin typeface="+mn-lt"/>
              </a:rPr>
              <a:t>NASA Langley Research Center</a:t>
            </a:r>
          </a:p>
        </p:txBody>
      </p:sp>
      <p:sp>
        <p:nvSpPr>
          <p:cNvPr id="7" name="TextBox 6">
            <a:extLst>
              <a:ext uri="{FF2B5EF4-FFF2-40B4-BE49-F238E27FC236}">
                <a16:creationId xmlns:a16="http://schemas.microsoft.com/office/drawing/2014/main" id="{DF6115CE-4D8E-8056-2D6E-D4A19E42EE62}"/>
              </a:ext>
            </a:extLst>
          </p:cNvPr>
          <p:cNvSpPr txBox="1"/>
          <p:nvPr/>
        </p:nvSpPr>
        <p:spPr>
          <a:xfrm>
            <a:off x="6392109" y="3266128"/>
            <a:ext cx="6093500" cy="954107"/>
          </a:xfrm>
          <a:prstGeom prst="rect">
            <a:avLst/>
          </a:prstGeom>
          <a:noFill/>
        </p:spPr>
        <p:txBody>
          <a:bodyPr wrap="square">
            <a:spAutoFit/>
          </a:bodyPr>
          <a:lstStyle/>
          <a:p>
            <a:pPr algn="ctr"/>
            <a:r>
              <a:rPr lang="en-US" b="1" dirty="0">
                <a:effectLst/>
                <a:ea typeface="Calibri" panose="020F0502020204030204" pitchFamily="34" charset="0"/>
              </a:rPr>
              <a:t>2</a:t>
            </a:r>
            <a:r>
              <a:rPr lang="en-US" b="1" baseline="30000" dirty="0">
                <a:effectLst/>
                <a:ea typeface="Calibri" panose="020F0502020204030204" pitchFamily="34" charset="0"/>
              </a:rPr>
              <a:t>nd</a:t>
            </a:r>
            <a:r>
              <a:rPr lang="en-US" b="1" dirty="0">
                <a:effectLst/>
                <a:ea typeface="Calibri" panose="020F0502020204030204" pitchFamily="34" charset="0"/>
              </a:rPr>
              <a:t> Quarter Verification &amp; Validation</a:t>
            </a:r>
          </a:p>
          <a:p>
            <a:pPr algn="ctr"/>
            <a:r>
              <a:rPr lang="en-US" b="1" dirty="0">
                <a:ea typeface="Calibri" panose="020F0502020204030204" pitchFamily="34" charset="0"/>
              </a:rPr>
              <a:t>Research Transition Team</a:t>
            </a:r>
            <a:r>
              <a:rPr lang="en-US" b="1" dirty="0">
                <a:effectLst/>
                <a:ea typeface="Calibri" panose="020F0502020204030204" pitchFamily="34" charset="0"/>
              </a:rPr>
              <a:t> Meeting</a:t>
            </a:r>
          </a:p>
          <a:p>
            <a:pPr algn="ctr"/>
            <a:r>
              <a:rPr lang="en-US" dirty="0">
                <a:cs typeface="Arial"/>
              </a:rPr>
              <a:t>June 28</a:t>
            </a:r>
            <a:r>
              <a:rPr lang="en-US" baseline="30000" dirty="0">
                <a:cs typeface="Arial"/>
              </a:rPr>
              <a:t>th</a:t>
            </a:r>
            <a:r>
              <a:rPr lang="en-US" dirty="0">
                <a:cs typeface="Arial"/>
              </a:rPr>
              <a:t>, 2023</a:t>
            </a:r>
            <a:r>
              <a:rPr lang="en-US" dirty="0">
                <a:effectLst/>
              </a:rPr>
              <a:t> </a:t>
            </a:r>
            <a:endParaRPr lang="en-US" dirty="0"/>
          </a:p>
        </p:txBody>
      </p:sp>
      <p:pic>
        <p:nvPicPr>
          <p:cNvPr id="10" name="Picture 9" descr="Three blank billboard frames">
            <a:extLst>
              <a:ext uri="{FF2B5EF4-FFF2-40B4-BE49-F238E27FC236}">
                <a16:creationId xmlns:a16="http://schemas.microsoft.com/office/drawing/2014/main" id="{6E07409B-96F4-7A08-0C32-6F3BF497AAC4}"/>
              </a:ext>
            </a:extLst>
          </p:cNvPr>
          <p:cNvPicPr>
            <a:picLocks noChangeAspect="1"/>
          </p:cNvPicPr>
          <p:nvPr/>
        </p:nvPicPr>
        <p:blipFill rotWithShape="1">
          <a:blip r:embed="rId3"/>
          <a:srcRect l="86" t="-2216" r="13708" b="443"/>
          <a:stretch/>
        </p:blipFill>
        <p:spPr>
          <a:xfrm>
            <a:off x="78658" y="629267"/>
            <a:ext cx="6961197" cy="5456901"/>
          </a:xfrm>
          <a:prstGeom prst="rect">
            <a:avLst/>
          </a:prstGeom>
        </p:spPr>
      </p:pic>
      <p:pic>
        <p:nvPicPr>
          <p:cNvPr id="8" name="Content Placeholder 4" descr="A picture containing text&#10;&#10;Description automatically generated">
            <a:extLst>
              <a:ext uri="{FF2B5EF4-FFF2-40B4-BE49-F238E27FC236}">
                <a16:creationId xmlns:a16="http://schemas.microsoft.com/office/drawing/2014/main" id="{E2D9EACA-2D73-79C3-0045-5F0BEA1A94CD}"/>
              </a:ext>
            </a:extLst>
          </p:cNvPr>
          <p:cNvPicPr>
            <a:picLocks noChangeAspect="1"/>
          </p:cNvPicPr>
          <p:nvPr/>
        </p:nvPicPr>
        <p:blipFill rotWithShape="1">
          <a:blip r:embed="rId4">
            <a:alphaModFix/>
          </a:blip>
          <a:srcRect l="20898" t="7392" r="51289" b="1616"/>
          <a:stretch/>
        </p:blipFill>
        <p:spPr>
          <a:xfrm>
            <a:off x="5744362" y="1681722"/>
            <a:ext cx="1295494" cy="2723130"/>
          </a:xfrm>
          <a:prstGeom prst="rect">
            <a:avLst/>
          </a:prstGeom>
          <a:solidFill>
            <a:schemeClr val="bg1"/>
          </a:solidFill>
        </p:spPr>
      </p:pic>
      <p:pic>
        <p:nvPicPr>
          <p:cNvPr id="12" name="Picture 11" descr="Diagram&#10;&#10;Description automatically generated">
            <a:extLst>
              <a:ext uri="{FF2B5EF4-FFF2-40B4-BE49-F238E27FC236}">
                <a16:creationId xmlns:a16="http://schemas.microsoft.com/office/drawing/2014/main" id="{94CF7116-3BB5-DD0F-808E-2300F7FA808C}"/>
              </a:ext>
            </a:extLst>
          </p:cNvPr>
          <p:cNvPicPr>
            <a:picLocks noChangeAspect="1"/>
          </p:cNvPicPr>
          <p:nvPr/>
        </p:nvPicPr>
        <p:blipFill rotWithShape="1">
          <a:blip r:embed="rId5"/>
          <a:srcRect l="30661" t="21017" r="45050" b="16697"/>
          <a:stretch/>
        </p:blipFill>
        <p:spPr>
          <a:xfrm>
            <a:off x="3067665" y="1681722"/>
            <a:ext cx="1887836" cy="2723130"/>
          </a:xfrm>
          <a:prstGeom prst="rect">
            <a:avLst/>
          </a:prstGeom>
        </p:spPr>
      </p:pic>
      <p:pic>
        <p:nvPicPr>
          <p:cNvPr id="16" name="Picture 15" descr="Diagram&#10;&#10;Description automatically generated">
            <a:extLst>
              <a:ext uri="{FF2B5EF4-FFF2-40B4-BE49-F238E27FC236}">
                <a16:creationId xmlns:a16="http://schemas.microsoft.com/office/drawing/2014/main" id="{DD77DEE3-487D-C59D-59ED-A13117245AC7}"/>
              </a:ext>
            </a:extLst>
          </p:cNvPr>
          <p:cNvPicPr>
            <a:picLocks noChangeAspect="1"/>
          </p:cNvPicPr>
          <p:nvPr/>
        </p:nvPicPr>
        <p:blipFill rotWithShape="1">
          <a:blip r:embed="rId6"/>
          <a:srcRect l="40091" t="21746" r="35620" b="15337"/>
          <a:stretch/>
        </p:blipFill>
        <p:spPr>
          <a:xfrm>
            <a:off x="440923" y="1681721"/>
            <a:ext cx="1887836" cy="2750731"/>
          </a:xfrm>
          <a:prstGeom prst="rect">
            <a:avLst/>
          </a:prstGeom>
        </p:spPr>
      </p:pic>
    </p:spTree>
    <p:extLst>
      <p:ext uri="{BB962C8B-B14F-4D97-AF65-F5344CB8AC3E}">
        <p14:creationId xmlns:p14="http://schemas.microsoft.com/office/powerpoint/2010/main" val="313354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12553A-4657-6C95-372E-6A8BF00A0773}"/>
              </a:ext>
            </a:extLst>
          </p:cNvPr>
          <p:cNvSpPr/>
          <p:nvPr/>
        </p:nvSpPr>
        <p:spPr>
          <a:xfrm>
            <a:off x="536716" y="745434"/>
            <a:ext cx="9421261" cy="5049079"/>
          </a:xfrm>
          <a:prstGeom prst="rect">
            <a:avLst/>
          </a:prstGeom>
          <a:solidFill>
            <a:schemeClr val="bg1">
              <a:lumMod val="8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D1B8AC-E9D8-0658-C099-5141983B53CB}"/>
              </a:ext>
            </a:extLst>
          </p:cNvPr>
          <p:cNvSpPr/>
          <p:nvPr/>
        </p:nvSpPr>
        <p:spPr>
          <a:xfrm rot="16200000">
            <a:off x="3388273" y="664008"/>
            <a:ext cx="1325563" cy="3057367"/>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F0065D5-5C29-6188-2D7F-F547BA9B7094}"/>
              </a:ext>
            </a:extLst>
          </p:cNvPr>
          <p:cNvSpPr/>
          <p:nvPr/>
        </p:nvSpPr>
        <p:spPr>
          <a:xfrm rot="16200000">
            <a:off x="3397642" y="3290699"/>
            <a:ext cx="1325563" cy="3057367"/>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2C39F3E-9910-CC9A-C2D0-63CD9FAD6B9B}"/>
              </a:ext>
            </a:extLst>
          </p:cNvPr>
          <p:cNvSpPr/>
          <p:nvPr/>
        </p:nvSpPr>
        <p:spPr>
          <a:xfrm rot="16200000">
            <a:off x="6847663" y="1824879"/>
            <a:ext cx="1663897" cy="334467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787C1364-2BF6-FCF8-ED19-A72A3C125F31}"/>
              </a:ext>
            </a:extLst>
          </p:cNvPr>
          <p:cNvCxnSpPr>
            <a:cxnSpLocks/>
          </p:cNvCxnSpPr>
          <p:nvPr/>
        </p:nvCxnSpPr>
        <p:spPr>
          <a:xfrm>
            <a:off x="9551991" y="3403529"/>
            <a:ext cx="914235"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F33DFA-D254-B1AC-49D2-E5E749E11453}"/>
              </a:ext>
            </a:extLst>
          </p:cNvPr>
          <p:cNvCxnSpPr>
            <a:cxnSpLocks/>
          </p:cNvCxnSpPr>
          <p:nvPr/>
        </p:nvCxnSpPr>
        <p:spPr>
          <a:xfrm>
            <a:off x="1796707" y="3495969"/>
            <a:ext cx="3940539" cy="12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F2AA96-A1B5-7CE0-3CD5-961118209A32}"/>
              </a:ext>
            </a:extLst>
          </p:cNvPr>
          <p:cNvCxnSpPr/>
          <p:nvPr/>
        </p:nvCxnSpPr>
        <p:spPr>
          <a:xfrm>
            <a:off x="191787" y="6360028"/>
            <a:ext cx="1178726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481266-3F98-33FD-A2A8-E48F6A656EF3}"/>
              </a:ext>
            </a:extLst>
          </p:cNvPr>
          <p:cNvSpPr txBox="1"/>
          <p:nvPr/>
        </p:nvSpPr>
        <p:spPr>
          <a:xfrm>
            <a:off x="176796" y="6372187"/>
            <a:ext cx="11802257" cy="276999"/>
          </a:xfrm>
          <a:prstGeom prst="rect">
            <a:avLst/>
          </a:prstGeom>
          <a:noFill/>
        </p:spPr>
        <p:txBody>
          <a:bodyPr wrap="square">
            <a:spAutoFit/>
          </a:bodyPr>
          <a:lstStyle/>
          <a:p>
            <a:r>
              <a:rPr lang="en-US" sz="1200" dirty="0"/>
              <a:t>[3]: </a:t>
            </a:r>
            <a:r>
              <a:rPr lang="en-US" sz="1200" b="1" i="0" u="none" strike="noStrike" dirty="0">
                <a:solidFill>
                  <a:srgbClr val="333333"/>
                </a:solidFill>
                <a:effectLst/>
                <a:latin typeface="+mj-lt"/>
              </a:rPr>
              <a:t>Run-Time Assurance: A Rising Technology</a:t>
            </a:r>
            <a:r>
              <a:rPr lang="en-US" sz="1200" b="1" dirty="0">
                <a:effectLst/>
                <a:latin typeface="+mj-lt"/>
              </a:rPr>
              <a:t>, J. G. Fuller, 2020 DASC </a:t>
            </a:r>
            <a:r>
              <a:rPr lang="en-US" sz="1200" b="1" dirty="0">
                <a:effectLst/>
                <a:latin typeface="+mj-lt"/>
                <a:hlinkClick r:id="rId2"/>
              </a:rPr>
              <a:t>https://ieeexplore.ieee.org/document/9256425</a:t>
            </a:r>
            <a:r>
              <a:rPr lang="en-US" sz="1200" b="1" dirty="0">
                <a:effectLst/>
                <a:latin typeface="+mj-lt"/>
              </a:rPr>
              <a:t> </a:t>
            </a:r>
            <a:endParaRPr lang="en-US" sz="1200" dirty="0">
              <a:latin typeface="+mj-lt"/>
            </a:endParaRPr>
          </a:p>
        </p:txBody>
      </p:sp>
      <p:cxnSp>
        <p:nvCxnSpPr>
          <p:cNvPr id="16" name="Elbow Connector 15">
            <a:extLst>
              <a:ext uri="{FF2B5EF4-FFF2-40B4-BE49-F238E27FC236}">
                <a16:creationId xmlns:a16="http://schemas.microsoft.com/office/drawing/2014/main" id="{360A5201-A985-AA1E-F6CF-9F397558BFD9}"/>
              </a:ext>
            </a:extLst>
          </p:cNvPr>
          <p:cNvCxnSpPr>
            <a:cxnSpLocks/>
          </p:cNvCxnSpPr>
          <p:nvPr/>
        </p:nvCxnSpPr>
        <p:spPr>
          <a:xfrm>
            <a:off x="1199175" y="4468696"/>
            <a:ext cx="1077460" cy="554911"/>
          </a:xfrm>
          <a:prstGeom prst="bentConnector3">
            <a:avLst>
              <a:gd name="adj1" fmla="val 2955"/>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4FCE363-0F78-8062-713A-3D05C32FA186}"/>
              </a:ext>
            </a:extLst>
          </p:cNvPr>
          <p:cNvCxnSpPr>
            <a:cxnSpLocks/>
          </p:cNvCxnSpPr>
          <p:nvPr/>
        </p:nvCxnSpPr>
        <p:spPr>
          <a:xfrm flipV="1">
            <a:off x="1228062" y="2106871"/>
            <a:ext cx="1086619" cy="486679"/>
          </a:xfrm>
          <a:prstGeom prst="bentConnector3">
            <a:avLst>
              <a:gd name="adj1" fmla="val 243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AD9ADE4-6CC6-FEA8-3FAB-DD6D3569C158}"/>
              </a:ext>
            </a:extLst>
          </p:cNvPr>
          <p:cNvCxnSpPr>
            <a:cxnSpLocks/>
          </p:cNvCxnSpPr>
          <p:nvPr/>
        </p:nvCxnSpPr>
        <p:spPr>
          <a:xfrm flipV="1">
            <a:off x="5844212" y="4449032"/>
            <a:ext cx="1159540" cy="698926"/>
          </a:xfrm>
          <a:prstGeom prst="bentConnector4">
            <a:avLst>
              <a:gd name="adj1" fmla="val 14126"/>
              <a:gd name="adj2" fmla="val 45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39EAA37-30A0-0CA9-8614-C9B1C5434D3F}"/>
              </a:ext>
            </a:extLst>
          </p:cNvPr>
          <p:cNvSpPr/>
          <p:nvPr/>
        </p:nvSpPr>
        <p:spPr>
          <a:xfrm rot="10800000">
            <a:off x="10538947" y="2580296"/>
            <a:ext cx="1371362" cy="157628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AEC1D69B-69AD-8B4C-3DBF-8605BABD2781}"/>
              </a:ext>
            </a:extLst>
          </p:cNvPr>
          <p:cNvSpPr txBox="1"/>
          <p:nvPr/>
        </p:nvSpPr>
        <p:spPr>
          <a:xfrm>
            <a:off x="3054635" y="1955880"/>
            <a:ext cx="1473480" cy="400110"/>
          </a:xfrm>
          <a:prstGeom prst="rect">
            <a:avLst/>
          </a:prstGeom>
          <a:noFill/>
        </p:spPr>
        <p:txBody>
          <a:bodyPr wrap="none" rtlCol="0">
            <a:spAutoFit/>
          </a:bodyPr>
          <a:lstStyle/>
          <a:p>
            <a:r>
              <a:rPr lang="en-US" sz="2000" dirty="0">
                <a:solidFill>
                  <a:schemeClr val="accent2">
                    <a:lumMod val="50000"/>
                  </a:schemeClr>
                </a:solidFill>
              </a:rPr>
              <a:t>Human Pilot</a:t>
            </a:r>
          </a:p>
        </p:txBody>
      </p:sp>
      <p:sp>
        <p:nvSpPr>
          <p:cNvPr id="60" name="TextBox 59">
            <a:extLst>
              <a:ext uri="{FF2B5EF4-FFF2-40B4-BE49-F238E27FC236}">
                <a16:creationId xmlns:a16="http://schemas.microsoft.com/office/drawing/2014/main" id="{ABF42B10-74D3-9F57-7925-75E16490C9C3}"/>
              </a:ext>
            </a:extLst>
          </p:cNvPr>
          <p:cNvSpPr txBox="1"/>
          <p:nvPr/>
        </p:nvSpPr>
        <p:spPr>
          <a:xfrm>
            <a:off x="3137540" y="4637800"/>
            <a:ext cx="1331518" cy="400110"/>
          </a:xfrm>
          <a:prstGeom prst="rect">
            <a:avLst/>
          </a:prstGeom>
          <a:noFill/>
        </p:spPr>
        <p:txBody>
          <a:bodyPr wrap="none" rtlCol="0">
            <a:spAutoFit/>
          </a:bodyPr>
          <a:lstStyle/>
          <a:p>
            <a:r>
              <a:rPr lang="en-US" sz="2000" dirty="0">
                <a:solidFill>
                  <a:schemeClr val="accent6">
                    <a:lumMod val="75000"/>
                  </a:schemeClr>
                </a:solidFill>
              </a:rPr>
              <a:t>Auto-GCAS</a:t>
            </a:r>
          </a:p>
        </p:txBody>
      </p:sp>
      <p:sp>
        <p:nvSpPr>
          <p:cNvPr id="63" name="Rectangle 62">
            <a:extLst>
              <a:ext uri="{FF2B5EF4-FFF2-40B4-BE49-F238E27FC236}">
                <a16:creationId xmlns:a16="http://schemas.microsoft.com/office/drawing/2014/main" id="{318F7EE8-B6F6-275C-85E3-3047ED8D0EB4}"/>
              </a:ext>
            </a:extLst>
          </p:cNvPr>
          <p:cNvSpPr/>
          <p:nvPr/>
        </p:nvSpPr>
        <p:spPr>
          <a:xfrm>
            <a:off x="561975" y="2997448"/>
            <a:ext cx="377825" cy="1159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D076DBD0-C04D-F5E1-D13A-6B9426F77BA8}"/>
              </a:ext>
            </a:extLst>
          </p:cNvPr>
          <p:cNvSpPr txBox="1"/>
          <p:nvPr/>
        </p:nvSpPr>
        <p:spPr>
          <a:xfrm>
            <a:off x="5824043" y="4786673"/>
            <a:ext cx="1159539" cy="646331"/>
          </a:xfrm>
          <a:prstGeom prst="rect">
            <a:avLst/>
          </a:prstGeom>
          <a:noFill/>
        </p:spPr>
        <p:txBody>
          <a:bodyPr wrap="square" rtlCol="0">
            <a:spAutoFit/>
          </a:bodyPr>
          <a:lstStyle/>
          <a:p>
            <a:r>
              <a:rPr lang="en-US" dirty="0"/>
              <a:t>Trusted</a:t>
            </a:r>
          </a:p>
          <a:p>
            <a:endParaRPr lang="en-US" dirty="0"/>
          </a:p>
        </p:txBody>
      </p:sp>
      <p:cxnSp>
        <p:nvCxnSpPr>
          <p:cNvPr id="80" name="Straight Arrow Connector 79">
            <a:extLst>
              <a:ext uri="{FF2B5EF4-FFF2-40B4-BE49-F238E27FC236}">
                <a16:creationId xmlns:a16="http://schemas.microsoft.com/office/drawing/2014/main" id="{B64822E2-10EE-46B2-FEB8-FC91B45E3942}"/>
              </a:ext>
            </a:extLst>
          </p:cNvPr>
          <p:cNvCxnSpPr>
            <a:cxnSpLocks/>
          </p:cNvCxnSpPr>
          <p:nvPr/>
        </p:nvCxnSpPr>
        <p:spPr>
          <a:xfrm>
            <a:off x="7063365" y="1974350"/>
            <a:ext cx="0" cy="60594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E29A3E5-F834-C7BD-7F7B-F9B80164D0C5}"/>
              </a:ext>
            </a:extLst>
          </p:cNvPr>
          <p:cNvCxnSpPr/>
          <p:nvPr/>
        </p:nvCxnSpPr>
        <p:spPr>
          <a:xfrm>
            <a:off x="5922614" y="1999402"/>
            <a:ext cx="115954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F4FD26C-6792-2B67-F26B-1307D0A88E94}"/>
              </a:ext>
            </a:extLst>
          </p:cNvPr>
          <p:cNvSpPr txBox="1"/>
          <p:nvPr/>
        </p:nvSpPr>
        <p:spPr>
          <a:xfrm>
            <a:off x="6579213" y="3074120"/>
            <a:ext cx="2200795" cy="707886"/>
          </a:xfrm>
          <a:prstGeom prst="rect">
            <a:avLst/>
          </a:prstGeom>
          <a:noFill/>
        </p:spPr>
        <p:txBody>
          <a:bodyPr wrap="none" rtlCol="0">
            <a:spAutoFit/>
          </a:bodyPr>
          <a:lstStyle/>
          <a:p>
            <a:r>
              <a:rPr lang="en-US" sz="2000" dirty="0">
                <a:solidFill>
                  <a:schemeClr val="accent6">
                    <a:lumMod val="75000"/>
                  </a:schemeClr>
                </a:solidFill>
              </a:rPr>
              <a:t>RTA Monitor &amp;</a:t>
            </a:r>
          </a:p>
          <a:p>
            <a:r>
              <a:rPr lang="en-US" sz="2000" dirty="0">
                <a:solidFill>
                  <a:schemeClr val="accent6">
                    <a:lumMod val="75000"/>
                  </a:schemeClr>
                </a:solidFill>
              </a:rPr>
              <a:t> Switch Mechanism</a:t>
            </a:r>
          </a:p>
        </p:txBody>
      </p:sp>
      <p:sp>
        <p:nvSpPr>
          <p:cNvPr id="87" name="TextBox 86">
            <a:extLst>
              <a:ext uri="{FF2B5EF4-FFF2-40B4-BE49-F238E27FC236}">
                <a16:creationId xmlns:a16="http://schemas.microsoft.com/office/drawing/2014/main" id="{AB6D416B-E040-E293-0434-254AD79B2405}"/>
              </a:ext>
            </a:extLst>
          </p:cNvPr>
          <p:cNvSpPr txBox="1"/>
          <p:nvPr/>
        </p:nvSpPr>
        <p:spPr>
          <a:xfrm>
            <a:off x="10760487" y="3104897"/>
            <a:ext cx="1016625" cy="646331"/>
          </a:xfrm>
          <a:prstGeom prst="rect">
            <a:avLst/>
          </a:prstGeom>
          <a:noFill/>
        </p:spPr>
        <p:txBody>
          <a:bodyPr wrap="none" rtlCol="0">
            <a:spAutoFit/>
          </a:bodyPr>
          <a:lstStyle/>
          <a:p>
            <a:r>
              <a:rPr lang="en-US" dirty="0">
                <a:solidFill>
                  <a:schemeClr val="accent6">
                    <a:lumMod val="75000"/>
                  </a:schemeClr>
                </a:solidFill>
              </a:rPr>
              <a:t>Flying an</a:t>
            </a:r>
          </a:p>
          <a:p>
            <a:r>
              <a:rPr lang="en-US" dirty="0">
                <a:solidFill>
                  <a:schemeClr val="accent6">
                    <a:lumMod val="75000"/>
                  </a:schemeClr>
                </a:solidFill>
              </a:rPr>
              <a:t>F-16</a:t>
            </a:r>
          </a:p>
        </p:txBody>
      </p:sp>
      <p:cxnSp>
        <p:nvCxnSpPr>
          <p:cNvPr id="89" name="Straight Connector 88">
            <a:extLst>
              <a:ext uri="{FF2B5EF4-FFF2-40B4-BE49-F238E27FC236}">
                <a16:creationId xmlns:a16="http://schemas.microsoft.com/office/drawing/2014/main" id="{272EF5BE-C1D8-499E-1920-179B4C826959}"/>
              </a:ext>
            </a:extLst>
          </p:cNvPr>
          <p:cNvCxnSpPr>
            <a:cxnSpLocks/>
          </p:cNvCxnSpPr>
          <p:nvPr/>
        </p:nvCxnSpPr>
        <p:spPr>
          <a:xfrm>
            <a:off x="11179760" y="4329167"/>
            <a:ext cx="0" cy="174716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DF2E4F-C490-44E7-E524-D7BB100E145A}"/>
              </a:ext>
            </a:extLst>
          </p:cNvPr>
          <p:cNvCxnSpPr>
            <a:cxnSpLocks/>
          </p:cNvCxnSpPr>
          <p:nvPr/>
        </p:nvCxnSpPr>
        <p:spPr>
          <a:xfrm flipH="1">
            <a:off x="265471" y="6076335"/>
            <a:ext cx="1094609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D430D28-C007-6371-2101-A0DCC89E5EA4}"/>
              </a:ext>
            </a:extLst>
          </p:cNvPr>
          <p:cNvCxnSpPr>
            <a:cxnSpLocks/>
          </p:cNvCxnSpPr>
          <p:nvPr/>
        </p:nvCxnSpPr>
        <p:spPr>
          <a:xfrm>
            <a:off x="281611" y="3495968"/>
            <a:ext cx="10025" cy="257428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8D0F746-88A8-3B22-88BA-C198EF18DF90}"/>
              </a:ext>
            </a:extLst>
          </p:cNvPr>
          <p:cNvCxnSpPr>
            <a:cxnSpLocks/>
          </p:cNvCxnSpPr>
          <p:nvPr/>
        </p:nvCxnSpPr>
        <p:spPr>
          <a:xfrm>
            <a:off x="255639" y="3505800"/>
            <a:ext cx="522582"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0AB9C71-9EA3-1D8A-A26B-2BDA1BDD8A81}"/>
              </a:ext>
            </a:extLst>
          </p:cNvPr>
          <p:cNvSpPr/>
          <p:nvPr/>
        </p:nvSpPr>
        <p:spPr>
          <a:xfrm>
            <a:off x="863578" y="2795487"/>
            <a:ext cx="860408" cy="1472796"/>
          </a:xfrm>
          <a:prstGeom prst="rect">
            <a:avLst/>
          </a:prstGeom>
          <a:solidFill>
            <a:schemeClr val="accent6">
              <a:lumMod val="60000"/>
              <a:lumOff val="40000"/>
            </a:schemeClr>
          </a:solid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1F11102-E2FC-46E2-3409-AFDE2C67EEAD}"/>
              </a:ext>
            </a:extLst>
          </p:cNvPr>
          <p:cNvSpPr txBox="1"/>
          <p:nvPr/>
        </p:nvSpPr>
        <p:spPr>
          <a:xfrm>
            <a:off x="972718" y="3115417"/>
            <a:ext cx="627095" cy="338554"/>
          </a:xfrm>
          <a:prstGeom prst="rect">
            <a:avLst/>
          </a:prstGeom>
          <a:noFill/>
        </p:spPr>
        <p:txBody>
          <a:bodyPr wrap="none" rtlCol="0">
            <a:spAutoFit/>
          </a:bodyPr>
          <a:lstStyle/>
          <a:p>
            <a:r>
              <a:rPr lang="en-US" sz="1600" dirty="0">
                <a:solidFill>
                  <a:schemeClr val="accent6">
                    <a:lumMod val="75000"/>
                  </a:schemeClr>
                </a:solidFill>
              </a:rPr>
              <a:t>Input</a:t>
            </a:r>
          </a:p>
        </p:txBody>
      </p:sp>
      <p:sp>
        <p:nvSpPr>
          <p:cNvPr id="12" name="TextBox 11">
            <a:extLst>
              <a:ext uri="{FF2B5EF4-FFF2-40B4-BE49-F238E27FC236}">
                <a16:creationId xmlns:a16="http://schemas.microsoft.com/office/drawing/2014/main" id="{9A166B5F-3EDB-790A-8A12-65F5D24213B4}"/>
              </a:ext>
            </a:extLst>
          </p:cNvPr>
          <p:cNvSpPr txBox="1"/>
          <p:nvPr/>
        </p:nvSpPr>
        <p:spPr>
          <a:xfrm>
            <a:off x="856469" y="3407731"/>
            <a:ext cx="926857" cy="338554"/>
          </a:xfrm>
          <a:prstGeom prst="rect">
            <a:avLst/>
          </a:prstGeom>
          <a:noFill/>
        </p:spPr>
        <p:txBody>
          <a:bodyPr wrap="none" rtlCol="0">
            <a:spAutoFit/>
          </a:bodyPr>
          <a:lstStyle/>
          <a:p>
            <a:r>
              <a:rPr lang="en-US" sz="1600" dirty="0">
                <a:solidFill>
                  <a:schemeClr val="accent6">
                    <a:lumMod val="75000"/>
                  </a:schemeClr>
                </a:solidFill>
              </a:rPr>
              <a:t>Allocator</a:t>
            </a:r>
          </a:p>
        </p:txBody>
      </p:sp>
      <p:sp>
        <p:nvSpPr>
          <p:cNvPr id="22" name="TextBox 21">
            <a:extLst>
              <a:ext uri="{FF2B5EF4-FFF2-40B4-BE49-F238E27FC236}">
                <a16:creationId xmlns:a16="http://schemas.microsoft.com/office/drawing/2014/main" id="{4081A68E-E2CD-BF33-A4AC-482B3FD6CA9A}"/>
              </a:ext>
            </a:extLst>
          </p:cNvPr>
          <p:cNvSpPr txBox="1"/>
          <p:nvPr/>
        </p:nvSpPr>
        <p:spPr>
          <a:xfrm>
            <a:off x="5881303" y="1979610"/>
            <a:ext cx="1159539" cy="646331"/>
          </a:xfrm>
          <a:prstGeom prst="rect">
            <a:avLst/>
          </a:prstGeom>
          <a:noFill/>
        </p:spPr>
        <p:txBody>
          <a:bodyPr wrap="square" rtlCol="0">
            <a:spAutoFit/>
          </a:bodyPr>
          <a:lstStyle/>
          <a:p>
            <a:r>
              <a:rPr lang="en-US" dirty="0"/>
              <a:t>Output</a:t>
            </a:r>
          </a:p>
          <a:p>
            <a:endParaRPr lang="en-US" dirty="0"/>
          </a:p>
        </p:txBody>
      </p:sp>
      <p:sp>
        <p:nvSpPr>
          <p:cNvPr id="23" name="TextBox 22">
            <a:extLst>
              <a:ext uri="{FF2B5EF4-FFF2-40B4-BE49-F238E27FC236}">
                <a16:creationId xmlns:a16="http://schemas.microsoft.com/office/drawing/2014/main" id="{8E546B5A-10F3-9568-B84A-5759B38AF5E5}"/>
              </a:ext>
            </a:extLst>
          </p:cNvPr>
          <p:cNvSpPr txBox="1"/>
          <p:nvPr/>
        </p:nvSpPr>
        <p:spPr>
          <a:xfrm>
            <a:off x="5858781" y="1629697"/>
            <a:ext cx="1264671" cy="646331"/>
          </a:xfrm>
          <a:prstGeom prst="rect">
            <a:avLst/>
          </a:prstGeom>
          <a:noFill/>
        </p:spPr>
        <p:txBody>
          <a:bodyPr wrap="square" rtlCol="0">
            <a:spAutoFit/>
          </a:bodyPr>
          <a:lstStyle/>
          <a:p>
            <a:r>
              <a:rPr lang="en-US" dirty="0"/>
              <a:t>Untrusted</a:t>
            </a:r>
          </a:p>
          <a:p>
            <a:endParaRPr lang="en-US" dirty="0"/>
          </a:p>
        </p:txBody>
      </p:sp>
      <p:sp>
        <p:nvSpPr>
          <p:cNvPr id="24" name="TextBox 23">
            <a:extLst>
              <a:ext uri="{FF2B5EF4-FFF2-40B4-BE49-F238E27FC236}">
                <a16:creationId xmlns:a16="http://schemas.microsoft.com/office/drawing/2014/main" id="{8B9EAF99-2046-89FE-1BBE-023FD864B877}"/>
              </a:ext>
            </a:extLst>
          </p:cNvPr>
          <p:cNvSpPr txBox="1"/>
          <p:nvPr/>
        </p:nvSpPr>
        <p:spPr>
          <a:xfrm>
            <a:off x="9535231" y="3008520"/>
            <a:ext cx="1159539" cy="646331"/>
          </a:xfrm>
          <a:prstGeom prst="rect">
            <a:avLst/>
          </a:prstGeom>
          <a:noFill/>
        </p:spPr>
        <p:txBody>
          <a:bodyPr wrap="square" rtlCol="0">
            <a:spAutoFit/>
          </a:bodyPr>
          <a:lstStyle/>
          <a:p>
            <a:r>
              <a:rPr lang="en-US" dirty="0"/>
              <a:t>Trusted</a:t>
            </a:r>
          </a:p>
          <a:p>
            <a:endParaRPr lang="en-US" dirty="0"/>
          </a:p>
        </p:txBody>
      </p:sp>
      <p:sp>
        <p:nvSpPr>
          <p:cNvPr id="26" name="TextBox 25">
            <a:extLst>
              <a:ext uri="{FF2B5EF4-FFF2-40B4-BE49-F238E27FC236}">
                <a16:creationId xmlns:a16="http://schemas.microsoft.com/office/drawing/2014/main" id="{784A2CB8-B2EF-F462-C4E4-25D359EA8CCB}"/>
              </a:ext>
            </a:extLst>
          </p:cNvPr>
          <p:cNvSpPr txBox="1"/>
          <p:nvPr/>
        </p:nvSpPr>
        <p:spPr>
          <a:xfrm>
            <a:off x="9523600" y="3387273"/>
            <a:ext cx="1159539" cy="646331"/>
          </a:xfrm>
          <a:prstGeom prst="rect">
            <a:avLst/>
          </a:prstGeom>
          <a:noFill/>
        </p:spPr>
        <p:txBody>
          <a:bodyPr wrap="square" rtlCol="0">
            <a:spAutoFit/>
          </a:bodyPr>
          <a:lstStyle/>
          <a:p>
            <a:r>
              <a:rPr lang="en-US" dirty="0"/>
              <a:t>Output</a:t>
            </a:r>
          </a:p>
          <a:p>
            <a:endParaRPr lang="en-US" dirty="0"/>
          </a:p>
        </p:txBody>
      </p:sp>
      <p:sp>
        <p:nvSpPr>
          <p:cNvPr id="27" name="TextBox 26">
            <a:extLst>
              <a:ext uri="{FF2B5EF4-FFF2-40B4-BE49-F238E27FC236}">
                <a16:creationId xmlns:a16="http://schemas.microsoft.com/office/drawing/2014/main" id="{5E0945BD-FC5A-CFC1-91BC-F6EE9A8177B7}"/>
              </a:ext>
            </a:extLst>
          </p:cNvPr>
          <p:cNvSpPr txBox="1"/>
          <p:nvPr/>
        </p:nvSpPr>
        <p:spPr>
          <a:xfrm>
            <a:off x="5812412" y="5121882"/>
            <a:ext cx="1159539" cy="646331"/>
          </a:xfrm>
          <a:prstGeom prst="rect">
            <a:avLst/>
          </a:prstGeom>
          <a:noFill/>
        </p:spPr>
        <p:txBody>
          <a:bodyPr wrap="square" rtlCol="0">
            <a:spAutoFit/>
          </a:bodyPr>
          <a:lstStyle/>
          <a:p>
            <a:r>
              <a:rPr lang="en-US" dirty="0"/>
              <a:t>Output</a:t>
            </a:r>
          </a:p>
          <a:p>
            <a:endParaRPr lang="en-US" dirty="0"/>
          </a:p>
        </p:txBody>
      </p:sp>
      <p:sp>
        <p:nvSpPr>
          <p:cNvPr id="30" name="Title 1">
            <a:extLst>
              <a:ext uri="{FF2B5EF4-FFF2-40B4-BE49-F238E27FC236}">
                <a16:creationId xmlns:a16="http://schemas.microsoft.com/office/drawing/2014/main" id="{3CB4C0EE-1813-BD07-9A1C-9CED38A35BAB}"/>
              </a:ext>
            </a:extLst>
          </p:cNvPr>
          <p:cNvSpPr txBox="1">
            <a:spLocks/>
          </p:cNvSpPr>
          <p:nvPr/>
        </p:nvSpPr>
        <p:spPr>
          <a:xfrm>
            <a:off x="331307" y="-272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Auto-GCAS</a:t>
            </a:r>
          </a:p>
        </p:txBody>
      </p:sp>
      <p:cxnSp>
        <p:nvCxnSpPr>
          <p:cNvPr id="32" name="Straight Connector 31">
            <a:extLst>
              <a:ext uri="{FF2B5EF4-FFF2-40B4-BE49-F238E27FC236}">
                <a16:creationId xmlns:a16="http://schemas.microsoft.com/office/drawing/2014/main" id="{8B7740DF-C16F-37AF-CD6E-5F14E90261C9}"/>
              </a:ext>
            </a:extLst>
          </p:cNvPr>
          <p:cNvCxnSpPr>
            <a:cxnSpLocks/>
          </p:cNvCxnSpPr>
          <p:nvPr/>
        </p:nvCxnSpPr>
        <p:spPr>
          <a:xfrm>
            <a:off x="331307" y="640507"/>
            <a:ext cx="112444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293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85CEFB8-719D-A294-847A-345680BBAE5F}"/>
              </a:ext>
            </a:extLst>
          </p:cNvPr>
          <p:cNvSpPr/>
          <p:nvPr/>
        </p:nvSpPr>
        <p:spPr>
          <a:xfrm>
            <a:off x="902970" y="813020"/>
            <a:ext cx="10104120" cy="5782922"/>
          </a:xfrm>
          <a:prstGeom prst="rect">
            <a:avLst/>
          </a:prstGeom>
          <a:pattFill prst="dash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DF3C1BDC-C73E-9D42-9198-43134851E483}"/>
              </a:ext>
            </a:extLst>
          </p:cNvPr>
          <p:cNvSpPr/>
          <p:nvPr/>
        </p:nvSpPr>
        <p:spPr>
          <a:xfrm>
            <a:off x="1105669" y="909853"/>
            <a:ext cx="9560733" cy="5686095"/>
          </a:xfrm>
          <a:custGeom>
            <a:avLst/>
            <a:gdLst>
              <a:gd name="connsiteX0" fmla="*/ 4134585 w 6512632"/>
              <a:gd name="connsiteY0" fmla="*/ 61111 h 3811524"/>
              <a:gd name="connsiteX1" fmla="*/ 5037 w 6512632"/>
              <a:gd name="connsiteY1" fmla="*/ 552724 h 3811524"/>
              <a:gd name="connsiteX2" fmla="*/ 3357837 w 6512632"/>
              <a:gd name="connsiteY2" fmla="*/ 3807202 h 3811524"/>
              <a:gd name="connsiteX3" fmla="*/ 6504160 w 6512632"/>
              <a:gd name="connsiteY3" fmla="*/ 1221318 h 3811524"/>
              <a:gd name="connsiteX4" fmla="*/ 4134585 w 6512632"/>
              <a:gd name="connsiteY4" fmla="*/ 61111 h 3811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2632" h="3811524">
                <a:moveTo>
                  <a:pt x="4134585" y="61111"/>
                </a:moveTo>
                <a:cubicBezTo>
                  <a:pt x="3051398" y="-50321"/>
                  <a:pt x="134495" y="-71625"/>
                  <a:pt x="5037" y="552724"/>
                </a:cubicBezTo>
                <a:cubicBezTo>
                  <a:pt x="-124421" y="1177073"/>
                  <a:pt x="2274650" y="3695770"/>
                  <a:pt x="3357837" y="3807202"/>
                </a:cubicBezTo>
                <a:cubicBezTo>
                  <a:pt x="4441024" y="3918634"/>
                  <a:pt x="6373063" y="1844028"/>
                  <a:pt x="6504160" y="1221318"/>
                </a:cubicBezTo>
                <a:cubicBezTo>
                  <a:pt x="6635257" y="598608"/>
                  <a:pt x="5217772" y="172543"/>
                  <a:pt x="4134585" y="61111"/>
                </a:cubicBezTo>
                <a:close/>
              </a:path>
            </a:pathLst>
          </a:custGeom>
          <a:solidFill>
            <a:schemeClr val="accent4">
              <a:lumMod val="20000"/>
              <a:lumOff val="80000"/>
            </a:schemeClr>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5">
            <a:extLst>
              <a:ext uri="{FF2B5EF4-FFF2-40B4-BE49-F238E27FC236}">
                <a16:creationId xmlns:a16="http://schemas.microsoft.com/office/drawing/2014/main" id="{370254B5-7A59-303A-1836-097FEC188769}"/>
              </a:ext>
            </a:extLst>
          </p:cNvPr>
          <p:cNvSpPr/>
          <p:nvPr/>
        </p:nvSpPr>
        <p:spPr>
          <a:xfrm>
            <a:off x="2643695" y="2025096"/>
            <a:ext cx="6281090" cy="3559738"/>
          </a:xfrm>
          <a:custGeom>
            <a:avLst/>
            <a:gdLst>
              <a:gd name="connsiteX0" fmla="*/ 4134585 w 6512632"/>
              <a:gd name="connsiteY0" fmla="*/ 61111 h 3811524"/>
              <a:gd name="connsiteX1" fmla="*/ 5037 w 6512632"/>
              <a:gd name="connsiteY1" fmla="*/ 552724 h 3811524"/>
              <a:gd name="connsiteX2" fmla="*/ 3357837 w 6512632"/>
              <a:gd name="connsiteY2" fmla="*/ 3807202 h 3811524"/>
              <a:gd name="connsiteX3" fmla="*/ 6504160 w 6512632"/>
              <a:gd name="connsiteY3" fmla="*/ 1221318 h 3811524"/>
              <a:gd name="connsiteX4" fmla="*/ 4134585 w 6512632"/>
              <a:gd name="connsiteY4" fmla="*/ 61111 h 3811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2632" h="3811524">
                <a:moveTo>
                  <a:pt x="4134585" y="61111"/>
                </a:moveTo>
                <a:cubicBezTo>
                  <a:pt x="3051398" y="-50321"/>
                  <a:pt x="134495" y="-71625"/>
                  <a:pt x="5037" y="552724"/>
                </a:cubicBezTo>
                <a:cubicBezTo>
                  <a:pt x="-124421" y="1177073"/>
                  <a:pt x="2274650" y="3695770"/>
                  <a:pt x="3357837" y="3807202"/>
                </a:cubicBezTo>
                <a:cubicBezTo>
                  <a:pt x="4441024" y="3918634"/>
                  <a:pt x="6373063" y="1844028"/>
                  <a:pt x="6504160" y="1221318"/>
                </a:cubicBezTo>
                <a:cubicBezTo>
                  <a:pt x="6635257" y="598608"/>
                  <a:pt x="5217772" y="172543"/>
                  <a:pt x="4134585" y="61111"/>
                </a:cubicBezTo>
                <a:close/>
              </a:path>
            </a:pathLst>
          </a:custGeom>
          <a:solidFill>
            <a:schemeClr val="accent1">
              <a:lumMod val="20000"/>
              <a:lumOff val="80000"/>
            </a:schemeClr>
          </a:solidFill>
          <a:ln w="381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6A8B935-31AF-7027-D70B-BB15DC96A2AB}"/>
              </a:ext>
            </a:extLst>
          </p:cNvPr>
          <p:cNvSpPr/>
          <p:nvPr/>
        </p:nvSpPr>
        <p:spPr>
          <a:xfrm rot="8144481">
            <a:off x="5424240" y="1519556"/>
            <a:ext cx="2112264" cy="2113936"/>
          </a:xfrm>
          <a:prstGeom prst="ellipse">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3C920B0-E38B-933D-6C56-D73F2EBD5969}"/>
              </a:ext>
            </a:extLst>
          </p:cNvPr>
          <p:cNvSpPr/>
          <p:nvPr/>
        </p:nvSpPr>
        <p:spPr>
          <a:xfrm rot="8144481">
            <a:off x="5024493" y="3371842"/>
            <a:ext cx="2112264" cy="2113936"/>
          </a:xfrm>
          <a:prstGeom prst="ellipse">
            <a:avLst/>
          </a:prstGeom>
          <a:solidFill>
            <a:schemeClr val="accent6">
              <a:lumMod val="60000"/>
              <a:lumOff val="4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50609C03-2D10-12B5-B2C3-C978560B3305}"/>
              </a:ext>
            </a:extLst>
          </p:cNvPr>
          <p:cNvSpPr/>
          <p:nvPr/>
        </p:nvSpPr>
        <p:spPr>
          <a:xfrm>
            <a:off x="3803116" y="1981569"/>
            <a:ext cx="1799673" cy="2438400"/>
          </a:xfrm>
          <a:custGeom>
            <a:avLst/>
            <a:gdLst>
              <a:gd name="connsiteX0" fmla="*/ 1465377 w 1799673"/>
              <a:gd name="connsiteY0" fmla="*/ 2438400 h 2438400"/>
              <a:gd name="connsiteX1" fmla="*/ 370 w 1799673"/>
              <a:gd name="connsiteY1" fmla="*/ 1415845 h 2438400"/>
              <a:gd name="connsiteX2" fmla="*/ 1327725 w 1799673"/>
              <a:gd name="connsiteY2" fmla="*/ 462116 h 2438400"/>
              <a:gd name="connsiteX3" fmla="*/ 1799673 w 1799673"/>
              <a:gd name="connsiteY3" fmla="*/ 0 h 2438400"/>
            </a:gdLst>
            <a:ahLst/>
            <a:cxnLst>
              <a:cxn ang="0">
                <a:pos x="connsiteX0" y="connsiteY0"/>
              </a:cxn>
              <a:cxn ang="0">
                <a:pos x="connsiteX1" y="connsiteY1"/>
              </a:cxn>
              <a:cxn ang="0">
                <a:pos x="connsiteX2" y="connsiteY2"/>
              </a:cxn>
              <a:cxn ang="0">
                <a:pos x="connsiteX3" y="connsiteY3"/>
              </a:cxn>
            </a:cxnLst>
            <a:rect l="l" t="t" r="r" b="b"/>
            <a:pathLst>
              <a:path w="1799673" h="2438400">
                <a:moveTo>
                  <a:pt x="1465377" y="2438400"/>
                </a:moveTo>
                <a:cubicBezTo>
                  <a:pt x="744344" y="2091813"/>
                  <a:pt x="23312" y="1745226"/>
                  <a:pt x="370" y="1415845"/>
                </a:cubicBezTo>
                <a:cubicBezTo>
                  <a:pt x="-22572" y="1086464"/>
                  <a:pt x="1027841" y="698090"/>
                  <a:pt x="1327725" y="462116"/>
                </a:cubicBezTo>
                <a:cubicBezTo>
                  <a:pt x="1627609" y="226142"/>
                  <a:pt x="1713641" y="113071"/>
                  <a:pt x="1799673" y="0"/>
                </a:cubicBezTo>
              </a:path>
            </a:pathLst>
          </a:cu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1C8B155-3AA7-5627-E2F5-12F9F6ABC009}"/>
              </a:ext>
            </a:extLst>
          </p:cNvPr>
          <p:cNvSpPr/>
          <p:nvPr/>
        </p:nvSpPr>
        <p:spPr>
          <a:xfrm rot="18873948">
            <a:off x="5550020" y="2064876"/>
            <a:ext cx="435359" cy="9399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EB32AE8-EF98-C377-994D-C04A2B677FF1}"/>
              </a:ext>
            </a:extLst>
          </p:cNvPr>
          <p:cNvSpPr/>
          <p:nvPr/>
        </p:nvSpPr>
        <p:spPr>
          <a:xfrm rot="19817947">
            <a:off x="5390741" y="2370507"/>
            <a:ext cx="400910" cy="85192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43512EE-8AE7-FB39-55B1-7D183614FBD8}"/>
              </a:ext>
            </a:extLst>
          </p:cNvPr>
          <p:cNvSpPr/>
          <p:nvPr/>
        </p:nvSpPr>
        <p:spPr>
          <a:xfrm rot="20606291">
            <a:off x="5462689" y="3083943"/>
            <a:ext cx="364243" cy="1450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Airplane with solid fill">
            <a:extLst>
              <a:ext uri="{FF2B5EF4-FFF2-40B4-BE49-F238E27FC236}">
                <a16:creationId xmlns:a16="http://schemas.microsoft.com/office/drawing/2014/main" id="{1A69F512-3394-3D02-EFEA-DD3D689A8B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7741473">
            <a:off x="4998997" y="4177601"/>
            <a:ext cx="459693" cy="457200"/>
          </a:xfrm>
          <a:prstGeom prst="rect">
            <a:avLst/>
          </a:prstGeom>
        </p:spPr>
      </p:pic>
      <p:sp>
        <p:nvSpPr>
          <p:cNvPr id="31" name="Rectangle 30">
            <a:extLst>
              <a:ext uri="{FF2B5EF4-FFF2-40B4-BE49-F238E27FC236}">
                <a16:creationId xmlns:a16="http://schemas.microsoft.com/office/drawing/2014/main" id="{9122329E-B3F2-D21D-4C8F-8FD5E8BFB060}"/>
              </a:ext>
            </a:extLst>
          </p:cNvPr>
          <p:cNvSpPr/>
          <p:nvPr/>
        </p:nvSpPr>
        <p:spPr>
          <a:xfrm rot="930365">
            <a:off x="7215725" y="2801693"/>
            <a:ext cx="435359" cy="5953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a:extLst>
              <a:ext uri="{FF2B5EF4-FFF2-40B4-BE49-F238E27FC236}">
                <a16:creationId xmlns:a16="http://schemas.microsoft.com/office/drawing/2014/main" id="{5D5C44D2-8C8F-5A14-1859-B9428CD56B96}"/>
              </a:ext>
            </a:extLst>
          </p:cNvPr>
          <p:cNvCxnSpPr>
            <a:cxnSpLocks/>
          </p:cNvCxnSpPr>
          <p:nvPr/>
        </p:nvCxnSpPr>
        <p:spPr>
          <a:xfrm flipH="1">
            <a:off x="7020560" y="2795646"/>
            <a:ext cx="497609" cy="1989714"/>
          </a:xfrm>
          <a:prstGeom prst="line">
            <a:avLst/>
          </a:prstGeom>
          <a:ln w="2857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BCDAC54-DFA4-488E-84FB-ED4C0EA50690}"/>
              </a:ext>
            </a:extLst>
          </p:cNvPr>
          <p:cNvSpPr/>
          <p:nvPr/>
        </p:nvSpPr>
        <p:spPr>
          <a:xfrm rot="1081661">
            <a:off x="6927538" y="2834191"/>
            <a:ext cx="435359" cy="5953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6DDA646A-66AC-8DEE-FC4C-77DCAD7950E7}"/>
              </a:ext>
            </a:extLst>
          </p:cNvPr>
          <p:cNvSpPr/>
          <p:nvPr/>
        </p:nvSpPr>
        <p:spPr>
          <a:xfrm rot="2931083">
            <a:off x="6738613" y="3047492"/>
            <a:ext cx="435359" cy="59537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393672A9-C725-3102-D052-D733AE476D2E}"/>
              </a:ext>
            </a:extLst>
          </p:cNvPr>
          <p:cNvSpPr/>
          <p:nvPr/>
        </p:nvSpPr>
        <p:spPr>
          <a:xfrm rot="2931083">
            <a:off x="6709460" y="3546097"/>
            <a:ext cx="141519"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2ACB9C8-1996-B619-D8B1-389ED37AF940}"/>
              </a:ext>
            </a:extLst>
          </p:cNvPr>
          <p:cNvSpPr/>
          <p:nvPr/>
        </p:nvSpPr>
        <p:spPr>
          <a:xfrm rot="6250619">
            <a:off x="7323005" y="3008621"/>
            <a:ext cx="141519"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511D7F68-A845-E41D-839B-7FBF9D7DB8C6}"/>
              </a:ext>
            </a:extLst>
          </p:cNvPr>
          <p:cNvSpPr/>
          <p:nvPr/>
        </p:nvSpPr>
        <p:spPr>
          <a:xfrm rot="6250619">
            <a:off x="7281434" y="3139543"/>
            <a:ext cx="141519" cy="4571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B83D9DF1-3B4F-7CFA-6EDC-1C2E7F1F97C4}"/>
              </a:ext>
            </a:extLst>
          </p:cNvPr>
          <p:cNvSpPr/>
          <p:nvPr/>
        </p:nvSpPr>
        <p:spPr>
          <a:xfrm rot="18601472">
            <a:off x="6559129" y="2865707"/>
            <a:ext cx="435359" cy="93997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1DE49D08-5E70-0CA4-50AD-5666E07FC43B}"/>
              </a:ext>
            </a:extLst>
          </p:cNvPr>
          <p:cNvSpPr/>
          <p:nvPr/>
        </p:nvSpPr>
        <p:spPr>
          <a:xfrm rot="20985474">
            <a:off x="5401588" y="3124897"/>
            <a:ext cx="376855" cy="1417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9E7EB7C7-8FD9-49DB-5987-B646F38C6D7E}"/>
              </a:ext>
            </a:extLst>
          </p:cNvPr>
          <p:cNvSpPr txBox="1"/>
          <p:nvPr/>
        </p:nvSpPr>
        <p:spPr>
          <a:xfrm>
            <a:off x="2737482" y="2344063"/>
            <a:ext cx="2011576" cy="400110"/>
          </a:xfrm>
          <a:prstGeom prst="rect">
            <a:avLst/>
          </a:prstGeom>
          <a:noFill/>
        </p:spPr>
        <p:txBody>
          <a:bodyPr wrap="none" rtlCol="0">
            <a:spAutoFit/>
          </a:bodyPr>
          <a:lstStyle/>
          <a:p>
            <a:r>
              <a:rPr lang="en-US" sz="2000" dirty="0">
                <a:solidFill>
                  <a:schemeClr val="accent2">
                    <a:lumMod val="50000"/>
                  </a:schemeClr>
                </a:solidFill>
              </a:rPr>
              <a:t>Advanced System</a:t>
            </a:r>
          </a:p>
        </p:txBody>
      </p:sp>
      <p:sp>
        <p:nvSpPr>
          <p:cNvPr id="43" name="TextBox 42">
            <a:extLst>
              <a:ext uri="{FF2B5EF4-FFF2-40B4-BE49-F238E27FC236}">
                <a16:creationId xmlns:a16="http://schemas.microsoft.com/office/drawing/2014/main" id="{F85DAB7D-2E68-4748-87DA-E0E0E9F3D334}"/>
              </a:ext>
            </a:extLst>
          </p:cNvPr>
          <p:cNvSpPr txBox="1"/>
          <p:nvPr/>
        </p:nvSpPr>
        <p:spPr>
          <a:xfrm>
            <a:off x="5351742" y="1136346"/>
            <a:ext cx="2622685" cy="400110"/>
          </a:xfrm>
          <a:prstGeom prst="rect">
            <a:avLst/>
          </a:prstGeom>
          <a:noFill/>
        </p:spPr>
        <p:txBody>
          <a:bodyPr wrap="square" rtlCol="0">
            <a:spAutoFit/>
          </a:bodyPr>
          <a:lstStyle/>
          <a:p>
            <a:r>
              <a:rPr lang="en-US" sz="2000" dirty="0">
                <a:solidFill>
                  <a:schemeClr val="accent6">
                    <a:lumMod val="75000"/>
                  </a:schemeClr>
                </a:solidFill>
              </a:rPr>
              <a:t>Reversionary System</a:t>
            </a:r>
          </a:p>
        </p:txBody>
      </p:sp>
      <p:sp>
        <p:nvSpPr>
          <p:cNvPr id="46" name="Title 1">
            <a:extLst>
              <a:ext uri="{FF2B5EF4-FFF2-40B4-BE49-F238E27FC236}">
                <a16:creationId xmlns:a16="http://schemas.microsoft.com/office/drawing/2014/main" id="{1681F248-39CA-EE49-5D73-FC3AED8DE2A2}"/>
              </a:ext>
            </a:extLst>
          </p:cNvPr>
          <p:cNvSpPr txBox="1">
            <a:spLocks/>
          </p:cNvSpPr>
          <p:nvPr/>
        </p:nvSpPr>
        <p:spPr>
          <a:xfrm>
            <a:off x="331307" y="-272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Geofenced Operations</a:t>
            </a:r>
          </a:p>
        </p:txBody>
      </p:sp>
      <p:cxnSp>
        <p:nvCxnSpPr>
          <p:cNvPr id="47" name="Straight Connector 46">
            <a:extLst>
              <a:ext uri="{FF2B5EF4-FFF2-40B4-BE49-F238E27FC236}">
                <a16:creationId xmlns:a16="http://schemas.microsoft.com/office/drawing/2014/main" id="{0FA04955-EF58-1B30-ED30-98849A0C5DB7}"/>
              </a:ext>
            </a:extLst>
          </p:cNvPr>
          <p:cNvCxnSpPr>
            <a:cxnSpLocks/>
          </p:cNvCxnSpPr>
          <p:nvPr/>
        </p:nvCxnSpPr>
        <p:spPr>
          <a:xfrm>
            <a:off x="331307" y="640507"/>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5290A46-BE16-2075-7E0A-2F4035DE8BBA}"/>
              </a:ext>
            </a:extLst>
          </p:cNvPr>
          <p:cNvSpPr/>
          <p:nvPr/>
        </p:nvSpPr>
        <p:spPr>
          <a:xfrm rot="20619873">
            <a:off x="5650452" y="3101623"/>
            <a:ext cx="177081" cy="3021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272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12553A-4657-6C95-372E-6A8BF00A0773}"/>
              </a:ext>
            </a:extLst>
          </p:cNvPr>
          <p:cNvSpPr/>
          <p:nvPr/>
        </p:nvSpPr>
        <p:spPr>
          <a:xfrm>
            <a:off x="536716" y="745434"/>
            <a:ext cx="9421261" cy="5049079"/>
          </a:xfrm>
          <a:prstGeom prst="rect">
            <a:avLst/>
          </a:prstGeom>
          <a:solidFill>
            <a:schemeClr val="bg1">
              <a:lumMod val="8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D1B8AC-E9D8-0658-C099-5141983B53CB}"/>
              </a:ext>
            </a:extLst>
          </p:cNvPr>
          <p:cNvSpPr/>
          <p:nvPr/>
        </p:nvSpPr>
        <p:spPr>
          <a:xfrm rot="16200000">
            <a:off x="3388273" y="664008"/>
            <a:ext cx="1325563" cy="3057367"/>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F0065D5-5C29-6188-2D7F-F547BA9B7094}"/>
              </a:ext>
            </a:extLst>
          </p:cNvPr>
          <p:cNvSpPr/>
          <p:nvPr/>
        </p:nvSpPr>
        <p:spPr>
          <a:xfrm rot="16200000">
            <a:off x="3397642" y="3290699"/>
            <a:ext cx="1325563" cy="3057367"/>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2C39F3E-9910-CC9A-C2D0-63CD9FAD6B9B}"/>
              </a:ext>
            </a:extLst>
          </p:cNvPr>
          <p:cNvSpPr/>
          <p:nvPr/>
        </p:nvSpPr>
        <p:spPr>
          <a:xfrm rot="16200000">
            <a:off x="6847663" y="1824879"/>
            <a:ext cx="1663897" cy="334467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787C1364-2BF6-FCF8-ED19-A72A3C125F31}"/>
              </a:ext>
            </a:extLst>
          </p:cNvPr>
          <p:cNvCxnSpPr>
            <a:cxnSpLocks/>
          </p:cNvCxnSpPr>
          <p:nvPr/>
        </p:nvCxnSpPr>
        <p:spPr>
          <a:xfrm>
            <a:off x="9551991" y="3403529"/>
            <a:ext cx="914235"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F33DFA-D254-B1AC-49D2-E5E749E11453}"/>
              </a:ext>
            </a:extLst>
          </p:cNvPr>
          <p:cNvCxnSpPr>
            <a:cxnSpLocks/>
          </p:cNvCxnSpPr>
          <p:nvPr/>
        </p:nvCxnSpPr>
        <p:spPr>
          <a:xfrm>
            <a:off x="1796707" y="3495969"/>
            <a:ext cx="3940539" cy="12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F2AA96-A1B5-7CE0-3CD5-961118209A32}"/>
              </a:ext>
            </a:extLst>
          </p:cNvPr>
          <p:cNvCxnSpPr/>
          <p:nvPr/>
        </p:nvCxnSpPr>
        <p:spPr>
          <a:xfrm>
            <a:off x="191787" y="6360028"/>
            <a:ext cx="1178726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481266-3F98-33FD-A2A8-E48F6A656EF3}"/>
              </a:ext>
            </a:extLst>
          </p:cNvPr>
          <p:cNvSpPr txBox="1"/>
          <p:nvPr/>
        </p:nvSpPr>
        <p:spPr>
          <a:xfrm>
            <a:off x="194871" y="6375380"/>
            <a:ext cx="11802257" cy="276999"/>
          </a:xfrm>
          <a:prstGeom prst="rect">
            <a:avLst/>
          </a:prstGeom>
          <a:noFill/>
        </p:spPr>
        <p:txBody>
          <a:bodyPr wrap="square">
            <a:spAutoFit/>
          </a:bodyPr>
          <a:lstStyle/>
          <a:p>
            <a:r>
              <a:rPr lang="en-US" sz="1200" dirty="0"/>
              <a:t>[4]: </a:t>
            </a:r>
            <a:r>
              <a:rPr lang="en-US" sz="1200" b="1" i="0" u="none" strike="noStrike" dirty="0">
                <a:solidFill>
                  <a:srgbClr val="333333"/>
                </a:solidFill>
                <a:effectLst/>
                <a:latin typeface="+mj-lt"/>
              </a:rPr>
              <a:t>Runtime Assurance for Safety-Critical Systems: An Introduction to Safety Filtering Approaches for Complex Control Systems, K. L. Hobbs et. </a:t>
            </a:r>
            <a:r>
              <a:rPr lang="en-US" sz="1200" b="1" dirty="0">
                <a:solidFill>
                  <a:srgbClr val="333333"/>
                </a:solidFill>
                <a:latin typeface="+mj-lt"/>
              </a:rPr>
              <a:t>al. </a:t>
            </a:r>
            <a:r>
              <a:rPr lang="en-US" sz="1200" b="1" dirty="0">
                <a:effectLst/>
                <a:latin typeface="+mj-lt"/>
                <a:hlinkClick r:id="rId2"/>
              </a:rPr>
              <a:t>https://arxiv.org/pdf/2110.03506.pdf</a:t>
            </a:r>
            <a:r>
              <a:rPr lang="en-US" sz="1200" b="1" dirty="0">
                <a:effectLst/>
                <a:latin typeface="+mj-lt"/>
              </a:rPr>
              <a:t> </a:t>
            </a:r>
            <a:endParaRPr lang="en-US" sz="1200" dirty="0">
              <a:latin typeface="+mj-lt"/>
            </a:endParaRPr>
          </a:p>
        </p:txBody>
      </p:sp>
      <p:cxnSp>
        <p:nvCxnSpPr>
          <p:cNvPr id="16" name="Elbow Connector 15">
            <a:extLst>
              <a:ext uri="{FF2B5EF4-FFF2-40B4-BE49-F238E27FC236}">
                <a16:creationId xmlns:a16="http://schemas.microsoft.com/office/drawing/2014/main" id="{360A5201-A985-AA1E-F6CF-9F397558BFD9}"/>
              </a:ext>
            </a:extLst>
          </p:cNvPr>
          <p:cNvCxnSpPr>
            <a:cxnSpLocks/>
          </p:cNvCxnSpPr>
          <p:nvPr/>
        </p:nvCxnSpPr>
        <p:spPr>
          <a:xfrm>
            <a:off x="1199175" y="4468696"/>
            <a:ext cx="1077460" cy="554911"/>
          </a:xfrm>
          <a:prstGeom prst="bentConnector3">
            <a:avLst>
              <a:gd name="adj1" fmla="val 2955"/>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4FCE363-0F78-8062-713A-3D05C32FA186}"/>
              </a:ext>
            </a:extLst>
          </p:cNvPr>
          <p:cNvCxnSpPr>
            <a:cxnSpLocks/>
          </p:cNvCxnSpPr>
          <p:nvPr/>
        </p:nvCxnSpPr>
        <p:spPr>
          <a:xfrm flipV="1">
            <a:off x="1228062" y="2106871"/>
            <a:ext cx="1086619" cy="486679"/>
          </a:xfrm>
          <a:prstGeom prst="bentConnector3">
            <a:avLst>
              <a:gd name="adj1" fmla="val 243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AD9ADE4-6CC6-FEA8-3FAB-DD6D3569C158}"/>
              </a:ext>
            </a:extLst>
          </p:cNvPr>
          <p:cNvCxnSpPr>
            <a:cxnSpLocks/>
          </p:cNvCxnSpPr>
          <p:nvPr/>
        </p:nvCxnSpPr>
        <p:spPr>
          <a:xfrm flipV="1">
            <a:off x="5844212" y="4449032"/>
            <a:ext cx="1159540" cy="698926"/>
          </a:xfrm>
          <a:prstGeom prst="bentConnector4">
            <a:avLst>
              <a:gd name="adj1" fmla="val 14126"/>
              <a:gd name="adj2" fmla="val 45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39EAA37-30A0-0CA9-8614-C9B1C5434D3F}"/>
              </a:ext>
            </a:extLst>
          </p:cNvPr>
          <p:cNvSpPr/>
          <p:nvPr/>
        </p:nvSpPr>
        <p:spPr>
          <a:xfrm rot="10800000">
            <a:off x="10538947" y="2580296"/>
            <a:ext cx="1371362" cy="157628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AEC1D69B-69AD-8B4C-3DBF-8605BABD2781}"/>
              </a:ext>
            </a:extLst>
          </p:cNvPr>
          <p:cNvSpPr txBox="1"/>
          <p:nvPr/>
        </p:nvSpPr>
        <p:spPr>
          <a:xfrm>
            <a:off x="3054635" y="1955880"/>
            <a:ext cx="1672253" cy="400110"/>
          </a:xfrm>
          <a:prstGeom prst="rect">
            <a:avLst/>
          </a:prstGeom>
          <a:noFill/>
        </p:spPr>
        <p:txBody>
          <a:bodyPr wrap="none" rtlCol="0">
            <a:spAutoFit/>
          </a:bodyPr>
          <a:lstStyle/>
          <a:p>
            <a:r>
              <a:rPr lang="en-US" sz="2000" dirty="0">
                <a:solidFill>
                  <a:schemeClr val="accent2">
                    <a:lumMod val="50000"/>
                  </a:schemeClr>
                </a:solidFill>
              </a:rPr>
              <a:t>Complex Path</a:t>
            </a:r>
          </a:p>
        </p:txBody>
      </p:sp>
      <p:sp>
        <p:nvSpPr>
          <p:cNvPr id="63" name="Rectangle 62">
            <a:extLst>
              <a:ext uri="{FF2B5EF4-FFF2-40B4-BE49-F238E27FC236}">
                <a16:creationId xmlns:a16="http://schemas.microsoft.com/office/drawing/2014/main" id="{318F7EE8-B6F6-275C-85E3-3047ED8D0EB4}"/>
              </a:ext>
            </a:extLst>
          </p:cNvPr>
          <p:cNvSpPr/>
          <p:nvPr/>
        </p:nvSpPr>
        <p:spPr>
          <a:xfrm>
            <a:off x="561975" y="2997448"/>
            <a:ext cx="377825" cy="1159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D076DBD0-C04D-F5E1-D13A-6B9426F77BA8}"/>
              </a:ext>
            </a:extLst>
          </p:cNvPr>
          <p:cNvSpPr txBox="1"/>
          <p:nvPr/>
        </p:nvSpPr>
        <p:spPr>
          <a:xfrm>
            <a:off x="5824043" y="4786673"/>
            <a:ext cx="1159539" cy="646331"/>
          </a:xfrm>
          <a:prstGeom prst="rect">
            <a:avLst/>
          </a:prstGeom>
          <a:noFill/>
        </p:spPr>
        <p:txBody>
          <a:bodyPr wrap="square" rtlCol="0">
            <a:spAutoFit/>
          </a:bodyPr>
          <a:lstStyle/>
          <a:p>
            <a:r>
              <a:rPr lang="en-US" dirty="0"/>
              <a:t>Trusted</a:t>
            </a:r>
          </a:p>
          <a:p>
            <a:endParaRPr lang="en-US" dirty="0"/>
          </a:p>
        </p:txBody>
      </p:sp>
      <p:sp>
        <p:nvSpPr>
          <p:cNvPr id="66" name="TextBox 65">
            <a:extLst>
              <a:ext uri="{FF2B5EF4-FFF2-40B4-BE49-F238E27FC236}">
                <a16:creationId xmlns:a16="http://schemas.microsoft.com/office/drawing/2014/main" id="{EEF2D358-96DB-F844-AF98-E359F956A56A}"/>
              </a:ext>
            </a:extLst>
          </p:cNvPr>
          <p:cNvSpPr txBox="1"/>
          <p:nvPr/>
        </p:nvSpPr>
        <p:spPr>
          <a:xfrm>
            <a:off x="5823473" y="5108854"/>
            <a:ext cx="1159539" cy="646331"/>
          </a:xfrm>
          <a:prstGeom prst="rect">
            <a:avLst/>
          </a:prstGeom>
          <a:noFill/>
        </p:spPr>
        <p:txBody>
          <a:bodyPr wrap="square" rtlCol="0">
            <a:spAutoFit/>
          </a:bodyPr>
          <a:lstStyle/>
          <a:p>
            <a:r>
              <a:rPr lang="en-US" dirty="0"/>
              <a:t>Output</a:t>
            </a:r>
          </a:p>
          <a:p>
            <a:endParaRPr lang="en-US" dirty="0"/>
          </a:p>
        </p:txBody>
      </p:sp>
      <p:cxnSp>
        <p:nvCxnSpPr>
          <p:cNvPr id="80" name="Straight Arrow Connector 79">
            <a:extLst>
              <a:ext uri="{FF2B5EF4-FFF2-40B4-BE49-F238E27FC236}">
                <a16:creationId xmlns:a16="http://schemas.microsoft.com/office/drawing/2014/main" id="{B64822E2-10EE-46B2-FEB8-FC91B45E3942}"/>
              </a:ext>
            </a:extLst>
          </p:cNvPr>
          <p:cNvCxnSpPr>
            <a:cxnSpLocks/>
          </p:cNvCxnSpPr>
          <p:nvPr/>
        </p:nvCxnSpPr>
        <p:spPr>
          <a:xfrm>
            <a:off x="7063365" y="1974350"/>
            <a:ext cx="0" cy="60594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E29A3E5-F834-C7BD-7F7B-F9B80164D0C5}"/>
              </a:ext>
            </a:extLst>
          </p:cNvPr>
          <p:cNvCxnSpPr/>
          <p:nvPr/>
        </p:nvCxnSpPr>
        <p:spPr>
          <a:xfrm>
            <a:off x="5922614" y="1999402"/>
            <a:ext cx="115954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F4FD26C-6792-2B67-F26B-1307D0A88E94}"/>
              </a:ext>
            </a:extLst>
          </p:cNvPr>
          <p:cNvSpPr txBox="1"/>
          <p:nvPr/>
        </p:nvSpPr>
        <p:spPr>
          <a:xfrm>
            <a:off x="6579213" y="3074120"/>
            <a:ext cx="2200795" cy="707886"/>
          </a:xfrm>
          <a:prstGeom prst="rect">
            <a:avLst/>
          </a:prstGeom>
          <a:noFill/>
        </p:spPr>
        <p:txBody>
          <a:bodyPr wrap="none" rtlCol="0">
            <a:spAutoFit/>
          </a:bodyPr>
          <a:lstStyle/>
          <a:p>
            <a:r>
              <a:rPr lang="en-US" sz="2000" dirty="0">
                <a:solidFill>
                  <a:schemeClr val="accent6">
                    <a:lumMod val="75000"/>
                  </a:schemeClr>
                </a:solidFill>
              </a:rPr>
              <a:t>RTA Monitor &amp;</a:t>
            </a:r>
          </a:p>
          <a:p>
            <a:r>
              <a:rPr lang="en-US" sz="2000" dirty="0">
                <a:solidFill>
                  <a:schemeClr val="accent6">
                    <a:lumMod val="75000"/>
                  </a:schemeClr>
                </a:solidFill>
              </a:rPr>
              <a:t> Switch Mechanism</a:t>
            </a:r>
          </a:p>
        </p:txBody>
      </p:sp>
      <p:sp>
        <p:nvSpPr>
          <p:cNvPr id="87" name="TextBox 86">
            <a:extLst>
              <a:ext uri="{FF2B5EF4-FFF2-40B4-BE49-F238E27FC236}">
                <a16:creationId xmlns:a16="http://schemas.microsoft.com/office/drawing/2014/main" id="{AB6D416B-E040-E293-0434-254AD79B2405}"/>
              </a:ext>
            </a:extLst>
          </p:cNvPr>
          <p:cNvSpPr txBox="1"/>
          <p:nvPr/>
        </p:nvSpPr>
        <p:spPr>
          <a:xfrm>
            <a:off x="10552272" y="2843952"/>
            <a:ext cx="1334020" cy="923330"/>
          </a:xfrm>
          <a:prstGeom prst="rect">
            <a:avLst/>
          </a:prstGeom>
          <a:noFill/>
        </p:spPr>
        <p:txBody>
          <a:bodyPr wrap="none" rtlCol="0">
            <a:spAutoFit/>
          </a:bodyPr>
          <a:lstStyle/>
          <a:p>
            <a:r>
              <a:rPr lang="en-US" dirty="0">
                <a:solidFill>
                  <a:schemeClr val="accent6">
                    <a:lumMod val="75000"/>
                  </a:schemeClr>
                </a:solidFill>
              </a:rPr>
              <a:t>Operating a </a:t>
            </a:r>
          </a:p>
          <a:p>
            <a:r>
              <a:rPr lang="en-US" dirty="0">
                <a:solidFill>
                  <a:schemeClr val="accent6">
                    <a:lumMod val="75000"/>
                  </a:schemeClr>
                </a:solidFill>
              </a:rPr>
              <a:t>fix-winged</a:t>
            </a:r>
          </a:p>
          <a:p>
            <a:r>
              <a:rPr lang="en-US" dirty="0">
                <a:solidFill>
                  <a:schemeClr val="accent6">
                    <a:lumMod val="75000"/>
                  </a:schemeClr>
                </a:solidFill>
              </a:rPr>
              <a:t>aircraft</a:t>
            </a:r>
          </a:p>
        </p:txBody>
      </p:sp>
      <p:cxnSp>
        <p:nvCxnSpPr>
          <p:cNvPr id="89" name="Straight Connector 88">
            <a:extLst>
              <a:ext uri="{FF2B5EF4-FFF2-40B4-BE49-F238E27FC236}">
                <a16:creationId xmlns:a16="http://schemas.microsoft.com/office/drawing/2014/main" id="{272EF5BE-C1D8-499E-1920-179B4C826959}"/>
              </a:ext>
            </a:extLst>
          </p:cNvPr>
          <p:cNvCxnSpPr>
            <a:cxnSpLocks/>
          </p:cNvCxnSpPr>
          <p:nvPr/>
        </p:nvCxnSpPr>
        <p:spPr>
          <a:xfrm>
            <a:off x="11179760" y="4329167"/>
            <a:ext cx="0" cy="174716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DF2E4F-C490-44E7-E524-D7BB100E145A}"/>
              </a:ext>
            </a:extLst>
          </p:cNvPr>
          <p:cNvCxnSpPr>
            <a:cxnSpLocks/>
          </p:cNvCxnSpPr>
          <p:nvPr/>
        </p:nvCxnSpPr>
        <p:spPr>
          <a:xfrm flipH="1">
            <a:off x="265471" y="6076335"/>
            <a:ext cx="1094609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D430D28-C007-6371-2101-A0DCC89E5EA4}"/>
              </a:ext>
            </a:extLst>
          </p:cNvPr>
          <p:cNvCxnSpPr>
            <a:cxnSpLocks/>
          </p:cNvCxnSpPr>
          <p:nvPr/>
        </p:nvCxnSpPr>
        <p:spPr>
          <a:xfrm>
            <a:off x="281611" y="3495968"/>
            <a:ext cx="10025" cy="257428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8D0F746-88A8-3B22-88BA-C198EF18DF90}"/>
              </a:ext>
            </a:extLst>
          </p:cNvPr>
          <p:cNvCxnSpPr>
            <a:cxnSpLocks/>
          </p:cNvCxnSpPr>
          <p:nvPr/>
        </p:nvCxnSpPr>
        <p:spPr>
          <a:xfrm>
            <a:off x="255639" y="3505800"/>
            <a:ext cx="522582"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09BD2C6-F301-23BA-8F19-6946656E8636}"/>
              </a:ext>
            </a:extLst>
          </p:cNvPr>
          <p:cNvSpPr txBox="1"/>
          <p:nvPr/>
        </p:nvSpPr>
        <p:spPr>
          <a:xfrm>
            <a:off x="3054635" y="4502331"/>
            <a:ext cx="2159876" cy="707886"/>
          </a:xfrm>
          <a:prstGeom prst="rect">
            <a:avLst/>
          </a:prstGeom>
          <a:noFill/>
        </p:spPr>
        <p:txBody>
          <a:bodyPr wrap="square" rtlCol="0">
            <a:spAutoFit/>
          </a:bodyPr>
          <a:lstStyle/>
          <a:p>
            <a:r>
              <a:rPr lang="en-US" sz="2000" dirty="0">
                <a:solidFill>
                  <a:schemeClr val="accent6">
                    <a:lumMod val="75000"/>
                  </a:schemeClr>
                </a:solidFill>
              </a:rPr>
              <a:t>Return to safe zone dynamics</a:t>
            </a:r>
          </a:p>
        </p:txBody>
      </p:sp>
      <p:sp>
        <p:nvSpPr>
          <p:cNvPr id="12" name="Rectangle 11">
            <a:extLst>
              <a:ext uri="{FF2B5EF4-FFF2-40B4-BE49-F238E27FC236}">
                <a16:creationId xmlns:a16="http://schemas.microsoft.com/office/drawing/2014/main" id="{87EDCAFF-C23B-7F16-2B4F-B65B536CE7F7}"/>
              </a:ext>
            </a:extLst>
          </p:cNvPr>
          <p:cNvSpPr/>
          <p:nvPr/>
        </p:nvSpPr>
        <p:spPr>
          <a:xfrm>
            <a:off x="863578" y="2795487"/>
            <a:ext cx="860408" cy="1472796"/>
          </a:xfrm>
          <a:prstGeom prst="rect">
            <a:avLst/>
          </a:prstGeom>
          <a:solidFill>
            <a:schemeClr val="accent6">
              <a:lumMod val="60000"/>
              <a:lumOff val="40000"/>
            </a:schemeClr>
          </a:solid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DBE2BB8-D384-0C64-3427-EAED5FC9D259}"/>
              </a:ext>
            </a:extLst>
          </p:cNvPr>
          <p:cNvSpPr txBox="1"/>
          <p:nvPr/>
        </p:nvSpPr>
        <p:spPr>
          <a:xfrm>
            <a:off x="972718" y="3115417"/>
            <a:ext cx="627095" cy="338554"/>
          </a:xfrm>
          <a:prstGeom prst="rect">
            <a:avLst/>
          </a:prstGeom>
          <a:noFill/>
        </p:spPr>
        <p:txBody>
          <a:bodyPr wrap="none" rtlCol="0">
            <a:spAutoFit/>
          </a:bodyPr>
          <a:lstStyle/>
          <a:p>
            <a:r>
              <a:rPr lang="en-US" sz="1600" dirty="0">
                <a:solidFill>
                  <a:schemeClr val="accent6">
                    <a:lumMod val="75000"/>
                  </a:schemeClr>
                </a:solidFill>
              </a:rPr>
              <a:t>Input</a:t>
            </a:r>
          </a:p>
        </p:txBody>
      </p:sp>
      <p:sp>
        <p:nvSpPr>
          <p:cNvPr id="17" name="TextBox 16">
            <a:extLst>
              <a:ext uri="{FF2B5EF4-FFF2-40B4-BE49-F238E27FC236}">
                <a16:creationId xmlns:a16="http://schemas.microsoft.com/office/drawing/2014/main" id="{81CC224E-83D6-2D3C-A48D-6F05E8E2824C}"/>
              </a:ext>
            </a:extLst>
          </p:cNvPr>
          <p:cNvSpPr txBox="1"/>
          <p:nvPr/>
        </p:nvSpPr>
        <p:spPr>
          <a:xfrm>
            <a:off x="856469" y="3407731"/>
            <a:ext cx="926857" cy="338554"/>
          </a:xfrm>
          <a:prstGeom prst="rect">
            <a:avLst/>
          </a:prstGeom>
          <a:noFill/>
        </p:spPr>
        <p:txBody>
          <a:bodyPr wrap="none" rtlCol="0">
            <a:spAutoFit/>
          </a:bodyPr>
          <a:lstStyle/>
          <a:p>
            <a:r>
              <a:rPr lang="en-US" sz="1600" dirty="0">
                <a:solidFill>
                  <a:schemeClr val="accent6">
                    <a:lumMod val="75000"/>
                  </a:schemeClr>
                </a:solidFill>
              </a:rPr>
              <a:t>Allocator</a:t>
            </a:r>
          </a:p>
        </p:txBody>
      </p:sp>
      <p:sp>
        <p:nvSpPr>
          <p:cNvPr id="20" name="Title 1">
            <a:extLst>
              <a:ext uri="{FF2B5EF4-FFF2-40B4-BE49-F238E27FC236}">
                <a16:creationId xmlns:a16="http://schemas.microsoft.com/office/drawing/2014/main" id="{9351FEFE-3F66-4F03-134B-D8085EE32548}"/>
              </a:ext>
            </a:extLst>
          </p:cNvPr>
          <p:cNvSpPr txBox="1">
            <a:spLocks/>
          </p:cNvSpPr>
          <p:nvPr/>
        </p:nvSpPr>
        <p:spPr>
          <a:xfrm>
            <a:off x="331307" y="-272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Geofenced Operations</a:t>
            </a:r>
          </a:p>
        </p:txBody>
      </p:sp>
      <p:cxnSp>
        <p:nvCxnSpPr>
          <p:cNvPr id="21" name="Straight Connector 20">
            <a:extLst>
              <a:ext uri="{FF2B5EF4-FFF2-40B4-BE49-F238E27FC236}">
                <a16:creationId xmlns:a16="http://schemas.microsoft.com/office/drawing/2014/main" id="{08D6FD0B-B1EB-623B-8A95-50A21ED99998}"/>
              </a:ext>
            </a:extLst>
          </p:cNvPr>
          <p:cNvCxnSpPr>
            <a:cxnSpLocks/>
          </p:cNvCxnSpPr>
          <p:nvPr/>
        </p:nvCxnSpPr>
        <p:spPr>
          <a:xfrm>
            <a:off x="331307" y="640507"/>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8964E26-A72F-4FB3-DB88-B2AEAE7517DA}"/>
              </a:ext>
            </a:extLst>
          </p:cNvPr>
          <p:cNvSpPr txBox="1"/>
          <p:nvPr/>
        </p:nvSpPr>
        <p:spPr>
          <a:xfrm>
            <a:off x="5881303" y="1979610"/>
            <a:ext cx="1159539" cy="646331"/>
          </a:xfrm>
          <a:prstGeom prst="rect">
            <a:avLst/>
          </a:prstGeom>
          <a:noFill/>
        </p:spPr>
        <p:txBody>
          <a:bodyPr wrap="square" rtlCol="0">
            <a:spAutoFit/>
          </a:bodyPr>
          <a:lstStyle/>
          <a:p>
            <a:r>
              <a:rPr lang="en-US" dirty="0"/>
              <a:t>Output</a:t>
            </a:r>
          </a:p>
          <a:p>
            <a:endParaRPr lang="en-US" dirty="0"/>
          </a:p>
        </p:txBody>
      </p:sp>
      <p:sp>
        <p:nvSpPr>
          <p:cNvPr id="23" name="TextBox 22">
            <a:extLst>
              <a:ext uri="{FF2B5EF4-FFF2-40B4-BE49-F238E27FC236}">
                <a16:creationId xmlns:a16="http://schemas.microsoft.com/office/drawing/2014/main" id="{7499C57B-E6A5-08EB-7F5F-65DEAA8314FD}"/>
              </a:ext>
            </a:extLst>
          </p:cNvPr>
          <p:cNvSpPr txBox="1"/>
          <p:nvPr/>
        </p:nvSpPr>
        <p:spPr>
          <a:xfrm>
            <a:off x="5858781" y="1629697"/>
            <a:ext cx="1264671" cy="646331"/>
          </a:xfrm>
          <a:prstGeom prst="rect">
            <a:avLst/>
          </a:prstGeom>
          <a:noFill/>
        </p:spPr>
        <p:txBody>
          <a:bodyPr wrap="square" rtlCol="0">
            <a:spAutoFit/>
          </a:bodyPr>
          <a:lstStyle/>
          <a:p>
            <a:r>
              <a:rPr lang="en-US" dirty="0"/>
              <a:t>Untrusted</a:t>
            </a:r>
          </a:p>
          <a:p>
            <a:endParaRPr lang="en-US" dirty="0"/>
          </a:p>
        </p:txBody>
      </p:sp>
    </p:spTree>
    <p:extLst>
      <p:ext uri="{BB962C8B-B14F-4D97-AF65-F5344CB8AC3E}">
        <p14:creationId xmlns:p14="http://schemas.microsoft.com/office/powerpoint/2010/main" val="1277063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12553A-4657-6C95-372E-6A8BF00A0773}"/>
              </a:ext>
            </a:extLst>
          </p:cNvPr>
          <p:cNvSpPr/>
          <p:nvPr/>
        </p:nvSpPr>
        <p:spPr>
          <a:xfrm>
            <a:off x="536716" y="745434"/>
            <a:ext cx="9421261" cy="5049079"/>
          </a:xfrm>
          <a:prstGeom prst="rect">
            <a:avLst/>
          </a:prstGeom>
          <a:solidFill>
            <a:schemeClr val="bg1">
              <a:lumMod val="8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D1B8AC-E9D8-0658-C099-5141983B53CB}"/>
              </a:ext>
            </a:extLst>
          </p:cNvPr>
          <p:cNvSpPr/>
          <p:nvPr/>
        </p:nvSpPr>
        <p:spPr>
          <a:xfrm rot="16200000">
            <a:off x="3388273" y="664008"/>
            <a:ext cx="1325563" cy="3057367"/>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F0065D5-5C29-6188-2D7F-F547BA9B7094}"/>
              </a:ext>
            </a:extLst>
          </p:cNvPr>
          <p:cNvSpPr/>
          <p:nvPr/>
        </p:nvSpPr>
        <p:spPr>
          <a:xfrm rot="16200000">
            <a:off x="3397642" y="3290699"/>
            <a:ext cx="1325563" cy="3057367"/>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2C39F3E-9910-CC9A-C2D0-63CD9FAD6B9B}"/>
              </a:ext>
            </a:extLst>
          </p:cNvPr>
          <p:cNvSpPr/>
          <p:nvPr/>
        </p:nvSpPr>
        <p:spPr>
          <a:xfrm rot="16200000">
            <a:off x="6847663" y="1824879"/>
            <a:ext cx="1663897" cy="334467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787C1364-2BF6-FCF8-ED19-A72A3C125F31}"/>
              </a:ext>
            </a:extLst>
          </p:cNvPr>
          <p:cNvCxnSpPr>
            <a:cxnSpLocks/>
          </p:cNvCxnSpPr>
          <p:nvPr/>
        </p:nvCxnSpPr>
        <p:spPr>
          <a:xfrm>
            <a:off x="9551991" y="3403529"/>
            <a:ext cx="914235"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F33DFA-D254-B1AC-49D2-E5E749E11453}"/>
              </a:ext>
            </a:extLst>
          </p:cNvPr>
          <p:cNvCxnSpPr>
            <a:cxnSpLocks/>
          </p:cNvCxnSpPr>
          <p:nvPr/>
        </p:nvCxnSpPr>
        <p:spPr>
          <a:xfrm>
            <a:off x="1796707" y="3495969"/>
            <a:ext cx="3940539" cy="12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360A5201-A985-AA1E-F6CF-9F397558BFD9}"/>
              </a:ext>
            </a:extLst>
          </p:cNvPr>
          <p:cNvCxnSpPr>
            <a:cxnSpLocks/>
          </p:cNvCxnSpPr>
          <p:nvPr/>
        </p:nvCxnSpPr>
        <p:spPr>
          <a:xfrm>
            <a:off x="1199175" y="4468696"/>
            <a:ext cx="1077460" cy="554911"/>
          </a:xfrm>
          <a:prstGeom prst="bentConnector3">
            <a:avLst>
              <a:gd name="adj1" fmla="val 2955"/>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4FCE363-0F78-8062-713A-3D05C32FA186}"/>
              </a:ext>
            </a:extLst>
          </p:cNvPr>
          <p:cNvCxnSpPr>
            <a:cxnSpLocks/>
          </p:cNvCxnSpPr>
          <p:nvPr/>
        </p:nvCxnSpPr>
        <p:spPr>
          <a:xfrm flipV="1">
            <a:off x="1228062" y="2106871"/>
            <a:ext cx="1086619" cy="486679"/>
          </a:xfrm>
          <a:prstGeom prst="bentConnector3">
            <a:avLst>
              <a:gd name="adj1" fmla="val 243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AD9ADE4-6CC6-FEA8-3FAB-DD6D3569C158}"/>
              </a:ext>
            </a:extLst>
          </p:cNvPr>
          <p:cNvCxnSpPr>
            <a:cxnSpLocks/>
          </p:cNvCxnSpPr>
          <p:nvPr/>
        </p:nvCxnSpPr>
        <p:spPr>
          <a:xfrm flipV="1">
            <a:off x="5844212" y="4449032"/>
            <a:ext cx="1159540" cy="698926"/>
          </a:xfrm>
          <a:prstGeom prst="bentConnector4">
            <a:avLst>
              <a:gd name="adj1" fmla="val 14126"/>
              <a:gd name="adj2" fmla="val 45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39EAA37-30A0-0CA9-8614-C9B1C5434D3F}"/>
              </a:ext>
            </a:extLst>
          </p:cNvPr>
          <p:cNvSpPr/>
          <p:nvPr/>
        </p:nvSpPr>
        <p:spPr>
          <a:xfrm rot="10800000">
            <a:off x="10538947" y="2580296"/>
            <a:ext cx="1371362" cy="157628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AEC1D69B-69AD-8B4C-3DBF-8605BABD2781}"/>
              </a:ext>
            </a:extLst>
          </p:cNvPr>
          <p:cNvSpPr txBox="1"/>
          <p:nvPr/>
        </p:nvSpPr>
        <p:spPr>
          <a:xfrm>
            <a:off x="3054635" y="1955880"/>
            <a:ext cx="1672253" cy="400110"/>
          </a:xfrm>
          <a:prstGeom prst="rect">
            <a:avLst/>
          </a:prstGeom>
          <a:noFill/>
        </p:spPr>
        <p:txBody>
          <a:bodyPr wrap="none" rtlCol="0">
            <a:spAutoFit/>
          </a:bodyPr>
          <a:lstStyle/>
          <a:p>
            <a:r>
              <a:rPr lang="en-US" sz="2000" dirty="0">
                <a:solidFill>
                  <a:schemeClr val="accent2">
                    <a:lumMod val="50000"/>
                  </a:schemeClr>
                </a:solidFill>
              </a:rPr>
              <a:t>Complex Path</a:t>
            </a:r>
          </a:p>
        </p:txBody>
      </p:sp>
      <p:sp>
        <p:nvSpPr>
          <p:cNvPr id="63" name="Rectangle 62">
            <a:extLst>
              <a:ext uri="{FF2B5EF4-FFF2-40B4-BE49-F238E27FC236}">
                <a16:creationId xmlns:a16="http://schemas.microsoft.com/office/drawing/2014/main" id="{318F7EE8-B6F6-275C-85E3-3047ED8D0EB4}"/>
              </a:ext>
            </a:extLst>
          </p:cNvPr>
          <p:cNvSpPr/>
          <p:nvPr/>
        </p:nvSpPr>
        <p:spPr>
          <a:xfrm>
            <a:off x="561975" y="2997448"/>
            <a:ext cx="377825" cy="1159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D076DBD0-C04D-F5E1-D13A-6B9426F77BA8}"/>
              </a:ext>
            </a:extLst>
          </p:cNvPr>
          <p:cNvSpPr txBox="1"/>
          <p:nvPr/>
        </p:nvSpPr>
        <p:spPr>
          <a:xfrm>
            <a:off x="5824043" y="4786673"/>
            <a:ext cx="1159539" cy="646331"/>
          </a:xfrm>
          <a:prstGeom prst="rect">
            <a:avLst/>
          </a:prstGeom>
          <a:noFill/>
        </p:spPr>
        <p:txBody>
          <a:bodyPr wrap="square" rtlCol="0">
            <a:spAutoFit/>
          </a:bodyPr>
          <a:lstStyle/>
          <a:p>
            <a:r>
              <a:rPr lang="en-US" dirty="0"/>
              <a:t>Trusted</a:t>
            </a:r>
          </a:p>
          <a:p>
            <a:endParaRPr lang="en-US" dirty="0"/>
          </a:p>
        </p:txBody>
      </p:sp>
      <p:sp>
        <p:nvSpPr>
          <p:cNvPr id="66" name="TextBox 65">
            <a:extLst>
              <a:ext uri="{FF2B5EF4-FFF2-40B4-BE49-F238E27FC236}">
                <a16:creationId xmlns:a16="http://schemas.microsoft.com/office/drawing/2014/main" id="{EEF2D358-96DB-F844-AF98-E359F956A56A}"/>
              </a:ext>
            </a:extLst>
          </p:cNvPr>
          <p:cNvSpPr txBox="1"/>
          <p:nvPr/>
        </p:nvSpPr>
        <p:spPr>
          <a:xfrm>
            <a:off x="5823473" y="5108854"/>
            <a:ext cx="1159539" cy="646331"/>
          </a:xfrm>
          <a:prstGeom prst="rect">
            <a:avLst/>
          </a:prstGeom>
          <a:noFill/>
        </p:spPr>
        <p:txBody>
          <a:bodyPr wrap="square" rtlCol="0">
            <a:spAutoFit/>
          </a:bodyPr>
          <a:lstStyle/>
          <a:p>
            <a:r>
              <a:rPr lang="en-US" dirty="0"/>
              <a:t>Output</a:t>
            </a:r>
          </a:p>
          <a:p>
            <a:endParaRPr lang="en-US" dirty="0"/>
          </a:p>
        </p:txBody>
      </p:sp>
      <p:cxnSp>
        <p:nvCxnSpPr>
          <p:cNvPr id="80" name="Straight Arrow Connector 79">
            <a:extLst>
              <a:ext uri="{FF2B5EF4-FFF2-40B4-BE49-F238E27FC236}">
                <a16:creationId xmlns:a16="http://schemas.microsoft.com/office/drawing/2014/main" id="{B64822E2-10EE-46B2-FEB8-FC91B45E3942}"/>
              </a:ext>
            </a:extLst>
          </p:cNvPr>
          <p:cNvCxnSpPr>
            <a:cxnSpLocks/>
          </p:cNvCxnSpPr>
          <p:nvPr/>
        </p:nvCxnSpPr>
        <p:spPr>
          <a:xfrm>
            <a:off x="7063365" y="1974350"/>
            <a:ext cx="0" cy="60594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E29A3E5-F834-C7BD-7F7B-F9B80164D0C5}"/>
              </a:ext>
            </a:extLst>
          </p:cNvPr>
          <p:cNvCxnSpPr/>
          <p:nvPr/>
        </p:nvCxnSpPr>
        <p:spPr>
          <a:xfrm>
            <a:off x="5922614" y="1999402"/>
            <a:ext cx="115954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F4FD26C-6792-2B67-F26B-1307D0A88E94}"/>
              </a:ext>
            </a:extLst>
          </p:cNvPr>
          <p:cNvSpPr txBox="1"/>
          <p:nvPr/>
        </p:nvSpPr>
        <p:spPr>
          <a:xfrm>
            <a:off x="6579213" y="3074120"/>
            <a:ext cx="2200795" cy="707886"/>
          </a:xfrm>
          <a:prstGeom prst="rect">
            <a:avLst/>
          </a:prstGeom>
          <a:noFill/>
        </p:spPr>
        <p:txBody>
          <a:bodyPr wrap="none" rtlCol="0">
            <a:spAutoFit/>
          </a:bodyPr>
          <a:lstStyle/>
          <a:p>
            <a:r>
              <a:rPr lang="en-US" sz="2000" dirty="0">
                <a:solidFill>
                  <a:schemeClr val="accent6">
                    <a:lumMod val="75000"/>
                  </a:schemeClr>
                </a:solidFill>
              </a:rPr>
              <a:t>RTA Monitor &amp;</a:t>
            </a:r>
          </a:p>
          <a:p>
            <a:r>
              <a:rPr lang="en-US" sz="2000" dirty="0">
                <a:solidFill>
                  <a:schemeClr val="accent6">
                    <a:lumMod val="75000"/>
                  </a:schemeClr>
                </a:solidFill>
              </a:rPr>
              <a:t> Switch Mechanism</a:t>
            </a:r>
          </a:p>
        </p:txBody>
      </p:sp>
      <p:cxnSp>
        <p:nvCxnSpPr>
          <p:cNvPr id="89" name="Straight Connector 88">
            <a:extLst>
              <a:ext uri="{FF2B5EF4-FFF2-40B4-BE49-F238E27FC236}">
                <a16:creationId xmlns:a16="http://schemas.microsoft.com/office/drawing/2014/main" id="{272EF5BE-C1D8-499E-1920-179B4C826959}"/>
              </a:ext>
            </a:extLst>
          </p:cNvPr>
          <p:cNvCxnSpPr>
            <a:cxnSpLocks/>
          </p:cNvCxnSpPr>
          <p:nvPr/>
        </p:nvCxnSpPr>
        <p:spPr>
          <a:xfrm>
            <a:off x="11179760" y="4329167"/>
            <a:ext cx="0" cy="174716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DF2E4F-C490-44E7-E524-D7BB100E145A}"/>
              </a:ext>
            </a:extLst>
          </p:cNvPr>
          <p:cNvCxnSpPr>
            <a:cxnSpLocks/>
          </p:cNvCxnSpPr>
          <p:nvPr/>
        </p:nvCxnSpPr>
        <p:spPr>
          <a:xfrm flipH="1">
            <a:off x="265471" y="6076335"/>
            <a:ext cx="1094609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D430D28-C007-6371-2101-A0DCC89E5EA4}"/>
              </a:ext>
            </a:extLst>
          </p:cNvPr>
          <p:cNvCxnSpPr>
            <a:cxnSpLocks/>
          </p:cNvCxnSpPr>
          <p:nvPr/>
        </p:nvCxnSpPr>
        <p:spPr>
          <a:xfrm>
            <a:off x="281611" y="3495968"/>
            <a:ext cx="10025" cy="257428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8D0F746-88A8-3B22-88BA-C198EF18DF90}"/>
              </a:ext>
            </a:extLst>
          </p:cNvPr>
          <p:cNvCxnSpPr>
            <a:cxnSpLocks/>
          </p:cNvCxnSpPr>
          <p:nvPr/>
        </p:nvCxnSpPr>
        <p:spPr>
          <a:xfrm>
            <a:off x="255639" y="3505800"/>
            <a:ext cx="522582"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309BD2C6-F301-23BA-8F19-6946656E8636}"/>
              </a:ext>
            </a:extLst>
          </p:cNvPr>
          <p:cNvSpPr txBox="1"/>
          <p:nvPr/>
        </p:nvSpPr>
        <p:spPr>
          <a:xfrm>
            <a:off x="3054635" y="4502331"/>
            <a:ext cx="2159876" cy="707886"/>
          </a:xfrm>
          <a:prstGeom prst="rect">
            <a:avLst/>
          </a:prstGeom>
          <a:noFill/>
        </p:spPr>
        <p:txBody>
          <a:bodyPr wrap="square" rtlCol="0">
            <a:spAutoFit/>
          </a:bodyPr>
          <a:lstStyle/>
          <a:p>
            <a:r>
              <a:rPr lang="en-US" sz="2000" dirty="0">
                <a:solidFill>
                  <a:schemeClr val="accent6">
                    <a:lumMod val="75000"/>
                  </a:schemeClr>
                </a:solidFill>
              </a:rPr>
              <a:t>Return to safe zone dynamics</a:t>
            </a:r>
          </a:p>
        </p:txBody>
      </p:sp>
      <p:sp>
        <p:nvSpPr>
          <p:cNvPr id="12" name="Rectangle 11">
            <a:extLst>
              <a:ext uri="{FF2B5EF4-FFF2-40B4-BE49-F238E27FC236}">
                <a16:creationId xmlns:a16="http://schemas.microsoft.com/office/drawing/2014/main" id="{87EDCAFF-C23B-7F16-2B4F-B65B536CE7F7}"/>
              </a:ext>
            </a:extLst>
          </p:cNvPr>
          <p:cNvSpPr/>
          <p:nvPr/>
        </p:nvSpPr>
        <p:spPr>
          <a:xfrm>
            <a:off x="863578" y="2795487"/>
            <a:ext cx="860408" cy="1472796"/>
          </a:xfrm>
          <a:prstGeom prst="rect">
            <a:avLst/>
          </a:prstGeom>
          <a:solidFill>
            <a:schemeClr val="accent6">
              <a:lumMod val="60000"/>
              <a:lumOff val="40000"/>
            </a:schemeClr>
          </a:solid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DBE2BB8-D384-0C64-3427-EAED5FC9D259}"/>
              </a:ext>
            </a:extLst>
          </p:cNvPr>
          <p:cNvSpPr txBox="1"/>
          <p:nvPr/>
        </p:nvSpPr>
        <p:spPr>
          <a:xfrm>
            <a:off x="972718" y="3115417"/>
            <a:ext cx="627095" cy="338554"/>
          </a:xfrm>
          <a:prstGeom prst="rect">
            <a:avLst/>
          </a:prstGeom>
          <a:noFill/>
        </p:spPr>
        <p:txBody>
          <a:bodyPr wrap="none" rtlCol="0">
            <a:spAutoFit/>
          </a:bodyPr>
          <a:lstStyle/>
          <a:p>
            <a:r>
              <a:rPr lang="en-US" sz="1600" dirty="0">
                <a:solidFill>
                  <a:schemeClr val="accent6">
                    <a:lumMod val="75000"/>
                  </a:schemeClr>
                </a:solidFill>
              </a:rPr>
              <a:t>Input</a:t>
            </a:r>
          </a:p>
        </p:txBody>
      </p:sp>
      <p:sp>
        <p:nvSpPr>
          <p:cNvPr id="17" name="TextBox 16">
            <a:extLst>
              <a:ext uri="{FF2B5EF4-FFF2-40B4-BE49-F238E27FC236}">
                <a16:creationId xmlns:a16="http://schemas.microsoft.com/office/drawing/2014/main" id="{81CC224E-83D6-2D3C-A48D-6F05E8E2824C}"/>
              </a:ext>
            </a:extLst>
          </p:cNvPr>
          <p:cNvSpPr txBox="1"/>
          <p:nvPr/>
        </p:nvSpPr>
        <p:spPr>
          <a:xfrm>
            <a:off x="856469" y="3407731"/>
            <a:ext cx="926857" cy="338554"/>
          </a:xfrm>
          <a:prstGeom prst="rect">
            <a:avLst/>
          </a:prstGeom>
          <a:noFill/>
        </p:spPr>
        <p:txBody>
          <a:bodyPr wrap="none" rtlCol="0">
            <a:spAutoFit/>
          </a:bodyPr>
          <a:lstStyle/>
          <a:p>
            <a:r>
              <a:rPr lang="en-US" sz="1600" dirty="0">
                <a:solidFill>
                  <a:schemeClr val="accent6">
                    <a:lumMod val="75000"/>
                  </a:schemeClr>
                </a:solidFill>
              </a:rPr>
              <a:t>Allocator</a:t>
            </a:r>
          </a:p>
        </p:txBody>
      </p:sp>
      <p:sp>
        <p:nvSpPr>
          <p:cNvPr id="20" name="Title 1">
            <a:extLst>
              <a:ext uri="{FF2B5EF4-FFF2-40B4-BE49-F238E27FC236}">
                <a16:creationId xmlns:a16="http://schemas.microsoft.com/office/drawing/2014/main" id="{9351FEFE-3F66-4F03-134B-D8085EE32548}"/>
              </a:ext>
            </a:extLst>
          </p:cNvPr>
          <p:cNvSpPr txBox="1">
            <a:spLocks/>
          </p:cNvSpPr>
          <p:nvPr/>
        </p:nvSpPr>
        <p:spPr>
          <a:xfrm>
            <a:off x="331307" y="-272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Geofenced Operations</a:t>
            </a:r>
          </a:p>
        </p:txBody>
      </p:sp>
      <p:cxnSp>
        <p:nvCxnSpPr>
          <p:cNvPr id="21" name="Straight Connector 20">
            <a:extLst>
              <a:ext uri="{FF2B5EF4-FFF2-40B4-BE49-F238E27FC236}">
                <a16:creationId xmlns:a16="http://schemas.microsoft.com/office/drawing/2014/main" id="{08D6FD0B-B1EB-623B-8A95-50A21ED99998}"/>
              </a:ext>
            </a:extLst>
          </p:cNvPr>
          <p:cNvCxnSpPr>
            <a:cxnSpLocks/>
          </p:cNvCxnSpPr>
          <p:nvPr/>
        </p:nvCxnSpPr>
        <p:spPr>
          <a:xfrm>
            <a:off x="331307" y="640507"/>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C0E848A4-9F2D-235D-3171-8470FDCD442A}"/>
              </a:ext>
            </a:extLst>
          </p:cNvPr>
          <p:cNvSpPr/>
          <p:nvPr/>
        </p:nvSpPr>
        <p:spPr>
          <a:xfrm>
            <a:off x="232618" y="94702"/>
            <a:ext cx="11349775" cy="12969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9C25EB59-5561-DB10-E86F-C636A2BC051D}"/>
              </a:ext>
            </a:extLst>
          </p:cNvPr>
          <p:cNvSpPr>
            <a:spLocks noGrp="1"/>
          </p:cNvSpPr>
          <p:nvPr>
            <p:ph type="title"/>
          </p:nvPr>
        </p:nvSpPr>
        <p:spPr>
          <a:xfrm>
            <a:off x="169118" y="107402"/>
            <a:ext cx="11349775" cy="1296950"/>
          </a:xfrm>
        </p:spPr>
        <p:txBody>
          <a:bodyPr>
            <a:normAutofit/>
          </a:bodyPr>
          <a:lstStyle/>
          <a:p>
            <a:pPr algn="ctr"/>
            <a:r>
              <a:rPr lang="en-US" sz="3600" b="1" dirty="0">
                <a:solidFill>
                  <a:schemeClr val="accent1">
                    <a:lumMod val="75000"/>
                  </a:schemeClr>
                </a:solidFill>
              </a:rPr>
              <a:t>How do we model and analyze these systems at design time?</a:t>
            </a:r>
          </a:p>
        </p:txBody>
      </p:sp>
      <p:cxnSp>
        <p:nvCxnSpPr>
          <p:cNvPr id="18" name="Straight Connector 17">
            <a:extLst>
              <a:ext uri="{FF2B5EF4-FFF2-40B4-BE49-F238E27FC236}">
                <a16:creationId xmlns:a16="http://schemas.microsoft.com/office/drawing/2014/main" id="{C75DC9A1-0E19-DC13-8BC8-A05EE3EBD018}"/>
              </a:ext>
            </a:extLst>
          </p:cNvPr>
          <p:cNvCxnSpPr/>
          <p:nvPr/>
        </p:nvCxnSpPr>
        <p:spPr>
          <a:xfrm>
            <a:off x="191787" y="6360028"/>
            <a:ext cx="11787266"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D3A8F9D-732B-8364-96E8-FB8BC206F38E}"/>
              </a:ext>
            </a:extLst>
          </p:cNvPr>
          <p:cNvSpPr txBox="1"/>
          <p:nvPr/>
        </p:nvSpPr>
        <p:spPr>
          <a:xfrm>
            <a:off x="10552272" y="2843952"/>
            <a:ext cx="1334020" cy="923330"/>
          </a:xfrm>
          <a:prstGeom prst="rect">
            <a:avLst/>
          </a:prstGeom>
          <a:noFill/>
        </p:spPr>
        <p:txBody>
          <a:bodyPr wrap="none" rtlCol="0">
            <a:spAutoFit/>
          </a:bodyPr>
          <a:lstStyle/>
          <a:p>
            <a:r>
              <a:rPr lang="en-US" dirty="0">
                <a:solidFill>
                  <a:schemeClr val="accent6">
                    <a:lumMod val="75000"/>
                  </a:schemeClr>
                </a:solidFill>
              </a:rPr>
              <a:t>Operating a </a:t>
            </a:r>
          </a:p>
          <a:p>
            <a:r>
              <a:rPr lang="en-US" dirty="0">
                <a:solidFill>
                  <a:schemeClr val="accent6">
                    <a:lumMod val="75000"/>
                  </a:schemeClr>
                </a:solidFill>
              </a:rPr>
              <a:t>fix-winged</a:t>
            </a:r>
          </a:p>
          <a:p>
            <a:r>
              <a:rPr lang="en-US" dirty="0">
                <a:solidFill>
                  <a:schemeClr val="accent6">
                    <a:lumMod val="75000"/>
                  </a:schemeClr>
                </a:solidFill>
              </a:rPr>
              <a:t>aircraft</a:t>
            </a:r>
          </a:p>
        </p:txBody>
      </p:sp>
      <p:sp>
        <p:nvSpPr>
          <p:cNvPr id="23" name="TextBox 22">
            <a:extLst>
              <a:ext uri="{FF2B5EF4-FFF2-40B4-BE49-F238E27FC236}">
                <a16:creationId xmlns:a16="http://schemas.microsoft.com/office/drawing/2014/main" id="{A735A39B-6B3E-BC30-B05E-2B4D031827DA}"/>
              </a:ext>
            </a:extLst>
          </p:cNvPr>
          <p:cNvSpPr txBox="1"/>
          <p:nvPr/>
        </p:nvSpPr>
        <p:spPr>
          <a:xfrm>
            <a:off x="5881303" y="1979610"/>
            <a:ext cx="1159539" cy="646331"/>
          </a:xfrm>
          <a:prstGeom prst="rect">
            <a:avLst/>
          </a:prstGeom>
          <a:noFill/>
        </p:spPr>
        <p:txBody>
          <a:bodyPr wrap="square" rtlCol="0">
            <a:spAutoFit/>
          </a:bodyPr>
          <a:lstStyle/>
          <a:p>
            <a:r>
              <a:rPr lang="en-US" dirty="0"/>
              <a:t>Output</a:t>
            </a:r>
          </a:p>
          <a:p>
            <a:endParaRPr lang="en-US" dirty="0"/>
          </a:p>
        </p:txBody>
      </p:sp>
      <p:sp>
        <p:nvSpPr>
          <p:cNvPr id="24" name="TextBox 23">
            <a:extLst>
              <a:ext uri="{FF2B5EF4-FFF2-40B4-BE49-F238E27FC236}">
                <a16:creationId xmlns:a16="http://schemas.microsoft.com/office/drawing/2014/main" id="{224E8184-BB94-FB4F-C10F-C1A7955E2208}"/>
              </a:ext>
            </a:extLst>
          </p:cNvPr>
          <p:cNvSpPr txBox="1"/>
          <p:nvPr/>
        </p:nvSpPr>
        <p:spPr>
          <a:xfrm>
            <a:off x="5858781" y="1629697"/>
            <a:ext cx="1264671" cy="646331"/>
          </a:xfrm>
          <a:prstGeom prst="rect">
            <a:avLst/>
          </a:prstGeom>
          <a:noFill/>
        </p:spPr>
        <p:txBody>
          <a:bodyPr wrap="square" rtlCol="0">
            <a:spAutoFit/>
          </a:bodyPr>
          <a:lstStyle/>
          <a:p>
            <a:r>
              <a:rPr lang="en-US" dirty="0"/>
              <a:t>Untrusted</a:t>
            </a:r>
          </a:p>
          <a:p>
            <a:endParaRPr lang="en-US" dirty="0"/>
          </a:p>
        </p:txBody>
      </p:sp>
      <p:sp>
        <p:nvSpPr>
          <p:cNvPr id="26" name="TextBox 25">
            <a:extLst>
              <a:ext uri="{FF2B5EF4-FFF2-40B4-BE49-F238E27FC236}">
                <a16:creationId xmlns:a16="http://schemas.microsoft.com/office/drawing/2014/main" id="{DAC6A61C-0EE3-A3E0-0460-305E7BB76881}"/>
              </a:ext>
            </a:extLst>
          </p:cNvPr>
          <p:cNvSpPr txBox="1"/>
          <p:nvPr/>
        </p:nvSpPr>
        <p:spPr>
          <a:xfrm>
            <a:off x="194871" y="6375380"/>
            <a:ext cx="11802257" cy="276999"/>
          </a:xfrm>
          <a:prstGeom prst="rect">
            <a:avLst/>
          </a:prstGeom>
          <a:noFill/>
        </p:spPr>
        <p:txBody>
          <a:bodyPr wrap="square">
            <a:spAutoFit/>
          </a:bodyPr>
          <a:lstStyle/>
          <a:p>
            <a:r>
              <a:rPr lang="en-US" sz="1200" dirty="0"/>
              <a:t>[4]: </a:t>
            </a:r>
            <a:r>
              <a:rPr lang="en-US" sz="1200" b="1" i="0" u="none" strike="noStrike" dirty="0">
                <a:solidFill>
                  <a:srgbClr val="333333"/>
                </a:solidFill>
                <a:effectLst/>
                <a:latin typeface="+mj-lt"/>
              </a:rPr>
              <a:t>Runtime Assurance for Safety-Critical Systems: An Introduction to Safety Filtering Approaches for Complex Control Systems, K. L. Hobbs et. </a:t>
            </a:r>
            <a:r>
              <a:rPr lang="en-US" sz="1200" b="1" dirty="0">
                <a:solidFill>
                  <a:srgbClr val="333333"/>
                </a:solidFill>
                <a:latin typeface="+mj-lt"/>
              </a:rPr>
              <a:t>al. </a:t>
            </a:r>
            <a:r>
              <a:rPr lang="en-US" sz="1200" b="1" dirty="0">
                <a:effectLst/>
                <a:latin typeface="+mj-lt"/>
                <a:hlinkClick r:id="rId2"/>
              </a:rPr>
              <a:t>https://arxiv.org/pdf/2110.03506.pdf</a:t>
            </a:r>
            <a:r>
              <a:rPr lang="en-US" sz="1200" b="1" dirty="0">
                <a:effectLst/>
                <a:latin typeface="+mj-lt"/>
              </a:rPr>
              <a:t> </a:t>
            </a:r>
            <a:endParaRPr lang="en-US" sz="1200" dirty="0">
              <a:latin typeface="+mj-lt"/>
            </a:endParaRPr>
          </a:p>
        </p:txBody>
      </p:sp>
    </p:spTree>
    <p:extLst>
      <p:ext uri="{BB962C8B-B14F-4D97-AF65-F5344CB8AC3E}">
        <p14:creationId xmlns:p14="http://schemas.microsoft.com/office/powerpoint/2010/main" val="2296828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BA9396C-B399-93CA-D563-573AFC865DD2}"/>
              </a:ext>
            </a:extLst>
          </p:cNvPr>
          <p:cNvSpPr/>
          <p:nvPr/>
        </p:nvSpPr>
        <p:spPr>
          <a:xfrm>
            <a:off x="7966177" y="404741"/>
            <a:ext cx="3797557" cy="2458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D6E2373A-BCB9-FAF7-BA5E-38C9927E7C89}"/>
              </a:ext>
            </a:extLst>
          </p:cNvPr>
          <p:cNvSpPr/>
          <p:nvPr/>
        </p:nvSpPr>
        <p:spPr>
          <a:xfrm>
            <a:off x="410532" y="337288"/>
            <a:ext cx="11349775" cy="129695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9F35CBC7-5A37-8109-8ECA-67E9B365DE40}"/>
              </a:ext>
            </a:extLst>
          </p:cNvPr>
          <p:cNvCxnSpPr/>
          <p:nvPr/>
        </p:nvCxnSpPr>
        <p:spPr>
          <a:xfrm>
            <a:off x="191787" y="6360028"/>
            <a:ext cx="1178726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FBC1A968-1118-2C96-8FE3-C570940AE561}"/>
              </a:ext>
            </a:extLst>
          </p:cNvPr>
          <p:cNvSpPr>
            <a:spLocks noGrp="1"/>
          </p:cNvSpPr>
          <p:nvPr>
            <p:ph type="title"/>
          </p:nvPr>
        </p:nvSpPr>
        <p:spPr>
          <a:xfrm>
            <a:off x="1265868" y="324479"/>
            <a:ext cx="10515600" cy="1325563"/>
          </a:xfrm>
        </p:spPr>
        <p:txBody>
          <a:bodyPr>
            <a:normAutofit/>
          </a:bodyPr>
          <a:lstStyle/>
          <a:p>
            <a:r>
              <a:rPr lang="en-US" sz="3600" b="1" dirty="0">
                <a:solidFill>
                  <a:schemeClr val="accent1">
                    <a:lumMod val="75000"/>
                  </a:schemeClr>
                </a:solidFill>
              </a:rPr>
              <a:t>Hybrid Programs and Differential Dynamic Logic</a:t>
            </a:r>
          </a:p>
        </p:txBody>
      </p:sp>
      <p:pic>
        <p:nvPicPr>
          <p:cNvPr id="10" name="Content Placeholder 8">
            <a:extLst>
              <a:ext uri="{FF2B5EF4-FFF2-40B4-BE49-F238E27FC236}">
                <a16:creationId xmlns:a16="http://schemas.microsoft.com/office/drawing/2014/main" id="{12F457F0-DBE4-3615-A331-39B1573CE952}"/>
              </a:ext>
            </a:extLst>
          </p:cNvPr>
          <p:cNvPicPr>
            <a:picLocks noGrp="1" noChangeAspect="1"/>
          </p:cNvPicPr>
          <p:nvPr>
            <p:ph idx="1"/>
          </p:nvPr>
        </p:nvPicPr>
        <p:blipFill>
          <a:blip r:embed="rId2"/>
          <a:stretch>
            <a:fillRect/>
          </a:stretch>
        </p:blipFill>
        <p:spPr>
          <a:xfrm>
            <a:off x="2249542" y="1895733"/>
            <a:ext cx="6975913" cy="4234407"/>
          </a:xfrm>
        </p:spPr>
      </p:pic>
    </p:spTree>
    <p:extLst>
      <p:ext uri="{BB962C8B-B14F-4D97-AF65-F5344CB8AC3E}">
        <p14:creationId xmlns:p14="http://schemas.microsoft.com/office/powerpoint/2010/main" val="390098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Hybrid Programs</a:t>
            </a:r>
          </a:p>
        </p:txBody>
      </p:sp>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368BB9E-A3DA-BFBC-590D-0C759DD340B6}"/>
                  </a:ext>
                </a:extLst>
              </p:cNvPr>
              <p:cNvSpPr txBox="1"/>
              <p:nvPr/>
            </p:nvSpPr>
            <p:spPr>
              <a:xfrm>
                <a:off x="192155" y="1044565"/>
                <a:ext cx="11661915" cy="4634859"/>
              </a:xfrm>
              <a:prstGeom prst="rect">
                <a:avLst/>
              </a:prstGeom>
              <a:noFill/>
            </p:spPr>
            <p:txBody>
              <a:bodyPr wrap="square" rtlCol="0">
                <a:spAutoFit/>
              </a:bodyPr>
              <a:lstStyle/>
              <a:p>
                <a:r>
                  <a:rPr lang="en-US" sz="2800" dirty="0">
                    <a:solidFill>
                      <a:schemeClr val="accent1">
                        <a:lumMod val="75000"/>
                      </a:schemeClr>
                    </a:solidFill>
                  </a:rPr>
                  <a:t>Hybrid programs </a:t>
                </a:r>
                <a:r>
                  <a:rPr lang="en-US" sz="2800" dirty="0"/>
                  <a:t>allow</a:t>
                </a:r>
                <a:r>
                  <a:rPr lang="en-US" sz="2800" dirty="0">
                    <a:solidFill>
                      <a:schemeClr val="accent1">
                        <a:lumMod val="75000"/>
                      </a:schemeClr>
                    </a:solidFill>
                  </a:rPr>
                  <a:t> </a:t>
                </a:r>
                <a:r>
                  <a:rPr lang="en-US" sz="2800" b="1" dirty="0">
                    <a:solidFill>
                      <a:schemeClr val="accent1">
                        <a:lumMod val="75000"/>
                      </a:schemeClr>
                    </a:solidFill>
                  </a:rPr>
                  <a:t>formal specification</a:t>
                </a:r>
                <a:r>
                  <a:rPr lang="en-US" sz="2800" dirty="0">
                    <a:solidFill>
                      <a:schemeClr val="accent1">
                        <a:lumMod val="75000"/>
                      </a:schemeClr>
                    </a:solidFill>
                  </a:rPr>
                  <a:t> </a:t>
                </a:r>
                <a:r>
                  <a:rPr lang="en-US" sz="2800" dirty="0"/>
                  <a:t>of</a:t>
                </a:r>
                <a:r>
                  <a:rPr lang="en-US" sz="2800" dirty="0">
                    <a:solidFill>
                      <a:schemeClr val="accent1">
                        <a:lumMod val="75000"/>
                      </a:schemeClr>
                    </a:solidFill>
                  </a:rPr>
                  <a:t> hybrid systems:</a:t>
                </a:r>
              </a:p>
              <a:p>
                <a:pPr marL="742950" lvl="1" indent="-285750">
                  <a:buFont typeface="Arial" panose="020B0604020202020204" pitchFamily="34" charset="0"/>
                  <a:buChar char="•"/>
                </a:pPr>
                <a:r>
                  <a:rPr lang="en-US" sz="2800" dirty="0">
                    <a:solidFill>
                      <a:schemeClr val="accent1">
                        <a:lumMod val="75000"/>
                      </a:schemeClr>
                    </a:solidFill>
                  </a:rPr>
                  <a:t>Discrete jump set:</a:t>
                </a:r>
              </a:p>
              <a:p>
                <a:pPr lvl="1"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𝜃</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𝜃</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m:t>
                      </m:r>
                    </m:oMath>
                  </m:oMathPara>
                </a14:m>
                <a:endParaRPr lang="en-US" sz="2800" dirty="0"/>
              </a:p>
              <a:p>
                <a:pPr lvl="1" algn="ctr"/>
                <a:endParaRPr lang="en-US" sz="2800" dirty="0">
                  <a:solidFill>
                    <a:schemeClr val="accent1">
                      <a:lumMod val="75000"/>
                    </a:schemeClr>
                  </a:solidFill>
                </a:endParaRPr>
              </a:p>
              <a:p>
                <a:pPr marL="742950" lvl="1" indent="-285750">
                  <a:buFont typeface="Arial" panose="020B0604020202020204" pitchFamily="34" charset="0"/>
                  <a:buChar char="•"/>
                </a:pPr>
                <a:r>
                  <a:rPr lang="en-US" sz="2800" dirty="0">
                    <a:solidFill>
                      <a:schemeClr val="accent1">
                        <a:lumMod val="75000"/>
                      </a:schemeClr>
                    </a:solidFill>
                  </a:rPr>
                  <a:t>Differential equations:</a:t>
                </a:r>
              </a:p>
              <a:p>
                <a:pPr lvl="1"/>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𝑥</m:t>
                          </m:r>
                        </m:e>
                        <m: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 </m:t>
                              </m:r>
                            </m:sup>
                          </m:sSup>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𝜃</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 </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𝜃</m:t>
                          </m:r>
                        </m:e>
                        <m:sub>
                          <m:r>
                            <a:rPr lang="en-US" sz="2800" b="0" i="1" smtClean="0">
                              <a:latin typeface="Cambria Math" panose="02040503050406030204" pitchFamily="18" charset="0"/>
                            </a:rPr>
                            <m:t>𝑛</m:t>
                          </m:r>
                        </m:sub>
                      </m:sSub>
                      <m:r>
                        <a:rPr lang="en-US" sz="2800" b="0" i="1" smtClean="0">
                          <a:latin typeface="Cambria Math" panose="02040503050406030204" pitchFamily="18" charset="0"/>
                        </a:rPr>
                        <m:t> &amp;  </m:t>
                      </m:r>
                      <m:r>
                        <a:rPr lang="en-US" sz="2800" b="0" i="1" smtClean="0">
                          <a:latin typeface="Cambria Math" panose="02040503050406030204" pitchFamily="18" charset="0"/>
                        </a:rPr>
                        <m:t>𝜒</m:t>
                      </m:r>
                      <m:r>
                        <a:rPr lang="en-US" sz="2800" b="0" i="1" smtClean="0">
                          <a:latin typeface="Cambria Math" panose="02040503050406030204" pitchFamily="18" charset="0"/>
                        </a:rPr>
                        <m:t>}</m:t>
                      </m:r>
                    </m:oMath>
                  </m:oMathPara>
                </a14:m>
                <a:endParaRPr lang="en-US" sz="2800" dirty="0">
                  <a:solidFill>
                    <a:schemeClr val="accent1">
                      <a:lumMod val="75000"/>
                    </a:schemeClr>
                  </a:solidFill>
                </a:endParaRPr>
              </a:p>
              <a:p>
                <a:pPr marL="1200150" lvl="2" indent="-285750">
                  <a:spcAft>
                    <a:spcPts val="600"/>
                  </a:spcAft>
                  <a:buFont typeface="Arial" panose="020B0604020202020204" pitchFamily="34" charset="0"/>
                  <a:buChar char="•"/>
                </a:pPr>
                <a14:m>
                  <m:oMath xmlns:m="http://schemas.openxmlformats.org/officeDocument/2006/math">
                    <m:sSubSup>
                      <m:sSubSupPr>
                        <m:ctrlPr>
                          <a:rPr lang="en-US" sz="2800" b="0" i="1" smtClean="0">
                            <a:latin typeface="Cambria Math" panose="02040503050406030204" pitchFamily="18" charset="0"/>
                          </a:rPr>
                        </m:ctrlPr>
                      </m:sSubSupPr>
                      <m:e>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sSubSup>
                  </m:oMath>
                </a14:m>
                <a:r>
                  <a:rPr lang="en-US" sz="2800" dirty="0"/>
                  <a:t> variables</a:t>
                </a:r>
              </a:p>
              <a:p>
                <a:pPr marL="1200150" lvl="2" indent="-285750">
                  <a:spcAft>
                    <a:spcPts val="600"/>
                  </a:spcAft>
                  <a:buFont typeface="Arial" panose="020B0604020202020204" pitchFamily="34" charset="0"/>
                  <a:buChar char="•"/>
                </a:pPr>
                <a14:m>
                  <m:oMath xmlns:m="http://schemas.openxmlformats.org/officeDocument/2006/math">
                    <m:sSubSup>
                      <m:sSubSupPr>
                        <m:ctrlPr>
                          <a:rPr lang="en-US" sz="2800" b="0" i="1" smtClean="0">
                            <a:latin typeface="Cambria Math" panose="02040503050406030204" pitchFamily="18" charset="0"/>
                          </a:rPr>
                        </m:ctrlPr>
                      </m:sSubSupPr>
                      <m:e>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𝜃</m:t>
                                </m:r>
                              </m:e>
                              <m:sub>
                                <m:r>
                                  <a:rPr lang="en-US" sz="2800" b="0" i="1" smtClean="0">
                                    <a:latin typeface="Cambria Math" panose="02040503050406030204" pitchFamily="18" charset="0"/>
                                  </a:rPr>
                                  <m:t>𝑖</m:t>
                                </m:r>
                              </m:sub>
                            </m:sSub>
                          </m:e>
                        </m:d>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sSubSup>
                  </m:oMath>
                </a14:m>
                <a:r>
                  <a:rPr lang="en-US" sz="2800" dirty="0"/>
                  <a:t> assignments (e.g. – functions of existing variable values)</a:t>
                </a:r>
              </a:p>
              <a:p>
                <a:pPr marL="1200150" lvl="2" indent="-285750">
                  <a:spcAft>
                    <a:spcPts val="600"/>
                  </a:spcAf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rPr>
                      <m:t>𝜒</m:t>
                    </m:r>
                    <m:r>
                      <a:rPr lang="en-US" sz="2800" b="0" i="1" smtClean="0">
                        <a:latin typeface="Cambria Math" panose="02040503050406030204" pitchFamily="18" charset="0"/>
                      </a:rPr>
                      <m:t> </m:t>
                    </m:r>
                  </m:oMath>
                </a14:m>
                <a:r>
                  <a:rPr lang="en-US" sz="2800" dirty="0"/>
                  <a:t> first order formula that describes domain</a:t>
                </a:r>
              </a:p>
              <a:p>
                <a:pPr lvl="1"/>
                <a:endParaRPr lang="en-US" sz="2800" dirty="0"/>
              </a:p>
            </p:txBody>
          </p:sp>
        </mc:Choice>
        <mc:Fallback xmlns="">
          <p:sp>
            <p:nvSpPr>
              <p:cNvPr id="13" name="TextBox 12">
                <a:extLst>
                  <a:ext uri="{FF2B5EF4-FFF2-40B4-BE49-F238E27FC236}">
                    <a16:creationId xmlns:a16="http://schemas.microsoft.com/office/drawing/2014/main" id="{4368BB9E-A3DA-BFBC-590D-0C759DD340B6}"/>
                  </a:ext>
                </a:extLst>
              </p:cNvPr>
              <p:cNvSpPr txBox="1">
                <a:spLocks noRot="1" noChangeAspect="1" noMove="1" noResize="1" noEditPoints="1" noAdjustHandles="1" noChangeArrowheads="1" noChangeShapeType="1" noTextEdit="1"/>
              </p:cNvSpPr>
              <p:nvPr/>
            </p:nvSpPr>
            <p:spPr>
              <a:xfrm>
                <a:off x="192155" y="1044565"/>
                <a:ext cx="11661915" cy="4634859"/>
              </a:xfrm>
              <a:prstGeom prst="rect">
                <a:avLst/>
              </a:prstGeom>
              <a:blipFill>
                <a:blip r:embed="rId3"/>
                <a:stretch>
                  <a:fillRect l="-1088" t="-1366"/>
                </a:stretch>
              </a:blipFill>
            </p:spPr>
            <p:txBody>
              <a:bodyPr/>
              <a:lstStyle/>
              <a:p>
                <a:r>
                  <a:rPr lang="en-US">
                    <a:noFill/>
                  </a:rPr>
                  <a:t> </a:t>
                </a:r>
              </a:p>
            </p:txBody>
          </p:sp>
        </mc:Fallback>
      </mc:AlternateContent>
      <p:sp>
        <p:nvSpPr>
          <p:cNvPr id="3" name="Rectangle 2">
            <a:extLst>
              <a:ext uri="{FF2B5EF4-FFF2-40B4-BE49-F238E27FC236}">
                <a16:creationId xmlns:a16="http://schemas.microsoft.com/office/drawing/2014/main" id="{86DF736B-BD39-9452-1DAD-D143508A0BD0}"/>
              </a:ext>
            </a:extLst>
          </p:cNvPr>
          <p:cNvSpPr/>
          <p:nvPr/>
        </p:nvSpPr>
        <p:spPr>
          <a:xfrm>
            <a:off x="819182" y="5212818"/>
            <a:ext cx="10267077" cy="1276032"/>
          </a:xfrm>
          <a:prstGeom prst="rect">
            <a:avLst/>
          </a:prstGeom>
          <a:solidFill>
            <a:schemeClr val="bg1"/>
          </a:solidFill>
          <a:ln w="508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373F1EF8-5C01-7959-A030-3BFD97B6BCF4}"/>
              </a:ext>
            </a:extLst>
          </p:cNvPr>
          <p:cNvSpPr txBox="1"/>
          <p:nvPr/>
        </p:nvSpPr>
        <p:spPr>
          <a:xfrm>
            <a:off x="1001398" y="5212818"/>
            <a:ext cx="1549591" cy="523220"/>
          </a:xfrm>
          <a:prstGeom prst="rect">
            <a:avLst/>
          </a:prstGeom>
          <a:noFill/>
        </p:spPr>
        <p:txBody>
          <a:bodyPr wrap="none" rtlCol="0">
            <a:spAutoFit/>
          </a:bodyPr>
          <a:lstStyle/>
          <a:p>
            <a:r>
              <a:rPr lang="en-US" sz="2800" dirty="0">
                <a:solidFill>
                  <a:schemeClr val="accent2">
                    <a:lumMod val="75000"/>
                  </a:schemeClr>
                </a:solidFill>
              </a:rPr>
              <a:t>Example: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9422DE3-0A2E-52FB-55C8-F197AAB3E214}"/>
                  </a:ext>
                </a:extLst>
              </p:cNvPr>
              <p:cNvSpPr txBox="1"/>
              <p:nvPr/>
            </p:nvSpPr>
            <p:spPr>
              <a:xfrm>
                <a:off x="2733205" y="5630100"/>
                <a:ext cx="67729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0</m:t>
                              </m:r>
                            </m:e>
                            <m:sup>
                              <m:r>
                                <a:rPr lang="en-US" sz="2800" b="0" i="1" smtClean="0">
                                  <a:latin typeface="Cambria Math" panose="02040503050406030204" pitchFamily="18" charset="0"/>
                                </a:rPr>
                                <m:t> </m:t>
                              </m:r>
                            </m:sup>
                          </m:sSup>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 </m:t>
                              </m:r>
                            </m:sup>
                          </m:sSup>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&amp;  </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oMath>
                  </m:oMathPara>
                </a14:m>
                <a:endParaRPr lang="en-US" sz="2800" dirty="0"/>
              </a:p>
            </p:txBody>
          </p:sp>
        </mc:Choice>
        <mc:Fallback xmlns="">
          <p:sp>
            <p:nvSpPr>
              <p:cNvPr id="6" name="TextBox 5">
                <a:extLst>
                  <a:ext uri="{FF2B5EF4-FFF2-40B4-BE49-F238E27FC236}">
                    <a16:creationId xmlns:a16="http://schemas.microsoft.com/office/drawing/2014/main" id="{B9422DE3-0A2E-52FB-55C8-F197AAB3E214}"/>
                  </a:ext>
                </a:extLst>
              </p:cNvPr>
              <p:cNvSpPr txBox="1">
                <a:spLocks noRot="1" noChangeAspect="1" noMove="1" noResize="1" noEditPoints="1" noAdjustHandles="1" noChangeArrowheads="1" noChangeShapeType="1" noTextEdit="1"/>
              </p:cNvSpPr>
              <p:nvPr/>
            </p:nvSpPr>
            <p:spPr>
              <a:xfrm>
                <a:off x="2733205" y="5630100"/>
                <a:ext cx="6772943" cy="430887"/>
              </a:xfrm>
              <a:prstGeom prst="rect">
                <a:avLst/>
              </a:prstGeom>
              <a:blipFill>
                <a:blip r:embed="rId4"/>
                <a:stretch>
                  <a:fillRect t="-14286" b="-34286"/>
                </a:stretch>
              </a:blipFill>
            </p:spPr>
            <p:txBody>
              <a:bodyPr/>
              <a:lstStyle/>
              <a:p>
                <a:r>
                  <a:rPr lang="en-US">
                    <a:noFill/>
                  </a:rPr>
                  <a:t> </a:t>
                </a:r>
              </a:p>
            </p:txBody>
          </p:sp>
        </mc:Fallback>
      </mc:AlternateContent>
    </p:spTree>
    <p:extLst>
      <p:ext uri="{BB962C8B-B14F-4D97-AF65-F5344CB8AC3E}">
        <p14:creationId xmlns:p14="http://schemas.microsoft.com/office/powerpoint/2010/main" val="1436797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Hybrid Programs</a:t>
            </a:r>
          </a:p>
        </p:txBody>
      </p:sp>
      <p:cxnSp>
        <p:nvCxnSpPr>
          <p:cNvPr id="18" name="Straight Connector 17">
            <a:extLst>
              <a:ext uri="{FF2B5EF4-FFF2-40B4-BE49-F238E27FC236}">
                <a16:creationId xmlns:a16="http://schemas.microsoft.com/office/drawing/2014/main" id="{3AF5BE34-0435-AFC5-BDAD-02B7407E7D30}"/>
              </a:ext>
            </a:extLst>
          </p:cNvPr>
          <p:cNvCxnSpPr>
            <a:cxnSpLocks/>
          </p:cNvCxnSpPr>
          <p:nvPr/>
        </p:nvCxnSpPr>
        <p:spPr>
          <a:xfrm>
            <a:off x="3584662" y="1543725"/>
            <a:ext cx="30018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23E1D91-29F1-3649-6BE5-7E4165E8E6F6}"/>
              </a:ext>
            </a:extLst>
          </p:cNvPr>
          <p:cNvCxnSpPr>
            <a:cxnSpLocks/>
          </p:cNvCxnSpPr>
          <p:nvPr/>
        </p:nvCxnSpPr>
        <p:spPr>
          <a:xfrm>
            <a:off x="3755737" y="1238536"/>
            <a:ext cx="0" cy="38922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6ACCF8F-55DA-E7AF-81F0-D0EF38165D9B}"/>
              </a:ext>
            </a:extLst>
          </p:cNvPr>
          <p:cNvCxnSpPr>
            <a:cxnSpLocks/>
          </p:cNvCxnSpPr>
          <p:nvPr/>
        </p:nvCxnSpPr>
        <p:spPr>
          <a:xfrm>
            <a:off x="3553690" y="4920673"/>
            <a:ext cx="487403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9417379-DE86-2FCA-E637-0A8C563CDB17}"/>
              </a:ext>
            </a:extLst>
          </p:cNvPr>
          <p:cNvSpPr/>
          <p:nvPr/>
        </p:nvSpPr>
        <p:spPr>
          <a:xfrm>
            <a:off x="3656818" y="1448874"/>
            <a:ext cx="182880" cy="182880"/>
          </a:xfrm>
          <a:prstGeom prst="ellipse">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00"/>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0F63905-4C3C-15C2-FA24-34F8292760C8}"/>
                  </a:ext>
                </a:extLst>
              </p:cNvPr>
              <p:cNvSpPr txBox="1"/>
              <p:nvPr/>
            </p:nvSpPr>
            <p:spPr>
              <a:xfrm>
                <a:off x="5114551" y="4832351"/>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24" name="TextBox 23">
                <a:extLst>
                  <a:ext uri="{FF2B5EF4-FFF2-40B4-BE49-F238E27FC236}">
                    <a16:creationId xmlns:a16="http://schemas.microsoft.com/office/drawing/2014/main" id="{D0F63905-4C3C-15C2-FA24-34F8292760C8}"/>
                  </a:ext>
                </a:extLst>
              </p:cNvPr>
              <p:cNvSpPr txBox="1">
                <a:spLocks noRot="1" noChangeAspect="1" noMove="1" noResize="1" noEditPoints="1" noAdjustHandles="1" noChangeArrowheads="1" noChangeShapeType="1" noTextEdit="1"/>
              </p:cNvSpPr>
              <p:nvPr/>
            </p:nvSpPr>
            <p:spPr>
              <a:xfrm>
                <a:off x="5114551" y="4832351"/>
                <a:ext cx="6096000" cy="461665"/>
              </a:xfrm>
              <a:prstGeom prst="rect">
                <a:avLst/>
              </a:prstGeom>
              <a:blipFill>
                <a:blip r:embed="rId3"/>
                <a:stretch>
                  <a:fillRect/>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0B64BBB6-81F9-7BBC-55DE-AEB61194A061}"/>
              </a:ext>
            </a:extLst>
          </p:cNvPr>
          <p:cNvSpPr/>
          <p:nvPr/>
        </p:nvSpPr>
        <p:spPr>
          <a:xfrm>
            <a:off x="819182" y="5212818"/>
            <a:ext cx="10267077" cy="1276032"/>
          </a:xfrm>
          <a:prstGeom prst="rect">
            <a:avLst/>
          </a:prstGeom>
          <a:solidFill>
            <a:schemeClr val="bg1"/>
          </a:solidFill>
          <a:ln w="508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A3EB53F-239C-F497-A70B-80C174617F35}"/>
                  </a:ext>
                </a:extLst>
              </p:cNvPr>
              <p:cNvSpPr txBox="1"/>
              <p:nvPr/>
            </p:nvSpPr>
            <p:spPr>
              <a:xfrm>
                <a:off x="972906" y="864691"/>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25" name="TextBox 24">
                <a:extLst>
                  <a:ext uri="{FF2B5EF4-FFF2-40B4-BE49-F238E27FC236}">
                    <a16:creationId xmlns:a16="http://schemas.microsoft.com/office/drawing/2014/main" id="{5A3EB53F-239C-F497-A70B-80C174617F35}"/>
                  </a:ext>
                </a:extLst>
              </p:cNvPr>
              <p:cNvSpPr txBox="1">
                <a:spLocks noRot="1" noChangeAspect="1" noMove="1" noResize="1" noEditPoints="1" noAdjustHandles="1" noChangeArrowheads="1" noChangeShapeType="1" noTextEdit="1"/>
              </p:cNvSpPr>
              <p:nvPr/>
            </p:nvSpPr>
            <p:spPr>
              <a:xfrm>
                <a:off x="972906" y="864691"/>
                <a:ext cx="6096000" cy="461665"/>
              </a:xfrm>
              <a:prstGeom prst="rect">
                <a:avLst/>
              </a:prstGeom>
              <a:blipFill>
                <a:blip r:embed="rId4"/>
                <a:stretch>
                  <a:fillRect b="-10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F8DB788-D9B6-8F29-DE03-483624ABCAF5}"/>
                  </a:ext>
                </a:extLst>
              </p:cNvPr>
              <p:cNvSpPr txBox="1"/>
              <p:nvPr/>
            </p:nvSpPr>
            <p:spPr>
              <a:xfrm>
                <a:off x="3011926" y="1312563"/>
                <a:ext cx="70773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 </m:t>
                          </m:r>
                        </m:sup>
                      </m:sSup>
                    </m:oMath>
                  </m:oMathPara>
                </a14:m>
                <a:endParaRPr lang="en-US" sz="2800" dirty="0"/>
              </a:p>
            </p:txBody>
          </p:sp>
        </mc:Choice>
        <mc:Fallback xmlns="">
          <p:sp>
            <p:nvSpPr>
              <p:cNvPr id="27" name="TextBox 26">
                <a:extLst>
                  <a:ext uri="{FF2B5EF4-FFF2-40B4-BE49-F238E27FC236}">
                    <a16:creationId xmlns:a16="http://schemas.microsoft.com/office/drawing/2014/main" id="{3F8DB788-D9B6-8F29-DE03-483624ABCAF5}"/>
                  </a:ext>
                </a:extLst>
              </p:cNvPr>
              <p:cNvSpPr txBox="1">
                <a:spLocks noRot="1" noChangeAspect="1" noMove="1" noResize="1" noEditPoints="1" noAdjustHandles="1" noChangeArrowheads="1" noChangeShapeType="1" noTextEdit="1"/>
              </p:cNvSpPr>
              <p:nvPr/>
            </p:nvSpPr>
            <p:spPr>
              <a:xfrm>
                <a:off x="3011926" y="1312563"/>
                <a:ext cx="707733" cy="523220"/>
              </a:xfrm>
              <a:prstGeom prst="rect">
                <a:avLst/>
              </a:prstGeom>
              <a:blipFill>
                <a:blip r:embed="rId5"/>
                <a:stretch>
                  <a:fillRect t="-4762"/>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B511D92E-7875-D870-F3A6-DC6E6692DFBE}"/>
              </a:ext>
            </a:extLst>
          </p:cNvPr>
          <p:cNvSpPr txBox="1"/>
          <p:nvPr/>
        </p:nvSpPr>
        <p:spPr>
          <a:xfrm>
            <a:off x="1001398" y="5212818"/>
            <a:ext cx="1549591" cy="523220"/>
          </a:xfrm>
          <a:prstGeom prst="rect">
            <a:avLst/>
          </a:prstGeom>
          <a:noFill/>
        </p:spPr>
        <p:txBody>
          <a:bodyPr wrap="none" rtlCol="0">
            <a:spAutoFit/>
          </a:bodyPr>
          <a:lstStyle/>
          <a:p>
            <a:r>
              <a:rPr lang="en-US" sz="2800" dirty="0">
                <a:solidFill>
                  <a:schemeClr val="accent2">
                    <a:lumMod val="75000"/>
                  </a:schemeClr>
                </a:solidFill>
              </a:rPr>
              <a:t>Example: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29E380A-3140-6EEF-D3F3-108687CAAFCC}"/>
                  </a:ext>
                </a:extLst>
              </p:cNvPr>
              <p:cNvSpPr txBox="1"/>
              <p:nvPr/>
            </p:nvSpPr>
            <p:spPr>
              <a:xfrm>
                <a:off x="2733205" y="5630100"/>
                <a:ext cx="67729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0</m:t>
                              </m:r>
                            </m:e>
                            <m:sup>
                              <m:r>
                                <a:rPr lang="en-US" sz="2800" b="0" i="1" smtClean="0">
                                  <a:latin typeface="Cambria Math" panose="02040503050406030204" pitchFamily="18" charset="0"/>
                                </a:rPr>
                                <m:t> </m:t>
                              </m:r>
                            </m:sup>
                          </m:sSup>
                          <m:r>
                            <a:rPr lang="en-US" sz="2800" b="0" i="1" smtClean="0">
                              <a:latin typeface="Cambria Math" panose="02040503050406030204" pitchFamily="18" charset="0"/>
                            </a:rPr>
                            <m:t>, </m:t>
                          </m:r>
                          <m:r>
                            <a:rPr lang="en-US" sz="2800" b="0" i="1" smtClean="0">
                              <a:latin typeface="Cambria Math" panose="02040503050406030204" pitchFamily="18" charset="0"/>
                            </a:rPr>
                            <m:t>𝑦</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 </m:t>
                              </m:r>
                            </m:sup>
                          </m:sSup>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&amp;  </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oMath>
                  </m:oMathPara>
                </a14:m>
                <a:endParaRPr lang="en-US" sz="2800" dirty="0"/>
              </a:p>
            </p:txBody>
          </p:sp>
        </mc:Choice>
        <mc:Fallback xmlns="">
          <p:sp>
            <p:nvSpPr>
              <p:cNvPr id="31" name="TextBox 30">
                <a:extLst>
                  <a:ext uri="{FF2B5EF4-FFF2-40B4-BE49-F238E27FC236}">
                    <a16:creationId xmlns:a16="http://schemas.microsoft.com/office/drawing/2014/main" id="{729E380A-3140-6EEF-D3F3-108687CAAFCC}"/>
                  </a:ext>
                </a:extLst>
              </p:cNvPr>
              <p:cNvSpPr txBox="1">
                <a:spLocks noRot="1" noChangeAspect="1" noMove="1" noResize="1" noEditPoints="1" noAdjustHandles="1" noChangeArrowheads="1" noChangeShapeType="1" noTextEdit="1"/>
              </p:cNvSpPr>
              <p:nvPr/>
            </p:nvSpPr>
            <p:spPr>
              <a:xfrm>
                <a:off x="2733205" y="5630100"/>
                <a:ext cx="6772943" cy="430887"/>
              </a:xfrm>
              <a:prstGeom prst="rect">
                <a:avLst/>
              </a:prstGeom>
              <a:blipFill>
                <a:blip r:embed="rId6"/>
                <a:stretch>
                  <a:fillRect t="-14286" b="-34286"/>
                </a:stretch>
              </a:blipFill>
            </p:spPr>
            <p:txBody>
              <a:bodyPr/>
              <a:lstStyle/>
              <a:p>
                <a:r>
                  <a:rPr lang="en-US">
                    <a:noFill/>
                  </a:rPr>
                  <a:t> </a:t>
                </a:r>
              </a:p>
            </p:txBody>
          </p:sp>
        </mc:Fallback>
      </mc:AlternateContent>
    </p:spTree>
    <p:extLst>
      <p:ext uri="{BB962C8B-B14F-4D97-AF65-F5344CB8AC3E}">
        <p14:creationId xmlns:p14="http://schemas.microsoft.com/office/powerpoint/2010/main" val="400975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1.875E-6 2.96296E-6 C 0.18776 2.96296E-6 0.33841 0.18102 0.3461 0.49004 " pathEditMode="relative" rAng="0" ptsTypes="AA">
                                      <p:cBhvr>
                                        <p:cTn id="6" dur="2000" fill="hold"/>
                                        <p:tgtEl>
                                          <p:spTgt spid="16"/>
                                        </p:tgtEl>
                                        <p:attrNameLst>
                                          <p:attrName>ppt_x</p:attrName>
                                          <p:attrName>ppt_y</p:attrName>
                                        </p:attrNameLst>
                                      </p:cBhvr>
                                      <p:rCtr x="17305" y="2449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0F5E4D3-A56D-0C78-189C-1738189B3392}"/>
              </a:ext>
            </a:extLst>
          </p:cNvPr>
          <p:cNvSpPr/>
          <p:nvPr/>
        </p:nvSpPr>
        <p:spPr>
          <a:xfrm>
            <a:off x="819182" y="5133305"/>
            <a:ext cx="10384672" cy="1655888"/>
          </a:xfrm>
          <a:prstGeom prst="rect">
            <a:avLst/>
          </a:prstGeom>
          <a:solidFill>
            <a:schemeClr val="bg1"/>
          </a:solidFill>
          <a:ln w="508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62E859D2-74BC-7BDB-F7F9-E4EAF057CC09}"/>
              </a:ext>
            </a:extLst>
          </p:cNvPr>
          <p:cNvSpPr/>
          <p:nvPr/>
        </p:nvSpPr>
        <p:spPr>
          <a:xfrm>
            <a:off x="182881" y="1139159"/>
            <a:ext cx="11525414" cy="385487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Hybrid Programs (continued)</a:t>
            </a:r>
          </a:p>
        </p:txBody>
      </p:sp>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368BB9E-A3DA-BFBC-590D-0C759DD340B6}"/>
                  </a:ext>
                </a:extLst>
              </p:cNvPr>
              <p:cNvSpPr txBox="1"/>
              <p:nvPr/>
            </p:nvSpPr>
            <p:spPr>
              <a:xfrm>
                <a:off x="805930" y="1094521"/>
                <a:ext cx="11661915" cy="3970318"/>
              </a:xfrm>
              <a:prstGeom prst="rect">
                <a:avLst/>
              </a:prstGeom>
              <a:noFill/>
            </p:spPr>
            <p:txBody>
              <a:bodyPr wrap="square" rtlCol="0">
                <a:spAutoFit/>
              </a:bodyPr>
              <a:lstStyle/>
              <a:p>
                <a:r>
                  <a:rPr lang="en-US" sz="2800" dirty="0">
                    <a:solidFill>
                      <a:schemeClr val="tx1"/>
                    </a:solidFill>
                  </a:rPr>
                  <a:t>For hybrid programs </a:t>
                </a:r>
                <a14:m>
                  <m:oMath xmlns:m="http://schemas.openxmlformats.org/officeDocument/2006/math">
                    <m:r>
                      <a:rPr lang="en-US" sz="2800" b="0" i="1" smtClean="0">
                        <a:solidFill>
                          <a:schemeClr val="tx1"/>
                        </a:solidFill>
                        <a:latin typeface="Cambria Math" panose="02040503050406030204" pitchFamily="18" charset="0"/>
                      </a:rPr>
                      <m:t>𝐻</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1</m:t>
                        </m:r>
                      </m:sub>
                    </m:sSub>
                  </m:oMath>
                </a14:m>
                <a:r>
                  <a:rPr lang="en-US" sz="2800" dirty="0">
                    <a:solidFill>
                      <a:schemeClr val="tx1"/>
                    </a:solidFill>
                  </a:rPr>
                  <a:t>, </a:t>
                </a:r>
                <a14:m>
                  <m:oMath xmlns:m="http://schemas.openxmlformats.org/officeDocument/2006/math">
                    <m:r>
                      <a:rPr lang="en-US" sz="2800" b="0" i="1" smtClean="0">
                        <a:solidFill>
                          <a:schemeClr val="tx1"/>
                        </a:solidFill>
                        <a:latin typeface="Cambria Math" panose="02040503050406030204" pitchFamily="18" charset="0"/>
                      </a:rPr>
                      <m:t>𝐻</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2</m:t>
                        </m:r>
                      </m:sub>
                    </m:sSub>
                  </m:oMath>
                </a14:m>
                <a:r>
                  <a:rPr lang="en-US" sz="2800" dirty="0">
                    <a:solidFill>
                      <a:schemeClr val="tx1"/>
                    </a:solidFill>
                  </a:rPr>
                  <a:t>, first-order formula </a:t>
                </a:r>
                <a14:m>
                  <m:oMath xmlns:m="http://schemas.openxmlformats.org/officeDocument/2006/math">
                    <m:r>
                      <a:rPr lang="en-US" sz="2800" b="0" i="1" smtClean="0">
                        <a:solidFill>
                          <a:schemeClr val="tx1"/>
                        </a:solidFill>
                        <a:latin typeface="Cambria Math" panose="02040503050406030204" pitchFamily="18" charset="0"/>
                      </a:rPr>
                      <m:t>𝜒</m:t>
                    </m:r>
                  </m:oMath>
                </a14:m>
                <a:r>
                  <a:rPr lang="en-US" sz="2800" dirty="0">
                    <a:solidFill>
                      <a:schemeClr val="tx1"/>
                    </a:solidFill>
                  </a:rPr>
                  <a:t>:</a:t>
                </a:r>
              </a:p>
              <a:p>
                <a:pPr marL="742950" lvl="1" indent="-285750">
                  <a:buFont typeface="Arial" panose="020B0604020202020204" pitchFamily="34" charset="0"/>
                  <a:buChar char="•"/>
                </a:pPr>
                <a:r>
                  <a:rPr lang="en-US" sz="2800" dirty="0">
                    <a:solidFill>
                      <a:schemeClr val="accent1">
                        <a:lumMod val="75000"/>
                      </a:schemeClr>
                    </a:solidFill>
                  </a:rPr>
                  <a:t>Choice				</a:t>
                </a:r>
                <a14:m>
                  <m:oMath xmlns:m="http://schemas.openxmlformats.org/officeDocument/2006/math">
                    <m:d>
                      <m:dPr>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𝐻</m:t>
                        </m:r>
                        <m:sSub>
                          <m:sSubPr>
                            <m:ctrlPr>
                              <a:rPr lang="en-US" sz="2800" b="0" i="1" smtClean="0">
                                <a:solidFill>
                                  <a:schemeClr val="accent1">
                                    <a:lumMod val="75000"/>
                                  </a:schemeClr>
                                </a:solidFill>
                                <a:latin typeface="Cambria Math" panose="02040503050406030204" pitchFamily="18" charset="0"/>
                              </a:rPr>
                            </m:ctrlPr>
                          </m:sSubPr>
                          <m:e>
                            <m:r>
                              <a:rPr lang="en-US" sz="2800" b="0" i="1" smtClean="0">
                                <a:solidFill>
                                  <a:schemeClr val="accent1">
                                    <a:lumMod val="75000"/>
                                  </a:schemeClr>
                                </a:solidFill>
                                <a:latin typeface="Cambria Math" panose="02040503050406030204" pitchFamily="18" charset="0"/>
                              </a:rPr>
                              <m:t>𝑝</m:t>
                            </m:r>
                          </m:e>
                          <m:sub>
                            <m:r>
                              <a:rPr lang="en-US" sz="2800" b="0" i="1" smtClean="0">
                                <a:solidFill>
                                  <a:schemeClr val="accent1">
                                    <a:lumMod val="75000"/>
                                  </a:schemeClr>
                                </a:solidFill>
                                <a:latin typeface="Cambria Math" panose="02040503050406030204" pitchFamily="18" charset="0"/>
                              </a:rPr>
                              <m:t>1</m:t>
                            </m:r>
                          </m:sub>
                        </m:sSub>
                        <m:r>
                          <a:rPr lang="en-US" sz="2800" b="0" i="1" smtClean="0">
                            <a:solidFill>
                              <a:schemeClr val="accent1">
                                <a:lumMod val="75000"/>
                              </a:schemeClr>
                            </a:solidFill>
                            <a:latin typeface="Cambria Math" panose="02040503050406030204" pitchFamily="18" charset="0"/>
                          </a:rPr>
                          <m:t>∪</m:t>
                        </m:r>
                        <m:r>
                          <a:rPr lang="en-US" sz="2800" b="0" i="1" smtClean="0">
                            <a:solidFill>
                              <a:schemeClr val="accent1">
                                <a:lumMod val="75000"/>
                              </a:schemeClr>
                            </a:solidFill>
                            <a:latin typeface="Cambria Math" panose="02040503050406030204" pitchFamily="18" charset="0"/>
                          </a:rPr>
                          <m:t>𝐻</m:t>
                        </m:r>
                        <m:sSub>
                          <m:sSubPr>
                            <m:ctrlPr>
                              <a:rPr lang="en-US" sz="2800" b="0" i="1" smtClean="0">
                                <a:solidFill>
                                  <a:schemeClr val="accent1">
                                    <a:lumMod val="75000"/>
                                  </a:schemeClr>
                                </a:solidFill>
                                <a:latin typeface="Cambria Math" panose="02040503050406030204" pitchFamily="18" charset="0"/>
                              </a:rPr>
                            </m:ctrlPr>
                          </m:sSubPr>
                          <m:e>
                            <m:r>
                              <a:rPr lang="en-US" sz="2800" b="0" i="1" smtClean="0">
                                <a:solidFill>
                                  <a:schemeClr val="accent1">
                                    <a:lumMod val="75000"/>
                                  </a:schemeClr>
                                </a:solidFill>
                                <a:latin typeface="Cambria Math" panose="02040503050406030204" pitchFamily="18" charset="0"/>
                              </a:rPr>
                              <m:t>𝑝</m:t>
                            </m:r>
                          </m:e>
                          <m:sub>
                            <m:r>
                              <a:rPr lang="en-US" sz="2800" b="0" i="1" smtClean="0">
                                <a:solidFill>
                                  <a:schemeClr val="accent1">
                                    <a:lumMod val="75000"/>
                                  </a:schemeClr>
                                </a:solidFill>
                                <a:latin typeface="Cambria Math" panose="02040503050406030204" pitchFamily="18" charset="0"/>
                              </a:rPr>
                              <m:t>2</m:t>
                            </m:r>
                          </m:sub>
                        </m:sSub>
                      </m:e>
                    </m:d>
                  </m:oMath>
                </a14:m>
                <a:endParaRPr lang="en-US" sz="2800" dirty="0">
                  <a:solidFill>
                    <a:schemeClr val="accent1">
                      <a:lumMod val="75000"/>
                    </a:schemeClr>
                  </a:solidFill>
                </a:endParaRPr>
              </a:p>
              <a:p>
                <a:pPr lvl="1"/>
                <a:endParaRPr lang="en-US" sz="2800" dirty="0">
                  <a:solidFill>
                    <a:schemeClr val="accent1">
                      <a:lumMod val="75000"/>
                    </a:schemeClr>
                  </a:solidFill>
                </a:endParaRPr>
              </a:p>
              <a:p>
                <a:pPr marL="742950" lvl="1" indent="-285750">
                  <a:buFont typeface="Arial" panose="020B0604020202020204" pitchFamily="34" charset="0"/>
                  <a:buChar char="•"/>
                </a:pPr>
                <a:r>
                  <a:rPr lang="en-US" sz="2800" dirty="0">
                    <a:solidFill>
                      <a:schemeClr val="accent1">
                        <a:lumMod val="75000"/>
                      </a:schemeClr>
                    </a:solidFill>
                  </a:rPr>
                  <a:t>Sequence			</a:t>
                </a:r>
                <a14:m>
                  <m:oMath xmlns:m="http://schemas.openxmlformats.org/officeDocument/2006/math">
                    <m:d>
                      <m:dPr>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𝐻</m:t>
                        </m:r>
                        <m:sSub>
                          <m:sSubPr>
                            <m:ctrlPr>
                              <a:rPr lang="en-US" sz="2800" b="0" i="1" smtClean="0">
                                <a:solidFill>
                                  <a:schemeClr val="accent1">
                                    <a:lumMod val="75000"/>
                                  </a:schemeClr>
                                </a:solidFill>
                                <a:latin typeface="Cambria Math" panose="02040503050406030204" pitchFamily="18" charset="0"/>
                              </a:rPr>
                            </m:ctrlPr>
                          </m:sSubPr>
                          <m:e>
                            <m:r>
                              <a:rPr lang="en-US" sz="2800" b="0" i="1" smtClean="0">
                                <a:solidFill>
                                  <a:schemeClr val="accent1">
                                    <a:lumMod val="75000"/>
                                  </a:schemeClr>
                                </a:solidFill>
                                <a:latin typeface="Cambria Math" panose="02040503050406030204" pitchFamily="18" charset="0"/>
                              </a:rPr>
                              <m:t>𝑝</m:t>
                            </m:r>
                          </m:e>
                          <m:sub>
                            <m:r>
                              <a:rPr lang="en-US" sz="2800" b="0" i="1" smtClean="0">
                                <a:solidFill>
                                  <a:schemeClr val="accent1">
                                    <a:lumMod val="75000"/>
                                  </a:schemeClr>
                                </a:solidFill>
                                <a:latin typeface="Cambria Math" panose="02040503050406030204" pitchFamily="18" charset="0"/>
                              </a:rPr>
                              <m:t>1</m:t>
                            </m:r>
                          </m:sub>
                        </m:sSub>
                        <m:r>
                          <a:rPr lang="en-US" sz="2800" b="0" i="1" smtClean="0">
                            <a:solidFill>
                              <a:schemeClr val="accent1">
                                <a:lumMod val="75000"/>
                              </a:schemeClr>
                            </a:solidFill>
                            <a:latin typeface="Cambria Math" panose="02040503050406030204" pitchFamily="18" charset="0"/>
                          </a:rPr>
                          <m:t>;</m:t>
                        </m:r>
                        <m:r>
                          <a:rPr lang="en-US" sz="2800" b="0" i="1" smtClean="0">
                            <a:solidFill>
                              <a:schemeClr val="accent1">
                                <a:lumMod val="75000"/>
                              </a:schemeClr>
                            </a:solidFill>
                            <a:latin typeface="Cambria Math" panose="02040503050406030204" pitchFamily="18" charset="0"/>
                          </a:rPr>
                          <m:t>𝐻</m:t>
                        </m:r>
                        <m:sSub>
                          <m:sSubPr>
                            <m:ctrlPr>
                              <a:rPr lang="en-US" sz="2800" b="0" i="1" smtClean="0">
                                <a:solidFill>
                                  <a:schemeClr val="accent1">
                                    <a:lumMod val="75000"/>
                                  </a:schemeClr>
                                </a:solidFill>
                                <a:latin typeface="Cambria Math" panose="02040503050406030204" pitchFamily="18" charset="0"/>
                              </a:rPr>
                            </m:ctrlPr>
                          </m:sSubPr>
                          <m:e>
                            <m:r>
                              <a:rPr lang="en-US" sz="2800" b="0" i="1" smtClean="0">
                                <a:solidFill>
                                  <a:schemeClr val="accent1">
                                    <a:lumMod val="75000"/>
                                  </a:schemeClr>
                                </a:solidFill>
                                <a:latin typeface="Cambria Math" panose="02040503050406030204" pitchFamily="18" charset="0"/>
                              </a:rPr>
                              <m:t>𝑝</m:t>
                            </m:r>
                          </m:e>
                          <m:sub>
                            <m:r>
                              <a:rPr lang="en-US" sz="2800" b="0" i="1" smtClean="0">
                                <a:solidFill>
                                  <a:schemeClr val="accent1">
                                    <a:lumMod val="75000"/>
                                  </a:schemeClr>
                                </a:solidFill>
                                <a:latin typeface="Cambria Math" panose="02040503050406030204" pitchFamily="18" charset="0"/>
                              </a:rPr>
                              <m:t>2</m:t>
                            </m:r>
                          </m:sub>
                        </m:sSub>
                      </m:e>
                    </m:d>
                  </m:oMath>
                </a14:m>
                <a:endParaRPr lang="en-US" sz="2800" dirty="0">
                  <a:solidFill>
                    <a:schemeClr val="accent1">
                      <a:lumMod val="75000"/>
                    </a:schemeClr>
                  </a:solidFill>
                </a:endParaRPr>
              </a:p>
              <a:p>
                <a:pPr lvl="1"/>
                <a:endParaRPr lang="en-US" sz="2800" dirty="0">
                  <a:solidFill>
                    <a:schemeClr val="accent1">
                      <a:lumMod val="75000"/>
                    </a:schemeClr>
                  </a:solidFill>
                </a:endParaRPr>
              </a:p>
              <a:p>
                <a:pPr marL="742950" lvl="1" indent="-285750">
                  <a:buFont typeface="Arial" panose="020B0604020202020204" pitchFamily="34" charset="0"/>
                  <a:buChar char="•"/>
                </a:pPr>
                <a:r>
                  <a:rPr lang="en-US" sz="2800" dirty="0">
                    <a:solidFill>
                      <a:schemeClr val="accent1">
                        <a:lumMod val="75000"/>
                      </a:schemeClr>
                    </a:solidFill>
                  </a:rPr>
                  <a:t>Repeat				     </a:t>
                </a:r>
                <a14:m>
                  <m:oMath xmlns:m="http://schemas.openxmlformats.org/officeDocument/2006/math">
                    <m:sSup>
                      <m:sSupPr>
                        <m:ctrlPr>
                          <a:rPr lang="en-US" sz="2800" b="0" i="1" smtClean="0">
                            <a:solidFill>
                              <a:schemeClr val="accent1">
                                <a:lumMod val="75000"/>
                              </a:schemeClr>
                            </a:solidFill>
                            <a:latin typeface="Cambria Math" panose="02040503050406030204" pitchFamily="18" charset="0"/>
                          </a:rPr>
                        </m:ctrlPr>
                      </m:sSupPr>
                      <m:e>
                        <m:d>
                          <m:dPr>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𝐻</m:t>
                            </m:r>
                            <m:sSubSup>
                              <m:sSubSupPr>
                                <m:ctrlPr>
                                  <a:rPr lang="en-US" sz="2800" b="0" i="1" smtClean="0">
                                    <a:solidFill>
                                      <a:schemeClr val="accent1">
                                        <a:lumMod val="75000"/>
                                      </a:schemeClr>
                                    </a:solidFill>
                                    <a:latin typeface="Cambria Math" panose="02040503050406030204" pitchFamily="18" charset="0"/>
                                  </a:rPr>
                                </m:ctrlPr>
                              </m:sSubSupPr>
                              <m:e>
                                <m:r>
                                  <a:rPr lang="en-US" sz="2800" b="0" i="1" smtClean="0">
                                    <a:solidFill>
                                      <a:schemeClr val="accent1">
                                        <a:lumMod val="75000"/>
                                      </a:schemeClr>
                                    </a:solidFill>
                                    <a:latin typeface="Cambria Math" panose="02040503050406030204" pitchFamily="18" charset="0"/>
                                  </a:rPr>
                                  <m:t>𝑝</m:t>
                                </m:r>
                              </m:e>
                              <m:sub>
                                <m:r>
                                  <a:rPr lang="en-US" sz="2800" b="0" i="1" smtClean="0">
                                    <a:solidFill>
                                      <a:schemeClr val="accent1">
                                        <a:lumMod val="75000"/>
                                      </a:schemeClr>
                                    </a:solidFill>
                                    <a:latin typeface="Cambria Math" panose="02040503050406030204" pitchFamily="18" charset="0"/>
                                  </a:rPr>
                                  <m:t>1</m:t>
                                </m:r>
                              </m:sub>
                              <m:sup>
                                <m:r>
                                  <a:rPr lang="en-US" sz="2800" b="0" i="1" smtClean="0">
                                    <a:solidFill>
                                      <a:schemeClr val="accent1">
                                        <a:lumMod val="75000"/>
                                      </a:schemeClr>
                                    </a:solidFill>
                                    <a:latin typeface="Cambria Math" panose="02040503050406030204" pitchFamily="18" charset="0"/>
                                  </a:rPr>
                                  <m:t> </m:t>
                                </m:r>
                              </m:sup>
                            </m:sSubSup>
                          </m:e>
                        </m:d>
                      </m:e>
                      <m:sup>
                        <m:r>
                          <a:rPr lang="en-US" sz="2800" b="0" i="1" smtClean="0">
                            <a:solidFill>
                              <a:schemeClr val="accent1">
                                <a:lumMod val="75000"/>
                              </a:schemeClr>
                            </a:solidFill>
                            <a:latin typeface="Cambria Math" panose="02040503050406030204" pitchFamily="18" charset="0"/>
                          </a:rPr>
                          <m:t>∗</m:t>
                        </m:r>
                      </m:sup>
                    </m:sSup>
                  </m:oMath>
                </a14:m>
                <a:endParaRPr lang="en-US" sz="2800" dirty="0">
                  <a:solidFill>
                    <a:schemeClr val="accent1">
                      <a:lumMod val="75000"/>
                    </a:schemeClr>
                  </a:solidFill>
                </a:endParaRPr>
              </a:p>
              <a:p>
                <a:pPr lvl="1"/>
                <a:endParaRPr lang="en-US" sz="2800" dirty="0">
                  <a:solidFill>
                    <a:schemeClr val="accent1">
                      <a:lumMod val="75000"/>
                    </a:schemeClr>
                  </a:solidFill>
                </a:endParaRPr>
              </a:p>
              <a:p>
                <a:pPr marL="742950" lvl="1" indent="-285750">
                  <a:buFont typeface="Arial" panose="020B0604020202020204" pitchFamily="34" charset="0"/>
                  <a:buChar char="•"/>
                </a:pPr>
                <a:r>
                  <a:rPr lang="en-US" sz="2800" dirty="0">
                    <a:solidFill>
                      <a:schemeClr val="accent1">
                        <a:lumMod val="75000"/>
                      </a:schemeClr>
                    </a:solidFill>
                  </a:rPr>
                  <a:t>Test				      </a:t>
                </a:r>
                <a14:m>
                  <m:oMath xmlns:m="http://schemas.openxmlformats.org/officeDocument/2006/math">
                    <m:d>
                      <m:dPr>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m:t>
                        </m:r>
                        <m:r>
                          <a:rPr lang="en-US" sz="2800" b="0" i="1" smtClean="0">
                            <a:solidFill>
                              <a:schemeClr val="accent1">
                                <a:lumMod val="75000"/>
                              </a:schemeClr>
                            </a:solidFill>
                            <a:latin typeface="Cambria Math" panose="02040503050406030204" pitchFamily="18" charset="0"/>
                          </a:rPr>
                          <m:t>𝜒</m:t>
                        </m:r>
                      </m:e>
                    </m:d>
                  </m:oMath>
                </a14:m>
                <a:endParaRPr lang="en-US" sz="2800" dirty="0"/>
              </a:p>
              <a:p>
                <a:pPr lvl="1"/>
                <a:endParaRPr lang="en-US" sz="2800" dirty="0"/>
              </a:p>
            </p:txBody>
          </p:sp>
        </mc:Choice>
        <mc:Fallback xmlns="">
          <p:sp>
            <p:nvSpPr>
              <p:cNvPr id="13" name="TextBox 12">
                <a:extLst>
                  <a:ext uri="{FF2B5EF4-FFF2-40B4-BE49-F238E27FC236}">
                    <a16:creationId xmlns:a16="http://schemas.microsoft.com/office/drawing/2014/main" id="{4368BB9E-A3DA-BFBC-590D-0C759DD340B6}"/>
                  </a:ext>
                </a:extLst>
              </p:cNvPr>
              <p:cNvSpPr txBox="1">
                <a:spLocks noRot="1" noChangeAspect="1" noMove="1" noResize="1" noEditPoints="1" noAdjustHandles="1" noChangeArrowheads="1" noChangeShapeType="1" noTextEdit="1"/>
              </p:cNvSpPr>
              <p:nvPr/>
            </p:nvSpPr>
            <p:spPr>
              <a:xfrm>
                <a:off x="805930" y="1094521"/>
                <a:ext cx="11661915" cy="3970318"/>
              </a:xfrm>
              <a:prstGeom prst="rect">
                <a:avLst/>
              </a:prstGeom>
              <a:blipFill>
                <a:blip r:embed="rId3"/>
                <a:stretch>
                  <a:fillRect l="-1088" t="-159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C3F7F99-CB3B-87FA-042D-AC44598F9589}"/>
              </a:ext>
            </a:extLst>
          </p:cNvPr>
          <p:cNvSpPr txBox="1"/>
          <p:nvPr/>
        </p:nvSpPr>
        <p:spPr>
          <a:xfrm>
            <a:off x="988146" y="5457232"/>
            <a:ext cx="1549591" cy="523220"/>
          </a:xfrm>
          <a:prstGeom prst="rect">
            <a:avLst/>
          </a:prstGeom>
          <a:noFill/>
        </p:spPr>
        <p:txBody>
          <a:bodyPr wrap="none" rtlCol="0">
            <a:spAutoFit/>
          </a:bodyPr>
          <a:lstStyle/>
          <a:p>
            <a:r>
              <a:rPr lang="en-US" sz="2800" dirty="0">
                <a:solidFill>
                  <a:schemeClr val="accent2">
                    <a:lumMod val="75000"/>
                  </a:schemeClr>
                </a:solidFill>
              </a:rPr>
              <a:t>Example: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CA9934-B251-5F54-9C21-5841D6046C0A}"/>
                  </a:ext>
                </a:extLst>
              </p:cNvPr>
              <p:cNvSpPr txBox="1"/>
              <p:nvPr/>
            </p:nvSpPr>
            <p:spPr>
              <a:xfrm>
                <a:off x="2805661" y="5269306"/>
                <a:ext cx="6346994" cy="1403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d>
                                <m:dPr>
                                  <m:ctrlPr>
                                    <a:rPr lang="en-US" sz="2800" i="1">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&gt;0</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  &amp;  </m:t>
                                  </m:r>
                                  <m:r>
                                    <a:rPr lang="en-US" sz="2800" i="1">
                                      <a:latin typeface="Cambria Math" panose="02040503050406030204" pitchFamily="18" charset="0"/>
                                    </a:rPr>
                                    <m:t>𝑦</m:t>
                                  </m:r>
                                  <m:r>
                                    <a:rPr lang="en-US" sz="2800" i="1">
                                      <a:latin typeface="Cambria Math" panose="02040503050406030204" pitchFamily="18" charset="0"/>
                                    </a:rPr>
                                    <m:t>≥0</m:t>
                                  </m:r>
                                </m:e>
                              </m:d>
                              <m:r>
                                <m:rPr>
                                  <m:nor/>
                                </m:rPr>
                                <a:rPr lang="en-US" sz="2800"/>
                                <m:t> </m:t>
                              </m:r>
                            </m:e>
                          </m:d>
                        </m:e>
                        <m:sup>
                          <m:r>
                            <a:rPr lang="en-US" sz="2800" b="0" i="1" smtClean="0">
                              <a:latin typeface="Cambria Math" panose="02040503050406030204" pitchFamily="18" charset="0"/>
                            </a:rPr>
                            <m:t> </m:t>
                          </m:r>
                        </m:sup>
                      </m:sSup>
                    </m:oMath>
                  </m:oMathPara>
                </a14:m>
                <a:endParaRPr lang="en-US" sz="2800" b="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oMath>
                  </m:oMathPara>
                </a14:m>
                <a:endParaRPr lang="en-US" sz="2800" b="0" dirty="0"/>
              </a:p>
              <a:p>
                <a:r>
                  <a:rPr lang="en-US" sz="2800" dirty="0"/>
                  <a:t> </a:t>
                </a:r>
                <a14:m>
                  <m:oMath xmlns:m="http://schemas.openxmlformats.org/officeDocument/2006/math">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d>
                              <m:dPr>
                                <m:ctrlPr>
                                  <a:rPr lang="en-US" sz="2800" i="1">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 </m:t>
                                    </m:r>
                                  </m:sup>
                                </m:sSup>
                                <m:r>
                                  <a:rPr lang="en-US" sz="2800" i="1">
                                    <a:latin typeface="Cambria Math" panose="02040503050406030204" pitchFamily="18" charset="0"/>
                                  </a:rPr>
                                  <m:t> </m:t>
                                </m:r>
                              </m:e>
                            </m:d>
                            <m:r>
                              <m:rPr>
                                <m:nor/>
                              </m:rPr>
                              <a:rPr lang="en-US" sz="2800"/>
                              <m:t> </m:t>
                            </m:r>
                          </m:e>
                        </m:d>
                      </m:e>
                      <m:sup>
                        <m:r>
                          <a:rPr lang="en-US" sz="2800" b="0" i="0" smtClean="0">
                            <a:latin typeface="Cambria Math" panose="02040503050406030204" pitchFamily="18" charset="0"/>
                          </a:rPr>
                          <m:t> </m:t>
                        </m:r>
                      </m:sup>
                    </m:sSup>
                  </m:oMath>
                </a14:m>
                <a:r>
                  <a:rPr lang="en-US" sz="2800" dirty="0"/>
                  <a:t>  </a:t>
                </a:r>
              </a:p>
            </p:txBody>
          </p:sp>
        </mc:Choice>
        <mc:Fallback xmlns="">
          <p:sp>
            <p:nvSpPr>
              <p:cNvPr id="7" name="TextBox 6">
                <a:extLst>
                  <a:ext uri="{FF2B5EF4-FFF2-40B4-BE49-F238E27FC236}">
                    <a16:creationId xmlns:a16="http://schemas.microsoft.com/office/drawing/2014/main" id="{95CA9934-B251-5F54-9C21-5841D6046C0A}"/>
                  </a:ext>
                </a:extLst>
              </p:cNvPr>
              <p:cNvSpPr txBox="1">
                <a:spLocks noRot="1" noChangeAspect="1" noMove="1" noResize="1" noEditPoints="1" noAdjustHandles="1" noChangeArrowheads="1" noChangeShapeType="1" noTextEdit="1"/>
              </p:cNvSpPr>
              <p:nvPr/>
            </p:nvSpPr>
            <p:spPr>
              <a:xfrm>
                <a:off x="2805661" y="5269306"/>
                <a:ext cx="6346994" cy="1403589"/>
              </a:xfrm>
              <a:prstGeom prst="rect">
                <a:avLst/>
              </a:prstGeom>
              <a:blipFill>
                <a:blip r:embed="rId4"/>
                <a:stretch>
                  <a:fillRect t="-8929" b="-10714"/>
                </a:stretch>
              </a:blipFill>
            </p:spPr>
            <p:txBody>
              <a:bodyPr/>
              <a:lstStyle/>
              <a:p>
                <a:r>
                  <a:rPr lang="en-US">
                    <a:noFill/>
                  </a:rPr>
                  <a:t> </a:t>
                </a:r>
              </a:p>
            </p:txBody>
          </p:sp>
        </mc:Fallback>
      </mc:AlternateContent>
      <p:sp>
        <p:nvSpPr>
          <p:cNvPr id="14" name="Double Brace 13">
            <a:extLst>
              <a:ext uri="{FF2B5EF4-FFF2-40B4-BE49-F238E27FC236}">
                <a16:creationId xmlns:a16="http://schemas.microsoft.com/office/drawing/2014/main" id="{79DA5AAE-D2D6-9865-7DA4-D3FC8D147786}"/>
              </a:ext>
            </a:extLst>
          </p:cNvPr>
          <p:cNvSpPr/>
          <p:nvPr/>
        </p:nvSpPr>
        <p:spPr>
          <a:xfrm>
            <a:off x="2465960" y="5276947"/>
            <a:ext cx="6825006" cy="1351202"/>
          </a:xfrm>
          <a:prstGeom prst="bracePair">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68C1456D-594E-3FC2-C3D9-56E054A15A58}"/>
              </a:ext>
            </a:extLst>
          </p:cNvPr>
          <p:cNvSpPr txBox="1"/>
          <p:nvPr/>
        </p:nvSpPr>
        <p:spPr>
          <a:xfrm>
            <a:off x="9142091" y="5160022"/>
            <a:ext cx="389850" cy="584775"/>
          </a:xfrm>
          <a:prstGeom prst="rect">
            <a:avLst/>
          </a:prstGeom>
          <a:noFill/>
        </p:spPr>
        <p:txBody>
          <a:bodyPr wrap="none" rtlCol="0">
            <a:spAutoFit/>
          </a:bodyPr>
          <a:lstStyle/>
          <a:p>
            <a:r>
              <a:rPr lang="en-US" sz="3200" dirty="0"/>
              <a:t>*</a:t>
            </a:r>
          </a:p>
        </p:txBody>
      </p:sp>
    </p:spTree>
    <p:extLst>
      <p:ext uri="{BB962C8B-B14F-4D97-AF65-F5344CB8AC3E}">
        <p14:creationId xmlns:p14="http://schemas.microsoft.com/office/powerpoint/2010/main" val="3042478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4BD572-08D1-7639-FB31-D6537E67C631}"/>
              </a:ext>
            </a:extLst>
          </p:cNvPr>
          <p:cNvSpPr/>
          <p:nvPr/>
        </p:nvSpPr>
        <p:spPr>
          <a:xfrm>
            <a:off x="819182" y="5133305"/>
            <a:ext cx="10384672" cy="1655888"/>
          </a:xfrm>
          <a:prstGeom prst="rect">
            <a:avLst/>
          </a:prstGeom>
          <a:solidFill>
            <a:schemeClr val="bg1"/>
          </a:solidFill>
          <a:ln w="508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Hybrid Programs (continued)</a:t>
            </a:r>
          </a:p>
        </p:txBody>
      </p:sp>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C3F7F99-CB3B-87FA-042D-AC44598F9589}"/>
              </a:ext>
            </a:extLst>
          </p:cNvPr>
          <p:cNvSpPr txBox="1"/>
          <p:nvPr/>
        </p:nvSpPr>
        <p:spPr>
          <a:xfrm>
            <a:off x="988146" y="5457232"/>
            <a:ext cx="1549591" cy="523220"/>
          </a:xfrm>
          <a:prstGeom prst="rect">
            <a:avLst/>
          </a:prstGeom>
          <a:noFill/>
        </p:spPr>
        <p:txBody>
          <a:bodyPr wrap="none" rtlCol="0">
            <a:spAutoFit/>
          </a:bodyPr>
          <a:lstStyle/>
          <a:p>
            <a:r>
              <a:rPr lang="en-US" sz="2800" dirty="0">
                <a:solidFill>
                  <a:schemeClr val="accent2">
                    <a:lumMod val="75000"/>
                  </a:schemeClr>
                </a:solidFill>
              </a:rPr>
              <a:t>Example: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CA9934-B251-5F54-9C21-5841D6046C0A}"/>
                  </a:ext>
                </a:extLst>
              </p:cNvPr>
              <p:cNvSpPr txBox="1"/>
              <p:nvPr/>
            </p:nvSpPr>
            <p:spPr>
              <a:xfrm>
                <a:off x="2805661" y="5269306"/>
                <a:ext cx="6346994" cy="1403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d>
                                <m:dPr>
                                  <m:ctrlPr>
                                    <a:rPr lang="en-US" sz="2800" i="1">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&gt;0</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  &amp;  </m:t>
                                  </m:r>
                                  <m:r>
                                    <a:rPr lang="en-US" sz="2800" i="1">
                                      <a:latin typeface="Cambria Math" panose="02040503050406030204" pitchFamily="18" charset="0"/>
                                    </a:rPr>
                                    <m:t>𝑦</m:t>
                                  </m:r>
                                  <m:r>
                                    <a:rPr lang="en-US" sz="2800" i="1">
                                      <a:latin typeface="Cambria Math" panose="02040503050406030204" pitchFamily="18" charset="0"/>
                                    </a:rPr>
                                    <m:t>≥0</m:t>
                                  </m:r>
                                </m:e>
                              </m:d>
                              <m:r>
                                <m:rPr>
                                  <m:nor/>
                                </m:rPr>
                                <a:rPr lang="en-US" sz="2800"/>
                                <m:t> </m:t>
                              </m:r>
                            </m:e>
                          </m:d>
                        </m:e>
                        <m:sup>
                          <m:r>
                            <a:rPr lang="en-US" sz="2800" b="0" i="1" smtClean="0">
                              <a:latin typeface="Cambria Math" panose="02040503050406030204" pitchFamily="18" charset="0"/>
                            </a:rPr>
                            <m:t> </m:t>
                          </m:r>
                        </m:sup>
                      </m:sSup>
                    </m:oMath>
                  </m:oMathPara>
                </a14:m>
                <a:endParaRPr lang="en-US" sz="2800" b="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oMath>
                  </m:oMathPara>
                </a14:m>
                <a:endParaRPr lang="en-US" sz="2800" b="0" dirty="0"/>
              </a:p>
              <a:p>
                <a:r>
                  <a:rPr lang="en-US" sz="2800" dirty="0"/>
                  <a:t> </a:t>
                </a:r>
                <a14:m>
                  <m:oMath xmlns:m="http://schemas.openxmlformats.org/officeDocument/2006/math">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d>
                              <m:dPr>
                                <m:ctrlPr>
                                  <a:rPr lang="en-US" sz="2800" i="1">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 </m:t>
                                    </m:r>
                                  </m:sup>
                                </m:sSup>
                                <m:r>
                                  <a:rPr lang="en-US" sz="2800" i="1">
                                    <a:latin typeface="Cambria Math" panose="02040503050406030204" pitchFamily="18" charset="0"/>
                                  </a:rPr>
                                  <m:t> </m:t>
                                </m:r>
                              </m:e>
                            </m:d>
                            <m:r>
                              <m:rPr>
                                <m:nor/>
                              </m:rPr>
                              <a:rPr lang="en-US" sz="2800"/>
                              <m:t> </m:t>
                            </m:r>
                          </m:e>
                        </m:d>
                      </m:e>
                      <m:sup>
                        <m:r>
                          <a:rPr lang="en-US" sz="2800" b="0" i="0" smtClean="0">
                            <a:latin typeface="Cambria Math" panose="02040503050406030204" pitchFamily="18" charset="0"/>
                          </a:rPr>
                          <m:t> </m:t>
                        </m:r>
                      </m:sup>
                    </m:sSup>
                  </m:oMath>
                </a14:m>
                <a:r>
                  <a:rPr lang="en-US" sz="2800" dirty="0"/>
                  <a:t>  </a:t>
                </a:r>
              </a:p>
            </p:txBody>
          </p:sp>
        </mc:Choice>
        <mc:Fallback xmlns="">
          <p:sp>
            <p:nvSpPr>
              <p:cNvPr id="7" name="TextBox 6">
                <a:extLst>
                  <a:ext uri="{FF2B5EF4-FFF2-40B4-BE49-F238E27FC236}">
                    <a16:creationId xmlns:a16="http://schemas.microsoft.com/office/drawing/2014/main" id="{95CA9934-B251-5F54-9C21-5841D6046C0A}"/>
                  </a:ext>
                </a:extLst>
              </p:cNvPr>
              <p:cNvSpPr txBox="1">
                <a:spLocks noRot="1" noChangeAspect="1" noMove="1" noResize="1" noEditPoints="1" noAdjustHandles="1" noChangeArrowheads="1" noChangeShapeType="1" noTextEdit="1"/>
              </p:cNvSpPr>
              <p:nvPr/>
            </p:nvSpPr>
            <p:spPr>
              <a:xfrm>
                <a:off x="2805661" y="5269306"/>
                <a:ext cx="6346994" cy="1403589"/>
              </a:xfrm>
              <a:prstGeom prst="rect">
                <a:avLst/>
              </a:prstGeom>
              <a:blipFill>
                <a:blip r:embed="rId3"/>
                <a:stretch>
                  <a:fillRect t="-8929" b="-10714"/>
                </a:stretch>
              </a:blipFill>
            </p:spPr>
            <p:txBody>
              <a:bodyPr/>
              <a:lstStyle/>
              <a:p>
                <a:r>
                  <a:rPr lang="en-US">
                    <a:noFill/>
                  </a:rPr>
                  <a:t> </a:t>
                </a:r>
              </a:p>
            </p:txBody>
          </p:sp>
        </mc:Fallback>
      </mc:AlternateContent>
      <p:sp>
        <p:nvSpPr>
          <p:cNvPr id="14" name="Double Brace 13">
            <a:extLst>
              <a:ext uri="{FF2B5EF4-FFF2-40B4-BE49-F238E27FC236}">
                <a16:creationId xmlns:a16="http://schemas.microsoft.com/office/drawing/2014/main" id="{79DA5AAE-D2D6-9865-7DA4-D3FC8D147786}"/>
              </a:ext>
            </a:extLst>
          </p:cNvPr>
          <p:cNvSpPr/>
          <p:nvPr/>
        </p:nvSpPr>
        <p:spPr>
          <a:xfrm>
            <a:off x="2465960" y="5276947"/>
            <a:ext cx="6825006" cy="1351202"/>
          </a:xfrm>
          <a:prstGeom prst="bracePair">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68C1456D-594E-3FC2-C3D9-56E054A15A58}"/>
              </a:ext>
            </a:extLst>
          </p:cNvPr>
          <p:cNvSpPr txBox="1"/>
          <p:nvPr/>
        </p:nvSpPr>
        <p:spPr>
          <a:xfrm>
            <a:off x="9142091" y="5160022"/>
            <a:ext cx="389850" cy="584775"/>
          </a:xfrm>
          <a:prstGeom prst="rect">
            <a:avLst/>
          </a:prstGeom>
          <a:noFill/>
        </p:spPr>
        <p:txBody>
          <a:bodyPr wrap="none" rtlCol="0">
            <a:spAutoFit/>
          </a:bodyPr>
          <a:lstStyle/>
          <a:p>
            <a:r>
              <a:rPr lang="en-US" sz="3200" dirty="0"/>
              <a:t>*</a:t>
            </a:r>
          </a:p>
        </p:txBody>
      </p:sp>
      <p:cxnSp>
        <p:nvCxnSpPr>
          <p:cNvPr id="8" name="Straight Arrow Connector 7">
            <a:extLst>
              <a:ext uri="{FF2B5EF4-FFF2-40B4-BE49-F238E27FC236}">
                <a16:creationId xmlns:a16="http://schemas.microsoft.com/office/drawing/2014/main" id="{62CC5D27-DAE6-D1A2-A599-9F4A4827D645}"/>
              </a:ext>
            </a:extLst>
          </p:cNvPr>
          <p:cNvCxnSpPr>
            <a:cxnSpLocks/>
          </p:cNvCxnSpPr>
          <p:nvPr/>
        </p:nvCxnSpPr>
        <p:spPr>
          <a:xfrm>
            <a:off x="3755737" y="1238536"/>
            <a:ext cx="0" cy="38922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486B87-5ADB-0816-2A7D-4A40358E4286}"/>
              </a:ext>
            </a:extLst>
          </p:cNvPr>
          <p:cNvCxnSpPr>
            <a:cxnSpLocks/>
          </p:cNvCxnSpPr>
          <p:nvPr/>
        </p:nvCxnSpPr>
        <p:spPr>
          <a:xfrm>
            <a:off x="3584662" y="3011863"/>
            <a:ext cx="487403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C2B5412-0316-2854-6C53-05B7F0C93465}"/>
                  </a:ext>
                </a:extLst>
              </p:cNvPr>
              <p:cNvSpPr txBox="1"/>
              <p:nvPr/>
            </p:nvSpPr>
            <p:spPr>
              <a:xfrm>
                <a:off x="6344202" y="2967335"/>
                <a:ext cx="45711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12" name="TextBox 11">
                <a:extLst>
                  <a:ext uri="{FF2B5EF4-FFF2-40B4-BE49-F238E27FC236}">
                    <a16:creationId xmlns:a16="http://schemas.microsoft.com/office/drawing/2014/main" id="{4C2B5412-0316-2854-6C53-05B7F0C93465}"/>
                  </a:ext>
                </a:extLst>
              </p:cNvPr>
              <p:cNvSpPr txBox="1">
                <a:spLocks noRot="1" noChangeAspect="1" noMove="1" noResize="1" noEditPoints="1" noAdjustHandles="1" noChangeArrowheads="1" noChangeShapeType="1" noTextEdit="1"/>
              </p:cNvSpPr>
              <p:nvPr/>
            </p:nvSpPr>
            <p:spPr>
              <a:xfrm>
                <a:off x="6344202" y="2967335"/>
                <a:ext cx="4571129"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9D610C4-917D-B02D-FCC7-F7E0C6811F70}"/>
                  </a:ext>
                </a:extLst>
              </p:cNvPr>
              <p:cNvSpPr txBox="1"/>
              <p:nvPr/>
            </p:nvSpPr>
            <p:spPr>
              <a:xfrm>
                <a:off x="972906" y="864691"/>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16" name="TextBox 15">
                <a:extLst>
                  <a:ext uri="{FF2B5EF4-FFF2-40B4-BE49-F238E27FC236}">
                    <a16:creationId xmlns:a16="http://schemas.microsoft.com/office/drawing/2014/main" id="{29D610C4-917D-B02D-FCC7-F7E0C6811F70}"/>
                  </a:ext>
                </a:extLst>
              </p:cNvPr>
              <p:cNvSpPr txBox="1">
                <a:spLocks noRot="1" noChangeAspect="1" noMove="1" noResize="1" noEditPoints="1" noAdjustHandles="1" noChangeArrowheads="1" noChangeShapeType="1" noTextEdit="1"/>
              </p:cNvSpPr>
              <p:nvPr/>
            </p:nvSpPr>
            <p:spPr>
              <a:xfrm>
                <a:off x="972906" y="864691"/>
                <a:ext cx="6096000" cy="461665"/>
              </a:xfrm>
              <a:prstGeom prst="rect">
                <a:avLst/>
              </a:prstGeom>
              <a:blipFill>
                <a:blip r:embed="rId5"/>
                <a:stretch>
                  <a:fillRect b="-10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EB7F122-9966-72C3-4422-9709408FF0FF}"/>
                  </a:ext>
                </a:extLst>
              </p:cNvPr>
              <p:cNvSpPr txBox="1"/>
              <p:nvPr/>
            </p:nvSpPr>
            <p:spPr>
              <a:xfrm>
                <a:off x="2964044" y="1222498"/>
                <a:ext cx="70773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 </m:t>
                          </m:r>
                        </m:sup>
                      </m:sSup>
                    </m:oMath>
                  </m:oMathPara>
                </a14:m>
                <a:endParaRPr lang="en-US" sz="2800" dirty="0"/>
              </a:p>
            </p:txBody>
          </p:sp>
        </mc:Choice>
        <mc:Fallback xmlns="">
          <p:sp>
            <p:nvSpPr>
              <p:cNvPr id="17" name="TextBox 16">
                <a:extLst>
                  <a:ext uri="{FF2B5EF4-FFF2-40B4-BE49-F238E27FC236}">
                    <a16:creationId xmlns:a16="http://schemas.microsoft.com/office/drawing/2014/main" id="{CEB7F122-9966-72C3-4422-9709408FF0FF}"/>
                  </a:ext>
                </a:extLst>
              </p:cNvPr>
              <p:cNvSpPr txBox="1">
                <a:spLocks noRot="1" noChangeAspect="1" noMove="1" noResize="1" noEditPoints="1" noAdjustHandles="1" noChangeArrowheads="1" noChangeShapeType="1" noTextEdit="1"/>
              </p:cNvSpPr>
              <p:nvPr/>
            </p:nvSpPr>
            <p:spPr>
              <a:xfrm>
                <a:off x="2964044" y="1222498"/>
                <a:ext cx="707733" cy="523220"/>
              </a:xfrm>
              <a:prstGeom prst="rect">
                <a:avLst/>
              </a:prstGeom>
              <a:blipFill>
                <a:blip r:embed="rId6"/>
                <a:stretch>
                  <a:fillRect t="-2381"/>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79EA23A3-7C93-E009-F8BC-9E3097CC2D2B}"/>
              </a:ext>
            </a:extLst>
          </p:cNvPr>
          <p:cNvCxnSpPr>
            <a:cxnSpLocks/>
          </p:cNvCxnSpPr>
          <p:nvPr/>
        </p:nvCxnSpPr>
        <p:spPr>
          <a:xfrm>
            <a:off x="3584662" y="1564045"/>
            <a:ext cx="30018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D5C4D22-81CC-5782-2D65-0C7881C7DAC3}"/>
              </a:ext>
            </a:extLst>
          </p:cNvPr>
          <p:cNvSpPr/>
          <p:nvPr/>
        </p:nvSpPr>
        <p:spPr>
          <a:xfrm>
            <a:off x="3656818" y="1448874"/>
            <a:ext cx="182880" cy="18288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731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1.875E-6 2.96296E-6 C 0.0737 2.96296E-6 0.13281 0.07893 0.13607 0.21458 " pathEditMode="relative" rAng="0" ptsTypes="AA">
                                      <p:cBhvr>
                                        <p:cTn id="6" dur="2000" fill="hold"/>
                                        <p:tgtEl>
                                          <p:spTgt spid="11"/>
                                        </p:tgtEl>
                                        <p:attrNameLst>
                                          <p:attrName>ppt_x</p:attrName>
                                          <p:attrName>ppt_y</p:attrName>
                                        </p:attrNameLst>
                                      </p:cBhvr>
                                      <p:rCtr x="6797" y="107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Hybrid Programs (continued)</a:t>
            </a:r>
          </a:p>
        </p:txBody>
      </p:sp>
      <p:sp>
        <p:nvSpPr>
          <p:cNvPr id="21" name="Rectangle 20">
            <a:extLst>
              <a:ext uri="{FF2B5EF4-FFF2-40B4-BE49-F238E27FC236}">
                <a16:creationId xmlns:a16="http://schemas.microsoft.com/office/drawing/2014/main" id="{43BF1D5C-2EAD-1DE8-108E-EF73EADB4758}"/>
              </a:ext>
            </a:extLst>
          </p:cNvPr>
          <p:cNvSpPr/>
          <p:nvPr/>
        </p:nvSpPr>
        <p:spPr>
          <a:xfrm>
            <a:off x="819182" y="5133305"/>
            <a:ext cx="10384672" cy="1655888"/>
          </a:xfrm>
          <a:prstGeom prst="rect">
            <a:avLst/>
          </a:prstGeom>
          <a:solidFill>
            <a:schemeClr val="bg1"/>
          </a:solidFill>
          <a:ln w="508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C3F7F99-CB3B-87FA-042D-AC44598F9589}"/>
              </a:ext>
            </a:extLst>
          </p:cNvPr>
          <p:cNvSpPr txBox="1"/>
          <p:nvPr/>
        </p:nvSpPr>
        <p:spPr>
          <a:xfrm>
            <a:off x="988146" y="5457232"/>
            <a:ext cx="1549591" cy="523220"/>
          </a:xfrm>
          <a:prstGeom prst="rect">
            <a:avLst/>
          </a:prstGeom>
          <a:noFill/>
        </p:spPr>
        <p:txBody>
          <a:bodyPr wrap="none" rtlCol="0">
            <a:spAutoFit/>
          </a:bodyPr>
          <a:lstStyle/>
          <a:p>
            <a:r>
              <a:rPr lang="en-US" sz="2800" dirty="0">
                <a:solidFill>
                  <a:schemeClr val="accent2">
                    <a:lumMod val="75000"/>
                  </a:schemeClr>
                </a:solidFill>
              </a:rPr>
              <a:t>Example: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CA9934-B251-5F54-9C21-5841D6046C0A}"/>
                  </a:ext>
                </a:extLst>
              </p:cNvPr>
              <p:cNvSpPr txBox="1"/>
              <p:nvPr/>
            </p:nvSpPr>
            <p:spPr>
              <a:xfrm>
                <a:off x="2805661" y="5269306"/>
                <a:ext cx="6346994" cy="1403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d>
                                <m:dPr>
                                  <m:ctrlPr>
                                    <a:rPr lang="en-US" sz="2800" i="1">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&gt;0</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  &amp;  </m:t>
                                  </m:r>
                                  <m:r>
                                    <a:rPr lang="en-US" sz="2800" i="1">
                                      <a:latin typeface="Cambria Math" panose="02040503050406030204" pitchFamily="18" charset="0"/>
                                    </a:rPr>
                                    <m:t>𝑦</m:t>
                                  </m:r>
                                  <m:r>
                                    <a:rPr lang="en-US" sz="2800" i="1">
                                      <a:latin typeface="Cambria Math" panose="02040503050406030204" pitchFamily="18" charset="0"/>
                                    </a:rPr>
                                    <m:t>≥0</m:t>
                                  </m:r>
                                </m:e>
                              </m:d>
                              <m:r>
                                <m:rPr>
                                  <m:nor/>
                                </m:rPr>
                                <a:rPr lang="en-US" sz="2800"/>
                                <m:t> </m:t>
                              </m:r>
                            </m:e>
                          </m:d>
                        </m:e>
                        <m:sup>
                          <m:r>
                            <a:rPr lang="en-US" sz="2800" b="0" i="1" smtClean="0">
                              <a:latin typeface="Cambria Math" panose="02040503050406030204" pitchFamily="18" charset="0"/>
                            </a:rPr>
                            <m:t> </m:t>
                          </m:r>
                        </m:sup>
                      </m:sSup>
                    </m:oMath>
                  </m:oMathPara>
                </a14:m>
                <a:endParaRPr lang="en-US" sz="2800" b="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oMath>
                  </m:oMathPara>
                </a14:m>
                <a:endParaRPr lang="en-US" sz="2800" b="0" dirty="0"/>
              </a:p>
              <a:p>
                <a:r>
                  <a:rPr lang="en-US" sz="2800" dirty="0"/>
                  <a:t> </a:t>
                </a:r>
                <a14:m>
                  <m:oMath xmlns:m="http://schemas.openxmlformats.org/officeDocument/2006/math">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d>
                              <m:dPr>
                                <m:ctrlPr>
                                  <a:rPr lang="en-US" sz="2800" i="1">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 </m:t>
                                    </m:r>
                                  </m:sup>
                                </m:sSup>
                                <m:r>
                                  <a:rPr lang="en-US" sz="2800" i="1">
                                    <a:latin typeface="Cambria Math" panose="02040503050406030204" pitchFamily="18" charset="0"/>
                                  </a:rPr>
                                  <m:t> </m:t>
                                </m:r>
                              </m:e>
                            </m:d>
                            <m:r>
                              <m:rPr>
                                <m:nor/>
                              </m:rPr>
                              <a:rPr lang="en-US" sz="2800"/>
                              <m:t> </m:t>
                            </m:r>
                          </m:e>
                        </m:d>
                      </m:e>
                      <m:sup>
                        <m:r>
                          <a:rPr lang="en-US" sz="2800" b="0" i="0" smtClean="0">
                            <a:latin typeface="Cambria Math" panose="02040503050406030204" pitchFamily="18" charset="0"/>
                          </a:rPr>
                          <m:t> </m:t>
                        </m:r>
                      </m:sup>
                    </m:sSup>
                  </m:oMath>
                </a14:m>
                <a:r>
                  <a:rPr lang="en-US" sz="2800" dirty="0"/>
                  <a:t>  </a:t>
                </a:r>
              </a:p>
            </p:txBody>
          </p:sp>
        </mc:Choice>
        <mc:Fallback xmlns="">
          <p:sp>
            <p:nvSpPr>
              <p:cNvPr id="7" name="TextBox 6">
                <a:extLst>
                  <a:ext uri="{FF2B5EF4-FFF2-40B4-BE49-F238E27FC236}">
                    <a16:creationId xmlns:a16="http://schemas.microsoft.com/office/drawing/2014/main" id="{95CA9934-B251-5F54-9C21-5841D6046C0A}"/>
                  </a:ext>
                </a:extLst>
              </p:cNvPr>
              <p:cNvSpPr txBox="1">
                <a:spLocks noRot="1" noChangeAspect="1" noMove="1" noResize="1" noEditPoints="1" noAdjustHandles="1" noChangeArrowheads="1" noChangeShapeType="1" noTextEdit="1"/>
              </p:cNvSpPr>
              <p:nvPr/>
            </p:nvSpPr>
            <p:spPr>
              <a:xfrm>
                <a:off x="2805661" y="5269306"/>
                <a:ext cx="6346994" cy="1403589"/>
              </a:xfrm>
              <a:prstGeom prst="rect">
                <a:avLst/>
              </a:prstGeom>
              <a:blipFill>
                <a:blip r:embed="rId3"/>
                <a:stretch>
                  <a:fillRect l="-3393" t="-8929" b="-12500"/>
                </a:stretch>
              </a:blipFill>
            </p:spPr>
            <p:txBody>
              <a:bodyPr/>
              <a:lstStyle/>
              <a:p>
                <a:r>
                  <a:rPr lang="en-US">
                    <a:noFill/>
                  </a:rPr>
                  <a:t> </a:t>
                </a:r>
              </a:p>
            </p:txBody>
          </p:sp>
        </mc:Fallback>
      </mc:AlternateContent>
      <p:sp>
        <p:nvSpPr>
          <p:cNvPr id="14" name="Double Brace 13">
            <a:extLst>
              <a:ext uri="{FF2B5EF4-FFF2-40B4-BE49-F238E27FC236}">
                <a16:creationId xmlns:a16="http://schemas.microsoft.com/office/drawing/2014/main" id="{79DA5AAE-D2D6-9865-7DA4-D3FC8D147786}"/>
              </a:ext>
            </a:extLst>
          </p:cNvPr>
          <p:cNvSpPr/>
          <p:nvPr/>
        </p:nvSpPr>
        <p:spPr>
          <a:xfrm>
            <a:off x="2465960" y="5276947"/>
            <a:ext cx="6825006" cy="1351202"/>
          </a:xfrm>
          <a:prstGeom prst="bracePair">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68C1456D-594E-3FC2-C3D9-56E054A15A58}"/>
              </a:ext>
            </a:extLst>
          </p:cNvPr>
          <p:cNvSpPr txBox="1"/>
          <p:nvPr/>
        </p:nvSpPr>
        <p:spPr>
          <a:xfrm>
            <a:off x="9142091" y="5160022"/>
            <a:ext cx="389850" cy="584775"/>
          </a:xfrm>
          <a:prstGeom prst="rect">
            <a:avLst/>
          </a:prstGeom>
          <a:noFill/>
        </p:spPr>
        <p:txBody>
          <a:bodyPr wrap="none" rtlCol="0">
            <a:spAutoFit/>
          </a:bodyPr>
          <a:lstStyle/>
          <a:p>
            <a:r>
              <a:rPr lang="en-US" sz="3200" dirty="0"/>
              <a:t>*</a:t>
            </a:r>
          </a:p>
        </p:txBody>
      </p:sp>
      <p:cxnSp>
        <p:nvCxnSpPr>
          <p:cNvPr id="8" name="Straight Arrow Connector 7">
            <a:extLst>
              <a:ext uri="{FF2B5EF4-FFF2-40B4-BE49-F238E27FC236}">
                <a16:creationId xmlns:a16="http://schemas.microsoft.com/office/drawing/2014/main" id="{62CC5D27-DAE6-D1A2-A599-9F4A4827D645}"/>
              </a:ext>
            </a:extLst>
          </p:cNvPr>
          <p:cNvCxnSpPr>
            <a:cxnSpLocks/>
          </p:cNvCxnSpPr>
          <p:nvPr/>
        </p:nvCxnSpPr>
        <p:spPr>
          <a:xfrm>
            <a:off x="3755737" y="1238536"/>
            <a:ext cx="0" cy="38922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486B87-5ADB-0816-2A7D-4A40358E4286}"/>
              </a:ext>
            </a:extLst>
          </p:cNvPr>
          <p:cNvCxnSpPr>
            <a:cxnSpLocks/>
          </p:cNvCxnSpPr>
          <p:nvPr/>
        </p:nvCxnSpPr>
        <p:spPr>
          <a:xfrm>
            <a:off x="3584662" y="3011863"/>
            <a:ext cx="487403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D5C4D22-81CC-5782-2D65-0C7881C7DAC3}"/>
              </a:ext>
            </a:extLst>
          </p:cNvPr>
          <p:cNvSpPr/>
          <p:nvPr/>
        </p:nvSpPr>
        <p:spPr>
          <a:xfrm>
            <a:off x="5318044" y="2922784"/>
            <a:ext cx="182880" cy="18288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9D610C4-917D-B02D-FCC7-F7E0C6811F70}"/>
                  </a:ext>
                </a:extLst>
              </p:cNvPr>
              <p:cNvSpPr txBox="1"/>
              <p:nvPr/>
            </p:nvSpPr>
            <p:spPr>
              <a:xfrm>
                <a:off x="972906" y="864691"/>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16" name="TextBox 15">
                <a:extLst>
                  <a:ext uri="{FF2B5EF4-FFF2-40B4-BE49-F238E27FC236}">
                    <a16:creationId xmlns:a16="http://schemas.microsoft.com/office/drawing/2014/main" id="{29D610C4-917D-B02D-FCC7-F7E0C6811F70}"/>
                  </a:ext>
                </a:extLst>
              </p:cNvPr>
              <p:cNvSpPr txBox="1">
                <a:spLocks noRot="1" noChangeAspect="1" noMove="1" noResize="1" noEditPoints="1" noAdjustHandles="1" noChangeArrowheads="1" noChangeShapeType="1" noTextEdit="1"/>
              </p:cNvSpPr>
              <p:nvPr/>
            </p:nvSpPr>
            <p:spPr>
              <a:xfrm>
                <a:off x="972906" y="864691"/>
                <a:ext cx="6096000" cy="461665"/>
              </a:xfrm>
              <a:prstGeom prst="rect">
                <a:avLst/>
              </a:prstGeom>
              <a:blipFill>
                <a:blip r:embed="rId4"/>
                <a:stretch>
                  <a:fillRect b="-108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A5746F4-3675-EB10-5641-0B6B0A395DDE}"/>
                  </a:ext>
                </a:extLst>
              </p:cNvPr>
              <p:cNvSpPr txBox="1"/>
              <p:nvPr/>
            </p:nvSpPr>
            <p:spPr>
              <a:xfrm>
                <a:off x="2964044" y="1222498"/>
                <a:ext cx="70773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 </m:t>
                          </m:r>
                        </m:sup>
                      </m:sSup>
                    </m:oMath>
                  </m:oMathPara>
                </a14:m>
                <a:endParaRPr lang="en-US" sz="2800" dirty="0"/>
              </a:p>
            </p:txBody>
          </p:sp>
        </mc:Choice>
        <mc:Fallback xmlns="">
          <p:sp>
            <p:nvSpPr>
              <p:cNvPr id="18" name="TextBox 17">
                <a:extLst>
                  <a:ext uri="{FF2B5EF4-FFF2-40B4-BE49-F238E27FC236}">
                    <a16:creationId xmlns:a16="http://schemas.microsoft.com/office/drawing/2014/main" id="{8A5746F4-3675-EB10-5641-0B6B0A395DDE}"/>
                  </a:ext>
                </a:extLst>
              </p:cNvPr>
              <p:cNvSpPr txBox="1">
                <a:spLocks noRot="1" noChangeAspect="1" noMove="1" noResize="1" noEditPoints="1" noAdjustHandles="1" noChangeArrowheads="1" noChangeShapeType="1" noTextEdit="1"/>
              </p:cNvSpPr>
              <p:nvPr/>
            </p:nvSpPr>
            <p:spPr>
              <a:xfrm>
                <a:off x="2964044" y="1222498"/>
                <a:ext cx="707733" cy="523220"/>
              </a:xfrm>
              <a:prstGeom prst="rect">
                <a:avLst/>
              </a:prstGeom>
              <a:blipFill>
                <a:blip r:embed="rId5"/>
                <a:stretch>
                  <a:fillRect t="-2381"/>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FEFE2921-1DFB-BFB9-83ED-CE22B0A7773E}"/>
              </a:ext>
            </a:extLst>
          </p:cNvPr>
          <p:cNvCxnSpPr>
            <a:cxnSpLocks/>
          </p:cNvCxnSpPr>
          <p:nvPr/>
        </p:nvCxnSpPr>
        <p:spPr>
          <a:xfrm>
            <a:off x="3584662" y="1564045"/>
            <a:ext cx="300182" cy="0"/>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7F053A5-E253-45A5-2990-EAC1AFFA8ECB}"/>
                  </a:ext>
                </a:extLst>
              </p:cNvPr>
              <p:cNvSpPr txBox="1"/>
              <p:nvPr/>
            </p:nvSpPr>
            <p:spPr>
              <a:xfrm>
                <a:off x="6344202" y="2967335"/>
                <a:ext cx="45711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20" name="TextBox 19">
                <a:extLst>
                  <a:ext uri="{FF2B5EF4-FFF2-40B4-BE49-F238E27FC236}">
                    <a16:creationId xmlns:a16="http://schemas.microsoft.com/office/drawing/2014/main" id="{57F053A5-E253-45A5-2990-EAC1AFFA8ECB}"/>
                  </a:ext>
                </a:extLst>
              </p:cNvPr>
              <p:cNvSpPr txBox="1">
                <a:spLocks noRot="1" noChangeAspect="1" noMove="1" noResize="1" noEditPoints="1" noAdjustHandles="1" noChangeArrowheads="1" noChangeShapeType="1" noTextEdit="1"/>
              </p:cNvSpPr>
              <p:nvPr/>
            </p:nvSpPr>
            <p:spPr>
              <a:xfrm>
                <a:off x="6344202" y="2967335"/>
                <a:ext cx="4571129"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85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7 -1.85185E-6 L 2.08333E-7 0.25 " pathEditMode="relative" rAng="0" ptsTypes="AA">
                                      <p:cBhvr>
                                        <p:cTn id="6" dur="2000" fill="hold"/>
                                        <p:tgtEl>
                                          <p:spTgt spid="11"/>
                                        </p:tgtEl>
                                        <p:attrNameLst>
                                          <p:attrName>ppt_x</p:attrName>
                                          <p:attrName>ppt_y</p:attrName>
                                        </p:attrNameLst>
                                      </p:cBhvr>
                                      <p:rCtr x="0" y="1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4C5BA2BC-A26F-530D-04C0-7697A4C2AA18}"/>
              </a:ext>
            </a:extLst>
          </p:cNvPr>
          <p:cNvSpPr txBox="1">
            <a:spLocks/>
          </p:cNvSpPr>
          <p:nvPr/>
        </p:nvSpPr>
        <p:spPr>
          <a:xfrm>
            <a:off x="337930" y="-870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F-16 Close Call 5/5/16</a:t>
            </a:r>
          </a:p>
        </p:txBody>
      </p:sp>
      <p:cxnSp>
        <p:nvCxnSpPr>
          <p:cNvPr id="13" name="Straight Connector 12">
            <a:extLst>
              <a:ext uri="{FF2B5EF4-FFF2-40B4-BE49-F238E27FC236}">
                <a16:creationId xmlns:a16="http://schemas.microsoft.com/office/drawing/2014/main" id="{70C855A7-69AD-B2CF-7EBE-8C0FECDEA006}"/>
              </a:ext>
            </a:extLst>
          </p:cNvPr>
          <p:cNvCxnSpPr>
            <a:cxnSpLocks/>
          </p:cNvCxnSpPr>
          <p:nvPr/>
        </p:nvCxnSpPr>
        <p:spPr>
          <a:xfrm>
            <a:off x="337930" y="833916"/>
            <a:ext cx="1124447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Online Media 3" descr="Declassified footage- F-16 AutoGCAS save">
            <a:hlinkClick r:id="" action="ppaction://media"/>
            <a:extLst>
              <a:ext uri="{FF2B5EF4-FFF2-40B4-BE49-F238E27FC236}">
                <a16:creationId xmlns:a16="http://schemas.microsoft.com/office/drawing/2014/main" id="{1BD05776-3BE0-482F-8065-3BD565C0C3D6}"/>
              </a:ext>
            </a:extLst>
          </p:cNvPr>
          <p:cNvPicPr>
            <a:picLocks noGrp="1" noRot="1" noChangeAspect="1"/>
          </p:cNvPicPr>
          <p:nvPr>
            <p:ph idx="1"/>
            <a:videoFile r:link="rId1"/>
          </p:nvPr>
        </p:nvPicPr>
        <p:blipFill>
          <a:blip r:embed="rId4"/>
          <a:stretch>
            <a:fillRect/>
          </a:stretch>
        </p:blipFill>
        <p:spPr>
          <a:xfrm>
            <a:off x="547894" y="1017579"/>
            <a:ext cx="7316155" cy="5486617"/>
          </a:xfrm>
          <a:prstGeom prst="rect">
            <a:avLst/>
          </a:prstGeom>
        </p:spPr>
      </p:pic>
      <p:sp>
        <p:nvSpPr>
          <p:cNvPr id="2" name="TextBox 1">
            <a:extLst>
              <a:ext uri="{FF2B5EF4-FFF2-40B4-BE49-F238E27FC236}">
                <a16:creationId xmlns:a16="http://schemas.microsoft.com/office/drawing/2014/main" id="{7050D9A1-CD65-C526-B1BE-43962EFEAA3C}"/>
              </a:ext>
            </a:extLst>
          </p:cNvPr>
          <p:cNvSpPr txBox="1"/>
          <p:nvPr/>
        </p:nvSpPr>
        <p:spPr>
          <a:xfrm>
            <a:off x="82482" y="6515580"/>
            <a:ext cx="11802257" cy="246221"/>
          </a:xfrm>
          <a:prstGeom prst="rect">
            <a:avLst/>
          </a:prstGeom>
          <a:noFill/>
        </p:spPr>
        <p:txBody>
          <a:bodyPr wrap="square">
            <a:spAutoFit/>
          </a:bodyPr>
          <a:lstStyle/>
          <a:p>
            <a:r>
              <a:rPr lang="en-US" sz="1000" dirty="0"/>
              <a:t>[1]: Source, NASA Armstrong: </a:t>
            </a:r>
            <a:r>
              <a:rPr lang="en-US" sz="1000" dirty="0">
                <a:hlinkClick r:id="rId5"/>
              </a:rPr>
              <a:t>https://</a:t>
            </a:r>
            <a:r>
              <a:rPr lang="en-US" sz="1000" dirty="0" err="1">
                <a:hlinkClick r:id="rId5"/>
              </a:rPr>
              <a:t>www.youtube.com</a:t>
            </a:r>
            <a:r>
              <a:rPr lang="en-US" sz="1000" dirty="0">
                <a:hlinkClick r:id="rId5"/>
              </a:rPr>
              <a:t>/</a:t>
            </a:r>
            <a:r>
              <a:rPr lang="en-US" sz="1000" dirty="0" err="1">
                <a:hlinkClick r:id="rId5"/>
              </a:rPr>
              <a:t>watch?v</a:t>
            </a:r>
            <a:r>
              <a:rPr lang="en-US" sz="1000" dirty="0">
                <a:hlinkClick r:id="rId5"/>
              </a:rPr>
              <a:t>=aSzXqlnT7nQ&amp;embeds_euri=https%3A%2F%2Fwww.nasa.gov%2F&amp;source_ve_path=MjM4NTE&amp;feature=</a:t>
            </a:r>
            <a:r>
              <a:rPr lang="en-US" sz="1000" dirty="0" err="1">
                <a:hlinkClick r:id="rId5"/>
              </a:rPr>
              <a:t>emb_title</a:t>
            </a:r>
            <a:r>
              <a:rPr lang="en-US" sz="1000" dirty="0">
                <a:hlinkClick r:id="rId5"/>
              </a:rPr>
              <a:t> </a:t>
            </a:r>
            <a:endParaRPr lang="en-US" sz="1000" dirty="0"/>
          </a:p>
        </p:txBody>
      </p:sp>
      <p:cxnSp>
        <p:nvCxnSpPr>
          <p:cNvPr id="3" name="Straight Connector 2">
            <a:extLst>
              <a:ext uri="{FF2B5EF4-FFF2-40B4-BE49-F238E27FC236}">
                <a16:creationId xmlns:a16="http://schemas.microsoft.com/office/drawing/2014/main" id="{C35CE7BA-F0CB-EC2A-4AEF-17A2D3B46E78}"/>
              </a:ext>
            </a:extLst>
          </p:cNvPr>
          <p:cNvCxnSpPr/>
          <p:nvPr/>
        </p:nvCxnSpPr>
        <p:spPr>
          <a:xfrm>
            <a:off x="168341" y="6488981"/>
            <a:ext cx="117872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25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Hybrid Programs (continued)</a:t>
            </a:r>
          </a:p>
        </p:txBody>
      </p:sp>
      <p:sp>
        <p:nvSpPr>
          <p:cNvPr id="26" name="Rectangle 25">
            <a:extLst>
              <a:ext uri="{FF2B5EF4-FFF2-40B4-BE49-F238E27FC236}">
                <a16:creationId xmlns:a16="http://schemas.microsoft.com/office/drawing/2014/main" id="{6C9EDC3E-818F-FBFC-4AEB-1BDD7381CC4D}"/>
              </a:ext>
            </a:extLst>
          </p:cNvPr>
          <p:cNvSpPr/>
          <p:nvPr/>
        </p:nvSpPr>
        <p:spPr>
          <a:xfrm>
            <a:off x="819182" y="5133305"/>
            <a:ext cx="10384672" cy="1655888"/>
          </a:xfrm>
          <a:prstGeom prst="rect">
            <a:avLst/>
          </a:prstGeom>
          <a:solidFill>
            <a:schemeClr val="bg1"/>
          </a:solidFill>
          <a:ln w="508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C3F7F99-CB3B-87FA-042D-AC44598F9589}"/>
              </a:ext>
            </a:extLst>
          </p:cNvPr>
          <p:cNvSpPr txBox="1"/>
          <p:nvPr/>
        </p:nvSpPr>
        <p:spPr>
          <a:xfrm>
            <a:off x="988146" y="5457232"/>
            <a:ext cx="1549591" cy="523220"/>
          </a:xfrm>
          <a:prstGeom prst="rect">
            <a:avLst/>
          </a:prstGeom>
          <a:noFill/>
        </p:spPr>
        <p:txBody>
          <a:bodyPr wrap="none" rtlCol="0">
            <a:spAutoFit/>
          </a:bodyPr>
          <a:lstStyle/>
          <a:p>
            <a:r>
              <a:rPr lang="en-US" sz="2800" dirty="0">
                <a:solidFill>
                  <a:schemeClr val="accent2">
                    <a:lumMod val="75000"/>
                  </a:schemeClr>
                </a:solidFill>
              </a:rPr>
              <a:t>Example: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CA9934-B251-5F54-9C21-5841D6046C0A}"/>
                  </a:ext>
                </a:extLst>
              </p:cNvPr>
              <p:cNvSpPr txBox="1"/>
              <p:nvPr/>
            </p:nvSpPr>
            <p:spPr>
              <a:xfrm>
                <a:off x="2805661" y="5269306"/>
                <a:ext cx="6346994" cy="14035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d>
                                <m:dPr>
                                  <m:ctrlPr>
                                    <a:rPr lang="en-US" sz="2800" i="1">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&gt;0</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  &amp;  </m:t>
                                  </m:r>
                                  <m:r>
                                    <a:rPr lang="en-US" sz="2800" i="1">
                                      <a:latin typeface="Cambria Math" panose="02040503050406030204" pitchFamily="18" charset="0"/>
                                    </a:rPr>
                                    <m:t>𝑦</m:t>
                                  </m:r>
                                  <m:r>
                                    <a:rPr lang="en-US" sz="2800" i="1">
                                      <a:latin typeface="Cambria Math" panose="02040503050406030204" pitchFamily="18" charset="0"/>
                                    </a:rPr>
                                    <m:t>≥0</m:t>
                                  </m:r>
                                </m:e>
                              </m:d>
                              <m:r>
                                <m:rPr>
                                  <m:nor/>
                                </m:rPr>
                                <a:rPr lang="en-US" sz="2800"/>
                                <m:t> </m:t>
                              </m:r>
                            </m:e>
                          </m:d>
                        </m:e>
                        <m:sup>
                          <m:r>
                            <a:rPr lang="en-US" sz="2800" b="0" i="1" smtClean="0">
                              <a:latin typeface="Cambria Math" panose="02040503050406030204" pitchFamily="18" charset="0"/>
                            </a:rPr>
                            <m:t> </m:t>
                          </m:r>
                        </m:sup>
                      </m:sSup>
                    </m:oMath>
                  </m:oMathPara>
                </a14:m>
                <a:endParaRPr lang="en-US" sz="2800" b="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oMath>
                  </m:oMathPara>
                </a14:m>
                <a:endParaRPr lang="en-US" sz="2800" b="0" dirty="0"/>
              </a:p>
              <a:p>
                <a:r>
                  <a:rPr lang="en-US" sz="2800" dirty="0"/>
                  <a:t> </a:t>
                </a:r>
                <a14:m>
                  <m:oMath xmlns:m="http://schemas.openxmlformats.org/officeDocument/2006/math">
                    <m:sSup>
                      <m:sSupPr>
                        <m:ctrlPr>
                          <a:rPr lang="en-US" sz="2800" b="0" i="1" smtClean="0">
                            <a:latin typeface="Cambria Math" panose="02040503050406030204" pitchFamily="18" charset="0"/>
                          </a:rPr>
                        </m:ctrlPr>
                      </m:sSupPr>
                      <m:e>
                        <m:d>
                          <m:dPr>
                            <m:ctrlPr>
                              <a:rPr lang="en-US" sz="2800" b="0" i="1" smtClean="0">
                                <a:latin typeface="Cambria Math" panose="02040503050406030204" pitchFamily="18" charset="0"/>
                              </a:rPr>
                            </m:ctrlPr>
                          </m:dPr>
                          <m:e>
                            <m:d>
                              <m:dPr>
                                <m:ctrlPr>
                                  <a:rPr lang="en-US" sz="2800" i="1">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≤0</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 </m:t>
                                    </m:r>
                                  </m:sup>
                                </m:sSup>
                                <m:r>
                                  <a:rPr lang="en-US" sz="2800" i="1">
                                    <a:latin typeface="Cambria Math" panose="02040503050406030204" pitchFamily="18" charset="0"/>
                                  </a:rPr>
                                  <m:t> </m:t>
                                </m:r>
                              </m:e>
                            </m:d>
                            <m:r>
                              <m:rPr>
                                <m:nor/>
                              </m:rPr>
                              <a:rPr lang="en-US" sz="2800"/>
                              <m:t> </m:t>
                            </m:r>
                          </m:e>
                        </m:d>
                      </m:e>
                      <m:sup>
                        <m:r>
                          <a:rPr lang="en-US" sz="2800" b="0" i="0" smtClean="0">
                            <a:latin typeface="Cambria Math" panose="02040503050406030204" pitchFamily="18" charset="0"/>
                          </a:rPr>
                          <m:t> </m:t>
                        </m:r>
                      </m:sup>
                    </m:sSup>
                  </m:oMath>
                </a14:m>
                <a:r>
                  <a:rPr lang="en-US" sz="2800" dirty="0"/>
                  <a:t>  </a:t>
                </a:r>
              </a:p>
            </p:txBody>
          </p:sp>
        </mc:Choice>
        <mc:Fallback xmlns="">
          <p:sp>
            <p:nvSpPr>
              <p:cNvPr id="7" name="TextBox 6">
                <a:extLst>
                  <a:ext uri="{FF2B5EF4-FFF2-40B4-BE49-F238E27FC236}">
                    <a16:creationId xmlns:a16="http://schemas.microsoft.com/office/drawing/2014/main" id="{95CA9934-B251-5F54-9C21-5841D6046C0A}"/>
                  </a:ext>
                </a:extLst>
              </p:cNvPr>
              <p:cNvSpPr txBox="1">
                <a:spLocks noRot="1" noChangeAspect="1" noMove="1" noResize="1" noEditPoints="1" noAdjustHandles="1" noChangeArrowheads="1" noChangeShapeType="1" noTextEdit="1"/>
              </p:cNvSpPr>
              <p:nvPr/>
            </p:nvSpPr>
            <p:spPr>
              <a:xfrm>
                <a:off x="2805661" y="5269306"/>
                <a:ext cx="6346994" cy="1403589"/>
              </a:xfrm>
              <a:prstGeom prst="rect">
                <a:avLst/>
              </a:prstGeom>
              <a:blipFill>
                <a:blip r:embed="rId3"/>
                <a:stretch>
                  <a:fillRect t="-8929" b="-10714"/>
                </a:stretch>
              </a:blipFill>
            </p:spPr>
            <p:txBody>
              <a:bodyPr/>
              <a:lstStyle/>
              <a:p>
                <a:r>
                  <a:rPr lang="en-US">
                    <a:noFill/>
                  </a:rPr>
                  <a:t> </a:t>
                </a:r>
              </a:p>
            </p:txBody>
          </p:sp>
        </mc:Fallback>
      </mc:AlternateContent>
      <p:sp>
        <p:nvSpPr>
          <p:cNvPr id="14" name="Double Brace 13">
            <a:extLst>
              <a:ext uri="{FF2B5EF4-FFF2-40B4-BE49-F238E27FC236}">
                <a16:creationId xmlns:a16="http://schemas.microsoft.com/office/drawing/2014/main" id="{79DA5AAE-D2D6-9865-7DA4-D3FC8D147786}"/>
              </a:ext>
            </a:extLst>
          </p:cNvPr>
          <p:cNvSpPr/>
          <p:nvPr/>
        </p:nvSpPr>
        <p:spPr>
          <a:xfrm>
            <a:off x="2465960" y="5276947"/>
            <a:ext cx="6825006" cy="1351202"/>
          </a:xfrm>
          <a:prstGeom prst="bracePair">
            <a:avLst/>
          </a:prstGeom>
          <a:ln w="412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68C1456D-594E-3FC2-C3D9-56E054A15A58}"/>
              </a:ext>
            </a:extLst>
          </p:cNvPr>
          <p:cNvSpPr txBox="1"/>
          <p:nvPr/>
        </p:nvSpPr>
        <p:spPr>
          <a:xfrm>
            <a:off x="9142091" y="5160022"/>
            <a:ext cx="389850" cy="584775"/>
          </a:xfrm>
          <a:prstGeom prst="rect">
            <a:avLst/>
          </a:prstGeom>
          <a:noFill/>
        </p:spPr>
        <p:txBody>
          <a:bodyPr wrap="none" rtlCol="0">
            <a:spAutoFit/>
          </a:bodyPr>
          <a:lstStyle/>
          <a:p>
            <a:r>
              <a:rPr lang="en-US" sz="3200" dirty="0"/>
              <a:t>*</a:t>
            </a:r>
          </a:p>
        </p:txBody>
      </p:sp>
      <p:cxnSp>
        <p:nvCxnSpPr>
          <p:cNvPr id="3" name="Straight Connector 2">
            <a:extLst>
              <a:ext uri="{FF2B5EF4-FFF2-40B4-BE49-F238E27FC236}">
                <a16:creationId xmlns:a16="http://schemas.microsoft.com/office/drawing/2014/main" id="{8FF42B1B-FD32-F3AA-B9A8-C2AC04D974C6}"/>
              </a:ext>
            </a:extLst>
          </p:cNvPr>
          <p:cNvCxnSpPr>
            <a:cxnSpLocks/>
          </p:cNvCxnSpPr>
          <p:nvPr/>
        </p:nvCxnSpPr>
        <p:spPr>
          <a:xfrm>
            <a:off x="3584662" y="1564045"/>
            <a:ext cx="30018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2CC5D27-DAE6-D1A2-A599-9F4A4827D645}"/>
              </a:ext>
            </a:extLst>
          </p:cNvPr>
          <p:cNvCxnSpPr>
            <a:cxnSpLocks/>
          </p:cNvCxnSpPr>
          <p:nvPr/>
        </p:nvCxnSpPr>
        <p:spPr>
          <a:xfrm>
            <a:off x="3755737" y="1238536"/>
            <a:ext cx="0" cy="38922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9486B87-5ADB-0816-2A7D-4A40358E4286}"/>
              </a:ext>
            </a:extLst>
          </p:cNvPr>
          <p:cNvCxnSpPr>
            <a:cxnSpLocks/>
          </p:cNvCxnSpPr>
          <p:nvPr/>
        </p:nvCxnSpPr>
        <p:spPr>
          <a:xfrm>
            <a:off x="3584662" y="3011863"/>
            <a:ext cx="487403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9D610C4-917D-B02D-FCC7-F7E0C6811F70}"/>
                  </a:ext>
                </a:extLst>
              </p:cNvPr>
              <p:cNvSpPr txBox="1"/>
              <p:nvPr/>
            </p:nvSpPr>
            <p:spPr>
              <a:xfrm>
                <a:off x="972906" y="864691"/>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16" name="TextBox 15">
                <a:extLst>
                  <a:ext uri="{FF2B5EF4-FFF2-40B4-BE49-F238E27FC236}">
                    <a16:creationId xmlns:a16="http://schemas.microsoft.com/office/drawing/2014/main" id="{29D610C4-917D-B02D-FCC7-F7E0C6811F70}"/>
                  </a:ext>
                </a:extLst>
              </p:cNvPr>
              <p:cNvSpPr txBox="1">
                <a:spLocks noRot="1" noChangeAspect="1" noMove="1" noResize="1" noEditPoints="1" noAdjustHandles="1" noChangeArrowheads="1" noChangeShapeType="1" noTextEdit="1"/>
              </p:cNvSpPr>
              <p:nvPr/>
            </p:nvSpPr>
            <p:spPr>
              <a:xfrm>
                <a:off x="972906" y="864691"/>
                <a:ext cx="6096000" cy="461665"/>
              </a:xfrm>
              <a:prstGeom prst="rect">
                <a:avLst/>
              </a:prstGeom>
              <a:blipFill>
                <a:blip r:embed="rId4"/>
                <a:stretch>
                  <a:fillRect b="-10811"/>
                </a:stretch>
              </a:blipFill>
            </p:spPr>
            <p:txBody>
              <a:bodyPr/>
              <a:lstStyle/>
              <a:p>
                <a:r>
                  <a:rPr lang="en-US">
                    <a:noFill/>
                  </a:rPr>
                  <a:t> </a:t>
                </a:r>
              </a:p>
            </p:txBody>
          </p:sp>
        </mc:Fallback>
      </mc:AlternateContent>
      <p:sp>
        <p:nvSpPr>
          <p:cNvPr id="18" name="Oval 20">
            <a:extLst>
              <a:ext uri="{FF2B5EF4-FFF2-40B4-BE49-F238E27FC236}">
                <a16:creationId xmlns:a16="http://schemas.microsoft.com/office/drawing/2014/main" id="{D2B40C1B-E833-182D-6127-B52F8E37E2A6}"/>
              </a:ext>
            </a:extLst>
          </p:cNvPr>
          <p:cNvSpPr/>
          <p:nvPr/>
        </p:nvSpPr>
        <p:spPr>
          <a:xfrm>
            <a:off x="3755736" y="1564501"/>
            <a:ext cx="1650641" cy="1454810"/>
          </a:xfrm>
          <a:custGeom>
            <a:avLst/>
            <a:gdLst>
              <a:gd name="connsiteX0" fmla="*/ 0 w 4703027"/>
              <a:gd name="connsiteY0" fmla="*/ 2145838 h 4291675"/>
              <a:gd name="connsiteX1" fmla="*/ 2351514 w 4703027"/>
              <a:gd name="connsiteY1" fmla="*/ 0 h 4291675"/>
              <a:gd name="connsiteX2" fmla="*/ 4703028 w 4703027"/>
              <a:gd name="connsiteY2" fmla="*/ 2145838 h 4291675"/>
              <a:gd name="connsiteX3" fmla="*/ 2351514 w 4703027"/>
              <a:gd name="connsiteY3" fmla="*/ 4291676 h 4291675"/>
              <a:gd name="connsiteX4" fmla="*/ 0 w 4703027"/>
              <a:gd name="connsiteY4" fmla="*/ 2145838 h 4291675"/>
              <a:gd name="connsiteX0" fmla="*/ 2265614 w 4617128"/>
              <a:gd name="connsiteY0" fmla="*/ 0 h 4291676"/>
              <a:gd name="connsiteX1" fmla="*/ 4617128 w 4617128"/>
              <a:gd name="connsiteY1" fmla="*/ 2145838 h 4291676"/>
              <a:gd name="connsiteX2" fmla="*/ 2265614 w 4617128"/>
              <a:gd name="connsiteY2" fmla="*/ 4291676 h 4291676"/>
              <a:gd name="connsiteX3" fmla="*/ 5540 w 4617128"/>
              <a:gd name="connsiteY3" fmla="*/ 2237278 h 4291676"/>
              <a:gd name="connsiteX0" fmla="*/ 0 w 2351514"/>
              <a:gd name="connsiteY0" fmla="*/ 0 h 4291676"/>
              <a:gd name="connsiteX1" fmla="*/ 2351514 w 2351514"/>
              <a:gd name="connsiteY1" fmla="*/ 2145838 h 4291676"/>
              <a:gd name="connsiteX2" fmla="*/ 0 w 2351514"/>
              <a:gd name="connsiteY2" fmla="*/ 4291676 h 4291676"/>
              <a:gd name="connsiteX0" fmla="*/ 0 w 2351514"/>
              <a:gd name="connsiteY0" fmla="*/ 0 h 2145838"/>
              <a:gd name="connsiteX1" fmla="*/ 2351514 w 2351514"/>
              <a:gd name="connsiteY1" fmla="*/ 2145838 h 2145838"/>
            </a:gdLst>
            <a:ahLst/>
            <a:cxnLst>
              <a:cxn ang="0">
                <a:pos x="connsiteX0" y="connsiteY0"/>
              </a:cxn>
              <a:cxn ang="0">
                <a:pos x="connsiteX1" y="connsiteY1"/>
              </a:cxn>
            </a:cxnLst>
            <a:rect l="l" t="t" r="r" b="b"/>
            <a:pathLst>
              <a:path w="2351514" h="2145838">
                <a:moveTo>
                  <a:pt x="0" y="0"/>
                </a:moveTo>
                <a:cubicBezTo>
                  <a:pt x="1298705" y="0"/>
                  <a:pt x="2351514" y="960724"/>
                  <a:pt x="2351514" y="2145838"/>
                </a:cubicBezTo>
              </a:path>
            </a:pathLst>
          </a:custGeom>
          <a:noFill/>
          <a:ln w="4762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Arrow Connector 19">
            <a:extLst>
              <a:ext uri="{FF2B5EF4-FFF2-40B4-BE49-F238E27FC236}">
                <a16:creationId xmlns:a16="http://schemas.microsoft.com/office/drawing/2014/main" id="{2610BEC5-D5F7-E1B0-C6CD-D0F68469EEB9}"/>
              </a:ext>
            </a:extLst>
          </p:cNvPr>
          <p:cNvCxnSpPr>
            <a:cxnSpLocks/>
          </p:cNvCxnSpPr>
          <p:nvPr/>
        </p:nvCxnSpPr>
        <p:spPr>
          <a:xfrm>
            <a:off x="5406377" y="3019311"/>
            <a:ext cx="0" cy="1929879"/>
          </a:xfrm>
          <a:prstGeom prst="straightConnector1">
            <a:avLst/>
          </a:prstGeom>
          <a:ln w="4762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14C7AFC-C8B3-26B8-2290-28EA949F2277}"/>
              </a:ext>
            </a:extLst>
          </p:cNvPr>
          <p:cNvSpPr txBox="1"/>
          <p:nvPr/>
        </p:nvSpPr>
        <p:spPr>
          <a:xfrm>
            <a:off x="5327560" y="1456825"/>
            <a:ext cx="2219967" cy="369332"/>
          </a:xfrm>
          <a:prstGeom prst="rect">
            <a:avLst/>
          </a:prstGeom>
          <a:noFill/>
        </p:spPr>
        <p:txBody>
          <a:bodyPr wrap="none" rtlCol="0">
            <a:spAutoFit/>
          </a:bodyPr>
          <a:lstStyle/>
          <a:p>
            <a:r>
              <a:rPr lang="en-US" b="1" dirty="0">
                <a:solidFill>
                  <a:schemeClr val="accent1">
                    <a:lumMod val="75000"/>
                  </a:schemeClr>
                </a:solidFill>
              </a:rPr>
              <a:t>This is a Dubins path!</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E068A42-5B38-EE97-64AB-320CF2C311AC}"/>
                  </a:ext>
                </a:extLst>
              </p:cNvPr>
              <p:cNvSpPr txBox="1"/>
              <p:nvPr/>
            </p:nvSpPr>
            <p:spPr>
              <a:xfrm>
                <a:off x="2964045" y="1222498"/>
                <a:ext cx="62061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 </m:t>
                          </m:r>
                        </m:sup>
                      </m:sSup>
                    </m:oMath>
                  </m:oMathPara>
                </a14:m>
                <a:endParaRPr lang="en-US" sz="2800" dirty="0"/>
              </a:p>
            </p:txBody>
          </p:sp>
        </mc:Choice>
        <mc:Fallback xmlns="">
          <p:sp>
            <p:nvSpPr>
              <p:cNvPr id="23" name="TextBox 22">
                <a:extLst>
                  <a:ext uri="{FF2B5EF4-FFF2-40B4-BE49-F238E27FC236}">
                    <a16:creationId xmlns:a16="http://schemas.microsoft.com/office/drawing/2014/main" id="{CE068A42-5B38-EE97-64AB-320CF2C311AC}"/>
                  </a:ext>
                </a:extLst>
              </p:cNvPr>
              <p:cNvSpPr txBox="1">
                <a:spLocks noRot="1" noChangeAspect="1" noMove="1" noResize="1" noEditPoints="1" noAdjustHandles="1" noChangeArrowheads="1" noChangeShapeType="1" noTextEdit="1"/>
              </p:cNvSpPr>
              <p:nvPr/>
            </p:nvSpPr>
            <p:spPr>
              <a:xfrm>
                <a:off x="2964045" y="1222498"/>
                <a:ext cx="620618" cy="523220"/>
              </a:xfrm>
              <a:prstGeom prst="rect">
                <a:avLst/>
              </a:prstGeom>
              <a:blipFill>
                <a:blip r:embed="rId5"/>
                <a:stretch>
                  <a:fillRect t="-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D7E61C4-6E61-3A4F-27ED-1F85D8649DAD}"/>
                  </a:ext>
                </a:extLst>
              </p:cNvPr>
              <p:cNvSpPr txBox="1"/>
              <p:nvPr/>
            </p:nvSpPr>
            <p:spPr>
              <a:xfrm>
                <a:off x="6344202" y="2967335"/>
                <a:ext cx="45711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25" name="TextBox 24">
                <a:extLst>
                  <a:ext uri="{FF2B5EF4-FFF2-40B4-BE49-F238E27FC236}">
                    <a16:creationId xmlns:a16="http://schemas.microsoft.com/office/drawing/2014/main" id="{9D7E61C4-6E61-3A4F-27ED-1F85D8649DAD}"/>
                  </a:ext>
                </a:extLst>
              </p:cNvPr>
              <p:cNvSpPr txBox="1">
                <a:spLocks noRot="1" noChangeAspect="1" noMove="1" noResize="1" noEditPoints="1" noAdjustHandles="1" noChangeArrowheads="1" noChangeShapeType="1" noTextEdit="1"/>
              </p:cNvSpPr>
              <p:nvPr/>
            </p:nvSpPr>
            <p:spPr>
              <a:xfrm>
                <a:off x="6344202" y="2967335"/>
                <a:ext cx="4571129"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5369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F575CB4B-183A-635A-2966-549F830DF001}"/>
              </a:ext>
            </a:extLst>
          </p:cNvPr>
          <p:cNvSpPr/>
          <p:nvPr/>
        </p:nvSpPr>
        <p:spPr>
          <a:xfrm>
            <a:off x="200415" y="1139159"/>
            <a:ext cx="11512614" cy="265934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E697408-13D1-F45A-AFAD-80F384072736}"/>
              </a:ext>
            </a:extLst>
          </p:cNvPr>
          <p:cNvSpPr/>
          <p:nvPr/>
        </p:nvSpPr>
        <p:spPr>
          <a:xfrm>
            <a:off x="800064" y="4003676"/>
            <a:ext cx="10272943" cy="2659340"/>
          </a:xfrm>
          <a:prstGeom prst="rect">
            <a:avLst/>
          </a:prstGeom>
          <a:solidFill>
            <a:schemeClr val="bg1"/>
          </a:solid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14:m>
                  <m:oMath xmlns:m="http://schemas.openxmlformats.org/officeDocument/2006/math">
                    <m:r>
                      <a:rPr lang="en-US" sz="3600" b="1" i="0" smtClean="0">
                        <a:solidFill>
                          <a:schemeClr val="accent1">
                            <a:lumMod val="75000"/>
                          </a:schemeClr>
                        </a:solidFill>
                        <a:latin typeface="Cambria Math" panose="02040503050406030204" pitchFamily="18" charset="0"/>
                      </a:rPr>
                      <m:t>𝐝𝐋</m:t>
                    </m:r>
                  </m:oMath>
                </a14:m>
                <a:r>
                  <a:rPr lang="en-US" sz="3600" b="1" dirty="0">
                    <a:solidFill>
                      <a:schemeClr val="accent1">
                        <a:lumMod val="75000"/>
                      </a:schemeClr>
                    </a:solidFill>
                  </a:rPr>
                  <a:t>: Differential Dynamic Logic </a:t>
                </a:r>
              </a:p>
            </p:txBody>
          </p:sp>
        </mc:Choice>
        <mc:Fallback xmlns="">
          <p:sp>
            <p:nvSpPr>
              <p:cNvPr id="2" name="Title 1">
                <a:extLst>
                  <a:ext uri="{FF2B5EF4-FFF2-40B4-BE49-F238E27FC236}">
                    <a16:creationId xmlns:a16="http://schemas.microsoft.com/office/drawing/2014/main" id="{8393B3D7-D0A0-FACE-C422-2A6B10B56634}"/>
                  </a:ext>
                </a:extLst>
              </p:cNvPr>
              <p:cNvSpPr>
                <a:spLocks noGrp="1" noRot="1" noChangeAspect="1" noMove="1" noResize="1" noEditPoints="1" noAdjustHandles="1" noChangeArrowheads="1" noChangeShapeType="1" noTextEdit="1"/>
              </p:cNvSpPr>
              <p:nvPr>
                <p:ph type="title"/>
              </p:nvPr>
            </p:nvSpPr>
            <p:spPr>
              <a:xfrm>
                <a:off x="337930" y="-87027"/>
                <a:ext cx="10515600" cy="1325563"/>
              </a:xfrm>
              <a:blipFill>
                <a:blip r:embed="rId2"/>
                <a:stretch>
                  <a:fillRect l="-60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62982" y="1007166"/>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368BB9E-A3DA-BFBC-590D-0C759DD340B6}"/>
                  </a:ext>
                </a:extLst>
              </p:cNvPr>
              <p:cNvSpPr txBox="1"/>
              <p:nvPr/>
            </p:nvSpPr>
            <p:spPr>
              <a:xfrm>
                <a:off x="1031126" y="1145271"/>
                <a:ext cx="9954200" cy="2246769"/>
              </a:xfrm>
              <a:prstGeom prst="rect">
                <a:avLst/>
              </a:prstGeom>
              <a:noFill/>
            </p:spPr>
            <p:txBody>
              <a:bodyPr wrap="square" rtlCol="0">
                <a:spAutoFit/>
              </a:bodyPr>
              <a:lstStyle/>
              <a:p>
                <a14:m>
                  <m:oMath xmlns:m="http://schemas.openxmlformats.org/officeDocument/2006/math">
                    <m:r>
                      <a:rPr lang="en-US" sz="2800" b="1" i="0" smtClean="0">
                        <a:solidFill>
                          <a:schemeClr val="accent1">
                            <a:lumMod val="75000"/>
                          </a:schemeClr>
                        </a:solidFill>
                        <a:latin typeface="Cambria Math" panose="02040503050406030204" pitchFamily="18" charset="0"/>
                      </a:rPr>
                      <m:t>𝐝𝐋</m:t>
                    </m:r>
                    <m:r>
                      <a:rPr lang="en-US" sz="2800" b="1" i="1" smtClean="0">
                        <a:solidFill>
                          <a:schemeClr val="accent1">
                            <a:lumMod val="75000"/>
                          </a:schemeClr>
                        </a:solidFill>
                        <a:latin typeface="Cambria Math" panose="02040503050406030204" pitchFamily="18" charset="0"/>
                      </a:rPr>
                      <m:t> </m:t>
                    </m:r>
                  </m:oMath>
                </a14:m>
                <a:r>
                  <a:rPr lang="en-US" sz="2800" dirty="0"/>
                  <a:t>allows</a:t>
                </a:r>
                <a:r>
                  <a:rPr lang="en-US" sz="2800" dirty="0">
                    <a:solidFill>
                      <a:schemeClr val="accent1">
                        <a:lumMod val="75000"/>
                      </a:schemeClr>
                    </a:solidFill>
                  </a:rPr>
                  <a:t> </a:t>
                </a:r>
                <a:r>
                  <a:rPr lang="en-US" sz="2800" b="1" dirty="0">
                    <a:solidFill>
                      <a:schemeClr val="accent1">
                        <a:lumMod val="75000"/>
                      </a:schemeClr>
                    </a:solidFill>
                  </a:rPr>
                  <a:t>formal reasoning</a:t>
                </a:r>
                <a:r>
                  <a:rPr lang="en-US" sz="2800" dirty="0">
                    <a:solidFill>
                      <a:schemeClr val="accent1">
                        <a:lumMod val="75000"/>
                      </a:schemeClr>
                    </a:solidFill>
                  </a:rPr>
                  <a:t> </a:t>
                </a:r>
                <a:r>
                  <a:rPr lang="en-US" sz="2800" dirty="0"/>
                  <a:t>of</a:t>
                </a:r>
                <a:r>
                  <a:rPr lang="en-US" sz="2800" dirty="0">
                    <a:solidFill>
                      <a:schemeClr val="accent1">
                        <a:lumMod val="75000"/>
                      </a:schemeClr>
                    </a:solidFill>
                  </a:rPr>
                  <a:t> hybrid programs: </a:t>
                </a:r>
              </a:p>
              <a:p>
                <a:pPr marL="457200" indent="-457200">
                  <a:buFont typeface="Arial" panose="020B0604020202020204" pitchFamily="34" charset="0"/>
                  <a:buChar char="•"/>
                </a:pPr>
                <a:r>
                  <a:rPr lang="en-US" sz="2800" dirty="0">
                    <a:solidFill>
                      <a:schemeClr val="tx1"/>
                    </a:solidFill>
                  </a:rPr>
                  <a:t>For hybrid program </a:t>
                </a:r>
                <a14:m>
                  <m:oMath xmlns:m="http://schemas.openxmlformats.org/officeDocument/2006/math">
                    <m:r>
                      <a:rPr lang="en-US" sz="2800" b="0" i="1" smtClean="0">
                        <a:solidFill>
                          <a:schemeClr val="tx1"/>
                        </a:solidFill>
                        <a:latin typeface="Cambria Math" panose="02040503050406030204" pitchFamily="18" charset="0"/>
                      </a:rPr>
                      <m:t>𝐻</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𝑝</m:t>
                        </m:r>
                      </m:e>
                      <m:sub>
                        <m:r>
                          <a:rPr lang="en-US" sz="2800" b="0" i="1" smtClean="0">
                            <a:solidFill>
                              <a:schemeClr val="tx1"/>
                            </a:solidFill>
                            <a:latin typeface="Cambria Math" panose="02040503050406030204" pitchFamily="18" charset="0"/>
                          </a:rPr>
                          <m:t> </m:t>
                        </m:r>
                      </m:sub>
                    </m:sSub>
                  </m:oMath>
                </a14:m>
                <a:r>
                  <a:rPr lang="en-US" sz="2800" dirty="0">
                    <a:solidFill>
                      <a:schemeClr val="tx1"/>
                    </a:solidFill>
                  </a:rPr>
                  <a:t> and predicate </a:t>
                </a:r>
                <a14:m>
                  <m:oMath xmlns:m="http://schemas.openxmlformats.org/officeDocument/2006/math">
                    <m:r>
                      <m:rPr>
                        <m:sty m:val="p"/>
                      </m:rPr>
                      <a:rPr lang="en-US" sz="2800" b="0" i="0" smtClean="0">
                        <a:solidFill>
                          <a:schemeClr val="tx1"/>
                        </a:solidFill>
                        <a:latin typeface="Cambria Math" panose="02040503050406030204" pitchFamily="18" charset="0"/>
                      </a:rPr>
                      <m:t>P</m:t>
                    </m:r>
                  </m:oMath>
                </a14:m>
                <a:endParaRPr lang="en-US" sz="2800" dirty="0">
                  <a:solidFill>
                    <a:schemeClr val="tx1"/>
                  </a:solidFill>
                </a:endParaRPr>
              </a:p>
              <a:p>
                <a:pPr marL="914400" lvl="1" indent="-457200">
                  <a:buFont typeface="Arial" panose="020B0604020202020204" pitchFamily="34" charset="0"/>
                  <a:buChar char="•"/>
                </a:pPr>
                <a:r>
                  <a:rPr lang="en-US" sz="2800" dirty="0">
                    <a:solidFill>
                      <a:schemeClr val="accent1">
                        <a:lumMod val="75000"/>
                      </a:schemeClr>
                    </a:solidFill>
                  </a:rPr>
                  <a:t>All runs			</a:t>
                </a:r>
                <a14:m>
                  <m:oMath xmlns:m="http://schemas.openxmlformats.org/officeDocument/2006/math">
                    <m:r>
                      <a:rPr lang="en-US" sz="2800" b="0" i="1" smtClean="0">
                        <a:solidFill>
                          <a:schemeClr val="accent1">
                            <a:lumMod val="75000"/>
                          </a:schemeClr>
                        </a:solidFill>
                        <a:latin typeface="Cambria Math" panose="02040503050406030204" pitchFamily="18" charset="0"/>
                      </a:rPr>
                      <m:t>[</m:t>
                    </m:r>
                    <m:r>
                      <a:rPr lang="en-US" sz="2800" b="0" i="1" smtClean="0">
                        <a:solidFill>
                          <a:schemeClr val="accent1">
                            <a:lumMod val="75000"/>
                          </a:schemeClr>
                        </a:solidFill>
                        <a:latin typeface="Cambria Math" panose="02040503050406030204" pitchFamily="18" charset="0"/>
                      </a:rPr>
                      <m:t>𝐻𝑝</m:t>
                    </m:r>
                    <m:r>
                      <a:rPr lang="en-US" sz="2800" b="0" i="1" smtClean="0">
                        <a:solidFill>
                          <a:schemeClr val="accent1">
                            <a:lumMod val="75000"/>
                          </a:schemeClr>
                        </a:solidFill>
                        <a:latin typeface="Cambria Math" panose="02040503050406030204" pitchFamily="18" charset="0"/>
                      </a:rPr>
                      <m:t>]</m:t>
                    </m:r>
                  </m:oMath>
                </a14:m>
                <a:r>
                  <a:rPr lang="en-US" sz="2800" dirty="0">
                    <a:solidFill>
                      <a:schemeClr val="accent1">
                        <a:lumMod val="75000"/>
                      </a:schemeClr>
                    </a:solidFill>
                  </a:rPr>
                  <a:t>P</a:t>
                </a:r>
              </a:p>
              <a:p>
                <a:pPr lvl="1"/>
                <a:endParaRPr lang="en-US" sz="2800" dirty="0">
                  <a:solidFill>
                    <a:schemeClr val="accent1">
                      <a:lumMod val="75000"/>
                    </a:schemeClr>
                  </a:solidFill>
                </a:endParaRPr>
              </a:p>
              <a:p>
                <a:pPr marL="914400" lvl="1" indent="-457200">
                  <a:buFont typeface="Arial" panose="020B0604020202020204" pitchFamily="34" charset="0"/>
                  <a:buChar char="•"/>
                </a:pPr>
                <a:r>
                  <a:rPr lang="en-US" sz="2800" dirty="0">
                    <a:solidFill>
                      <a:schemeClr val="accent1">
                        <a:lumMod val="75000"/>
                      </a:schemeClr>
                    </a:solidFill>
                  </a:rPr>
                  <a:t>Some runs			</a:t>
                </a:r>
                <a14:m>
                  <m:oMath xmlns:m="http://schemas.openxmlformats.org/officeDocument/2006/math">
                    <m:r>
                      <a:rPr lang="en-US" sz="2800" i="1" smtClean="0">
                        <a:solidFill>
                          <a:schemeClr val="accent1">
                            <a:lumMod val="75000"/>
                          </a:schemeClr>
                        </a:solidFill>
                        <a:latin typeface="Cambria Math" panose="02040503050406030204" pitchFamily="18" charset="0"/>
                      </a:rPr>
                      <m:t>⟨</m:t>
                    </m:r>
                    <m:r>
                      <a:rPr lang="en-US" sz="2800" b="0" i="1" smtClean="0">
                        <a:solidFill>
                          <a:schemeClr val="accent1">
                            <a:lumMod val="75000"/>
                          </a:schemeClr>
                        </a:solidFill>
                        <a:latin typeface="Cambria Math" panose="02040503050406030204" pitchFamily="18" charset="0"/>
                      </a:rPr>
                      <m:t>𝐻𝑝</m:t>
                    </m:r>
                    <m:r>
                      <a:rPr lang="en-US" sz="2800" b="0" i="1" smtClean="0">
                        <a:solidFill>
                          <a:schemeClr val="accent1">
                            <a:lumMod val="75000"/>
                          </a:schemeClr>
                        </a:solidFill>
                        <a:latin typeface="Cambria Math" panose="02040503050406030204" pitchFamily="18" charset="0"/>
                      </a:rPr>
                      <m:t>⟩</m:t>
                    </m:r>
                  </m:oMath>
                </a14:m>
                <a:r>
                  <a:rPr lang="en-US" sz="2800" dirty="0">
                    <a:solidFill>
                      <a:schemeClr val="accent1">
                        <a:lumMod val="75000"/>
                      </a:schemeClr>
                    </a:solidFill>
                  </a:rPr>
                  <a:t>P</a:t>
                </a:r>
              </a:p>
            </p:txBody>
          </p:sp>
        </mc:Choice>
        <mc:Fallback xmlns="">
          <p:sp>
            <p:nvSpPr>
              <p:cNvPr id="13" name="TextBox 12">
                <a:extLst>
                  <a:ext uri="{FF2B5EF4-FFF2-40B4-BE49-F238E27FC236}">
                    <a16:creationId xmlns:a16="http://schemas.microsoft.com/office/drawing/2014/main" id="{4368BB9E-A3DA-BFBC-590D-0C759DD340B6}"/>
                  </a:ext>
                </a:extLst>
              </p:cNvPr>
              <p:cNvSpPr txBox="1">
                <a:spLocks noRot="1" noChangeAspect="1" noMove="1" noResize="1" noEditPoints="1" noAdjustHandles="1" noChangeArrowheads="1" noChangeShapeType="1" noTextEdit="1"/>
              </p:cNvSpPr>
              <p:nvPr/>
            </p:nvSpPr>
            <p:spPr>
              <a:xfrm>
                <a:off x="1031126" y="1145271"/>
                <a:ext cx="9954200" cy="2246769"/>
              </a:xfrm>
              <a:prstGeom prst="rect">
                <a:avLst/>
              </a:prstGeom>
              <a:blipFill>
                <a:blip r:embed="rId3"/>
                <a:stretch>
                  <a:fillRect l="-1148" t="-3390" b="-678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3C3F7F99-CB3B-87FA-042D-AC44598F9589}"/>
              </a:ext>
            </a:extLst>
          </p:cNvPr>
          <p:cNvSpPr txBox="1"/>
          <p:nvPr/>
        </p:nvSpPr>
        <p:spPr>
          <a:xfrm>
            <a:off x="800065" y="4009415"/>
            <a:ext cx="2040559" cy="523220"/>
          </a:xfrm>
          <a:prstGeom prst="rect">
            <a:avLst/>
          </a:prstGeom>
          <a:noFill/>
        </p:spPr>
        <p:txBody>
          <a:bodyPr wrap="none" rtlCol="0">
            <a:spAutoFit/>
          </a:bodyPr>
          <a:lstStyle/>
          <a:p>
            <a:r>
              <a:rPr lang="en-US" sz="2800" dirty="0">
                <a:solidFill>
                  <a:schemeClr val="accent6">
                    <a:lumMod val="75000"/>
                  </a:schemeClr>
                </a:solidFill>
              </a:rPr>
              <a:t>Example</a:t>
            </a:r>
            <a:r>
              <a:rPr lang="en-US" sz="2800" dirty="0">
                <a:solidFill>
                  <a:schemeClr val="accent1">
                    <a:lumMod val="75000"/>
                  </a:schemeClr>
                </a:solidFill>
              </a:rPr>
              <a:t>: </a:t>
            </a:r>
            <a:r>
              <a:rPr lang="en-US" sz="2800" dirty="0"/>
              <a:t>Let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CA9934-B251-5F54-9C21-5841D6046C0A}"/>
                  </a:ext>
                </a:extLst>
              </p:cNvPr>
              <p:cNvSpPr txBox="1"/>
              <p:nvPr/>
            </p:nvSpPr>
            <p:spPr>
              <a:xfrm>
                <a:off x="3099442" y="4444941"/>
                <a:ext cx="7446589"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𝐻𝑝</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d>
                                    <m:dPr>
                                      <m:ctrlPr>
                                        <a:rPr lang="en-US" sz="2800" i="1">
                                          <a:latin typeface="Cambria Math" panose="02040503050406030204" pitchFamily="18" charset="0"/>
                                        </a:rPr>
                                      </m:ctrlPr>
                                    </m:dPr>
                                    <m:e>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&gt;0</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  &amp;  </m:t>
                                      </m:r>
                                      <m:r>
                                        <a:rPr lang="en-US" sz="2800" i="1">
                                          <a:latin typeface="Cambria Math" panose="02040503050406030204" pitchFamily="18" charset="0"/>
                                        </a:rPr>
                                        <m:t>𝑦</m:t>
                                      </m:r>
                                      <m:r>
                                        <a:rPr lang="en-US" sz="2800" i="1">
                                          <a:latin typeface="Cambria Math" panose="02040503050406030204" pitchFamily="18" charset="0"/>
                                        </a:rPr>
                                        <m:t>≥0</m:t>
                                      </m:r>
                                    </m:e>
                                  </m:d>
                                  <m:r>
                                    <m:rPr>
                                      <m:nor/>
                                    </m:rPr>
                                    <a:rPr lang="en-US" sz="2800"/>
                                    <m:t> </m:t>
                                  </m:r>
                                </m:e>
                              </m:d>
                            </m:e>
                            <m:sup>
                              <m:r>
                                <a:rPr lang="en-US" sz="2800" i="1">
                                  <a:latin typeface="Cambria Math" panose="02040503050406030204" pitchFamily="18" charset="0"/>
                                </a:rPr>
                                <m:t> </m:t>
                              </m:r>
                            </m:sup>
                          </m:sSup>
                        </m:e>
                        <m:sup>
                          <m:r>
                            <a:rPr lang="en-US" sz="2800" b="0" i="1" smtClean="0">
                              <a:latin typeface="Cambria Math" panose="02040503050406030204" pitchFamily="18" charset="0"/>
                            </a:rPr>
                            <m:t> </m:t>
                          </m:r>
                        </m:sup>
                      </m:sSup>
                    </m:oMath>
                  </m:oMathPara>
                </a14:m>
                <a:endParaRPr lang="en-US" sz="2800" dirty="0"/>
              </a:p>
            </p:txBody>
          </p:sp>
        </mc:Choice>
        <mc:Fallback xmlns="">
          <p:sp>
            <p:nvSpPr>
              <p:cNvPr id="7" name="TextBox 6">
                <a:extLst>
                  <a:ext uri="{FF2B5EF4-FFF2-40B4-BE49-F238E27FC236}">
                    <a16:creationId xmlns:a16="http://schemas.microsoft.com/office/drawing/2014/main" id="{95CA9934-B251-5F54-9C21-5841D6046C0A}"/>
                  </a:ext>
                </a:extLst>
              </p:cNvPr>
              <p:cNvSpPr txBox="1">
                <a:spLocks noRot="1" noChangeAspect="1" noMove="1" noResize="1" noEditPoints="1" noAdjustHandles="1" noChangeArrowheads="1" noChangeShapeType="1" noTextEdit="1"/>
              </p:cNvSpPr>
              <p:nvPr/>
            </p:nvSpPr>
            <p:spPr>
              <a:xfrm>
                <a:off x="3099442" y="4444941"/>
                <a:ext cx="7446589" cy="486352"/>
              </a:xfrm>
              <a:prstGeom prst="rect">
                <a:avLst/>
              </a:prstGeom>
              <a:blipFill>
                <a:blip r:embed="rId4"/>
                <a:stretch>
                  <a:fillRect t="-25000"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BBF2329-F236-414B-9964-D6DC2585A3D4}"/>
                  </a:ext>
                </a:extLst>
              </p:cNvPr>
              <p:cNvSpPr txBox="1"/>
              <p:nvPr/>
            </p:nvSpPr>
            <p:spPr>
              <a:xfrm>
                <a:off x="4995409" y="4973868"/>
                <a:ext cx="3149645" cy="430887"/>
              </a:xfrm>
              <a:prstGeom prst="rect">
                <a:avLst/>
              </a:prstGeom>
              <a:noFill/>
            </p:spPr>
            <p:txBody>
              <a:bodyPr wrap="none" lIns="0" tIns="0" rIns="0" bIns="0" rtlCol="0">
                <a:spAutoFit/>
              </a:bodyPr>
              <a:lstStyle/>
              <a:p>
                <a14:m>
                  <m:oMath xmlns:m="http://schemas.openxmlformats.org/officeDocument/2006/math">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P</m:t>
                        </m:r>
                      </m:e>
                      <m:sup>
                        <m:r>
                          <a:rPr lang="en-US" sz="2800" b="0" i="1" smtClean="0">
                            <a:latin typeface="Cambria Math" panose="02040503050406030204" pitchFamily="18" charset="0"/>
                          </a:rPr>
                          <m:t> </m:t>
                        </m:r>
                      </m:sup>
                    </m:sSup>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e>
                    </m:d>
                  </m:oMath>
                </a14:m>
                <a:r>
                  <a:rPr lang="en-US" sz="2800" dirty="0"/>
                  <a:t>,</a:t>
                </a:r>
              </a:p>
            </p:txBody>
          </p:sp>
        </mc:Choice>
        <mc:Fallback xmlns="">
          <p:sp>
            <p:nvSpPr>
              <p:cNvPr id="9" name="TextBox 8">
                <a:extLst>
                  <a:ext uri="{FF2B5EF4-FFF2-40B4-BE49-F238E27FC236}">
                    <a16:creationId xmlns:a16="http://schemas.microsoft.com/office/drawing/2014/main" id="{2BBF2329-F236-414B-9964-D6DC2585A3D4}"/>
                  </a:ext>
                </a:extLst>
              </p:cNvPr>
              <p:cNvSpPr txBox="1">
                <a:spLocks noRot="1" noChangeAspect="1" noMove="1" noResize="1" noEditPoints="1" noAdjustHandles="1" noChangeArrowheads="1" noChangeShapeType="1" noTextEdit="1"/>
              </p:cNvSpPr>
              <p:nvPr/>
            </p:nvSpPr>
            <p:spPr>
              <a:xfrm>
                <a:off x="4995409" y="4973868"/>
                <a:ext cx="3149645" cy="430887"/>
              </a:xfrm>
              <a:prstGeom prst="rect">
                <a:avLst/>
              </a:prstGeom>
              <a:blipFill>
                <a:blip r:embed="rId5"/>
                <a:stretch>
                  <a:fillRect l="-4016" t="-22857" r="-6024" b="-4857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B7230CA-E806-0C9B-71CA-DAEED423B25F}"/>
              </a:ext>
            </a:extLst>
          </p:cNvPr>
          <p:cNvSpPr txBox="1"/>
          <p:nvPr/>
        </p:nvSpPr>
        <p:spPr>
          <a:xfrm>
            <a:off x="1656119" y="5446863"/>
            <a:ext cx="861133" cy="523220"/>
          </a:xfrm>
          <a:prstGeom prst="rect">
            <a:avLst/>
          </a:prstGeom>
          <a:noFill/>
        </p:spPr>
        <p:txBody>
          <a:bodyPr wrap="none" rtlCol="0">
            <a:spAutoFit/>
          </a:bodyPr>
          <a:lstStyle/>
          <a:p>
            <a:r>
              <a:rPr lang="en-US" sz="2800" dirty="0"/>
              <a:t>then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83A6EA-EBD7-B41E-C436-BD3BB79B7B7B}"/>
                  </a:ext>
                </a:extLst>
              </p:cNvPr>
              <p:cNvSpPr txBox="1"/>
              <p:nvPr/>
            </p:nvSpPr>
            <p:spPr>
              <a:xfrm>
                <a:off x="1055486" y="5985894"/>
                <a:ext cx="4490720" cy="523220"/>
              </a:xfrm>
              <a:prstGeom prst="rect">
                <a:avLst/>
              </a:prstGeom>
              <a:noFill/>
            </p:spPr>
            <p:txBody>
              <a:bodyPr wrap="square">
                <a:spAutoFit/>
              </a:bodyPr>
              <a:lstStyle/>
              <a:p>
                <a:pPr lvl="1" algn="ctr"/>
                <a:r>
                  <a:rPr lang="en-US" sz="1800" dirty="0">
                    <a:solidFill>
                      <a:schemeClr val="accent1">
                        <a:lumMod val="75000"/>
                      </a:schemeClr>
                    </a:solidFill>
                  </a:rPr>
                  <a:t> </a:t>
                </a:r>
                <a14:m>
                  <m:oMath xmlns:m="http://schemas.openxmlformats.org/officeDocument/2006/math">
                    <m:r>
                      <m:rPr>
                        <m:sty m:val="p"/>
                      </m:rPr>
                      <a:rPr lang="en-US" sz="2800" b="0" i="0" smtClean="0">
                        <a:solidFill>
                          <a:schemeClr val="accent1">
                            <a:lumMod val="75000"/>
                          </a:schemeClr>
                        </a:solidFill>
                        <a:latin typeface="Cambria Math" panose="02040503050406030204" pitchFamily="18" charset="0"/>
                      </a:rPr>
                      <m:t>y</m:t>
                    </m:r>
                    <m:r>
                      <a:rPr lang="en-US" sz="2800" b="0" i="0" smtClean="0">
                        <a:solidFill>
                          <a:schemeClr val="accent1">
                            <a:lumMod val="75000"/>
                          </a:schemeClr>
                        </a:solidFill>
                        <a:latin typeface="Cambria Math" panose="02040503050406030204" pitchFamily="18" charset="0"/>
                      </a:rPr>
                      <m:t>=</m:t>
                    </m:r>
                    <m:sSup>
                      <m:sSupPr>
                        <m:ctrlPr>
                          <a:rPr lang="en-US" sz="2800" b="0" i="1" smtClean="0">
                            <a:solidFill>
                              <a:schemeClr val="accent1">
                                <a:lumMod val="75000"/>
                              </a:schemeClr>
                            </a:solidFill>
                            <a:latin typeface="Cambria Math" panose="02040503050406030204" pitchFamily="18" charset="0"/>
                          </a:rPr>
                        </m:ctrlPr>
                      </m:sSupPr>
                      <m:e>
                        <m:r>
                          <m:rPr>
                            <m:sty m:val="p"/>
                          </m:rPr>
                          <a:rPr lang="en-US" sz="2800" b="0" i="0" smtClean="0">
                            <a:solidFill>
                              <a:schemeClr val="accent1">
                                <a:lumMod val="75000"/>
                              </a:schemeClr>
                            </a:solidFill>
                            <a:latin typeface="Cambria Math" panose="02040503050406030204" pitchFamily="18" charset="0"/>
                          </a:rPr>
                          <m:t>c</m:t>
                        </m:r>
                      </m:e>
                      <m:sup>
                        <m:r>
                          <a:rPr lang="en-US" sz="2800" b="0" i="1" smtClean="0">
                            <a:solidFill>
                              <a:schemeClr val="accent1">
                                <a:lumMod val="75000"/>
                              </a:schemeClr>
                            </a:solidFill>
                            <a:latin typeface="Cambria Math" panose="02040503050406030204" pitchFamily="18" charset="0"/>
                          </a:rPr>
                          <m:t> </m:t>
                        </m:r>
                      </m:sup>
                    </m:sSup>
                    <m:r>
                      <a:rPr lang="en-US" sz="2800" b="0" i="0" smtClean="0">
                        <a:solidFill>
                          <a:schemeClr val="accent1">
                            <a:lumMod val="75000"/>
                          </a:schemeClr>
                        </a:solidFill>
                        <a:latin typeface="Cambria Math" panose="02040503050406030204" pitchFamily="18" charset="0"/>
                      </a:rPr>
                      <m:t>,</m:t>
                    </m:r>
                    <m:r>
                      <m:rPr>
                        <m:sty m:val="p"/>
                      </m:rPr>
                      <a:rPr lang="en-US" sz="2800">
                        <a:solidFill>
                          <a:schemeClr val="accent1">
                            <a:lumMod val="75000"/>
                          </a:schemeClr>
                        </a:solidFill>
                        <a:latin typeface="Cambria Math" panose="02040503050406030204" pitchFamily="18" charset="0"/>
                      </a:rPr>
                      <m:t>x</m:t>
                    </m:r>
                    <m:r>
                      <a:rPr lang="en-US" sz="2800">
                        <a:solidFill>
                          <a:schemeClr val="accent1">
                            <a:lumMod val="75000"/>
                          </a:schemeClr>
                        </a:solidFill>
                        <a:latin typeface="Cambria Math" panose="02040503050406030204" pitchFamily="18" charset="0"/>
                      </a:rPr>
                      <m:t>=0</m:t>
                    </m:r>
                    <m:r>
                      <a:rPr lang="en-US" sz="2800" b="0" i="1" smtClean="0">
                        <a:solidFill>
                          <a:schemeClr val="accent1">
                            <a:lumMod val="75000"/>
                          </a:schemeClr>
                        </a:solidFill>
                        <a:latin typeface="Cambria Math" panose="02040503050406030204" pitchFamily="18" charset="0"/>
                      </a:rPr>
                      <m:t>→</m:t>
                    </m:r>
                    <m:d>
                      <m:dPr>
                        <m:begChr m:val="["/>
                        <m:endChr m:val="]"/>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𝐻𝑝</m:t>
                        </m:r>
                      </m:e>
                    </m:d>
                    <m:r>
                      <a:rPr lang="en-US" sz="2800" b="0" i="1" smtClean="0">
                        <a:solidFill>
                          <a:schemeClr val="accent1">
                            <a:lumMod val="75000"/>
                          </a:schemeClr>
                        </a:solidFill>
                        <a:latin typeface="Cambria Math" panose="02040503050406030204" pitchFamily="18" charset="0"/>
                      </a:rPr>
                      <m:t>𝑃</m:t>
                    </m:r>
                  </m:oMath>
                </a14:m>
                <a:endParaRPr lang="en-US" sz="2800" dirty="0">
                  <a:solidFill>
                    <a:schemeClr val="accent1">
                      <a:lumMod val="75000"/>
                    </a:schemeClr>
                  </a:solidFill>
                </a:endParaRPr>
              </a:p>
            </p:txBody>
          </p:sp>
        </mc:Choice>
        <mc:Fallback xmlns="">
          <p:sp>
            <p:nvSpPr>
              <p:cNvPr id="4" name="TextBox 3">
                <a:extLst>
                  <a:ext uri="{FF2B5EF4-FFF2-40B4-BE49-F238E27FC236}">
                    <a16:creationId xmlns:a16="http://schemas.microsoft.com/office/drawing/2014/main" id="{B183A6EA-EBD7-B41E-C436-BD3BB79B7B7B}"/>
                  </a:ext>
                </a:extLst>
              </p:cNvPr>
              <p:cNvSpPr txBox="1">
                <a:spLocks noRot="1" noChangeAspect="1" noMove="1" noResize="1" noEditPoints="1" noAdjustHandles="1" noChangeArrowheads="1" noChangeShapeType="1" noTextEdit="1"/>
              </p:cNvSpPr>
              <p:nvPr/>
            </p:nvSpPr>
            <p:spPr>
              <a:xfrm>
                <a:off x="1055486" y="5985894"/>
                <a:ext cx="4490720" cy="523220"/>
              </a:xfrm>
              <a:prstGeom prst="rect">
                <a:avLst/>
              </a:prstGeom>
              <a:blipFill>
                <a:blip r:embed="rId6"/>
                <a:stretch>
                  <a:fillRect t="-4762"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4CE8EA-6E97-6E46-69AE-8099D8D8E892}"/>
                  </a:ext>
                </a:extLst>
              </p:cNvPr>
              <p:cNvSpPr txBox="1"/>
              <p:nvPr/>
            </p:nvSpPr>
            <p:spPr>
              <a:xfrm>
                <a:off x="4575761" y="5964440"/>
                <a:ext cx="6096000" cy="523220"/>
              </a:xfrm>
              <a:prstGeom prst="rect">
                <a:avLst/>
              </a:prstGeom>
              <a:noFill/>
            </p:spPr>
            <p:txBody>
              <a:bodyPr wrap="square">
                <a:spAutoFit/>
              </a:bodyPr>
              <a:lstStyle/>
              <a:p>
                <a:pPr lvl="1" algn="ctr"/>
                <a:r>
                  <a:rPr lang="en-US" sz="2800" dirty="0">
                    <a:solidFill>
                      <a:schemeClr val="accent1">
                        <a:lumMod val="75000"/>
                      </a:schemeClr>
                    </a:solidFill>
                  </a:rPr>
                  <a:t> </a:t>
                </a:r>
                <a14:m>
                  <m:oMath xmlns:m="http://schemas.openxmlformats.org/officeDocument/2006/math">
                    <m:r>
                      <m:rPr>
                        <m:sty m:val="p"/>
                      </m:rPr>
                      <a:rPr lang="en-US" sz="2800" b="0" i="0" smtClean="0">
                        <a:solidFill>
                          <a:schemeClr val="accent1">
                            <a:lumMod val="75000"/>
                          </a:schemeClr>
                        </a:solidFill>
                        <a:latin typeface="Cambria Math" panose="02040503050406030204" pitchFamily="18" charset="0"/>
                      </a:rPr>
                      <m:t>y</m:t>
                    </m:r>
                    <m:r>
                      <a:rPr lang="en-US" sz="2800" b="0" i="0" smtClean="0">
                        <a:solidFill>
                          <a:schemeClr val="accent1">
                            <a:lumMod val="75000"/>
                          </a:schemeClr>
                        </a:solidFill>
                        <a:latin typeface="Cambria Math" panose="02040503050406030204" pitchFamily="18" charset="0"/>
                      </a:rPr>
                      <m:t>=</m:t>
                    </m:r>
                    <m:sSup>
                      <m:sSupPr>
                        <m:ctrlPr>
                          <a:rPr lang="en-US" sz="2800" b="0" i="1" smtClean="0">
                            <a:solidFill>
                              <a:schemeClr val="accent1">
                                <a:lumMod val="75000"/>
                              </a:schemeClr>
                            </a:solidFill>
                            <a:latin typeface="Cambria Math" panose="02040503050406030204" pitchFamily="18" charset="0"/>
                          </a:rPr>
                        </m:ctrlPr>
                      </m:sSupPr>
                      <m:e>
                        <m:r>
                          <m:rPr>
                            <m:sty m:val="p"/>
                          </m:rPr>
                          <a:rPr lang="en-US" sz="2800" b="0" i="0" smtClean="0">
                            <a:solidFill>
                              <a:schemeClr val="accent1">
                                <a:lumMod val="75000"/>
                              </a:schemeClr>
                            </a:solidFill>
                            <a:latin typeface="Cambria Math" panose="02040503050406030204" pitchFamily="18" charset="0"/>
                          </a:rPr>
                          <m:t>c</m:t>
                        </m:r>
                      </m:e>
                      <m:sup>
                        <m:r>
                          <a:rPr lang="en-US" sz="2800" b="0" i="1" smtClean="0">
                            <a:solidFill>
                              <a:schemeClr val="accent1">
                                <a:lumMod val="75000"/>
                              </a:schemeClr>
                            </a:solidFill>
                            <a:latin typeface="Cambria Math" panose="02040503050406030204" pitchFamily="18" charset="0"/>
                          </a:rPr>
                          <m:t> </m:t>
                        </m:r>
                      </m:sup>
                    </m:sSup>
                    <m:r>
                      <a:rPr lang="en-US" sz="2800" b="0" i="1" smtClean="0">
                        <a:solidFill>
                          <a:schemeClr val="accent1">
                            <a:lumMod val="75000"/>
                          </a:schemeClr>
                        </a:solidFill>
                        <a:latin typeface="Cambria Math" panose="02040503050406030204" pitchFamily="18" charset="0"/>
                      </a:rPr>
                      <m:t>,</m:t>
                    </m:r>
                    <m:r>
                      <m:rPr>
                        <m:sty m:val="p"/>
                      </m:rPr>
                      <a:rPr lang="en-US" sz="2800">
                        <a:solidFill>
                          <a:schemeClr val="accent1">
                            <a:lumMod val="75000"/>
                          </a:schemeClr>
                        </a:solidFill>
                        <a:latin typeface="Cambria Math" panose="02040503050406030204" pitchFamily="18" charset="0"/>
                      </a:rPr>
                      <m:t>x</m:t>
                    </m:r>
                    <m:r>
                      <a:rPr lang="en-US" sz="2800">
                        <a:solidFill>
                          <a:schemeClr val="accent1">
                            <a:lumMod val="75000"/>
                          </a:schemeClr>
                        </a:solidFill>
                        <a:latin typeface="Cambria Math" panose="02040503050406030204" pitchFamily="18" charset="0"/>
                      </a:rPr>
                      <m:t>=0</m:t>
                    </m:r>
                    <m:r>
                      <a:rPr lang="en-US" sz="2800" b="0" i="1" smtClean="0">
                        <a:solidFill>
                          <a:schemeClr val="accent1">
                            <a:lumMod val="75000"/>
                          </a:schemeClr>
                        </a:solidFill>
                        <a:latin typeface="Cambria Math" panose="02040503050406030204" pitchFamily="18" charset="0"/>
                      </a:rPr>
                      <m:t>→⟨</m:t>
                    </m:r>
                    <m:r>
                      <a:rPr lang="en-US" sz="2800" b="0" i="1" smtClean="0">
                        <a:solidFill>
                          <a:schemeClr val="accent1">
                            <a:lumMod val="75000"/>
                          </a:schemeClr>
                        </a:solidFill>
                        <a:latin typeface="Cambria Math" panose="02040503050406030204" pitchFamily="18" charset="0"/>
                      </a:rPr>
                      <m:t>𝐻𝑝</m:t>
                    </m:r>
                    <m:r>
                      <a:rPr lang="en-US" sz="2800" b="0" i="1" smtClean="0">
                        <a:solidFill>
                          <a:schemeClr val="accent1">
                            <a:lumMod val="75000"/>
                          </a:schemeClr>
                        </a:solidFill>
                        <a:latin typeface="Cambria Math" panose="02040503050406030204" pitchFamily="18" charset="0"/>
                      </a:rPr>
                      <m:t>⟩</m:t>
                    </m:r>
                    <m:r>
                      <a:rPr lang="en-US" sz="2800" b="0" i="0" smtClean="0">
                        <a:solidFill>
                          <a:schemeClr val="accent1">
                            <a:lumMod val="75000"/>
                          </a:schemeClr>
                        </a:solidFill>
                        <a:latin typeface="Cambria Math" panose="02040503050406030204" pitchFamily="18" charset="0"/>
                      </a:rPr>
                      <m:t>(</m:t>
                    </m:r>
                    <m:r>
                      <m:rPr>
                        <m:sty m:val="p"/>
                      </m:rPr>
                      <a:rPr lang="en-US" sz="2800" b="0" i="0" smtClean="0">
                        <a:solidFill>
                          <a:schemeClr val="accent1">
                            <a:lumMod val="75000"/>
                          </a:schemeClr>
                        </a:solidFill>
                        <a:latin typeface="Cambria Math" panose="02040503050406030204" pitchFamily="18" charset="0"/>
                      </a:rPr>
                      <m:t>y</m:t>
                    </m:r>
                    <m:r>
                      <a:rPr lang="en-US" sz="2800" b="0" i="0" smtClean="0">
                        <a:solidFill>
                          <a:schemeClr val="accent1">
                            <a:lumMod val="75000"/>
                          </a:schemeClr>
                        </a:solidFill>
                        <a:latin typeface="Cambria Math" panose="02040503050406030204" pitchFamily="18" charset="0"/>
                      </a:rPr>
                      <m:t>=0)</m:t>
                    </m:r>
                  </m:oMath>
                </a14:m>
                <a:endParaRPr lang="en-US" sz="2800" dirty="0">
                  <a:solidFill>
                    <a:schemeClr val="accent1">
                      <a:lumMod val="75000"/>
                    </a:schemeClr>
                  </a:solidFill>
                </a:endParaRPr>
              </a:p>
            </p:txBody>
          </p:sp>
        </mc:Choice>
        <mc:Fallback xmlns="">
          <p:sp>
            <p:nvSpPr>
              <p:cNvPr id="8" name="TextBox 7">
                <a:extLst>
                  <a:ext uri="{FF2B5EF4-FFF2-40B4-BE49-F238E27FC236}">
                    <a16:creationId xmlns:a16="http://schemas.microsoft.com/office/drawing/2014/main" id="{8A4CE8EA-6E97-6E46-69AE-8099D8D8E892}"/>
                  </a:ext>
                </a:extLst>
              </p:cNvPr>
              <p:cNvSpPr txBox="1">
                <a:spLocks noRot="1" noChangeAspect="1" noMove="1" noResize="1" noEditPoints="1" noAdjustHandles="1" noChangeArrowheads="1" noChangeShapeType="1" noTextEdit="1"/>
              </p:cNvSpPr>
              <p:nvPr/>
            </p:nvSpPr>
            <p:spPr>
              <a:xfrm>
                <a:off x="4575761" y="5964440"/>
                <a:ext cx="6096000" cy="523220"/>
              </a:xfrm>
              <a:prstGeom prst="rect">
                <a:avLst/>
              </a:prstGeom>
              <a:blipFill>
                <a:blip r:embed="rId7"/>
                <a:stretch>
                  <a:fillRect t="-11905" b="-30952"/>
                </a:stretch>
              </a:blipFill>
            </p:spPr>
            <p:txBody>
              <a:bodyPr/>
              <a:lstStyle/>
              <a:p>
                <a:r>
                  <a:rPr lang="en-US">
                    <a:noFill/>
                  </a:rPr>
                  <a:t> </a:t>
                </a:r>
              </a:p>
            </p:txBody>
          </p:sp>
        </mc:Fallback>
      </mc:AlternateContent>
    </p:spTree>
    <p:extLst>
      <p:ext uri="{BB962C8B-B14F-4D97-AF65-F5344CB8AC3E}">
        <p14:creationId xmlns:p14="http://schemas.microsoft.com/office/powerpoint/2010/main" val="2486494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697408-13D1-F45A-AFAD-80F384072736}"/>
              </a:ext>
            </a:extLst>
          </p:cNvPr>
          <p:cNvSpPr/>
          <p:nvPr/>
        </p:nvSpPr>
        <p:spPr>
          <a:xfrm>
            <a:off x="800064" y="4003676"/>
            <a:ext cx="10272943" cy="2659340"/>
          </a:xfrm>
          <a:prstGeom prst="rect">
            <a:avLst/>
          </a:prstGeom>
          <a:solidFill>
            <a:schemeClr val="bg1"/>
          </a:solid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14:m>
                  <m:oMath xmlns:m="http://schemas.openxmlformats.org/officeDocument/2006/math">
                    <m:r>
                      <a:rPr lang="en-US" sz="3600" b="1" i="0" smtClean="0">
                        <a:solidFill>
                          <a:schemeClr val="accent1">
                            <a:lumMod val="75000"/>
                          </a:schemeClr>
                        </a:solidFill>
                        <a:latin typeface="Cambria Math" panose="02040503050406030204" pitchFamily="18" charset="0"/>
                      </a:rPr>
                      <m:t>𝐝𝐋</m:t>
                    </m:r>
                  </m:oMath>
                </a14:m>
                <a:r>
                  <a:rPr lang="en-US" sz="3600" b="1" dirty="0">
                    <a:solidFill>
                      <a:schemeClr val="accent1">
                        <a:lumMod val="75000"/>
                      </a:schemeClr>
                    </a:solidFill>
                  </a:rPr>
                  <a:t>: Differential Dynamic Logic </a:t>
                </a:r>
              </a:p>
            </p:txBody>
          </p:sp>
        </mc:Choice>
        <mc:Fallback xmlns="">
          <p:sp>
            <p:nvSpPr>
              <p:cNvPr id="2" name="Title 1">
                <a:extLst>
                  <a:ext uri="{FF2B5EF4-FFF2-40B4-BE49-F238E27FC236}">
                    <a16:creationId xmlns:a16="http://schemas.microsoft.com/office/drawing/2014/main" id="{8393B3D7-D0A0-FACE-C422-2A6B10B56634}"/>
                  </a:ext>
                </a:extLst>
              </p:cNvPr>
              <p:cNvSpPr>
                <a:spLocks noGrp="1" noRot="1" noChangeAspect="1" noMove="1" noResize="1" noEditPoints="1" noAdjustHandles="1" noChangeArrowheads="1" noChangeShapeType="1" noTextEdit="1"/>
              </p:cNvSpPr>
              <p:nvPr>
                <p:ph type="title"/>
              </p:nvPr>
            </p:nvSpPr>
            <p:spPr>
              <a:xfrm>
                <a:off x="337930" y="-87027"/>
                <a:ext cx="10515600" cy="1325563"/>
              </a:xfrm>
              <a:blipFill>
                <a:blip r:embed="rId3"/>
                <a:stretch>
                  <a:fillRect l="-60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62982"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C3F7F99-CB3B-87FA-042D-AC44598F9589}"/>
              </a:ext>
            </a:extLst>
          </p:cNvPr>
          <p:cNvSpPr txBox="1"/>
          <p:nvPr/>
        </p:nvSpPr>
        <p:spPr>
          <a:xfrm>
            <a:off x="800065" y="4009415"/>
            <a:ext cx="2040559" cy="523220"/>
          </a:xfrm>
          <a:prstGeom prst="rect">
            <a:avLst/>
          </a:prstGeom>
          <a:noFill/>
        </p:spPr>
        <p:txBody>
          <a:bodyPr wrap="none" rtlCol="0">
            <a:spAutoFit/>
          </a:bodyPr>
          <a:lstStyle/>
          <a:p>
            <a:r>
              <a:rPr lang="en-US" sz="2800" dirty="0">
                <a:solidFill>
                  <a:schemeClr val="accent6">
                    <a:lumMod val="75000"/>
                  </a:schemeClr>
                </a:solidFill>
              </a:rPr>
              <a:t>Example</a:t>
            </a:r>
            <a:r>
              <a:rPr lang="en-US" sz="2800" dirty="0">
                <a:solidFill>
                  <a:schemeClr val="accent1">
                    <a:lumMod val="75000"/>
                  </a:schemeClr>
                </a:solidFill>
              </a:rPr>
              <a:t>: </a:t>
            </a:r>
            <a:r>
              <a:rPr lang="en-US" sz="2800" dirty="0"/>
              <a:t>Let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CA9934-B251-5F54-9C21-5841D6046C0A}"/>
                  </a:ext>
                </a:extLst>
              </p:cNvPr>
              <p:cNvSpPr txBox="1"/>
              <p:nvPr/>
            </p:nvSpPr>
            <p:spPr>
              <a:xfrm>
                <a:off x="3099442" y="4444941"/>
                <a:ext cx="7446589" cy="4863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𝐻𝑝</m:t>
                          </m:r>
                          <m:r>
                            <a:rPr lang="en-US" sz="2800" b="0" i="1" smtClean="0">
                              <a:latin typeface="Cambria Math" panose="02040503050406030204" pitchFamily="18" charset="0"/>
                            </a:rPr>
                            <m:t>≡</m:t>
                          </m:r>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d>
                                    <m:dPr>
                                      <m:ctrlPr>
                                        <a:rPr lang="en-US" sz="2800" i="1">
                                          <a:latin typeface="Cambria Math" panose="02040503050406030204" pitchFamily="18" charset="0"/>
                                        </a:rPr>
                                      </m:ctrlPr>
                                    </m:dPr>
                                    <m:e>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&gt;0</m:t>
                                      </m:r>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𝑦</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𝑦</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  &amp;  </m:t>
                                      </m:r>
                                      <m:r>
                                        <a:rPr lang="en-US" sz="2800" i="1">
                                          <a:latin typeface="Cambria Math" panose="02040503050406030204" pitchFamily="18" charset="0"/>
                                        </a:rPr>
                                        <m:t>𝑦</m:t>
                                      </m:r>
                                      <m:r>
                                        <a:rPr lang="en-US" sz="2800" i="1">
                                          <a:latin typeface="Cambria Math" panose="02040503050406030204" pitchFamily="18" charset="0"/>
                                        </a:rPr>
                                        <m:t>≥0</m:t>
                                      </m:r>
                                    </m:e>
                                  </m:d>
                                  <m:r>
                                    <m:rPr>
                                      <m:nor/>
                                    </m:rPr>
                                    <a:rPr lang="en-US" sz="2800"/>
                                    <m:t> </m:t>
                                  </m:r>
                                </m:e>
                              </m:d>
                            </m:e>
                            <m:sup>
                              <m:r>
                                <a:rPr lang="en-US" sz="2800" i="1">
                                  <a:latin typeface="Cambria Math" panose="02040503050406030204" pitchFamily="18" charset="0"/>
                                </a:rPr>
                                <m:t> </m:t>
                              </m:r>
                            </m:sup>
                          </m:sSup>
                        </m:e>
                        <m:sup>
                          <m:r>
                            <a:rPr lang="en-US" sz="2800" b="0" i="1" smtClean="0">
                              <a:latin typeface="Cambria Math" panose="02040503050406030204" pitchFamily="18" charset="0"/>
                            </a:rPr>
                            <m:t> </m:t>
                          </m:r>
                        </m:sup>
                      </m:sSup>
                    </m:oMath>
                  </m:oMathPara>
                </a14:m>
                <a:endParaRPr lang="en-US" sz="2800" dirty="0"/>
              </a:p>
            </p:txBody>
          </p:sp>
        </mc:Choice>
        <mc:Fallback xmlns="">
          <p:sp>
            <p:nvSpPr>
              <p:cNvPr id="7" name="TextBox 6">
                <a:extLst>
                  <a:ext uri="{FF2B5EF4-FFF2-40B4-BE49-F238E27FC236}">
                    <a16:creationId xmlns:a16="http://schemas.microsoft.com/office/drawing/2014/main" id="{95CA9934-B251-5F54-9C21-5841D6046C0A}"/>
                  </a:ext>
                </a:extLst>
              </p:cNvPr>
              <p:cNvSpPr txBox="1">
                <a:spLocks noRot="1" noChangeAspect="1" noMove="1" noResize="1" noEditPoints="1" noAdjustHandles="1" noChangeArrowheads="1" noChangeShapeType="1" noTextEdit="1"/>
              </p:cNvSpPr>
              <p:nvPr/>
            </p:nvSpPr>
            <p:spPr>
              <a:xfrm>
                <a:off x="3099442" y="4444941"/>
                <a:ext cx="7446589" cy="486352"/>
              </a:xfrm>
              <a:prstGeom prst="rect">
                <a:avLst/>
              </a:prstGeom>
              <a:blipFill>
                <a:blip r:embed="rId4"/>
                <a:stretch>
                  <a:fillRect t="-25000"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BBF2329-F236-414B-9964-D6DC2585A3D4}"/>
                  </a:ext>
                </a:extLst>
              </p:cNvPr>
              <p:cNvSpPr txBox="1"/>
              <p:nvPr/>
            </p:nvSpPr>
            <p:spPr>
              <a:xfrm>
                <a:off x="4995409" y="4973868"/>
                <a:ext cx="3149645" cy="430887"/>
              </a:xfrm>
              <a:prstGeom prst="rect">
                <a:avLst/>
              </a:prstGeom>
              <a:noFill/>
            </p:spPr>
            <p:txBody>
              <a:bodyPr wrap="none" lIns="0" tIns="0" rIns="0" bIns="0" rtlCol="0">
                <a:spAutoFit/>
              </a:bodyPr>
              <a:lstStyle/>
              <a:p>
                <a14:m>
                  <m:oMath xmlns:m="http://schemas.openxmlformats.org/officeDocument/2006/math">
                    <m:sSup>
                      <m:sSupPr>
                        <m:ctrlPr>
                          <a:rPr lang="en-US" sz="2800" b="0" i="1" smtClean="0">
                            <a:latin typeface="Cambria Math" panose="02040503050406030204" pitchFamily="18" charset="0"/>
                          </a:rPr>
                        </m:ctrlPr>
                      </m:sSupPr>
                      <m:e>
                        <m:r>
                          <m:rPr>
                            <m:sty m:val="p"/>
                          </m:rPr>
                          <a:rPr lang="en-US" sz="2800" b="0" i="0" smtClean="0">
                            <a:latin typeface="Cambria Math" panose="02040503050406030204" pitchFamily="18" charset="0"/>
                          </a:rPr>
                          <m:t>P</m:t>
                        </m:r>
                      </m:e>
                      <m:sup>
                        <m:r>
                          <a:rPr lang="en-US" sz="2800" b="0" i="1" smtClean="0">
                            <a:latin typeface="Cambria Math" panose="02040503050406030204" pitchFamily="18" charset="0"/>
                          </a:rPr>
                          <m:t> </m:t>
                        </m:r>
                      </m:sup>
                    </m:sSup>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𝑦</m:t>
                            </m:r>
                          </m:e>
                          <m:sup>
                            <m:r>
                              <a:rPr lang="en-US" sz="2800" b="0" i="1" smtClean="0">
                                <a:latin typeface="Cambria Math" panose="02040503050406030204" pitchFamily="18" charset="0"/>
                              </a:rPr>
                              <m:t>2</m:t>
                            </m:r>
                          </m:sup>
                        </m:sSup>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e>
                    </m:d>
                  </m:oMath>
                </a14:m>
                <a:r>
                  <a:rPr lang="en-US" sz="2800" dirty="0"/>
                  <a:t>,</a:t>
                </a:r>
              </a:p>
            </p:txBody>
          </p:sp>
        </mc:Choice>
        <mc:Fallback xmlns="">
          <p:sp>
            <p:nvSpPr>
              <p:cNvPr id="9" name="TextBox 8">
                <a:extLst>
                  <a:ext uri="{FF2B5EF4-FFF2-40B4-BE49-F238E27FC236}">
                    <a16:creationId xmlns:a16="http://schemas.microsoft.com/office/drawing/2014/main" id="{2BBF2329-F236-414B-9964-D6DC2585A3D4}"/>
                  </a:ext>
                </a:extLst>
              </p:cNvPr>
              <p:cNvSpPr txBox="1">
                <a:spLocks noRot="1" noChangeAspect="1" noMove="1" noResize="1" noEditPoints="1" noAdjustHandles="1" noChangeArrowheads="1" noChangeShapeType="1" noTextEdit="1"/>
              </p:cNvSpPr>
              <p:nvPr/>
            </p:nvSpPr>
            <p:spPr>
              <a:xfrm>
                <a:off x="4995409" y="4973868"/>
                <a:ext cx="3149645" cy="430887"/>
              </a:xfrm>
              <a:prstGeom prst="rect">
                <a:avLst/>
              </a:prstGeom>
              <a:blipFill>
                <a:blip r:embed="rId5"/>
                <a:stretch>
                  <a:fillRect l="-4016" t="-22857" r="-6024" b="-4857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B7230CA-E806-0C9B-71CA-DAEED423B25F}"/>
              </a:ext>
            </a:extLst>
          </p:cNvPr>
          <p:cNvSpPr txBox="1"/>
          <p:nvPr/>
        </p:nvSpPr>
        <p:spPr>
          <a:xfrm>
            <a:off x="1656119" y="5446863"/>
            <a:ext cx="861133" cy="523220"/>
          </a:xfrm>
          <a:prstGeom prst="rect">
            <a:avLst/>
          </a:prstGeom>
          <a:noFill/>
        </p:spPr>
        <p:txBody>
          <a:bodyPr wrap="none" rtlCol="0">
            <a:spAutoFit/>
          </a:bodyPr>
          <a:lstStyle/>
          <a:p>
            <a:r>
              <a:rPr lang="en-US" sz="2800" dirty="0"/>
              <a:t>then</a:t>
            </a:r>
          </a:p>
        </p:txBody>
      </p:sp>
      <p:cxnSp>
        <p:nvCxnSpPr>
          <p:cNvPr id="4" name="Straight Connector 3">
            <a:extLst>
              <a:ext uri="{FF2B5EF4-FFF2-40B4-BE49-F238E27FC236}">
                <a16:creationId xmlns:a16="http://schemas.microsoft.com/office/drawing/2014/main" id="{80F12E90-7E58-F035-490F-FC3752964F4B}"/>
              </a:ext>
            </a:extLst>
          </p:cNvPr>
          <p:cNvCxnSpPr>
            <a:cxnSpLocks/>
          </p:cNvCxnSpPr>
          <p:nvPr/>
        </p:nvCxnSpPr>
        <p:spPr>
          <a:xfrm>
            <a:off x="3584662" y="1543725"/>
            <a:ext cx="30018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B4CD3C2-AC86-BC9D-E1DB-3658CA9911BD}"/>
              </a:ext>
            </a:extLst>
          </p:cNvPr>
          <p:cNvCxnSpPr>
            <a:cxnSpLocks/>
          </p:cNvCxnSpPr>
          <p:nvPr/>
        </p:nvCxnSpPr>
        <p:spPr>
          <a:xfrm>
            <a:off x="3755737" y="1238536"/>
            <a:ext cx="0" cy="276514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949EDB7-88E0-6754-38F5-9237BA342862}"/>
              </a:ext>
            </a:extLst>
          </p:cNvPr>
          <p:cNvCxnSpPr>
            <a:cxnSpLocks/>
          </p:cNvCxnSpPr>
          <p:nvPr/>
        </p:nvCxnSpPr>
        <p:spPr>
          <a:xfrm>
            <a:off x="3490190" y="3726873"/>
            <a:ext cx="487403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5EED96B-D8CC-C91F-1A14-085DFADD9BDF}"/>
                  </a:ext>
                </a:extLst>
              </p:cNvPr>
              <p:cNvSpPr txBox="1"/>
              <p:nvPr/>
            </p:nvSpPr>
            <p:spPr>
              <a:xfrm>
                <a:off x="5388264" y="3614043"/>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17" name="TextBox 16">
                <a:extLst>
                  <a:ext uri="{FF2B5EF4-FFF2-40B4-BE49-F238E27FC236}">
                    <a16:creationId xmlns:a16="http://schemas.microsoft.com/office/drawing/2014/main" id="{85EED96B-D8CC-C91F-1A14-085DFADD9BDF}"/>
                  </a:ext>
                </a:extLst>
              </p:cNvPr>
              <p:cNvSpPr txBox="1">
                <a:spLocks noRot="1" noChangeAspect="1" noMove="1" noResize="1" noEditPoints="1" noAdjustHandles="1" noChangeArrowheads="1" noChangeShapeType="1" noTextEdit="1"/>
              </p:cNvSpPr>
              <p:nvPr/>
            </p:nvSpPr>
            <p:spPr>
              <a:xfrm>
                <a:off x="5388264" y="3614043"/>
                <a:ext cx="60960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0DECA75-D695-FEDA-1F2E-21C77B10723E}"/>
                  </a:ext>
                </a:extLst>
              </p:cNvPr>
              <p:cNvSpPr txBox="1"/>
              <p:nvPr/>
            </p:nvSpPr>
            <p:spPr>
              <a:xfrm>
                <a:off x="836844" y="878147"/>
                <a:ext cx="609600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18" name="TextBox 17">
                <a:extLst>
                  <a:ext uri="{FF2B5EF4-FFF2-40B4-BE49-F238E27FC236}">
                    <a16:creationId xmlns:a16="http://schemas.microsoft.com/office/drawing/2014/main" id="{80DECA75-D695-FEDA-1F2E-21C77B10723E}"/>
                  </a:ext>
                </a:extLst>
              </p:cNvPr>
              <p:cNvSpPr txBox="1">
                <a:spLocks noRot="1" noChangeAspect="1" noMove="1" noResize="1" noEditPoints="1" noAdjustHandles="1" noChangeArrowheads="1" noChangeShapeType="1" noTextEdit="1"/>
              </p:cNvSpPr>
              <p:nvPr/>
            </p:nvSpPr>
            <p:spPr>
              <a:xfrm>
                <a:off x="836844" y="878147"/>
                <a:ext cx="6096000" cy="461665"/>
              </a:xfrm>
              <a:prstGeom prst="rect">
                <a:avLst/>
              </a:prstGeom>
              <a:blipFill>
                <a:blip r:embed="rId7"/>
                <a:stretch>
                  <a:fillRect b="-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17415CF-8797-1FC1-8209-B581E1E4E2FA}"/>
                  </a:ext>
                </a:extLst>
              </p:cNvPr>
              <p:cNvSpPr txBox="1"/>
              <p:nvPr/>
            </p:nvSpPr>
            <p:spPr>
              <a:xfrm>
                <a:off x="2946980" y="1359060"/>
                <a:ext cx="70773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𝑐</m:t>
                          </m:r>
                        </m:e>
                        <m:sup>
                          <m:r>
                            <a:rPr lang="en-US" sz="2800" b="0" i="1" smtClean="0">
                              <a:latin typeface="Cambria Math" panose="02040503050406030204" pitchFamily="18" charset="0"/>
                            </a:rPr>
                            <m:t>2</m:t>
                          </m:r>
                        </m:sup>
                      </m:sSup>
                    </m:oMath>
                  </m:oMathPara>
                </a14:m>
                <a:endParaRPr lang="en-US" sz="2800" dirty="0"/>
              </a:p>
            </p:txBody>
          </p:sp>
        </mc:Choice>
        <mc:Fallback xmlns="">
          <p:sp>
            <p:nvSpPr>
              <p:cNvPr id="19" name="TextBox 18">
                <a:extLst>
                  <a:ext uri="{FF2B5EF4-FFF2-40B4-BE49-F238E27FC236}">
                    <a16:creationId xmlns:a16="http://schemas.microsoft.com/office/drawing/2014/main" id="{817415CF-8797-1FC1-8209-B581E1E4E2FA}"/>
                  </a:ext>
                </a:extLst>
              </p:cNvPr>
              <p:cNvSpPr txBox="1">
                <a:spLocks noRot="1" noChangeAspect="1" noMove="1" noResize="1" noEditPoints="1" noAdjustHandles="1" noChangeArrowheads="1" noChangeShapeType="1" noTextEdit="1"/>
              </p:cNvSpPr>
              <p:nvPr/>
            </p:nvSpPr>
            <p:spPr>
              <a:xfrm>
                <a:off x="2946980" y="1359060"/>
                <a:ext cx="707733" cy="523220"/>
              </a:xfrm>
              <a:prstGeom prst="rect">
                <a:avLst/>
              </a:prstGeom>
              <a:blipFill>
                <a:blip r:embed="rId8"/>
                <a:stretch>
                  <a:fillRect/>
                </a:stretch>
              </a:blipFill>
            </p:spPr>
            <p:txBody>
              <a:bodyPr/>
              <a:lstStyle/>
              <a:p>
                <a:r>
                  <a:rPr lang="en-US">
                    <a:noFill/>
                  </a:rPr>
                  <a:t> </a:t>
                </a:r>
              </a:p>
            </p:txBody>
          </p:sp>
        </mc:Fallback>
      </mc:AlternateContent>
      <p:sp>
        <p:nvSpPr>
          <p:cNvPr id="21" name="Oval 20">
            <a:extLst>
              <a:ext uri="{FF2B5EF4-FFF2-40B4-BE49-F238E27FC236}">
                <a16:creationId xmlns:a16="http://schemas.microsoft.com/office/drawing/2014/main" id="{38616088-FA6A-8586-4746-977C4197F54E}"/>
              </a:ext>
            </a:extLst>
          </p:cNvPr>
          <p:cNvSpPr/>
          <p:nvPr/>
        </p:nvSpPr>
        <p:spPr>
          <a:xfrm>
            <a:off x="3768005" y="1566412"/>
            <a:ext cx="2351514" cy="2145838"/>
          </a:xfrm>
          <a:custGeom>
            <a:avLst/>
            <a:gdLst>
              <a:gd name="connsiteX0" fmla="*/ 0 w 4703027"/>
              <a:gd name="connsiteY0" fmla="*/ 2145838 h 4291675"/>
              <a:gd name="connsiteX1" fmla="*/ 2351514 w 4703027"/>
              <a:gd name="connsiteY1" fmla="*/ 0 h 4291675"/>
              <a:gd name="connsiteX2" fmla="*/ 4703028 w 4703027"/>
              <a:gd name="connsiteY2" fmla="*/ 2145838 h 4291675"/>
              <a:gd name="connsiteX3" fmla="*/ 2351514 w 4703027"/>
              <a:gd name="connsiteY3" fmla="*/ 4291676 h 4291675"/>
              <a:gd name="connsiteX4" fmla="*/ 0 w 4703027"/>
              <a:gd name="connsiteY4" fmla="*/ 2145838 h 4291675"/>
              <a:gd name="connsiteX0" fmla="*/ 2265614 w 4617128"/>
              <a:gd name="connsiteY0" fmla="*/ 0 h 4291676"/>
              <a:gd name="connsiteX1" fmla="*/ 4617128 w 4617128"/>
              <a:gd name="connsiteY1" fmla="*/ 2145838 h 4291676"/>
              <a:gd name="connsiteX2" fmla="*/ 2265614 w 4617128"/>
              <a:gd name="connsiteY2" fmla="*/ 4291676 h 4291676"/>
              <a:gd name="connsiteX3" fmla="*/ 5540 w 4617128"/>
              <a:gd name="connsiteY3" fmla="*/ 2237278 h 4291676"/>
              <a:gd name="connsiteX0" fmla="*/ 0 w 2351514"/>
              <a:gd name="connsiteY0" fmla="*/ 0 h 4291676"/>
              <a:gd name="connsiteX1" fmla="*/ 2351514 w 2351514"/>
              <a:gd name="connsiteY1" fmla="*/ 2145838 h 4291676"/>
              <a:gd name="connsiteX2" fmla="*/ 0 w 2351514"/>
              <a:gd name="connsiteY2" fmla="*/ 4291676 h 4291676"/>
              <a:gd name="connsiteX0" fmla="*/ 0 w 2351514"/>
              <a:gd name="connsiteY0" fmla="*/ 0 h 2145838"/>
              <a:gd name="connsiteX1" fmla="*/ 2351514 w 2351514"/>
              <a:gd name="connsiteY1" fmla="*/ 2145838 h 2145838"/>
            </a:gdLst>
            <a:ahLst/>
            <a:cxnLst>
              <a:cxn ang="0">
                <a:pos x="connsiteX0" y="connsiteY0"/>
              </a:cxn>
              <a:cxn ang="0">
                <a:pos x="connsiteX1" y="connsiteY1"/>
              </a:cxn>
            </a:cxnLst>
            <a:rect l="l" t="t" r="r" b="b"/>
            <a:pathLst>
              <a:path w="2351514" h="2145838">
                <a:moveTo>
                  <a:pt x="0" y="0"/>
                </a:moveTo>
                <a:cubicBezTo>
                  <a:pt x="1298705" y="0"/>
                  <a:pt x="2351514" y="960724"/>
                  <a:pt x="2351514" y="2145838"/>
                </a:cubicBezTo>
              </a:path>
            </a:pathLst>
          </a:custGeom>
          <a:noFill/>
          <a:ln w="412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D8E0209-BCFD-2B28-E7CA-78B8C533C7A0}"/>
                  </a:ext>
                </a:extLst>
              </p:cNvPr>
              <p:cNvSpPr txBox="1"/>
              <p:nvPr/>
            </p:nvSpPr>
            <p:spPr>
              <a:xfrm>
                <a:off x="1055486" y="5985894"/>
                <a:ext cx="4490720" cy="523220"/>
              </a:xfrm>
              <a:prstGeom prst="rect">
                <a:avLst/>
              </a:prstGeom>
              <a:noFill/>
            </p:spPr>
            <p:txBody>
              <a:bodyPr wrap="square">
                <a:spAutoFit/>
              </a:bodyPr>
              <a:lstStyle/>
              <a:p>
                <a:pPr lvl="1" algn="ctr"/>
                <a:r>
                  <a:rPr lang="en-US" sz="1800" dirty="0">
                    <a:solidFill>
                      <a:schemeClr val="accent1">
                        <a:lumMod val="75000"/>
                      </a:schemeClr>
                    </a:solidFill>
                  </a:rPr>
                  <a:t> </a:t>
                </a:r>
                <a14:m>
                  <m:oMath xmlns:m="http://schemas.openxmlformats.org/officeDocument/2006/math">
                    <m:r>
                      <m:rPr>
                        <m:sty m:val="p"/>
                      </m:rPr>
                      <a:rPr lang="en-US" sz="2800" b="0" i="0" smtClean="0">
                        <a:solidFill>
                          <a:schemeClr val="accent1">
                            <a:lumMod val="75000"/>
                          </a:schemeClr>
                        </a:solidFill>
                        <a:latin typeface="Cambria Math" panose="02040503050406030204" pitchFamily="18" charset="0"/>
                      </a:rPr>
                      <m:t>y</m:t>
                    </m:r>
                    <m:r>
                      <a:rPr lang="en-US" sz="2800" b="0" i="0" smtClean="0">
                        <a:solidFill>
                          <a:schemeClr val="accent1">
                            <a:lumMod val="75000"/>
                          </a:schemeClr>
                        </a:solidFill>
                        <a:latin typeface="Cambria Math" panose="02040503050406030204" pitchFamily="18" charset="0"/>
                      </a:rPr>
                      <m:t>=</m:t>
                    </m:r>
                    <m:sSup>
                      <m:sSupPr>
                        <m:ctrlPr>
                          <a:rPr lang="en-US" sz="2800" b="0" i="1" smtClean="0">
                            <a:solidFill>
                              <a:schemeClr val="accent1">
                                <a:lumMod val="75000"/>
                              </a:schemeClr>
                            </a:solidFill>
                            <a:latin typeface="Cambria Math" panose="02040503050406030204" pitchFamily="18" charset="0"/>
                          </a:rPr>
                        </m:ctrlPr>
                      </m:sSupPr>
                      <m:e>
                        <m:r>
                          <m:rPr>
                            <m:sty m:val="p"/>
                          </m:rPr>
                          <a:rPr lang="en-US" sz="2800" b="0" i="0" smtClean="0">
                            <a:solidFill>
                              <a:schemeClr val="accent1">
                                <a:lumMod val="75000"/>
                              </a:schemeClr>
                            </a:solidFill>
                            <a:latin typeface="Cambria Math" panose="02040503050406030204" pitchFamily="18" charset="0"/>
                          </a:rPr>
                          <m:t>c</m:t>
                        </m:r>
                      </m:e>
                      <m:sup>
                        <m:r>
                          <a:rPr lang="en-US" sz="2800" b="0" i="1" smtClean="0">
                            <a:solidFill>
                              <a:schemeClr val="accent1">
                                <a:lumMod val="75000"/>
                              </a:schemeClr>
                            </a:solidFill>
                            <a:latin typeface="Cambria Math" panose="02040503050406030204" pitchFamily="18" charset="0"/>
                          </a:rPr>
                          <m:t> </m:t>
                        </m:r>
                      </m:sup>
                    </m:sSup>
                    <m:r>
                      <a:rPr lang="en-US" sz="2800" b="0" i="0" smtClean="0">
                        <a:solidFill>
                          <a:schemeClr val="accent1">
                            <a:lumMod val="75000"/>
                          </a:schemeClr>
                        </a:solidFill>
                        <a:latin typeface="Cambria Math" panose="02040503050406030204" pitchFamily="18" charset="0"/>
                      </a:rPr>
                      <m:t>,</m:t>
                    </m:r>
                    <m:r>
                      <m:rPr>
                        <m:sty m:val="p"/>
                      </m:rPr>
                      <a:rPr lang="en-US" sz="2800">
                        <a:solidFill>
                          <a:schemeClr val="accent1">
                            <a:lumMod val="75000"/>
                          </a:schemeClr>
                        </a:solidFill>
                        <a:latin typeface="Cambria Math" panose="02040503050406030204" pitchFamily="18" charset="0"/>
                      </a:rPr>
                      <m:t>x</m:t>
                    </m:r>
                    <m:r>
                      <a:rPr lang="en-US" sz="2800">
                        <a:solidFill>
                          <a:schemeClr val="accent1">
                            <a:lumMod val="75000"/>
                          </a:schemeClr>
                        </a:solidFill>
                        <a:latin typeface="Cambria Math" panose="02040503050406030204" pitchFamily="18" charset="0"/>
                      </a:rPr>
                      <m:t>=0</m:t>
                    </m:r>
                    <m:r>
                      <a:rPr lang="en-US" sz="2800" b="0" i="1" smtClean="0">
                        <a:solidFill>
                          <a:schemeClr val="accent1">
                            <a:lumMod val="75000"/>
                          </a:schemeClr>
                        </a:solidFill>
                        <a:latin typeface="Cambria Math" panose="02040503050406030204" pitchFamily="18" charset="0"/>
                      </a:rPr>
                      <m:t>⊢</m:t>
                    </m:r>
                    <m:d>
                      <m:dPr>
                        <m:begChr m:val="["/>
                        <m:endChr m:val="]"/>
                        <m:ctrlPr>
                          <a:rPr lang="en-US" sz="2800" b="0" i="1" smtClean="0">
                            <a:solidFill>
                              <a:schemeClr val="accent1">
                                <a:lumMod val="75000"/>
                              </a:schemeClr>
                            </a:solidFill>
                            <a:latin typeface="Cambria Math" panose="02040503050406030204" pitchFamily="18" charset="0"/>
                          </a:rPr>
                        </m:ctrlPr>
                      </m:dPr>
                      <m:e>
                        <m:r>
                          <a:rPr lang="en-US" sz="2800" b="0" i="1" smtClean="0">
                            <a:solidFill>
                              <a:schemeClr val="accent1">
                                <a:lumMod val="75000"/>
                              </a:schemeClr>
                            </a:solidFill>
                            <a:latin typeface="Cambria Math" panose="02040503050406030204" pitchFamily="18" charset="0"/>
                          </a:rPr>
                          <m:t>𝐻𝑝</m:t>
                        </m:r>
                      </m:e>
                    </m:d>
                    <m:r>
                      <a:rPr lang="en-US" sz="2800" b="0" i="1" smtClean="0">
                        <a:solidFill>
                          <a:schemeClr val="accent1">
                            <a:lumMod val="75000"/>
                          </a:schemeClr>
                        </a:solidFill>
                        <a:latin typeface="Cambria Math" panose="02040503050406030204" pitchFamily="18" charset="0"/>
                      </a:rPr>
                      <m:t>𝑃</m:t>
                    </m:r>
                  </m:oMath>
                </a14:m>
                <a:endParaRPr lang="en-US" sz="2800" dirty="0">
                  <a:solidFill>
                    <a:schemeClr val="accent1">
                      <a:lumMod val="75000"/>
                    </a:schemeClr>
                  </a:solidFill>
                </a:endParaRPr>
              </a:p>
            </p:txBody>
          </p:sp>
        </mc:Choice>
        <mc:Fallback xmlns="">
          <p:sp>
            <p:nvSpPr>
              <p:cNvPr id="22" name="TextBox 21">
                <a:extLst>
                  <a:ext uri="{FF2B5EF4-FFF2-40B4-BE49-F238E27FC236}">
                    <a16:creationId xmlns:a16="http://schemas.microsoft.com/office/drawing/2014/main" id="{9D8E0209-BCFD-2B28-E7CA-78B8C533C7A0}"/>
                  </a:ext>
                </a:extLst>
              </p:cNvPr>
              <p:cNvSpPr txBox="1">
                <a:spLocks noRot="1" noChangeAspect="1" noMove="1" noResize="1" noEditPoints="1" noAdjustHandles="1" noChangeArrowheads="1" noChangeShapeType="1" noTextEdit="1"/>
              </p:cNvSpPr>
              <p:nvPr/>
            </p:nvSpPr>
            <p:spPr>
              <a:xfrm>
                <a:off x="1055486" y="5985894"/>
                <a:ext cx="4490720" cy="523220"/>
              </a:xfrm>
              <a:prstGeom prst="rect">
                <a:avLst/>
              </a:prstGeom>
              <a:blipFill>
                <a:blip r:embed="rId9"/>
                <a:stretch>
                  <a:fillRect t="-4762"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C34C685-6342-9F23-3052-8CDBA5FF68B0}"/>
                  </a:ext>
                </a:extLst>
              </p:cNvPr>
              <p:cNvSpPr txBox="1"/>
              <p:nvPr/>
            </p:nvSpPr>
            <p:spPr>
              <a:xfrm>
                <a:off x="4575761" y="5964440"/>
                <a:ext cx="6096000" cy="523220"/>
              </a:xfrm>
              <a:prstGeom prst="rect">
                <a:avLst/>
              </a:prstGeom>
              <a:noFill/>
            </p:spPr>
            <p:txBody>
              <a:bodyPr wrap="square">
                <a:spAutoFit/>
              </a:bodyPr>
              <a:lstStyle/>
              <a:p>
                <a:pPr lvl="1" algn="ctr"/>
                <a:r>
                  <a:rPr lang="en-US" sz="2800" dirty="0">
                    <a:solidFill>
                      <a:schemeClr val="accent1">
                        <a:lumMod val="75000"/>
                      </a:schemeClr>
                    </a:solidFill>
                  </a:rPr>
                  <a:t> </a:t>
                </a:r>
                <a14:m>
                  <m:oMath xmlns:m="http://schemas.openxmlformats.org/officeDocument/2006/math">
                    <m:r>
                      <m:rPr>
                        <m:sty m:val="p"/>
                      </m:rPr>
                      <a:rPr lang="en-US" sz="2800" b="0" i="0" smtClean="0">
                        <a:solidFill>
                          <a:schemeClr val="accent1">
                            <a:lumMod val="75000"/>
                          </a:schemeClr>
                        </a:solidFill>
                        <a:latin typeface="Cambria Math" panose="02040503050406030204" pitchFamily="18" charset="0"/>
                      </a:rPr>
                      <m:t>y</m:t>
                    </m:r>
                    <m:r>
                      <a:rPr lang="en-US" sz="2800" b="0" i="0" smtClean="0">
                        <a:solidFill>
                          <a:schemeClr val="accent1">
                            <a:lumMod val="75000"/>
                          </a:schemeClr>
                        </a:solidFill>
                        <a:latin typeface="Cambria Math" panose="02040503050406030204" pitchFamily="18" charset="0"/>
                      </a:rPr>
                      <m:t>=</m:t>
                    </m:r>
                    <m:sSup>
                      <m:sSupPr>
                        <m:ctrlPr>
                          <a:rPr lang="en-US" sz="2800" b="0" i="1" smtClean="0">
                            <a:solidFill>
                              <a:schemeClr val="accent1">
                                <a:lumMod val="75000"/>
                              </a:schemeClr>
                            </a:solidFill>
                            <a:latin typeface="Cambria Math" panose="02040503050406030204" pitchFamily="18" charset="0"/>
                          </a:rPr>
                        </m:ctrlPr>
                      </m:sSupPr>
                      <m:e>
                        <m:r>
                          <m:rPr>
                            <m:sty m:val="p"/>
                          </m:rPr>
                          <a:rPr lang="en-US" sz="2800" b="0" i="0" smtClean="0">
                            <a:solidFill>
                              <a:schemeClr val="accent1">
                                <a:lumMod val="75000"/>
                              </a:schemeClr>
                            </a:solidFill>
                            <a:latin typeface="Cambria Math" panose="02040503050406030204" pitchFamily="18" charset="0"/>
                          </a:rPr>
                          <m:t>c</m:t>
                        </m:r>
                      </m:e>
                      <m:sup>
                        <m:r>
                          <a:rPr lang="en-US" sz="2800" b="0" i="1" smtClean="0">
                            <a:solidFill>
                              <a:schemeClr val="accent1">
                                <a:lumMod val="75000"/>
                              </a:schemeClr>
                            </a:solidFill>
                            <a:latin typeface="Cambria Math" panose="02040503050406030204" pitchFamily="18" charset="0"/>
                          </a:rPr>
                          <m:t> </m:t>
                        </m:r>
                      </m:sup>
                    </m:sSup>
                    <m:r>
                      <a:rPr lang="en-US" sz="2800" b="0" i="1" smtClean="0">
                        <a:solidFill>
                          <a:schemeClr val="accent1">
                            <a:lumMod val="75000"/>
                          </a:schemeClr>
                        </a:solidFill>
                        <a:latin typeface="Cambria Math" panose="02040503050406030204" pitchFamily="18" charset="0"/>
                      </a:rPr>
                      <m:t>,</m:t>
                    </m:r>
                    <m:r>
                      <m:rPr>
                        <m:sty m:val="p"/>
                      </m:rPr>
                      <a:rPr lang="en-US" sz="2800">
                        <a:solidFill>
                          <a:schemeClr val="accent1">
                            <a:lumMod val="75000"/>
                          </a:schemeClr>
                        </a:solidFill>
                        <a:latin typeface="Cambria Math" panose="02040503050406030204" pitchFamily="18" charset="0"/>
                      </a:rPr>
                      <m:t>x</m:t>
                    </m:r>
                    <m:r>
                      <a:rPr lang="en-US" sz="2800">
                        <a:solidFill>
                          <a:schemeClr val="accent1">
                            <a:lumMod val="75000"/>
                          </a:schemeClr>
                        </a:solidFill>
                        <a:latin typeface="Cambria Math" panose="02040503050406030204" pitchFamily="18" charset="0"/>
                      </a:rPr>
                      <m:t>=0</m:t>
                    </m:r>
                    <m:r>
                      <a:rPr lang="en-US" sz="2800" b="0" i="1" smtClean="0">
                        <a:solidFill>
                          <a:schemeClr val="accent1">
                            <a:lumMod val="75000"/>
                          </a:schemeClr>
                        </a:solidFill>
                        <a:latin typeface="Cambria Math" panose="02040503050406030204" pitchFamily="18" charset="0"/>
                      </a:rPr>
                      <m:t>⊢⟨</m:t>
                    </m:r>
                    <m:r>
                      <a:rPr lang="en-US" sz="2800" b="0" i="1" smtClean="0">
                        <a:solidFill>
                          <a:schemeClr val="accent1">
                            <a:lumMod val="75000"/>
                          </a:schemeClr>
                        </a:solidFill>
                        <a:latin typeface="Cambria Math" panose="02040503050406030204" pitchFamily="18" charset="0"/>
                      </a:rPr>
                      <m:t>𝐻𝑝</m:t>
                    </m:r>
                    <m:r>
                      <a:rPr lang="en-US" sz="2800" b="0" i="1" smtClean="0">
                        <a:solidFill>
                          <a:schemeClr val="accent1">
                            <a:lumMod val="75000"/>
                          </a:schemeClr>
                        </a:solidFill>
                        <a:latin typeface="Cambria Math" panose="02040503050406030204" pitchFamily="18" charset="0"/>
                      </a:rPr>
                      <m:t>⟩</m:t>
                    </m:r>
                    <m:r>
                      <a:rPr lang="en-US" sz="2800" b="0" i="0" smtClean="0">
                        <a:solidFill>
                          <a:schemeClr val="accent1">
                            <a:lumMod val="75000"/>
                          </a:schemeClr>
                        </a:solidFill>
                        <a:latin typeface="Cambria Math" panose="02040503050406030204" pitchFamily="18" charset="0"/>
                      </a:rPr>
                      <m:t>(</m:t>
                    </m:r>
                    <m:r>
                      <m:rPr>
                        <m:sty m:val="p"/>
                      </m:rPr>
                      <a:rPr lang="en-US" sz="2800" b="0" i="0" smtClean="0">
                        <a:solidFill>
                          <a:schemeClr val="accent1">
                            <a:lumMod val="75000"/>
                          </a:schemeClr>
                        </a:solidFill>
                        <a:latin typeface="Cambria Math" panose="02040503050406030204" pitchFamily="18" charset="0"/>
                      </a:rPr>
                      <m:t>y</m:t>
                    </m:r>
                    <m:r>
                      <a:rPr lang="en-US" sz="2800" b="0" i="0" smtClean="0">
                        <a:solidFill>
                          <a:schemeClr val="accent1">
                            <a:lumMod val="75000"/>
                          </a:schemeClr>
                        </a:solidFill>
                        <a:latin typeface="Cambria Math" panose="02040503050406030204" pitchFamily="18" charset="0"/>
                      </a:rPr>
                      <m:t>=0)</m:t>
                    </m:r>
                  </m:oMath>
                </a14:m>
                <a:endParaRPr lang="en-US" sz="2800" dirty="0">
                  <a:solidFill>
                    <a:schemeClr val="accent1">
                      <a:lumMod val="75000"/>
                    </a:schemeClr>
                  </a:solidFill>
                </a:endParaRPr>
              </a:p>
            </p:txBody>
          </p:sp>
        </mc:Choice>
        <mc:Fallback xmlns="">
          <p:sp>
            <p:nvSpPr>
              <p:cNvPr id="23" name="TextBox 22">
                <a:extLst>
                  <a:ext uri="{FF2B5EF4-FFF2-40B4-BE49-F238E27FC236}">
                    <a16:creationId xmlns:a16="http://schemas.microsoft.com/office/drawing/2014/main" id="{6C34C685-6342-9F23-3052-8CDBA5FF68B0}"/>
                  </a:ext>
                </a:extLst>
              </p:cNvPr>
              <p:cNvSpPr txBox="1">
                <a:spLocks noRot="1" noChangeAspect="1" noMove="1" noResize="1" noEditPoints="1" noAdjustHandles="1" noChangeArrowheads="1" noChangeShapeType="1" noTextEdit="1"/>
              </p:cNvSpPr>
              <p:nvPr/>
            </p:nvSpPr>
            <p:spPr>
              <a:xfrm>
                <a:off x="4575761" y="5964440"/>
                <a:ext cx="6096000" cy="523220"/>
              </a:xfrm>
              <a:prstGeom prst="rect">
                <a:avLst/>
              </a:prstGeom>
              <a:blipFill>
                <a:blip r:embed="rId10"/>
                <a:stretch>
                  <a:fillRect t="-11905" b="-30952"/>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2B5A9108-71CA-6CB7-BCF6-9465E8FC743A}"/>
              </a:ext>
            </a:extLst>
          </p:cNvPr>
          <p:cNvSpPr/>
          <p:nvPr/>
        </p:nvSpPr>
        <p:spPr>
          <a:xfrm>
            <a:off x="3656818" y="1461066"/>
            <a:ext cx="182880" cy="18288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976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1.875E-6 1.11111E-6 C 0.10612 1.11111E-6 0.19154 0.11505 0.1961 0.31273 " pathEditMode="relative" rAng="0" ptsTypes="AA">
                                      <p:cBhvr>
                                        <p:cTn id="6" dur="2000" fill="hold"/>
                                        <p:tgtEl>
                                          <p:spTgt spid="15"/>
                                        </p:tgtEl>
                                        <p:attrNameLst>
                                          <p:attrName>ppt_x</p:attrName>
                                          <p:attrName>ppt_y</p:attrName>
                                        </p:attrNameLst>
                                      </p:cBhvr>
                                      <p:rCtr x="9805" y="1562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14:m>
                  <m:oMath xmlns:m="http://schemas.openxmlformats.org/officeDocument/2006/math">
                    <m:r>
                      <a:rPr lang="en-US" sz="3600" b="1" i="0" smtClean="0">
                        <a:solidFill>
                          <a:schemeClr val="accent1">
                            <a:lumMod val="75000"/>
                          </a:schemeClr>
                        </a:solidFill>
                        <a:latin typeface="Cambria Math" panose="02040503050406030204" pitchFamily="18" charset="0"/>
                      </a:rPr>
                      <m:t>𝐝𝐋</m:t>
                    </m:r>
                  </m:oMath>
                </a14:m>
                <a:r>
                  <a:rPr lang="en-US" sz="3600" b="1" dirty="0">
                    <a:solidFill>
                      <a:schemeClr val="accent1">
                        <a:lumMod val="75000"/>
                      </a:schemeClr>
                    </a:solidFill>
                  </a:rPr>
                  <a:t>: Differential Dynamic Logic – Rule Schema</a:t>
                </a:r>
                <a14:m>
                  <m:oMath xmlns:m="http://schemas.openxmlformats.org/officeDocument/2006/math">
                    <m:sSup>
                      <m:sSupPr>
                        <m:ctrlPr>
                          <a:rPr lang="en-US" sz="3600" b="1" i="1" smtClean="0">
                            <a:solidFill>
                              <a:schemeClr val="accent1">
                                <a:lumMod val="75000"/>
                              </a:schemeClr>
                            </a:solidFill>
                            <a:latin typeface="Cambria Math" panose="02040503050406030204" pitchFamily="18" charset="0"/>
                          </a:rPr>
                        </m:ctrlPr>
                      </m:sSupPr>
                      <m:e>
                        <m:r>
                          <a:rPr lang="en-US" sz="3600" b="1" i="1" smtClean="0">
                            <a:solidFill>
                              <a:schemeClr val="accent1">
                                <a:lumMod val="75000"/>
                              </a:schemeClr>
                            </a:solidFill>
                            <a:latin typeface="Cambria Math" panose="02040503050406030204" pitchFamily="18" charset="0"/>
                          </a:rPr>
                          <m:t> </m:t>
                        </m:r>
                      </m:e>
                      <m:sup>
                        <m:r>
                          <a:rPr lang="en-US" sz="3600" b="1" i="1" smtClean="0">
                            <a:solidFill>
                              <a:schemeClr val="accent1">
                                <a:lumMod val="75000"/>
                              </a:schemeClr>
                            </a:solidFill>
                            <a:latin typeface="Cambria Math" panose="02040503050406030204" pitchFamily="18" charset="0"/>
                          </a:rPr>
                          <m:t> </m:t>
                        </m:r>
                      </m:sup>
                    </m:sSup>
                    <m:r>
                      <a:rPr lang="en-US" sz="3600" b="1" i="1" smtClean="0">
                        <a:solidFill>
                          <a:schemeClr val="accent1">
                            <a:lumMod val="75000"/>
                          </a:schemeClr>
                        </a:solidFill>
                        <a:latin typeface="Cambria Math" panose="02040503050406030204" pitchFamily="18" charset="0"/>
                      </a:rPr>
                      <m:t>  </m:t>
                    </m:r>
                  </m:oMath>
                </a14:m>
                <a:r>
                  <a:rPr lang="en-US" sz="3600" b="1" dirty="0">
                    <a:solidFill>
                      <a:schemeClr val="accent1">
                        <a:lumMod val="75000"/>
                      </a:schemeClr>
                    </a:solidFill>
                  </a:rPr>
                  <a:t> </a:t>
                </a:r>
              </a:p>
            </p:txBody>
          </p:sp>
        </mc:Choice>
        <mc:Fallback xmlns="">
          <p:sp>
            <p:nvSpPr>
              <p:cNvPr id="2" name="Title 1">
                <a:extLst>
                  <a:ext uri="{FF2B5EF4-FFF2-40B4-BE49-F238E27FC236}">
                    <a16:creationId xmlns:a16="http://schemas.microsoft.com/office/drawing/2014/main" id="{8393B3D7-D0A0-FACE-C422-2A6B10B56634}"/>
                  </a:ext>
                </a:extLst>
              </p:cNvPr>
              <p:cNvSpPr>
                <a:spLocks noGrp="1" noRot="1" noChangeAspect="1" noMove="1" noResize="1" noEditPoints="1" noAdjustHandles="1" noChangeArrowheads="1" noChangeShapeType="1" noTextEdit="1"/>
              </p:cNvSpPr>
              <p:nvPr>
                <p:ph type="title"/>
              </p:nvPr>
            </p:nvSpPr>
            <p:spPr>
              <a:xfrm>
                <a:off x="337930" y="-87027"/>
                <a:ext cx="10515600" cy="1325563"/>
              </a:xfrm>
              <a:blipFill>
                <a:blip r:embed="rId2"/>
                <a:stretch>
                  <a:fillRect l="-60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97CE665-8492-03DB-65AE-715BECE4FBAA}"/>
              </a:ext>
            </a:extLst>
          </p:cNvPr>
          <p:cNvPicPr>
            <a:picLocks noChangeAspect="1"/>
          </p:cNvPicPr>
          <p:nvPr/>
        </p:nvPicPr>
        <p:blipFill>
          <a:blip r:embed="rId3"/>
          <a:stretch>
            <a:fillRect/>
          </a:stretch>
        </p:blipFill>
        <p:spPr>
          <a:xfrm>
            <a:off x="6336315" y="1078826"/>
            <a:ext cx="3197874" cy="1124527"/>
          </a:xfrm>
          <a:prstGeom prst="rect">
            <a:avLst/>
          </a:prstGeom>
        </p:spPr>
      </p:pic>
      <p:pic>
        <p:nvPicPr>
          <p:cNvPr id="9" name="Picture 8">
            <a:extLst>
              <a:ext uri="{FF2B5EF4-FFF2-40B4-BE49-F238E27FC236}">
                <a16:creationId xmlns:a16="http://schemas.microsoft.com/office/drawing/2014/main" id="{0C31D64B-5329-803F-D8BB-397D6221E21A}"/>
              </a:ext>
            </a:extLst>
          </p:cNvPr>
          <p:cNvPicPr>
            <a:picLocks noChangeAspect="1"/>
          </p:cNvPicPr>
          <p:nvPr/>
        </p:nvPicPr>
        <p:blipFill>
          <a:blip r:embed="rId4"/>
          <a:stretch>
            <a:fillRect/>
          </a:stretch>
        </p:blipFill>
        <p:spPr>
          <a:xfrm>
            <a:off x="4177219" y="4179420"/>
            <a:ext cx="7882231" cy="1226950"/>
          </a:xfrm>
          <a:prstGeom prst="rect">
            <a:avLst/>
          </a:prstGeom>
        </p:spPr>
      </p:pic>
      <p:pic>
        <p:nvPicPr>
          <p:cNvPr id="11" name="Picture 10">
            <a:extLst>
              <a:ext uri="{FF2B5EF4-FFF2-40B4-BE49-F238E27FC236}">
                <a16:creationId xmlns:a16="http://schemas.microsoft.com/office/drawing/2014/main" id="{809D479B-F30E-0FB8-66E0-CE694EA38AF9}"/>
              </a:ext>
            </a:extLst>
          </p:cNvPr>
          <p:cNvPicPr>
            <a:picLocks noChangeAspect="1"/>
          </p:cNvPicPr>
          <p:nvPr/>
        </p:nvPicPr>
        <p:blipFill>
          <a:blip r:embed="rId5"/>
          <a:stretch>
            <a:fillRect/>
          </a:stretch>
        </p:blipFill>
        <p:spPr>
          <a:xfrm>
            <a:off x="5390170" y="2579817"/>
            <a:ext cx="5306291" cy="1137062"/>
          </a:xfrm>
          <a:prstGeom prst="rect">
            <a:avLst/>
          </a:prstGeom>
        </p:spPr>
      </p:pic>
      <p:sp>
        <p:nvSpPr>
          <p:cNvPr id="12" name="TextBox 11">
            <a:extLst>
              <a:ext uri="{FF2B5EF4-FFF2-40B4-BE49-F238E27FC236}">
                <a16:creationId xmlns:a16="http://schemas.microsoft.com/office/drawing/2014/main" id="{C49EB54B-9491-DABA-1273-4A304AC20E6F}"/>
              </a:ext>
            </a:extLst>
          </p:cNvPr>
          <p:cNvSpPr txBox="1"/>
          <p:nvPr/>
        </p:nvSpPr>
        <p:spPr>
          <a:xfrm>
            <a:off x="1595725" y="1313432"/>
            <a:ext cx="2124171" cy="523220"/>
          </a:xfrm>
          <a:prstGeom prst="rect">
            <a:avLst/>
          </a:prstGeom>
          <a:noFill/>
        </p:spPr>
        <p:txBody>
          <a:bodyPr wrap="none" rtlCol="0">
            <a:spAutoFit/>
          </a:bodyPr>
          <a:lstStyle/>
          <a:p>
            <a:r>
              <a:rPr lang="en-US" sz="2800" dirty="0"/>
              <a:t>Union axiom:</a:t>
            </a:r>
          </a:p>
        </p:txBody>
      </p:sp>
      <p:sp>
        <p:nvSpPr>
          <p:cNvPr id="14" name="TextBox 13">
            <a:extLst>
              <a:ext uri="{FF2B5EF4-FFF2-40B4-BE49-F238E27FC236}">
                <a16:creationId xmlns:a16="http://schemas.microsoft.com/office/drawing/2014/main" id="{069CD3BC-3DE2-65CF-C00F-EBCA8322787F}"/>
              </a:ext>
            </a:extLst>
          </p:cNvPr>
          <p:cNvSpPr txBox="1"/>
          <p:nvPr/>
        </p:nvSpPr>
        <p:spPr>
          <a:xfrm>
            <a:off x="1744921" y="2829693"/>
            <a:ext cx="1654620" cy="523220"/>
          </a:xfrm>
          <a:prstGeom prst="rect">
            <a:avLst/>
          </a:prstGeom>
          <a:noFill/>
        </p:spPr>
        <p:txBody>
          <a:bodyPr wrap="none" rtlCol="0">
            <a:spAutoFit/>
          </a:bodyPr>
          <a:lstStyle/>
          <a:p>
            <a:r>
              <a:rPr lang="en-US" sz="2800" dirty="0"/>
              <a:t>Loop rule:</a:t>
            </a:r>
          </a:p>
        </p:txBody>
      </p:sp>
      <p:sp>
        <p:nvSpPr>
          <p:cNvPr id="15" name="TextBox 14">
            <a:extLst>
              <a:ext uri="{FF2B5EF4-FFF2-40B4-BE49-F238E27FC236}">
                <a16:creationId xmlns:a16="http://schemas.microsoft.com/office/drawing/2014/main" id="{91019AA1-008C-D71E-6BBE-654BB871DD31}"/>
              </a:ext>
            </a:extLst>
          </p:cNvPr>
          <p:cNvSpPr txBox="1"/>
          <p:nvPr/>
        </p:nvSpPr>
        <p:spPr>
          <a:xfrm>
            <a:off x="779588" y="4390743"/>
            <a:ext cx="3436934" cy="954107"/>
          </a:xfrm>
          <a:prstGeom prst="rect">
            <a:avLst/>
          </a:prstGeom>
          <a:noFill/>
        </p:spPr>
        <p:txBody>
          <a:bodyPr wrap="square" rtlCol="0">
            <a:spAutoFit/>
          </a:bodyPr>
          <a:lstStyle/>
          <a:p>
            <a:pPr algn="ctr"/>
            <a:r>
              <a:rPr lang="en-US" sz="2800" dirty="0"/>
              <a:t>Differential invariant</a:t>
            </a:r>
          </a:p>
          <a:p>
            <a:pPr algn="ctr"/>
            <a:r>
              <a:rPr lang="en-US" sz="2800" dirty="0"/>
              <a:t> rule:</a:t>
            </a:r>
          </a:p>
        </p:txBody>
      </p:sp>
      <p:cxnSp>
        <p:nvCxnSpPr>
          <p:cNvPr id="16" name="Straight Connector 15">
            <a:extLst>
              <a:ext uri="{FF2B5EF4-FFF2-40B4-BE49-F238E27FC236}">
                <a16:creationId xmlns:a16="http://schemas.microsoft.com/office/drawing/2014/main" id="{E2FFAA37-8A0B-8331-BD58-04A1609BFECE}"/>
              </a:ext>
            </a:extLst>
          </p:cNvPr>
          <p:cNvCxnSpPr>
            <a:cxnSpLocks/>
          </p:cNvCxnSpPr>
          <p:nvPr/>
        </p:nvCxnSpPr>
        <p:spPr>
          <a:xfrm>
            <a:off x="473765" y="6105639"/>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3A31BFA-F478-F2C0-93A1-0B0E5F6CFB0A}"/>
                  </a:ext>
                </a:extLst>
              </p:cNvPr>
              <p:cNvSpPr txBox="1"/>
              <p:nvPr/>
            </p:nvSpPr>
            <p:spPr>
              <a:xfrm>
                <a:off x="4933533" y="5588609"/>
                <a:ext cx="2218813" cy="381130"/>
              </a:xfrm>
              <a:prstGeom prst="rect">
                <a:avLst/>
              </a:prstGeom>
              <a:noFill/>
            </p:spPr>
            <p:txBody>
              <a:bodyPr wrap="none" rtlCol="0">
                <a:spAutoFit/>
              </a:bodyPr>
              <a:lstStyle/>
              <a:p>
                <a:r>
                  <a:rPr lang="en-US" dirty="0"/>
                  <a:t>….and many more</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 </m:t>
                        </m:r>
                      </m:e>
                      <m:sup>
                        <m:r>
                          <a:rPr lang="en-US" b="0" i="1" smtClean="0">
                            <a:latin typeface="Cambria Math" panose="02040503050406030204" pitchFamily="18" charset="0"/>
                          </a:rPr>
                          <m:t>[4]</m:t>
                        </m:r>
                      </m:sup>
                    </m:sSup>
                  </m:oMath>
                </a14:m>
                <a:endParaRPr lang="en-US" dirty="0"/>
              </a:p>
            </p:txBody>
          </p:sp>
        </mc:Choice>
        <mc:Fallback xmlns="">
          <p:sp>
            <p:nvSpPr>
              <p:cNvPr id="17" name="TextBox 16">
                <a:extLst>
                  <a:ext uri="{FF2B5EF4-FFF2-40B4-BE49-F238E27FC236}">
                    <a16:creationId xmlns:a16="http://schemas.microsoft.com/office/drawing/2014/main" id="{23A31BFA-F478-F2C0-93A1-0B0E5F6CFB0A}"/>
                  </a:ext>
                </a:extLst>
              </p:cNvPr>
              <p:cNvSpPr txBox="1">
                <a:spLocks noRot="1" noChangeAspect="1" noMove="1" noResize="1" noEditPoints="1" noAdjustHandles="1" noChangeArrowheads="1" noChangeShapeType="1" noTextEdit="1"/>
              </p:cNvSpPr>
              <p:nvPr/>
            </p:nvSpPr>
            <p:spPr>
              <a:xfrm>
                <a:off x="4933533" y="5588609"/>
                <a:ext cx="2218813" cy="381130"/>
              </a:xfrm>
              <a:prstGeom prst="rect">
                <a:avLst/>
              </a:prstGeom>
              <a:blipFill>
                <a:blip r:embed="rId6"/>
                <a:stretch>
                  <a:fillRect l="-2273" t="-6667" b="-3000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3725245-5FAA-E934-3775-4FE5C4A00F7B}"/>
              </a:ext>
            </a:extLst>
          </p:cNvPr>
          <p:cNvSpPr txBox="1"/>
          <p:nvPr/>
        </p:nvSpPr>
        <p:spPr>
          <a:xfrm>
            <a:off x="571236" y="6211336"/>
            <a:ext cx="11244470" cy="276999"/>
          </a:xfrm>
          <a:prstGeom prst="rect">
            <a:avLst/>
          </a:prstGeom>
          <a:noFill/>
        </p:spPr>
        <p:txBody>
          <a:bodyPr wrap="square">
            <a:spAutoFit/>
          </a:bodyPr>
          <a:lstStyle/>
          <a:p>
            <a:r>
              <a:rPr lang="en-US" sz="1200" dirty="0">
                <a:effectLst/>
                <a:latin typeface="+mj-lt"/>
              </a:rPr>
              <a:t>[5] Differential Dynamic Logic, Logical Foundations of Cyber-Physical Systems. André Platzer. 2018 </a:t>
            </a:r>
            <a:r>
              <a:rPr lang="en-US" sz="1200" dirty="0">
                <a:solidFill>
                  <a:srgbClr val="0054C9"/>
                </a:solidFill>
                <a:effectLst/>
                <a:latin typeface="+mj-lt"/>
                <a:hlinkClick r:id="rId7"/>
              </a:rPr>
              <a:t>https://doi.org/10.1007/978-3-319-63588-0 </a:t>
            </a:r>
            <a:endParaRPr lang="en-US" sz="1200" dirty="0">
              <a:latin typeface="+mj-lt"/>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3046177-A34B-CA97-1794-7ABC5646C976}"/>
                  </a:ext>
                </a:extLst>
              </p:cNvPr>
              <p:cNvSpPr txBox="1"/>
              <p:nvPr/>
            </p:nvSpPr>
            <p:spPr>
              <a:xfrm>
                <a:off x="571236" y="6432682"/>
                <a:ext cx="9986675" cy="276999"/>
              </a:xfrm>
              <a:prstGeom prst="rect">
                <a:avLst/>
              </a:prstGeom>
              <a:noFill/>
            </p:spPr>
            <p:txBody>
              <a:bodyPr wrap="square">
                <a:spAutoFit/>
              </a:bodyPr>
              <a:lstStyle/>
              <a:p>
                <a:r>
                  <a:rPr lang="en-US" sz="1200" dirty="0">
                    <a:effectLst/>
                    <a:latin typeface="+mj-lt"/>
                  </a:rPr>
                  <a:t>[6] </a:t>
                </a:r>
                <a14:m>
                  <m:oMath xmlns:m="http://schemas.openxmlformats.org/officeDocument/2006/math">
                    <m:r>
                      <a:rPr lang="en-US" sz="1200" b="1" i="0" smtClean="0">
                        <a:solidFill>
                          <a:schemeClr val="tx1"/>
                        </a:solidFill>
                        <a:latin typeface="Cambria Math" panose="02040503050406030204" pitchFamily="18" charset="0"/>
                      </a:rPr>
                      <m:t>𝐝𝐋</m:t>
                    </m:r>
                  </m:oMath>
                </a14:m>
                <a:r>
                  <a:rPr lang="en-US" sz="1200" dirty="0">
                    <a:effectLst/>
                    <a:latin typeface="+mj-lt"/>
                  </a:rPr>
                  <a:t> “Cheat </a:t>
                </a:r>
                <a:r>
                  <a:rPr lang="en-US" sz="1200" dirty="0">
                    <a:latin typeface="+mj-lt"/>
                  </a:rPr>
                  <a:t>Sheet,” </a:t>
                </a:r>
                <a:r>
                  <a:rPr lang="en-US" sz="1200" dirty="0">
                    <a:effectLst/>
                    <a:latin typeface="+mj-lt"/>
                  </a:rPr>
                  <a:t>André Platzer, </a:t>
                </a:r>
                <a:r>
                  <a:rPr lang="en-US" sz="1200" dirty="0">
                    <a:effectLst/>
                    <a:latin typeface="+mj-lt"/>
                    <a:hlinkClick r:id="rId8"/>
                  </a:rPr>
                  <a:t>https://symbolaris.com/logic/dL-sheet.pdf</a:t>
                </a:r>
                <a:r>
                  <a:rPr lang="en-US" sz="1200" dirty="0">
                    <a:effectLst/>
                    <a:latin typeface="+mj-lt"/>
                  </a:rPr>
                  <a:t> </a:t>
                </a:r>
                <a:endParaRPr lang="en-US" sz="1200" dirty="0">
                  <a:latin typeface="+mj-lt"/>
                </a:endParaRPr>
              </a:p>
            </p:txBody>
          </p:sp>
        </mc:Choice>
        <mc:Fallback xmlns="">
          <p:sp>
            <p:nvSpPr>
              <p:cNvPr id="21" name="TextBox 20">
                <a:extLst>
                  <a:ext uri="{FF2B5EF4-FFF2-40B4-BE49-F238E27FC236}">
                    <a16:creationId xmlns:a16="http://schemas.microsoft.com/office/drawing/2014/main" id="{83046177-A34B-CA97-1794-7ABC5646C976}"/>
                  </a:ext>
                </a:extLst>
              </p:cNvPr>
              <p:cNvSpPr txBox="1">
                <a:spLocks noRot="1" noChangeAspect="1" noMove="1" noResize="1" noEditPoints="1" noAdjustHandles="1" noChangeArrowheads="1" noChangeShapeType="1" noTextEdit="1"/>
              </p:cNvSpPr>
              <p:nvPr/>
            </p:nvSpPr>
            <p:spPr>
              <a:xfrm>
                <a:off x="571236" y="6432682"/>
                <a:ext cx="9986675" cy="276999"/>
              </a:xfrm>
              <a:prstGeom prst="rect">
                <a:avLst/>
              </a:prstGeom>
              <a:blipFill>
                <a:blip r:embed="rId9"/>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3036973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14:m>
                  <m:oMath xmlns:m="http://schemas.openxmlformats.org/officeDocument/2006/math">
                    <m:r>
                      <a:rPr lang="en-US" sz="3600" b="1" i="0" smtClean="0">
                        <a:solidFill>
                          <a:schemeClr val="accent1">
                            <a:lumMod val="75000"/>
                          </a:schemeClr>
                        </a:solidFill>
                        <a:latin typeface="Cambria Math" panose="02040503050406030204" pitchFamily="18" charset="0"/>
                      </a:rPr>
                      <m:t>𝐝𝐋</m:t>
                    </m:r>
                  </m:oMath>
                </a14:m>
                <a:r>
                  <a:rPr lang="en-US" sz="3600" b="1" dirty="0">
                    <a:solidFill>
                      <a:schemeClr val="accent1">
                        <a:lumMod val="75000"/>
                      </a:schemeClr>
                    </a:solidFill>
                  </a:rPr>
                  <a:t>: Proof</a:t>
                </a:r>
              </a:p>
            </p:txBody>
          </p:sp>
        </mc:Choice>
        <mc:Fallback xmlns="">
          <p:sp>
            <p:nvSpPr>
              <p:cNvPr id="2" name="Title 1">
                <a:extLst>
                  <a:ext uri="{FF2B5EF4-FFF2-40B4-BE49-F238E27FC236}">
                    <a16:creationId xmlns:a16="http://schemas.microsoft.com/office/drawing/2014/main" id="{8393B3D7-D0A0-FACE-C422-2A6B10B56634}"/>
                  </a:ext>
                </a:extLst>
              </p:cNvPr>
              <p:cNvSpPr>
                <a:spLocks noGrp="1" noRot="1" noChangeAspect="1" noMove="1" noResize="1" noEditPoints="1" noAdjustHandles="1" noChangeArrowheads="1" noChangeShapeType="1" noTextEdit="1"/>
              </p:cNvSpPr>
              <p:nvPr>
                <p:ph type="title"/>
              </p:nvPr>
            </p:nvSpPr>
            <p:spPr>
              <a:xfrm>
                <a:off x="337930" y="-87027"/>
                <a:ext cx="10515600" cy="1325563"/>
              </a:xfrm>
              <a:blipFill>
                <a:blip r:embed="rId2"/>
                <a:stretch>
                  <a:fillRect l="-60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C31D64B-5329-803F-D8BB-397D6221E21A}"/>
              </a:ext>
            </a:extLst>
          </p:cNvPr>
          <p:cNvPicPr>
            <a:picLocks noChangeAspect="1"/>
          </p:cNvPicPr>
          <p:nvPr/>
        </p:nvPicPr>
        <p:blipFill>
          <a:blip r:embed="rId3"/>
          <a:stretch>
            <a:fillRect/>
          </a:stretch>
        </p:blipFill>
        <p:spPr>
          <a:xfrm>
            <a:off x="3968867" y="1314633"/>
            <a:ext cx="7882231" cy="1226950"/>
          </a:xfrm>
          <a:prstGeom prst="rect">
            <a:avLst/>
          </a:prstGeom>
        </p:spPr>
      </p:pic>
      <p:sp>
        <p:nvSpPr>
          <p:cNvPr id="15" name="TextBox 14">
            <a:extLst>
              <a:ext uri="{FF2B5EF4-FFF2-40B4-BE49-F238E27FC236}">
                <a16:creationId xmlns:a16="http://schemas.microsoft.com/office/drawing/2014/main" id="{91019AA1-008C-D71E-6BBE-654BB871DD31}"/>
              </a:ext>
            </a:extLst>
          </p:cNvPr>
          <p:cNvSpPr txBox="1"/>
          <p:nvPr/>
        </p:nvSpPr>
        <p:spPr>
          <a:xfrm>
            <a:off x="571236" y="1525956"/>
            <a:ext cx="3436934" cy="954107"/>
          </a:xfrm>
          <a:prstGeom prst="rect">
            <a:avLst/>
          </a:prstGeom>
          <a:noFill/>
        </p:spPr>
        <p:txBody>
          <a:bodyPr wrap="square" rtlCol="0">
            <a:spAutoFit/>
          </a:bodyPr>
          <a:lstStyle/>
          <a:p>
            <a:pPr algn="ctr"/>
            <a:r>
              <a:rPr lang="en-US" sz="2800" dirty="0"/>
              <a:t>Differential invariant</a:t>
            </a:r>
          </a:p>
          <a:p>
            <a:pPr algn="ctr"/>
            <a:r>
              <a:rPr lang="en-US" sz="2800" dirty="0"/>
              <a:t> rule:</a:t>
            </a:r>
          </a:p>
        </p:txBody>
      </p:sp>
      <p:cxnSp>
        <p:nvCxnSpPr>
          <p:cNvPr id="16" name="Straight Connector 15">
            <a:extLst>
              <a:ext uri="{FF2B5EF4-FFF2-40B4-BE49-F238E27FC236}">
                <a16:creationId xmlns:a16="http://schemas.microsoft.com/office/drawing/2014/main" id="{E2FFAA37-8A0B-8331-BD58-04A1609BFECE}"/>
              </a:ext>
            </a:extLst>
          </p:cNvPr>
          <p:cNvCxnSpPr>
            <a:cxnSpLocks/>
          </p:cNvCxnSpPr>
          <p:nvPr/>
        </p:nvCxnSpPr>
        <p:spPr>
          <a:xfrm>
            <a:off x="473765" y="6105639"/>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B05A50F-8962-2ECC-F83D-82E4686D8EB8}"/>
                  </a:ext>
                </a:extLst>
              </p:cNvPr>
              <p:cNvSpPr txBox="1"/>
              <p:nvPr/>
            </p:nvSpPr>
            <p:spPr>
              <a:xfrm>
                <a:off x="2312028" y="5137518"/>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1" smtClean="0">
                              <a:solidFill>
                                <a:schemeClr val="accent1">
                                  <a:lumMod val="75000"/>
                                </a:schemeClr>
                              </a:solidFill>
                              <a:latin typeface="Cambria Math" panose="02040503050406030204" pitchFamily="18" charset="0"/>
                            </a:rPr>
                            <m:t> </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=0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𝑦</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y</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9B05A50F-8962-2ECC-F83D-82E4686D8EB8}"/>
                  </a:ext>
                </a:extLst>
              </p:cNvPr>
              <p:cNvSpPr txBox="1">
                <a:spLocks noRot="1" noChangeAspect="1" noMove="1" noResize="1" noEditPoints="1" noAdjustHandles="1" noChangeArrowheads="1" noChangeShapeType="1" noTextEdit="1"/>
              </p:cNvSpPr>
              <p:nvPr/>
            </p:nvSpPr>
            <p:spPr>
              <a:xfrm>
                <a:off x="2312028" y="5137518"/>
                <a:ext cx="7965510" cy="461665"/>
              </a:xfrm>
              <a:prstGeom prst="rect">
                <a:avLst/>
              </a:prstGeom>
              <a:blipFill>
                <a:blip r:embed="rId4"/>
                <a:stretch>
                  <a:fillRect t="-2632" b="-1842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C770D1A-8E88-5E0A-A7CC-BA3728472018}"/>
              </a:ext>
            </a:extLst>
          </p:cNvPr>
          <p:cNvSpPr txBox="1"/>
          <p:nvPr/>
        </p:nvSpPr>
        <p:spPr>
          <a:xfrm>
            <a:off x="571236" y="6211336"/>
            <a:ext cx="11244470" cy="276999"/>
          </a:xfrm>
          <a:prstGeom prst="rect">
            <a:avLst/>
          </a:prstGeom>
          <a:noFill/>
        </p:spPr>
        <p:txBody>
          <a:bodyPr wrap="square">
            <a:spAutoFit/>
          </a:bodyPr>
          <a:lstStyle/>
          <a:p>
            <a:r>
              <a:rPr lang="en-US" sz="1200" dirty="0">
                <a:effectLst/>
                <a:latin typeface="+mj-lt"/>
              </a:rPr>
              <a:t>[5] Differential Dynamic Logic, Logical Foundations of Cyber-Physical Systems. André Platzer. 2018 </a:t>
            </a:r>
            <a:r>
              <a:rPr lang="en-US" sz="1200" dirty="0">
                <a:solidFill>
                  <a:srgbClr val="0054C9"/>
                </a:solidFill>
                <a:effectLst/>
                <a:latin typeface="+mj-lt"/>
                <a:hlinkClick r:id="rId5"/>
              </a:rPr>
              <a:t>https://doi.org/10.1007/978-3-319-63588-0 </a:t>
            </a:r>
            <a:endParaRPr lang="en-US" sz="1200" dirty="0">
              <a:latin typeface="+mj-lt"/>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BDE8DB-91DB-56F5-ED24-F156825DE3C2}"/>
                  </a:ext>
                </a:extLst>
              </p:cNvPr>
              <p:cNvSpPr txBox="1"/>
              <p:nvPr/>
            </p:nvSpPr>
            <p:spPr>
              <a:xfrm>
                <a:off x="571236" y="6432682"/>
                <a:ext cx="9986675" cy="276999"/>
              </a:xfrm>
              <a:prstGeom prst="rect">
                <a:avLst/>
              </a:prstGeom>
              <a:noFill/>
            </p:spPr>
            <p:txBody>
              <a:bodyPr wrap="square">
                <a:spAutoFit/>
              </a:bodyPr>
              <a:lstStyle/>
              <a:p>
                <a:r>
                  <a:rPr lang="en-US" sz="1200" dirty="0">
                    <a:effectLst/>
                    <a:latin typeface="+mj-lt"/>
                  </a:rPr>
                  <a:t>[6] </a:t>
                </a:r>
                <a14:m>
                  <m:oMath xmlns:m="http://schemas.openxmlformats.org/officeDocument/2006/math">
                    <m:r>
                      <a:rPr lang="en-US" sz="1200" b="1" i="0" smtClean="0">
                        <a:solidFill>
                          <a:schemeClr val="tx1"/>
                        </a:solidFill>
                        <a:latin typeface="Cambria Math" panose="02040503050406030204" pitchFamily="18" charset="0"/>
                      </a:rPr>
                      <m:t>𝐝𝐋</m:t>
                    </m:r>
                  </m:oMath>
                </a14:m>
                <a:r>
                  <a:rPr lang="en-US" sz="1200" dirty="0">
                    <a:effectLst/>
                    <a:latin typeface="+mj-lt"/>
                  </a:rPr>
                  <a:t> “Cheat </a:t>
                </a:r>
                <a:r>
                  <a:rPr lang="en-US" sz="1200" dirty="0">
                    <a:latin typeface="+mj-lt"/>
                  </a:rPr>
                  <a:t>Sheet,” </a:t>
                </a:r>
                <a:r>
                  <a:rPr lang="en-US" sz="1200" dirty="0">
                    <a:effectLst/>
                    <a:latin typeface="+mj-lt"/>
                  </a:rPr>
                  <a:t>André Platzer, </a:t>
                </a:r>
                <a:r>
                  <a:rPr lang="en-US" sz="1200" dirty="0">
                    <a:effectLst/>
                    <a:latin typeface="+mj-lt"/>
                    <a:hlinkClick r:id="rId6"/>
                  </a:rPr>
                  <a:t>https://symbolaris.com/logic/dL-sheet.pdf</a:t>
                </a:r>
                <a:r>
                  <a:rPr lang="en-US" sz="1200" dirty="0">
                    <a:effectLst/>
                    <a:latin typeface="+mj-lt"/>
                  </a:rPr>
                  <a:t> </a:t>
                </a:r>
                <a:endParaRPr lang="en-US" sz="1200" dirty="0">
                  <a:latin typeface="+mj-lt"/>
                </a:endParaRPr>
              </a:p>
            </p:txBody>
          </p:sp>
        </mc:Choice>
        <mc:Fallback xmlns="">
          <p:sp>
            <p:nvSpPr>
              <p:cNvPr id="8" name="TextBox 7">
                <a:extLst>
                  <a:ext uri="{FF2B5EF4-FFF2-40B4-BE49-F238E27FC236}">
                    <a16:creationId xmlns:a16="http://schemas.microsoft.com/office/drawing/2014/main" id="{B7BDE8DB-91DB-56F5-ED24-F156825DE3C2}"/>
                  </a:ext>
                </a:extLst>
              </p:cNvPr>
              <p:cNvSpPr txBox="1">
                <a:spLocks noRot="1" noChangeAspect="1" noMove="1" noResize="1" noEditPoints="1" noAdjustHandles="1" noChangeArrowheads="1" noChangeShapeType="1" noTextEdit="1"/>
              </p:cNvSpPr>
              <p:nvPr/>
            </p:nvSpPr>
            <p:spPr>
              <a:xfrm>
                <a:off x="571236" y="6432682"/>
                <a:ext cx="9986675" cy="276999"/>
              </a:xfrm>
              <a:prstGeom prst="rect">
                <a:avLst/>
              </a:prstGeom>
              <a:blipFill>
                <a:blip r:embed="rId7"/>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745640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14:m>
                  <m:oMath xmlns:m="http://schemas.openxmlformats.org/officeDocument/2006/math">
                    <m:r>
                      <a:rPr lang="en-US" sz="3600" b="1" i="0" smtClean="0">
                        <a:solidFill>
                          <a:schemeClr val="accent1">
                            <a:lumMod val="75000"/>
                          </a:schemeClr>
                        </a:solidFill>
                        <a:latin typeface="Cambria Math" panose="02040503050406030204" pitchFamily="18" charset="0"/>
                      </a:rPr>
                      <m:t>𝐝𝐋</m:t>
                    </m:r>
                  </m:oMath>
                </a14:m>
                <a:r>
                  <a:rPr lang="en-US" sz="3600" b="1" dirty="0">
                    <a:solidFill>
                      <a:schemeClr val="accent1">
                        <a:lumMod val="75000"/>
                      </a:schemeClr>
                    </a:solidFill>
                  </a:rPr>
                  <a:t>: Proof</a:t>
                </a:r>
              </a:p>
            </p:txBody>
          </p:sp>
        </mc:Choice>
        <mc:Fallback xmlns="">
          <p:sp>
            <p:nvSpPr>
              <p:cNvPr id="2" name="Title 1">
                <a:extLst>
                  <a:ext uri="{FF2B5EF4-FFF2-40B4-BE49-F238E27FC236}">
                    <a16:creationId xmlns:a16="http://schemas.microsoft.com/office/drawing/2014/main" id="{8393B3D7-D0A0-FACE-C422-2A6B10B56634}"/>
                  </a:ext>
                </a:extLst>
              </p:cNvPr>
              <p:cNvSpPr>
                <a:spLocks noGrp="1" noRot="1" noChangeAspect="1" noMove="1" noResize="1" noEditPoints="1" noAdjustHandles="1" noChangeArrowheads="1" noChangeShapeType="1" noTextEdit="1"/>
              </p:cNvSpPr>
              <p:nvPr>
                <p:ph type="title"/>
              </p:nvPr>
            </p:nvSpPr>
            <p:spPr>
              <a:xfrm>
                <a:off x="337930" y="-87027"/>
                <a:ext cx="10515600" cy="1325563"/>
              </a:xfrm>
              <a:blipFill>
                <a:blip r:embed="rId2"/>
                <a:stretch>
                  <a:fillRect l="-60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56A6668-6FA0-97DA-94FA-C111FFAE921B}"/>
              </a:ext>
            </a:extLst>
          </p:cNvPr>
          <p:cNvSpPr/>
          <p:nvPr/>
        </p:nvSpPr>
        <p:spPr>
          <a:xfrm>
            <a:off x="2507973" y="5082531"/>
            <a:ext cx="7570782" cy="62915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C31D64B-5329-803F-D8BB-397D6221E21A}"/>
              </a:ext>
            </a:extLst>
          </p:cNvPr>
          <p:cNvPicPr>
            <a:picLocks noChangeAspect="1"/>
          </p:cNvPicPr>
          <p:nvPr/>
        </p:nvPicPr>
        <p:blipFill>
          <a:blip r:embed="rId3"/>
          <a:stretch>
            <a:fillRect/>
          </a:stretch>
        </p:blipFill>
        <p:spPr>
          <a:xfrm>
            <a:off x="3968867" y="1314633"/>
            <a:ext cx="7882231" cy="1226950"/>
          </a:xfrm>
          <a:prstGeom prst="rect">
            <a:avLst/>
          </a:prstGeom>
        </p:spPr>
      </p:pic>
      <p:sp>
        <p:nvSpPr>
          <p:cNvPr id="15" name="TextBox 14">
            <a:extLst>
              <a:ext uri="{FF2B5EF4-FFF2-40B4-BE49-F238E27FC236}">
                <a16:creationId xmlns:a16="http://schemas.microsoft.com/office/drawing/2014/main" id="{91019AA1-008C-D71E-6BBE-654BB871DD31}"/>
              </a:ext>
            </a:extLst>
          </p:cNvPr>
          <p:cNvSpPr txBox="1"/>
          <p:nvPr/>
        </p:nvSpPr>
        <p:spPr>
          <a:xfrm>
            <a:off x="571236" y="1525956"/>
            <a:ext cx="3436934" cy="954107"/>
          </a:xfrm>
          <a:prstGeom prst="rect">
            <a:avLst/>
          </a:prstGeom>
          <a:noFill/>
        </p:spPr>
        <p:txBody>
          <a:bodyPr wrap="square" rtlCol="0">
            <a:spAutoFit/>
          </a:bodyPr>
          <a:lstStyle/>
          <a:p>
            <a:pPr algn="ctr"/>
            <a:r>
              <a:rPr lang="en-US" sz="2800" dirty="0"/>
              <a:t>Differential invariant</a:t>
            </a:r>
          </a:p>
          <a:p>
            <a:pPr algn="ctr"/>
            <a:r>
              <a:rPr lang="en-US" sz="2800" dirty="0"/>
              <a:t> rule:</a:t>
            </a:r>
          </a:p>
        </p:txBody>
      </p:sp>
      <p:cxnSp>
        <p:nvCxnSpPr>
          <p:cNvPr id="16" name="Straight Connector 15">
            <a:extLst>
              <a:ext uri="{FF2B5EF4-FFF2-40B4-BE49-F238E27FC236}">
                <a16:creationId xmlns:a16="http://schemas.microsoft.com/office/drawing/2014/main" id="{E2FFAA37-8A0B-8331-BD58-04A1609BFECE}"/>
              </a:ext>
            </a:extLst>
          </p:cNvPr>
          <p:cNvCxnSpPr>
            <a:cxnSpLocks/>
          </p:cNvCxnSpPr>
          <p:nvPr/>
        </p:nvCxnSpPr>
        <p:spPr>
          <a:xfrm>
            <a:off x="473765" y="6105639"/>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B05A50F-8962-2ECC-F83D-82E4686D8EB8}"/>
                  </a:ext>
                </a:extLst>
              </p:cNvPr>
              <p:cNvSpPr txBox="1"/>
              <p:nvPr/>
            </p:nvSpPr>
            <p:spPr>
              <a:xfrm>
                <a:off x="2312028" y="5137518"/>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1" smtClean="0">
                              <a:solidFill>
                                <a:schemeClr val="accent1">
                                  <a:lumMod val="75000"/>
                                </a:schemeClr>
                              </a:solidFill>
                              <a:latin typeface="Cambria Math" panose="02040503050406030204" pitchFamily="18" charset="0"/>
                            </a:rPr>
                            <m:t> </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=0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𝑦</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y</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9B05A50F-8962-2ECC-F83D-82E4686D8EB8}"/>
                  </a:ext>
                </a:extLst>
              </p:cNvPr>
              <p:cNvSpPr txBox="1">
                <a:spLocks noRot="1" noChangeAspect="1" noMove="1" noResize="1" noEditPoints="1" noAdjustHandles="1" noChangeArrowheads="1" noChangeShapeType="1" noTextEdit="1"/>
              </p:cNvSpPr>
              <p:nvPr/>
            </p:nvSpPr>
            <p:spPr>
              <a:xfrm>
                <a:off x="2312028" y="5137518"/>
                <a:ext cx="7965510" cy="461665"/>
              </a:xfrm>
              <a:prstGeom prst="rect">
                <a:avLst/>
              </a:prstGeom>
              <a:blipFill>
                <a:blip r:embed="rId4"/>
                <a:stretch>
                  <a:fillRect t="-2632" b="-18421"/>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BA951175-0650-D00E-98D0-C036F9D13D23}"/>
              </a:ext>
            </a:extLst>
          </p:cNvPr>
          <p:cNvSpPr/>
          <p:nvPr/>
        </p:nvSpPr>
        <p:spPr>
          <a:xfrm>
            <a:off x="5406888" y="1932997"/>
            <a:ext cx="4850295" cy="580096"/>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7AD4F20F-B47E-AD17-D918-ACCCBF55350E}"/>
              </a:ext>
            </a:extLst>
          </p:cNvPr>
          <p:cNvSpPr txBox="1"/>
          <p:nvPr/>
        </p:nvSpPr>
        <p:spPr>
          <a:xfrm>
            <a:off x="571236" y="6211336"/>
            <a:ext cx="11244470" cy="276999"/>
          </a:xfrm>
          <a:prstGeom prst="rect">
            <a:avLst/>
          </a:prstGeom>
          <a:noFill/>
        </p:spPr>
        <p:txBody>
          <a:bodyPr wrap="square">
            <a:spAutoFit/>
          </a:bodyPr>
          <a:lstStyle/>
          <a:p>
            <a:r>
              <a:rPr lang="en-US" sz="1200" dirty="0">
                <a:effectLst/>
                <a:latin typeface="+mj-lt"/>
              </a:rPr>
              <a:t>[5] Differential Dynamic Logic, Logical Foundations of Cyber-Physical Systems. André Platzer. 2018 </a:t>
            </a:r>
            <a:r>
              <a:rPr lang="en-US" sz="1200" dirty="0">
                <a:solidFill>
                  <a:srgbClr val="0054C9"/>
                </a:solidFill>
                <a:effectLst/>
                <a:latin typeface="+mj-lt"/>
                <a:hlinkClick r:id="rId5"/>
              </a:rPr>
              <a:t>https://doi.org/10.1007/978-3-319-63588-0 </a:t>
            </a:r>
            <a:endParaRPr lang="en-US" sz="1200" dirty="0">
              <a:latin typeface="+mj-lt"/>
            </a:endParaRP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BFE68BB-103F-1B44-271C-6468FB211E87}"/>
                  </a:ext>
                </a:extLst>
              </p:cNvPr>
              <p:cNvSpPr txBox="1"/>
              <p:nvPr/>
            </p:nvSpPr>
            <p:spPr>
              <a:xfrm>
                <a:off x="571236" y="6432682"/>
                <a:ext cx="9986675" cy="276999"/>
              </a:xfrm>
              <a:prstGeom prst="rect">
                <a:avLst/>
              </a:prstGeom>
              <a:noFill/>
            </p:spPr>
            <p:txBody>
              <a:bodyPr wrap="square">
                <a:spAutoFit/>
              </a:bodyPr>
              <a:lstStyle/>
              <a:p>
                <a:r>
                  <a:rPr lang="en-US" sz="1200" dirty="0">
                    <a:effectLst/>
                    <a:latin typeface="+mj-lt"/>
                  </a:rPr>
                  <a:t>[6] </a:t>
                </a:r>
                <a14:m>
                  <m:oMath xmlns:m="http://schemas.openxmlformats.org/officeDocument/2006/math">
                    <m:r>
                      <a:rPr lang="en-US" sz="1200" b="1" i="0" smtClean="0">
                        <a:solidFill>
                          <a:schemeClr val="tx1"/>
                        </a:solidFill>
                        <a:latin typeface="Cambria Math" panose="02040503050406030204" pitchFamily="18" charset="0"/>
                      </a:rPr>
                      <m:t>𝐝𝐋</m:t>
                    </m:r>
                  </m:oMath>
                </a14:m>
                <a:r>
                  <a:rPr lang="en-US" sz="1200" dirty="0">
                    <a:effectLst/>
                    <a:latin typeface="+mj-lt"/>
                  </a:rPr>
                  <a:t> “Cheat </a:t>
                </a:r>
                <a:r>
                  <a:rPr lang="en-US" sz="1200" dirty="0">
                    <a:latin typeface="+mj-lt"/>
                  </a:rPr>
                  <a:t>Sheet,” </a:t>
                </a:r>
                <a:r>
                  <a:rPr lang="en-US" sz="1200" dirty="0">
                    <a:effectLst/>
                    <a:latin typeface="+mj-lt"/>
                  </a:rPr>
                  <a:t>André Platzer, </a:t>
                </a:r>
                <a:r>
                  <a:rPr lang="en-US" sz="1200" dirty="0">
                    <a:effectLst/>
                    <a:latin typeface="+mj-lt"/>
                    <a:hlinkClick r:id="rId6"/>
                  </a:rPr>
                  <a:t>https://symbolaris.com/logic/dL-sheet.pdf</a:t>
                </a:r>
                <a:r>
                  <a:rPr lang="en-US" sz="1200" dirty="0">
                    <a:effectLst/>
                    <a:latin typeface="+mj-lt"/>
                  </a:rPr>
                  <a:t> </a:t>
                </a:r>
                <a:endParaRPr lang="en-US" sz="1200" dirty="0">
                  <a:latin typeface="+mj-lt"/>
                </a:endParaRPr>
              </a:p>
            </p:txBody>
          </p:sp>
        </mc:Choice>
        <mc:Fallback xmlns="">
          <p:sp>
            <p:nvSpPr>
              <p:cNvPr id="37" name="TextBox 36">
                <a:extLst>
                  <a:ext uri="{FF2B5EF4-FFF2-40B4-BE49-F238E27FC236}">
                    <a16:creationId xmlns:a16="http://schemas.microsoft.com/office/drawing/2014/main" id="{8BFE68BB-103F-1B44-271C-6468FB211E87}"/>
                  </a:ext>
                </a:extLst>
              </p:cNvPr>
              <p:cNvSpPr txBox="1">
                <a:spLocks noRot="1" noChangeAspect="1" noMove="1" noResize="1" noEditPoints="1" noAdjustHandles="1" noChangeArrowheads="1" noChangeShapeType="1" noTextEdit="1"/>
              </p:cNvSpPr>
              <p:nvPr/>
            </p:nvSpPr>
            <p:spPr>
              <a:xfrm>
                <a:off x="571236" y="6432682"/>
                <a:ext cx="9986675" cy="276999"/>
              </a:xfrm>
              <a:prstGeom prst="rect">
                <a:avLst/>
              </a:prstGeom>
              <a:blipFill>
                <a:blip r:embed="rId7"/>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2574820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14:m>
                  <m:oMath xmlns:m="http://schemas.openxmlformats.org/officeDocument/2006/math">
                    <m:r>
                      <a:rPr lang="en-US" sz="3600" b="1" i="0" smtClean="0">
                        <a:solidFill>
                          <a:schemeClr val="accent1">
                            <a:lumMod val="75000"/>
                          </a:schemeClr>
                        </a:solidFill>
                        <a:latin typeface="Cambria Math" panose="02040503050406030204" pitchFamily="18" charset="0"/>
                      </a:rPr>
                      <m:t>𝐝𝐋</m:t>
                    </m:r>
                  </m:oMath>
                </a14:m>
                <a:r>
                  <a:rPr lang="en-US" sz="3600" b="1" dirty="0">
                    <a:solidFill>
                      <a:schemeClr val="accent1">
                        <a:lumMod val="75000"/>
                      </a:schemeClr>
                    </a:solidFill>
                  </a:rPr>
                  <a:t>: Proof</a:t>
                </a:r>
              </a:p>
            </p:txBody>
          </p:sp>
        </mc:Choice>
        <mc:Fallback xmlns="">
          <p:sp>
            <p:nvSpPr>
              <p:cNvPr id="2" name="Title 1">
                <a:extLst>
                  <a:ext uri="{FF2B5EF4-FFF2-40B4-BE49-F238E27FC236}">
                    <a16:creationId xmlns:a16="http://schemas.microsoft.com/office/drawing/2014/main" id="{8393B3D7-D0A0-FACE-C422-2A6B10B56634}"/>
                  </a:ext>
                </a:extLst>
              </p:cNvPr>
              <p:cNvSpPr>
                <a:spLocks noGrp="1" noRot="1" noChangeAspect="1" noMove="1" noResize="1" noEditPoints="1" noAdjustHandles="1" noChangeArrowheads="1" noChangeShapeType="1" noTextEdit="1"/>
              </p:cNvSpPr>
              <p:nvPr>
                <p:ph type="title"/>
              </p:nvPr>
            </p:nvSpPr>
            <p:spPr>
              <a:xfrm>
                <a:off x="337930" y="-87027"/>
                <a:ext cx="10515600" cy="1325563"/>
              </a:xfrm>
              <a:blipFill>
                <a:blip r:embed="rId2"/>
                <a:stretch>
                  <a:fillRect l="-60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56A6668-6FA0-97DA-94FA-C111FFAE921B}"/>
              </a:ext>
            </a:extLst>
          </p:cNvPr>
          <p:cNvSpPr/>
          <p:nvPr/>
        </p:nvSpPr>
        <p:spPr>
          <a:xfrm>
            <a:off x="2507973" y="5082531"/>
            <a:ext cx="7570782" cy="62915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C31D64B-5329-803F-D8BB-397D6221E21A}"/>
              </a:ext>
            </a:extLst>
          </p:cNvPr>
          <p:cNvPicPr>
            <a:picLocks noChangeAspect="1"/>
          </p:cNvPicPr>
          <p:nvPr/>
        </p:nvPicPr>
        <p:blipFill>
          <a:blip r:embed="rId3"/>
          <a:stretch>
            <a:fillRect/>
          </a:stretch>
        </p:blipFill>
        <p:spPr>
          <a:xfrm>
            <a:off x="3968867" y="1314633"/>
            <a:ext cx="7882231" cy="1226950"/>
          </a:xfrm>
          <a:prstGeom prst="rect">
            <a:avLst/>
          </a:prstGeom>
        </p:spPr>
      </p:pic>
      <p:sp>
        <p:nvSpPr>
          <p:cNvPr id="15" name="TextBox 14">
            <a:extLst>
              <a:ext uri="{FF2B5EF4-FFF2-40B4-BE49-F238E27FC236}">
                <a16:creationId xmlns:a16="http://schemas.microsoft.com/office/drawing/2014/main" id="{91019AA1-008C-D71E-6BBE-654BB871DD31}"/>
              </a:ext>
            </a:extLst>
          </p:cNvPr>
          <p:cNvSpPr txBox="1"/>
          <p:nvPr/>
        </p:nvSpPr>
        <p:spPr>
          <a:xfrm>
            <a:off x="571236" y="1525956"/>
            <a:ext cx="3436934" cy="954107"/>
          </a:xfrm>
          <a:prstGeom prst="rect">
            <a:avLst/>
          </a:prstGeom>
          <a:noFill/>
        </p:spPr>
        <p:txBody>
          <a:bodyPr wrap="square" rtlCol="0">
            <a:spAutoFit/>
          </a:bodyPr>
          <a:lstStyle/>
          <a:p>
            <a:pPr algn="ctr"/>
            <a:r>
              <a:rPr lang="en-US" sz="2800" dirty="0"/>
              <a:t>Differential invariant</a:t>
            </a:r>
          </a:p>
          <a:p>
            <a:pPr algn="ctr"/>
            <a:r>
              <a:rPr lang="en-US" sz="2800" dirty="0"/>
              <a:t> rule:</a:t>
            </a:r>
          </a:p>
        </p:txBody>
      </p:sp>
      <p:cxnSp>
        <p:nvCxnSpPr>
          <p:cNvPr id="16" name="Straight Connector 15">
            <a:extLst>
              <a:ext uri="{FF2B5EF4-FFF2-40B4-BE49-F238E27FC236}">
                <a16:creationId xmlns:a16="http://schemas.microsoft.com/office/drawing/2014/main" id="{E2FFAA37-8A0B-8331-BD58-04A1609BFECE}"/>
              </a:ext>
            </a:extLst>
          </p:cNvPr>
          <p:cNvCxnSpPr>
            <a:cxnSpLocks/>
          </p:cNvCxnSpPr>
          <p:nvPr/>
        </p:nvCxnSpPr>
        <p:spPr>
          <a:xfrm>
            <a:off x="473765" y="6105639"/>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B05A50F-8962-2ECC-F83D-82E4686D8EB8}"/>
                  </a:ext>
                </a:extLst>
              </p:cNvPr>
              <p:cNvSpPr txBox="1"/>
              <p:nvPr/>
            </p:nvSpPr>
            <p:spPr>
              <a:xfrm>
                <a:off x="2312028" y="5137518"/>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1" smtClean="0">
                              <a:solidFill>
                                <a:schemeClr val="accent1">
                                  <a:lumMod val="75000"/>
                                </a:schemeClr>
                              </a:solidFill>
                              <a:latin typeface="Cambria Math" panose="02040503050406030204" pitchFamily="18" charset="0"/>
                            </a:rPr>
                            <m:t> </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=0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𝑦</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y</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9B05A50F-8962-2ECC-F83D-82E4686D8EB8}"/>
                  </a:ext>
                </a:extLst>
              </p:cNvPr>
              <p:cNvSpPr txBox="1">
                <a:spLocks noRot="1" noChangeAspect="1" noMove="1" noResize="1" noEditPoints="1" noAdjustHandles="1" noChangeArrowheads="1" noChangeShapeType="1" noTextEdit="1"/>
              </p:cNvSpPr>
              <p:nvPr/>
            </p:nvSpPr>
            <p:spPr>
              <a:xfrm>
                <a:off x="2312028" y="5137518"/>
                <a:ext cx="7965510" cy="461665"/>
              </a:xfrm>
              <a:prstGeom prst="rect">
                <a:avLst/>
              </a:prstGeom>
              <a:blipFill>
                <a:blip r:embed="rId4"/>
                <a:stretch>
                  <a:fillRect t="-2632"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E34F426-9D36-9738-155E-F47C3090932D}"/>
                  </a:ext>
                </a:extLst>
              </p:cNvPr>
              <p:cNvSpPr txBox="1"/>
              <p:nvPr/>
            </p:nvSpPr>
            <p:spPr>
              <a:xfrm>
                <a:off x="5397984" y="4364513"/>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m:t>
                      </m:r>
                      <m:r>
                        <a:rPr lang="en-US" sz="2400" i="1">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𝑥</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𝑦</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(2 </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 </m:t>
                          </m:r>
                        </m:sup>
                      </m:sSup>
                      <m:r>
                        <m:rPr>
                          <m:sty m:val="p"/>
                        </m:rPr>
                        <a:rPr lang="en-US" sz="2400" b="0" i="0" smtClean="0">
                          <a:solidFill>
                            <a:schemeClr val="accent1">
                              <a:lumMod val="75000"/>
                            </a:schemeClr>
                          </a:solidFill>
                          <a:latin typeface="Cambria Math" panose="02040503050406030204" pitchFamily="18" charset="0"/>
                        </a:rPr>
                        <m:t>x</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a:rPr lang="en-US" sz="2400" b="0" i="0" smtClean="0">
                              <a:solidFill>
                                <a:schemeClr val="accent1">
                                  <a:lumMod val="75000"/>
                                </a:schemeClr>
                              </a:solidFill>
                              <a:latin typeface="Cambria Math" panose="02040503050406030204" pitchFamily="18" charset="0"/>
                            </a:rPr>
                            <m:t>2 </m:t>
                          </m:r>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 </m:t>
                          </m:r>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m:t>
                          </m:r>
                        </m:e>
                        <m:sup>
                          <m:r>
                            <a:rPr lang="en-US" sz="2400" b="0" i="0" smtClean="0">
                              <a:solidFill>
                                <a:schemeClr val="accent1">
                                  <a:lumMod val="75000"/>
                                </a:schemeClr>
                              </a:solidFill>
                              <a:latin typeface="Cambria Math" panose="02040503050406030204" pitchFamily="18" charset="0"/>
                            </a:rPr>
                            <m:t> </m:t>
                          </m:r>
                        </m:sup>
                      </m:sSup>
                      <m:r>
                        <a:rPr lang="en-US" sz="2400" b="0" i="0" smtClean="0">
                          <a:solidFill>
                            <a:schemeClr val="accent1">
                              <a:lumMod val="75000"/>
                            </a:schemeClr>
                          </a:solidFill>
                          <a:latin typeface="Cambria Math" panose="02040503050406030204" pitchFamily="18" charset="0"/>
                        </a:rPr>
                        <m:t>=0) </m:t>
                      </m:r>
                    </m:oMath>
                  </m:oMathPara>
                </a14:m>
                <a:endParaRPr lang="en-US" sz="2400" dirty="0"/>
              </a:p>
            </p:txBody>
          </p:sp>
        </mc:Choice>
        <mc:Fallback xmlns="">
          <p:sp>
            <p:nvSpPr>
              <p:cNvPr id="7" name="TextBox 6">
                <a:extLst>
                  <a:ext uri="{FF2B5EF4-FFF2-40B4-BE49-F238E27FC236}">
                    <a16:creationId xmlns:a16="http://schemas.microsoft.com/office/drawing/2014/main" id="{CE34F426-9D36-9738-155E-F47C3090932D}"/>
                  </a:ext>
                </a:extLst>
              </p:cNvPr>
              <p:cNvSpPr txBox="1">
                <a:spLocks noRot="1" noChangeAspect="1" noMove="1" noResize="1" noEditPoints="1" noAdjustHandles="1" noChangeArrowheads="1" noChangeShapeType="1" noTextEdit="1"/>
              </p:cNvSpPr>
              <p:nvPr/>
            </p:nvSpPr>
            <p:spPr>
              <a:xfrm>
                <a:off x="5397984" y="4364513"/>
                <a:ext cx="7965510" cy="461665"/>
              </a:xfrm>
              <a:prstGeom prst="rect">
                <a:avLst/>
              </a:prstGeom>
              <a:blipFill>
                <a:blip r:embed="rId5"/>
                <a:stretch>
                  <a:fillRect t="-2632" b="-18421"/>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BA951175-0650-D00E-98D0-C036F9D13D23}"/>
              </a:ext>
            </a:extLst>
          </p:cNvPr>
          <p:cNvSpPr/>
          <p:nvPr/>
        </p:nvSpPr>
        <p:spPr>
          <a:xfrm>
            <a:off x="5406888" y="1932997"/>
            <a:ext cx="4850295" cy="580096"/>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CB0AFD8-88E8-D7A0-0C5F-6E5B0996C8F8}"/>
              </a:ext>
            </a:extLst>
          </p:cNvPr>
          <p:cNvSpPr/>
          <p:nvPr/>
        </p:nvSpPr>
        <p:spPr>
          <a:xfrm>
            <a:off x="7063409" y="1314633"/>
            <a:ext cx="4654826" cy="588002"/>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F80054-25C8-6B28-9E5E-A46D1FBF0571}"/>
              </a:ext>
            </a:extLst>
          </p:cNvPr>
          <p:cNvSpPr/>
          <p:nvPr/>
        </p:nvSpPr>
        <p:spPr>
          <a:xfrm>
            <a:off x="6502214" y="4311845"/>
            <a:ext cx="5471522" cy="56362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8AD246A-6B19-07B4-B97A-BE877B0B0157}"/>
              </a:ext>
            </a:extLst>
          </p:cNvPr>
          <p:cNvSpPr/>
          <p:nvPr/>
        </p:nvSpPr>
        <p:spPr>
          <a:xfrm>
            <a:off x="3964526" y="1315315"/>
            <a:ext cx="2800135" cy="566925"/>
          </a:xfrm>
          <a:prstGeom prst="rect">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1C2ABF4-5475-2383-1693-4F90E9FE74FA}"/>
              </a:ext>
            </a:extLst>
          </p:cNvPr>
          <p:cNvSpPr/>
          <p:nvPr/>
        </p:nvSpPr>
        <p:spPr>
          <a:xfrm>
            <a:off x="1277593" y="4318234"/>
            <a:ext cx="5107087" cy="558585"/>
          </a:xfrm>
          <a:prstGeom prst="rect">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D65F9DD1-F0B6-BB76-FD2F-75F03F756237}"/>
              </a:ext>
            </a:extLst>
          </p:cNvPr>
          <p:cNvCxnSpPr/>
          <p:nvPr/>
        </p:nvCxnSpPr>
        <p:spPr>
          <a:xfrm>
            <a:off x="337930" y="4982515"/>
            <a:ext cx="116207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CC3B7F-868F-E45B-A7F4-7723F74977CE}"/>
              </a:ext>
            </a:extLst>
          </p:cNvPr>
          <p:cNvSpPr txBox="1"/>
          <p:nvPr/>
        </p:nvSpPr>
        <p:spPr>
          <a:xfrm>
            <a:off x="648679" y="5198609"/>
            <a:ext cx="1390124" cy="369332"/>
          </a:xfrm>
          <a:prstGeom prst="rect">
            <a:avLst/>
          </a:prstGeom>
          <a:noFill/>
        </p:spPr>
        <p:txBody>
          <a:bodyPr wrap="none" rtlCol="0">
            <a:spAutoFit/>
          </a:bodyPr>
          <a:lstStyle/>
          <a:p>
            <a:r>
              <a:rPr lang="en-US" dirty="0"/>
              <a:t>Apply Di rule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DFFB82-6CA7-F90E-9A76-73BDB3C0AECB}"/>
                  </a:ext>
                </a:extLst>
              </p:cNvPr>
              <p:cNvSpPr txBox="1"/>
              <p:nvPr/>
            </p:nvSpPr>
            <p:spPr>
              <a:xfrm>
                <a:off x="866164" y="4338117"/>
                <a:ext cx="634116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𝑐</m:t>
                      </m:r>
                      <m:r>
                        <a:rPr lang="en-US" sz="2400" b="0" i="1" smtClean="0">
                          <a:solidFill>
                            <a:schemeClr val="accent1">
                              <a:lumMod val="75000"/>
                            </a:schemeClr>
                          </a:solidFill>
                          <a:latin typeface="Cambria Math" panose="02040503050406030204" pitchFamily="18" charset="0"/>
                        </a:rPr>
                        <m:t>, </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=0 ⊢</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y</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oMath>
                  </m:oMathPara>
                </a14:m>
                <a:endParaRPr lang="en-US" sz="2400" dirty="0"/>
              </a:p>
            </p:txBody>
          </p:sp>
        </mc:Choice>
        <mc:Fallback xmlns="">
          <p:sp>
            <p:nvSpPr>
              <p:cNvPr id="14" name="TextBox 13">
                <a:extLst>
                  <a:ext uri="{FF2B5EF4-FFF2-40B4-BE49-F238E27FC236}">
                    <a16:creationId xmlns:a16="http://schemas.microsoft.com/office/drawing/2014/main" id="{09DFFB82-6CA7-F90E-9A76-73BDB3C0AECB}"/>
                  </a:ext>
                </a:extLst>
              </p:cNvPr>
              <p:cNvSpPr txBox="1">
                <a:spLocks noRot="1" noChangeAspect="1" noMove="1" noResize="1" noEditPoints="1" noAdjustHandles="1" noChangeArrowheads="1" noChangeShapeType="1" noTextEdit="1"/>
              </p:cNvSpPr>
              <p:nvPr/>
            </p:nvSpPr>
            <p:spPr>
              <a:xfrm>
                <a:off x="866164" y="4338117"/>
                <a:ext cx="6341164" cy="461665"/>
              </a:xfrm>
              <a:prstGeom prst="rect">
                <a:avLst/>
              </a:prstGeom>
              <a:blipFill>
                <a:blip r:embed="rId6"/>
                <a:stretch>
                  <a:fillRect b="-21622"/>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DEDF29FF-998C-53CC-3098-98E663B6E898}"/>
              </a:ext>
            </a:extLst>
          </p:cNvPr>
          <p:cNvSpPr txBox="1"/>
          <p:nvPr/>
        </p:nvSpPr>
        <p:spPr>
          <a:xfrm>
            <a:off x="571236" y="6211336"/>
            <a:ext cx="11244470" cy="276999"/>
          </a:xfrm>
          <a:prstGeom prst="rect">
            <a:avLst/>
          </a:prstGeom>
          <a:noFill/>
        </p:spPr>
        <p:txBody>
          <a:bodyPr wrap="square">
            <a:spAutoFit/>
          </a:bodyPr>
          <a:lstStyle/>
          <a:p>
            <a:r>
              <a:rPr lang="en-US" sz="1200" dirty="0">
                <a:effectLst/>
                <a:latin typeface="+mj-lt"/>
              </a:rPr>
              <a:t>[5] Differential Dynamic Logic, Logical Foundations of Cyber-Physical Systems. André Platzer. 2018 </a:t>
            </a:r>
            <a:r>
              <a:rPr lang="en-US" sz="1200" dirty="0">
                <a:solidFill>
                  <a:srgbClr val="0054C9"/>
                </a:solidFill>
                <a:effectLst/>
                <a:latin typeface="+mj-lt"/>
                <a:hlinkClick r:id="rId7"/>
              </a:rPr>
              <a:t>https://doi.org/10.1007/978-3-319-63588-0 </a:t>
            </a:r>
            <a:endParaRPr lang="en-US" sz="1200" dirty="0">
              <a:latin typeface="+mj-lt"/>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4B3D2A4-1E05-A982-E8D3-5A42F27DC8C0}"/>
                  </a:ext>
                </a:extLst>
              </p:cNvPr>
              <p:cNvSpPr txBox="1"/>
              <p:nvPr/>
            </p:nvSpPr>
            <p:spPr>
              <a:xfrm>
                <a:off x="571236" y="6432682"/>
                <a:ext cx="9986675" cy="276999"/>
              </a:xfrm>
              <a:prstGeom prst="rect">
                <a:avLst/>
              </a:prstGeom>
              <a:noFill/>
            </p:spPr>
            <p:txBody>
              <a:bodyPr wrap="square">
                <a:spAutoFit/>
              </a:bodyPr>
              <a:lstStyle/>
              <a:p>
                <a:r>
                  <a:rPr lang="en-US" sz="1200" dirty="0">
                    <a:effectLst/>
                    <a:latin typeface="+mj-lt"/>
                  </a:rPr>
                  <a:t>[6] </a:t>
                </a:r>
                <a14:m>
                  <m:oMath xmlns:m="http://schemas.openxmlformats.org/officeDocument/2006/math">
                    <m:r>
                      <a:rPr lang="en-US" sz="1200" b="1" i="0" smtClean="0">
                        <a:solidFill>
                          <a:schemeClr val="tx1"/>
                        </a:solidFill>
                        <a:latin typeface="Cambria Math" panose="02040503050406030204" pitchFamily="18" charset="0"/>
                      </a:rPr>
                      <m:t>𝐝𝐋</m:t>
                    </m:r>
                  </m:oMath>
                </a14:m>
                <a:r>
                  <a:rPr lang="en-US" sz="1200" dirty="0">
                    <a:effectLst/>
                    <a:latin typeface="+mj-lt"/>
                  </a:rPr>
                  <a:t> “Cheat </a:t>
                </a:r>
                <a:r>
                  <a:rPr lang="en-US" sz="1200" dirty="0">
                    <a:latin typeface="+mj-lt"/>
                  </a:rPr>
                  <a:t>Sheet,” </a:t>
                </a:r>
                <a:r>
                  <a:rPr lang="en-US" sz="1200" dirty="0">
                    <a:effectLst/>
                    <a:latin typeface="+mj-lt"/>
                  </a:rPr>
                  <a:t>André Platzer, </a:t>
                </a:r>
                <a:r>
                  <a:rPr lang="en-US" sz="1200" dirty="0">
                    <a:effectLst/>
                    <a:latin typeface="+mj-lt"/>
                    <a:hlinkClick r:id="rId8"/>
                  </a:rPr>
                  <a:t>https://symbolaris.com/logic/dL-sheet.pdf</a:t>
                </a:r>
                <a:r>
                  <a:rPr lang="en-US" sz="1200" dirty="0">
                    <a:effectLst/>
                    <a:latin typeface="+mj-lt"/>
                  </a:rPr>
                  <a:t> </a:t>
                </a:r>
                <a:endParaRPr lang="en-US" sz="1200" dirty="0">
                  <a:latin typeface="+mj-lt"/>
                </a:endParaRPr>
              </a:p>
            </p:txBody>
          </p:sp>
        </mc:Choice>
        <mc:Fallback xmlns="">
          <p:sp>
            <p:nvSpPr>
              <p:cNvPr id="29" name="TextBox 28">
                <a:extLst>
                  <a:ext uri="{FF2B5EF4-FFF2-40B4-BE49-F238E27FC236}">
                    <a16:creationId xmlns:a16="http://schemas.microsoft.com/office/drawing/2014/main" id="{A4B3D2A4-1E05-A982-E8D3-5A42F27DC8C0}"/>
                  </a:ext>
                </a:extLst>
              </p:cNvPr>
              <p:cNvSpPr txBox="1">
                <a:spLocks noRot="1" noChangeAspect="1" noMove="1" noResize="1" noEditPoints="1" noAdjustHandles="1" noChangeArrowheads="1" noChangeShapeType="1" noTextEdit="1"/>
              </p:cNvSpPr>
              <p:nvPr/>
            </p:nvSpPr>
            <p:spPr>
              <a:xfrm>
                <a:off x="571236" y="6432682"/>
                <a:ext cx="9986675" cy="276999"/>
              </a:xfrm>
              <a:prstGeom prst="rect">
                <a:avLst/>
              </a:prstGeom>
              <a:blipFill>
                <a:blip r:embed="rId9"/>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19205645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14:m>
                  <m:oMath xmlns:m="http://schemas.openxmlformats.org/officeDocument/2006/math">
                    <m:r>
                      <a:rPr lang="en-US" sz="3600" b="1" i="0" smtClean="0">
                        <a:solidFill>
                          <a:schemeClr val="accent1">
                            <a:lumMod val="75000"/>
                          </a:schemeClr>
                        </a:solidFill>
                        <a:latin typeface="Cambria Math" panose="02040503050406030204" pitchFamily="18" charset="0"/>
                      </a:rPr>
                      <m:t>𝐝𝐋</m:t>
                    </m:r>
                  </m:oMath>
                </a14:m>
                <a:r>
                  <a:rPr lang="en-US" sz="3600" b="1" dirty="0">
                    <a:solidFill>
                      <a:schemeClr val="accent1">
                        <a:lumMod val="75000"/>
                      </a:schemeClr>
                    </a:solidFill>
                  </a:rPr>
                  <a:t>: Proof</a:t>
                </a:r>
              </a:p>
            </p:txBody>
          </p:sp>
        </mc:Choice>
        <mc:Fallback xmlns="">
          <p:sp>
            <p:nvSpPr>
              <p:cNvPr id="2" name="Title 1">
                <a:extLst>
                  <a:ext uri="{FF2B5EF4-FFF2-40B4-BE49-F238E27FC236}">
                    <a16:creationId xmlns:a16="http://schemas.microsoft.com/office/drawing/2014/main" id="{8393B3D7-D0A0-FACE-C422-2A6B10B56634}"/>
                  </a:ext>
                </a:extLst>
              </p:cNvPr>
              <p:cNvSpPr>
                <a:spLocks noGrp="1" noRot="1" noChangeAspect="1" noMove="1" noResize="1" noEditPoints="1" noAdjustHandles="1" noChangeArrowheads="1" noChangeShapeType="1" noTextEdit="1"/>
              </p:cNvSpPr>
              <p:nvPr>
                <p:ph type="title"/>
              </p:nvPr>
            </p:nvSpPr>
            <p:spPr>
              <a:xfrm>
                <a:off x="337930" y="-87027"/>
                <a:ext cx="10515600" cy="1325563"/>
              </a:xfrm>
              <a:blipFill>
                <a:blip r:embed="rId2"/>
                <a:stretch>
                  <a:fillRect l="-60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56A6668-6FA0-97DA-94FA-C111FFAE921B}"/>
              </a:ext>
            </a:extLst>
          </p:cNvPr>
          <p:cNvSpPr/>
          <p:nvPr/>
        </p:nvSpPr>
        <p:spPr>
          <a:xfrm>
            <a:off x="2507973" y="5082531"/>
            <a:ext cx="7570782" cy="62915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C31D64B-5329-803F-D8BB-397D6221E21A}"/>
              </a:ext>
            </a:extLst>
          </p:cNvPr>
          <p:cNvPicPr>
            <a:picLocks noChangeAspect="1"/>
          </p:cNvPicPr>
          <p:nvPr/>
        </p:nvPicPr>
        <p:blipFill>
          <a:blip r:embed="rId3"/>
          <a:stretch>
            <a:fillRect/>
          </a:stretch>
        </p:blipFill>
        <p:spPr>
          <a:xfrm>
            <a:off x="3968867" y="1314633"/>
            <a:ext cx="7882231" cy="1226950"/>
          </a:xfrm>
          <a:prstGeom prst="rect">
            <a:avLst/>
          </a:prstGeom>
        </p:spPr>
      </p:pic>
      <p:sp>
        <p:nvSpPr>
          <p:cNvPr id="15" name="TextBox 14">
            <a:extLst>
              <a:ext uri="{FF2B5EF4-FFF2-40B4-BE49-F238E27FC236}">
                <a16:creationId xmlns:a16="http://schemas.microsoft.com/office/drawing/2014/main" id="{91019AA1-008C-D71E-6BBE-654BB871DD31}"/>
              </a:ext>
            </a:extLst>
          </p:cNvPr>
          <p:cNvSpPr txBox="1"/>
          <p:nvPr/>
        </p:nvSpPr>
        <p:spPr>
          <a:xfrm>
            <a:off x="571236" y="1525956"/>
            <a:ext cx="3436934" cy="954107"/>
          </a:xfrm>
          <a:prstGeom prst="rect">
            <a:avLst/>
          </a:prstGeom>
          <a:noFill/>
        </p:spPr>
        <p:txBody>
          <a:bodyPr wrap="square" rtlCol="0">
            <a:spAutoFit/>
          </a:bodyPr>
          <a:lstStyle/>
          <a:p>
            <a:pPr algn="ctr"/>
            <a:r>
              <a:rPr lang="en-US" sz="2800" dirty="0"/>
              <a:t>Differential invariant</a:t>
            </a:r>
          </a:p>
          <a:p>
            <a:pPr algn="ctr"/>
            <a:r>
              <a:rPr lang="en-US" sz="2800" dirty="0"/>
              <a:t> rule:</a:t>
            </a:r>
          </a:p>
        </p:txBody>
      </p:sp>
      <p:cxnSp>
        <p:nvCxnSpPr>
          <p:cNvPr id="16" name="Straight Connector 15">
            <a:extLst>
              <a:ext uri="{FF2B5EF4-FFF2-40B4-BE49-F238E27FC236}">
                <a16:creationId xmlns:a16="http://schemas.microsoft.com/office/drawing/2014/main" id="{E2FFAA37-8A0B-8331-BD58-04A1609BFECE}"/>
              </a:ext>
            </a:extLst>
          </p:cNvPr>
          <p:cNvCxnSpPr>
            <a:cxnSpLocks/>
          </p:cNvCxnSpPr>
          <p:nvPr/>
        </p:nvCxnSpPr>
        <p:spPr>
          <a:xfrm>
            <a:off x="473765" y="6105639"/>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B05A50F-8962-2ECC-F83D-82E4686D8EB8}"/>
                  </a:ext>
                </a:extLst>
              </p:cNvPr>
              <p:cNvSpPr txBox="1"/>
              <p:nvPr/>
            </p:nvSpPr>
            <p:spPr>
              <a:xfrm>
                <a:off x="2312028" y="5137518"/>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1" smtClean="0">
                              <a:solidFill>
                                <a:schemeClr val="accent1">
                                  <a:lumMod val="75000"/>
                                </a:schemeClr>
                              </a:solidFill>
                              <a:latin typeface="Cambria Math" panose="02040503050406030204" pitchFamily="18" charset="0"/>
                            </a:rPr>
                            <m:t> </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=0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𝑦</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y</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9B05A50F-8962-2ECC-F83D-82E4686D8EB8}"/>
                  </a:ext>
                </a:extLst>
              </p:cNvPr>
              <p:cNvSpPr txBox="1">
                <a:spLocks noRot="1" noChangeAspect="1" noMove="1" noResize="1" noEditPoints="1" noAdjustHandles="1" noChangeArrowheads="1" noChangeShapeType="1" noTextEdit="1"/>
              </p:cNvSpPr>
              <p:nvPr/>
            </p:nvSpPr>
            <p:spPr>
              <a:xfrm>
                <a:off x="2312028" y="5137518"/>
                <a:ext cx="7965510" cy="461665"/>
              </a:xfrm>
              <a:prstGeom prst="rect">
                <a:avLst/>
              </a:prstGeom>
              <a:blipFill>
                <a:blip r:embed="rId4"/>
                <a:stretch>
                  <a:fillRect t="-2632"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E34F426-9D36-9738-155E-F47C3090932D}"/>
                  </a:ext>
                </a:extLst>
              </p:cNvPr>
              <p:cNvSpPr txBox="1"/>
              <p:nvPr/>
            </p:nvSpPr>
            <p:spPr>
              <a:xfrm>
                <a:off x="5397984" y="4364513"/>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m:t>
                      </m:r>
                      <m:r>
                        <a:rPr lang="en-US" sz="2400" i="1">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𝑥</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𝑦</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(2 </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 </m:t>
                          </m:r>
                        </m:sup>
                      </m:sSup>
                      <m:r>
                        <m:rPr>
                          <m:sty m:val="p"/>
                        </m:rPr>
                        <a:rPr lang="en-US" sz="2400" b="0" i="0" smtClean="0">
                          <a:solidFill>
                            <a:schemeClr val="accent1">
                              <a:lumMod val="75000"/>
                            </a:schemeClr>
                          </a:solidFill>
                          <a:latin typeface="Cambria Math" panose="02040503050406030204" pitchFamily="18" charset="0"/>
                        </a:rPr>
                        <m:t>x</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a:rPr lang="en-US" sz="2400" b="0" i="0" smtClean="0">
                              <a:solidFill>
                                <a:schemeClr val="accent1">
                                  <a:lumMod val="75000"/>
                                </a:schemeClr>
                              </a:solidFill>
                              <a:latin typeface="Cambria Math" panose="02040503050406030204" pitchFamily="18" charset="0"/>
                            </a:rPr>
                            <m:t>2 </m:t>
                          </m:r>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 </m:t>
                          </m:r>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m:t>
                          </m:r>
                        </m:e>
                        <m:sup>
                          <m:r>
                            <a:rPr lang="en-US" sz="2400" b="0" i="0" smtClean="0">
                              <a:solidFill>
                                <a:schemeClr val="accent1">
                                  <a:lumMod val="75000"/>
                                </a:schemeClr>
                              </a:solidFill>
                              <a:latin typeface="Cambria Math" panose="02040503050406030204" pitchFamily="18" charset="0"/>
                            </a:rPr>
                            <m:t> </m:t>
                          </m:r>
                        </m:sup>
                      </m:sSup>
                      <m:r>
                        <a:rPr lang="en-US" sz="2400" b="0" i="0" smtClean="0">
                          <a:solidFill>
                            <a:schemeClr val="accent1">
                              <a:lumMod val="75000"/>
                            </a:schemeClr>
                          </a:solidFill>
                          <a:latin typeface="Cambria Math" panose="02040503050406030204" pitchFamily="18" charset="0"/>
                        </a:rPr>
                        <m:t>=0) </m:t>
                      </m:r>
                    </m:oMath>
                  </m:oMathPara>
                </a14:m>
                <a:endParaRPr lang="en-US" sz="2400" dirty="0"/>
              </a:p>
            </p:txBody>
          </p:sp>
        </mc:Choice>
        <mc:Fallback xmlns="">
          <p:sp>
            <p:nvSpPr>
              <p:cNvPr id="7" name="TextBox 6">
                <a:extLst>
                  <a:ext uri="{FF2B5EF4-FFF2-40B4-BE49-F238E27FC236}">
                    <a16:creationId xmlns:a16="http://schemas.microsoft.com/office/drawing/2014/main" id="{CE34F426-9D36-9738-155E-F47C3090932D}"/>
                  </a:ext>
                </a:extLst>
              </p:cNvPr>
              <p:cNvSpPr txBox="1">
                <a:spLocks noRot="1" noChangeAspect="1" noMove="1" noResize="1" noEditPoints="1" noAdjustHandles="1" noChangeArrowheads="1" noChangeShapeType="1" noTextEdit="1"/>
              </p:cNvSpPr>
              <p:nvPr/>
            </p:nvSpPr>
            <p:spPr>
              <a:xfrm>
                <a:off x="5397984" y="4364513"/>
                <a:ext cx="7965510" cy="461665"/>
              </a:xfrm>
              <a:prstGeom prst="rect">
                <a:avLst/>
              </a:prstGeom>
              <a:blipFill>
                <a:blip r:embed="rId5"/>
                <a:stretch>
                  <a:fillRect t="-2632"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DE6CC6D-5F6E-8C64-994D-E527C70542E5}"/>
                  </a:ext>
                </a:extLst>
              </p:cNvPr>
              <p:cNvSpPr txBox="1"/>
              <p:nvPr/>
            </p:nvSpPr>
            <p:spPr>
              <a:xfrm>
                <a:off x="5167395" y="3653069"/>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2 </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 </m:t>
                          </m:r>
                        </m:sup>
                      </m:sSup>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a:rPr lang="en-US" sz="2400" b="0" i="0" smtClean="0">
                              <a:solidFill>
                                <a:schemeClr val="accent1">
                                  <a:lumMod val="75000"/>
                                </a:schemeClr>
                              </a:solidFill>
                              <a:latin typeface="Cambria Math" panose="02040503050406030204" pitchFamily="18" charset="0"/>
                            </a:rPr>
                            <m:t>2 </m:t>
                          </m:r>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 </m:t>
                          </m:r>
                          <m:d>
                            <m:dPr>
                              <m:ctrlPr>
                                <a:rPr lang="en-US" sz="2400" b="0" i="1" smtClean="0">
                                  <a:solidFill>
                                    <a:schemeClr val="accent1">
                                      <a:lumMod val="75000"/>
                                    </a:schemeClr>
                                  </a:solidFill>
                                  <a:latin typeface="Cambria Math" panose="02040503050406030204" pitchFamily="18" charset="0"/>
                                </a:rPr>
                              </m:ctrlPr>
                            </m:dPr>
                            <m:e>
                              <m:r>
                                <a:rPr lang="en-US" sz="2400" b="0" i="0" smtClean="0">
                                  <a:solidFill>
                                    <a:schemeClr val="accent1">
                                      <a:lumMod val="75000"/>
                                    </a:schemeClr>
                                  </a:solidFill>
                                  <a:latin typeface="Cambria Math" panose="02040503050406030204" pitchFamily="18" charset="0"/>
                                </a:rPr>
                                <m:t>−</m:t>
                              </m:r>
                              <m:r>
                                <m:rPr>
                                  <m:sty m:val="p"/>
                                </m:rPr>
                                <a:rPr lang="en-US" sz="2400" b="0" i="0" smtClean="0">
                                  <a:solidFill>
                                    <a:schemeClr val="accent1">
                                      <a:lumMod val="75000"/>
                                    </a:schemeClr>
                                  </a:solidFill>
                                  <a:latin typeface="Cambria Math" panose="02040503050406030204" pitchFamily="18" charset="0"/>
                                </a:rPr>
                                <m:t>x</m:t>
                              </m:r>
                            </m:e>
                          </m:d>
                        </m:e>
                        <m:sup>
                          <m:r>
                            <a:rPr lang="en-US" sz="2400" b="0" i="0" smtClean="0">
                              <a:solidFill>
                                <a:schemeClr val="accent1">
                                  <a:lumMod val="75000"/>
                                </a:schemeClr>
                              </a:solidFill>
                              <a:latin typeface="Cambria Math" panose="02040503050406030204" pitchFamily="18" charset="0"/>
                            </a:rPr>
                            <m:t> </m:t>
                          </m:r>
                        </m:sup>
                      </m:sSup>
                      <m:r>
                        <a:rPr lang="en-US" sz="2400" b="0" i="0" smtClean="0">
                          <a:solidFill>
                            <a:schemeClr val="accent1">
                              <a:lumMod val="75000"/>
                            </a:schemeClr>
                          </a:solidFill>
                          <a:latin typeface="Cambria Math" panose="02040503050406030204" pitchFamily="18" charset="0"/>
                        </a:rPr>
                        <m:t>=0 </m:t>
                      </m:r>
                    </m:oMath>
                  </m:oMathPara>
                </a14:m>
                <a:endParaRPr lang="en-US" sz="2400" dirty="0"/>
              </a:p>
            </p:txBody>
          </p:sp>
        </mc:Choice>
        <mc:Fallback xmlns="">
          <p:sp>
            <p:nvSpPr>
              <p:cNvPr id="8" name="TextBox 7">
                <a:extLst>
                  <a:ext uri="{FF2B5EF4-FFF2-40B4-BE49-F238E27FC236}">
                    <a16:creationId xmlns:a16="http://schemas.microsoft.com/office/drawing/2014/main" id="{FDE6CC6D-5F6E-8C64-994D-E527C70542E5}"/>
                  </a:ext>
                </a:extLst>
              </p:cNvPr>
              <p:cNvSpPr txBox="1">
                <a:spLocks noRot="1" noChangeAspect="1" noMove="1" noResize="1" noEditPoints="1" noAdjustHandles="1" noChangeArrowheads="1" noChangeShapeType="1" noTextEdit="1"/>
              </p:cNvSpPr>
              <p:nvPr/>
            </p:nvSpPr>
            <p:spPr>
              <a:xfrm>
                <a:off x="5167395" y="3653069"/>
                <a:ext cx="7965510" cy="461665"/>
              </a:xfrm>
              <a:prstGeom prst="rect">
                <a:avLst/>
              </a:prstGeom>
              <a:blipFill>
                <a:blip r:embed="rId6"/>
                <a:stretch>
                  <a:fillRect t="-2703" b="-216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BA951175-0650-D00E-98D0-C036F9D13D23}"/>
              </a:ext>
            </a:extLst>
          </p:cNvPr>
          <p:cNvSpPr/>
          <p:nvPr/>
        </p:nvSpPr>
        <p:spPr>
          <a:xfrm>
            <a:off x="5406888" y="1932997"/>
            <a:ext cx="4850295" cy="580096"/>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CB0AFD8-88E8-D7A0-0C5F-6E5B0996C8F8}"/>
              </a:ext>
            </a:extLst>
          </p:cNvPr>
          <p:cNvSpPr/>
          <p:nvPr/>
        </p:nvSpPr>
        <p:spPr>
          <a:xfrm>
            <a:off x="7063409" y="1314633"/>
            <a:ext cx="4654826" cy="588002"/>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F80054-25C8-6B28-9E5E-A46D1FBF0571}"/>
              </a:ext>
            </a:extLst>
          </p:cNvPr>
          <p:cNvSpPr/>
          <p:nvPr/>
        </p:nvSpPr>
        <p:spPr>
          <a:xfrm>
            <a:off x="6502214" y="4311845"/>
            <a:ext cx="5471522" cy="56362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8AD246A-6B19-07B4-B97A-BE877B0B0157}"/>
              </a:ext>
            </a:extLst>
          </p:cNvPr>
          <p:cNvSpPr/>
          <p:nvPr/>
        </p:nvSpPr>
        <p:spPr>
          <a:xfrm>
            <a:off x="3964526" y="1315315"/>
            <a:ext cx="2800135" cy="566925"/>
          </a:xfrm>
          <a:prstGeom prst="rect">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6023C4E-E93A-BDF2-2351-85206CDE59AE}"/>
                  </a:ext>
                </a:extLst>
              </p:cNvPr>
              <p:cNvSpPr txBox="1"/>
              <p:nvPr/>
            </p:nvSpPr>
            <p:spPr>
              <a:xfrm>
                <a:off x="866164" y="4338117"/>
                <a:ext cx="634116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𝑐</m:t>
                      </m:r>
                      <m:r>
                        <a:rPr lang="en-US" sz="2400" b="0" i="1" smtClean="0">
                          <a:solidFill>
                            <a:schemeClr val="accent1">
                              <a:lumMod val="75000"/>
                            </a:schemeClr>
                          </a:solidFill>
                          <a:latin typeface="Cambria Math" panose="02040503050406030204" pitchFamily="18" charset="0"/>
                        </a:rPr>
                        <m:t>, </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=0 ⊢</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y</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oMath>
                  </m:oMathPara>
                </a14:m>
                <a:endParaRPr lang="en-US" sz="2400" dirty="0"/>
              </a:p>
            </p:txBody>
          </p:sp>
        </mc:Choice>
        <mc:Fallback xmlns="">
          <p:sp>
            <p:nvSpPr>
              <p:cNvPr id="25" name="TextBox 24">
                <a:extLst>
                  <a:ext uri="{FF2B5EF4-FFF2-40B4-BE49-F238E27FC236}">
                    <a16:creationId xmlns:a16="http://schemas.microsoft.com/office/drawing/2014/main" id="{56023C4E-E93A-BDF2-2351-85206CDE59AE}"/>
                  </a:ext>
                </a:extLst>
              </p:cNvPr>
              <p:cNvSpPr txBox="1">
                <a:spLocks noRot="1" noChangeAspect="1" noMove="1" noResize="1" noEditPoints="1" noAdjustHandles="1" noChangeArrowheads="1" noChangeShapeType="1" noTextEdit="1"/>
              </p:cNvSpPr>
              <p:nvPr/>
            </p:nvSpPr>
            <p:spPr>
              <a:xfrm>
                <a:off x="866164" y="4338117"/>
                <a:ext cx="6341164" cy="461665"/>
              </a:xfrm>
              <a:prstGeom prst="rect">
                <a:avLst/>
              </a:prstGeom>
              <a:blipFill>
                <a:blip r:embed="rId7"/>
                <a:stretch>
                  <a:fillRect b="-21622"/>
                </a:stretch>
              </a:blipFill>
            </p:spPr>
            <p:txBody>
              <a:bodyPr/>
              <a:lstStyle/>
              <a:p>
                <a:r>
                  <a:rPr lang="en-US">
                    <a:noFill/>
                  </a:rPr>
                  <a:t> </a:t>
                </a:r>
              </a:p>
            </p:txBody>
          </p:sp>
        </mc:Fallback>
      </mc:AlternateContent>
      <p:sp>
        <p:nvSpPr>
          <p:cNvPr id="27" name="Rectangle 26">
            <a:extLst>
              <a:ext uri="{FF2B5EF4-FFF2-40B4-BE49-F238E27FC236}">
                <a16:creationId xmlns:a16="http://schemas.microsoft.com/office/drawing/2014/main" id="{31C2ABF4-5475-2383-1693-4F90E9FE74FA}"/>
              </a:ext>
            </a:extLst>
          </p:cNvPr>
          <p:cNvSpPr/>
          <p:nvPr/>
        </p:nvSpPr>
        <p:spPr>
          <a:xfrm>
            <a:off x="1277593" y="4318234"/>
            <a:ext cx="5107087" cy="558585"/>
          </a:xfrm>
          <a:prstGeom prst="rect">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DCDC6BC-1BA4-60E4-8D9F-5ACE31B7E5A2}"/>
                  </a:ext>
                </a:extLst>
              </p:cNvPr>
              <p:cNvSpPr txBox="1"/>
              <p:nvPr/>
            </p:nvSpPr>
            <p:spPr>
              <a:xfrm>
                <a:off x="-758351" y="3658896"/>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sSup>
                            <m:sSupPr>
                              <m:ctrlPr>
                                <a:rPr lang="en-US" sz="2400" b="0" i="1" smtClean="0">
                                  <a:solidFill>
                                    <a:schemeClr val="accent1">
                                      <a:lumMod val="75000"/>
                                    </a:schemeClr>
                                  </a:solidFill>
                                  <a:latin typeface="Cambria Math" panose="02040503050406030204" pitchFamily="18" charset="0"/>
                                </a:rPr>
                              </m:ctrlPr>
                            </m:sSupPr>
                            <m:e>
                              <m:r>
                                <a:rPr lang="en-US" sz="2400" b="0" i="0" smtClean="0">
                                  <a:solidFill>
                                    <a:schemeClr val="accent1">
                                      <a:lumMod val="75000"/>
                                    </a:schemeClr>
                                  </a:solidFill>
                                  <a:latin typeface="Cambria Math" panose="02040503050406030204" pitchFamily="18" charset="0"/>
                                </a:rPr>
                                <m:t>0</m:t>
                              </m:r>
                            </m:e>
                            <m:sup>
                              <m:r>
                                <a:rPr lang="en-US" sz="2400" b="0" i="0" smtClean="0">
                                  <a:solidFill>
                                    <a:schemeClr val="accent1">
                                      <a:lumMod val="75000"/>
                                    </a:schemeClr>
                                  </a:solidFill>
                                  <a:latin typeface="Cambria Math" panose="02040503050406030204" pitchFamily="18" charset="0"/>
                                </a:rPr>
                                <m:t>2</m:t>
                              </m:r>
                            </m:sup>
                          </m:sSup>
                        </m:e>
                        <m:sup>
                          <m:r>
                            <a:rPr lang="en-US" sz="2400" b="0" i="0" smtClean="0">
                              <a:solidFill>
                                <a:schemeClr val="accent1">
                                  <a:lumMod val="75000"/>
                                </a:schemeClr>
                              </a:solidFill>
                              <a:latin typeface="Cambria Math" panose="02040503050406030204" pitchFamily="18" charset="0"/>
                            </a:rPr>
                            <m:t> </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a:rPr lang="en-US" sz="2400" b="0" i="0"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e>
                        <m:sup>
                          <m:r>
                            <a:rPr lang="en-US" sz="2400" b="0" i="0" smtClean="0">
                              <a:solidFill>
                                <a:schemeClr val="accent1">
                                  <a:lumMod val="75000"/>
                                </a:schemeClr>
                              </a:solidFill>
                              <a:latin typeface="Cambria Math" panose="02040503050406030204" pitchFamily="18" charset="0"/>
                            </a:rPr>
                            <m:t> </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oMath>
                  </m:oMathPara>
                </a14:m>
                <a:endParaRPr lang="en-US" sz="2400" dirty="0"/>
              </a:p>
            </p:txBody>
          </p:sp>
        </mc:Choice>
        <mc:Fallback xmlns="">
          <p:sp>
            <p:nvSpPr>
              <p:cNvPr id="28" name="TextBox 27">
                <a:extLst>
                  <a:ext uri="{FF2B5EF4-FFF2-40B4-BE49-F238E27FC236}">
                    <a16:creationId xmlns:a16="http://schemas.microsoft.com/office/drawing/2014/main" id="{ADCDC6BC-1BA4-60E4-8D9F-5ACE31B7E5A2}"/>
                  </a:ext>
                </a:extLst>
              </p:cNvPr>
              <p:cNvSpPr txBox="1">
                <a:spLocks noRot="1" noChangeAspect="1" noMove="1" noResize="1" noEditPoints="1" noAdjustHandles="1" noChangeArrowheads="1" noChangeShapeType="1" noTextEdit="1"/>
              </p:cNvSpPr>
              <p:nvPr/>
            </p:nvSpPr>
            <p:spPr>
              <a:xfrm>
                <a:off x="-758351" y="3658896"/>
                <a:ext cx="7965510" cy="461665"/>
              </a:xfrm>
              <a:prstGeom prst="rect">
                <a:avLst/>
              </a:prstGeom>
              <a:blipFill>
                <a:blip r:embed="rId8"/>
                <a:stretch>
                  <a:fillRect t="-18919" b="-21622"/>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D65F9DD1-F0B6-BB76-FD2F-75F03F756237}"/>
              </a:ext>
            </a:extLst>
          </p:cNvPr>
          <p:cNvCxnSpPr/>
          <p:nvPr/>
        </p:nvCxnSpPr>
        <p:spPr>
          <a:xfrm>
            <a:off x="337930" y="4982515"/>
            <a:ext cx="116207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CC3B7F-868F-E45B-A7F4-7723F74977CE}"/>
              </a:ext>
            </a:extLst>
          </p:cNvPr>
          <p:cNvSpPr txBox="1"/>
          <p:nvPr/>
        </p:nvSpPr>
        <p:spPr>
          <a:xfrm>
            <a:off x="648679" y="5198609"/>
            <a:ext cx="1390124" cy="369332"/>
          </a:xfrm>
          <a:prstGeom prst="rect">
            <a:avLst/>
          </a:prstGeom>
          <a:noFill/>
        </p:spPr>
        <p:txBody>
          <a:bodyPr wrap="none" rtlCol="0">
            <a:spAutoFit/>
          </a:bodyPr>
          <a:lstStyle/>
          <a:p>
            <a:r>
              <a:rPr lang="en-US" dirty="0"/>
              <a:t>Apply Di rule</a:t>
            </a:r>
          </a:p>
        </p:txBody>
      </p:sp>
      <p:sp>
        <p:nvSpPr>
          <p:cNvPr id="3" name="TextBox 2">
            <a:extLst>
              <a:ext uri="{FF2B5EF4-FFF2-40B4-BE49-F238E27FC236}">
                <a16:creationId xmlns:a16="http://schemas.microsoft.com/office/drawing/2014/main" id="{32821CF9-BC70-F339-8A05-D295AECDF884}"/>
              </a:ext>
            </a:extLst>
          </p:cNvPr>
          <p:cNvSpPr txBox="1"/>
          <p:nvPr/>
        </p:nvSpPr>
        <p:spPr>
          <a:xfrm>
            <a:off x="12820" y="4270492"/>
            <a:ext cx="1324787" cy="646331"/>
          </a:xfrm>
          <a:prstGeom prst="rect">
            <a:avLst/>
          </a:prstGeom>
          <a:noFill/>
        </p:spPr>
        <p:txBody>
          <a:bodyPr wrap="square" rtlCol="0">
            <a:spAutoFit/>
          </a:bodyPr>
          <a:lstStyle/>
          <a:p>
            <a:r>
              <a:rPr lang="en-US" dirty="0"/>
              <a:t>Apply</a:t>
            </a:r>
          </a:p>
          <a:p>
            <a:r>
              <a:rPr lang="en-US" dirty="0"/>
              <a:t>substitution</a:t>
            </a:r>
          </a:p>
        </p:txBody>
      </p:sp>
      <p:cxnSp>
        <p:nvCxnSpPr>
          <p:cNvPr id="12" name="Straight Connector 11">
            <a:extLst>
              <a:ext uri="{FF2B5EF4-FFF2-40B4-BE49-F238E27FC236}">
                <a16:creationId xmlns:a16="http://schemas.microsoft.com/office/drawing/2014/main" id="{1CAA7BFD-237C-D517-C3C7-1498985695D7}"/>
              </a:ext>
            </a:extLst>
          </p:cNvPr>
          <p:cNvCxnSpPr/>
          <p:nvPr/>
        </p:nvCxnSpPr>
        <p:spPr>
          <a:xfrm>
            <a:off x="353028" y="4123201"/>
            <a:ext cx="116207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49FA5D3-A247-AD94-9239-CF41D145B8F2}"/>
              </a:ext>
            </a:extLst>
          </p:cNvPr>
          <p:cNvSpPr txBox="1"/>
          <p:nvPr/>
        </p:nvSpPr>
        <p:spPr>
          <a:xfrm>
            <a:off x="571236" y="6211336"/>
            <a:ext cx="11244470" cy="276999"/>
          </a:xfrm>
          <a:prstGeom prst="rect">
            <a:avLst/>
          </a:prstGeom>
          <a:noFill/>
        </p:spPr>
        <p:txBody>
          <a:bodyPr wrap="square">
            <a:spAutoFit/>
          </a:bodyPr>
          <a:lstStyle/>
          <a:p>
            <a:r>
              <a:rPr lang="en-US" sz="1200" dirty="0">
                <a:effectLst/>
                <a:latin typeface="+mj-lt"/>
              </a:rPr>
              <a:t>[5] Differential Dynamic Logic, Logical Foundations of Cyber-Physical Systems. André Platzer. 2018 </a:t>
            </a:r>
            <a:r>
              <a:rPr lang="en-US" sz="1200" dirty="0">
                <a:solidFill>
                  <a:srgbClr val="0054C9"/>
                </a:solidFill>
                <a:effectLst/>
                <a:latin typeface="+mj-lt"/>
                <a:hlinkClick r:id="rId9"/>
              </a:rPr>
              <a:t>https://doi.org/10.1007/978-3-319-63588-0 </a:t>
            </a:r>
            <a:endParaRPr lang="en-US" sz="1200" dirty="0">
              <a:latin typeface="+mj-lt"/>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92724C3-3562-B163-30C9-9501DCC96004}"/>
                  </a:ext>
                </a:extLst>
              </p:cNvPr>
              <p:cNvSpPr txBox="1"/>
              <p:nvPr/>
            </p:nvSpPr>
            <p:spPr>
              <a:xfrm>
                <a:off x="571236" y="6432682"/>
                <a:ext cx="9986675" cy="276999"/>
              </a:xfrm>
              <a:prstGeom prst="rect">
                <a:avLst/>
              </a:prstGeom>
              <a:noFill/>
            </p:spPr>
            <p:txBody>
              <a:bodyPr wrap="square">
                <a:spAutoFit/>
              </a:bodyPr>
              <a:lstStyle/>
              <a:p>
                <a:r>
                  <a:rPr lang="en-US" sz="1200" dirty="0">
                    <a:effectLst/>
                    <a:latin typeface="+mj-lt"/>
                  </a:rPr>
                  <a:t>[6] </a:t>
                </a:r>
                <a14:m>
                  <m:oMath xmlns:m="http://schemas.openxmlformats.org/officeDocument/2006/math">
                    <m:r>
                      <a:rPr lang="en-US" sz="1200" b="1" i="0" smtClean="0">
                        <a:solidFill>
                          <a:schemeClr val="tx1"/>
                        </a:solidFill>
                        <a:latin typeface="Cambria Math" panose="02040503050406030204" pitchFamily="18" charset="0"/>
                      </a:rPr>
                      <m:t>𝐝𝐋</m:t>
                    </m:r>
                  </m:oMath>
                </a14:m>
                <a:r>
                  <a:rPr lang="en-US" sz="1200" dirty="0">
                    <a:effectLst/>
                    <a:latin typeface="+mj-lt"/>
                  </a:rPr>
                  <a:t> “Cheat </a:t>
                </a:r>
                <a:r>
                  <a:rPr lang="en-US" sz="1200" dirty="0">
                    <a:latin typeface="+mj-lt"/>
                  </a:rPr>
                  <a:t>Sheet,” </a:t>
                </a:r>
                <a:r>
                  <a:rPr lang="en-US" sz="1200" dirty="0">
                    <a:effectLst/>
                    <a:latin typeface="+mj-lt"/>
                  </a:rPr>
                  <a:t>André Platzer, </a:t>
                </a:r>
                <a:r>
                  <a:rPr lang="en-US" sz="1200" dirty="0">
                    <a:effectLst/>
                    <a:latin typeface="+mj-lt"/>
                    <a:hlinkClick r:id="rId10"/>
                  </a:rPr>
                  <a:t>https://symbolaris.com/logic/dL-sheet.pdf</a:t>
                </a:r>
                <a:r>
                  <a:rPr lang="en-US" sz="1200" dirty="0">
                    <a:effectLst/>
                    <a:latin typeface="+mj-lt"/>
                  </a:rPr>
                  <a:t> </a:t>
                </a:r>
                <a:endParaRPr lang="en-US" sz="1200" dirty="0">
                  <a:latin typeface="+mj-lt"/>
                </a:endParaRPr>
              </a:p>
            </p:txBody>
          </p:sp>
        </mc:Choice>
        <mc:Fallback xmlns="">
          <p:sp>
            <p:nvSpPr>
              <p:cNvPr id="35" name="TextBox 34">
                <a:extLst>
                  <a:ext uri="{FF2B5EF4-FFF2-40B4-BE49-F238E27FC236}">
                    <a16:creationId xmlns:a16="http://schemas.microsoft.com/office/drawing/2014/main" id="{092724C3-3562-B163-30C9-9501DCC96004}"/>
                  </a:ext>
                </a:extLst>
              </p:cNvPr>
              <p:cNvSpPr txBox="1">
                <a:spLocks noRot="1" noChangeAspect="1" noMove="1" noResize="1" noEditPoints="1" noAdjustHandles="1" noChangeArrowheads="1" noChangeShapeType="1" noTextEdit="1"/>
              </p:cNvSpPr>
              <p:nvPr/>
            </p:nvSpPr>
            <p:spPr>
              <a:xfrm>
                <a:off x="571236" y="6432682"/>
                <a:ext cx="9986675" cy="276999"/>
              </a:xfrm>
              <a:prstGeom prst="rect">
                <a:avLst/>
              </a:prstGeom>
              <a:blipFill>
                <a:blip r:embed="rId11"/>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1603735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14:m>
                  <m:oMath xmlns:m="http://schemas.openxmlformats.org/officeDocument/2006/math">
                    <m:r>
                      <a:rPr lang="en-US" sz="3600" b="1" i="0" smtClean="0">
                        <a:solidFill>
                          <a:schemeClr val="accent1">
                            <a:lumMod val="75000"/>
                          </a:schemeClr>
                        </a:solidFill>
                        <a:latin typeface="Cambria Math" panose="02040503050406030204" pitchFamily="18" charset="0"/>
                      </a:rPr>
                      <m:t>𝐝𝐋</m:t>
                    </m:r>
                  </m:oMath>
                </a14:m>
                <a:r>
                  <a:rPr lang="en-US" sz="3600" b="1" dirty="0">
                    <a:solidFill>
                      <a:schemeClr val="accent1">
                        <a:lumMod val="75000"/>
                      </a:schemeClr>
                    </a:solidFill>
                  </a:rPr>
                  <a:t>: Proof</a:t>
                </a:r>
              </a:p>
            </p:txBody>
          </p:sp>
        </mc:Choice>
        <mc:Fallback xmlns="">
          <p:sp>
            <p:nvSpPr>
              <p:cNvPr id="2" name="Title 1">
                <a:extLst>
                  <a:ext uri="{FF2B5EF4-FFF2-40B4-BE49-F238E27FC236}">
                    <a16:creationId xmlns:a16="http://schemas.microsoft.com/office/drawing/2014/main" id="{8393B3D7-D0A0-FACE-C422-2A6B10B56634}"/>
                  </a:ext>
                </a:extLst>
              </p:cNvPr>
              <p:cNvSpPr>
                <a:spLocks noGrp="1" noRot="1" noChangeAspect="1" noMove="1" noResize="1" noEditPoints="1" noAdjustHandles="1" noChangeArrowheads="1" noChangeShapeType="1" noTextEdit="1"/>
              </p:cNvSpPr>
              <p:nvPr>
                <p:ph type="title"/>
              </p:nvPr>
            </p:nvSpPr>
            <p:spPr>
              <a:xfrm>
                <a:off x="337930" y="-87027"/>
                <a:ext cx="10515600" cy="1325563"/>
              </a:xfrm>
              <a:blipFill>
                <a:blip r:embed="rId2"/>
                <a:stretch>
                  <a:fillRect l="-603"/>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337930" y="100716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56A6668-6FA0-97DA-94FA-C111FFAE921B}"/>
              </a:ext>
            </a:extLst>
          </p:cNvPr>
          <p:cNvSpPr/>
          <p:nvPr/>
        </p:nvSpPr>
        <p:spPr>
          <a:xfrm>
            <a:off x="2507973" y="5082531"/>
            <a:ext cx="7570782" cy="629155"/>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C31D64B-5329-803F-D8BB-397D6221E21A}"/>
              </a:ext>
            </a:extLst>
          </p:cNvPr>
          <p:cNvPicPr>
            <a:picLocks noChangeAspect="1"/>
          </p:cNvPicPr>
          <p:nvPr/>
        </p:nvPicPr>
        <p:blipFill>
          <a:blip r:embed="rId3"/>
          <a:stretch>
            <a:fillRect/>
          </a:stretch>
        </p:blipFill>
        <p:spPr>
          <a:xfrm>
            <a:off x="3968867" y="1314633"/>
            <a:ext cx="7882231" cy="1226950"/>
          </a:xfrm>
          <a:prstGeom prst="rect">
            <a:avLst/>
          </a:prstGeom>
        </p:spPr>
      </p:pic>
      <p:sp>
        <p:nvSpPr>
          <p:cNvPr id="15" name="TextBox 14">
            <a:extLst>
              <a:ext uri="{FF2B5EF4-FFF2-40B4-BE49-F238E27FC236}">
                <a16:creationId xmlns:a16="http://schemas.microsoft.com/office/drawing/2014/main" id="{91019AA1-008C-D71E-6BBE-654BB871DD31}"/>
              </a:ext>
            </a:extLst>
          </p:cNvPr>
          <p:cNvSpPr txBox="1"/>
          <p:nvPr/>
        </p:nvSpPr>
        <p:spPr>
          <a:xfrm>
            <a:off x="571236" y="1525956"/>
            <a:ext cx="3436934" cy="954107"/>
          </a:xfrm>
          <a:prstGeom prst="rect">
            <a:avLst/>
          </a:prstGeom>
          <a:noFill/>
        </p:spPr>
        <p:txBody>
          <a:bodyPr wrap="square" rtlCol="0">
            <a:spAutoFit/>
          </a:bodyPr>
          <a:lstStyle/>
          <a:p>
            <a:pPr algn="ctr"/>
            <a:r>
              <a:rPr lang="en-US" sz="2800" dirty="0"/>
              <a:t>Differential invariant</a:t>
            </a:r>
          </a:p>
          <a:p>
            <a:pPr algn="ctr"/>
            <a:r>
              <a:rPr lang="en-US" sz="2800" dirty="0"/>
              <a:t> rule:</a:t>
            </a:r>
          </a:p>
        </p:txBody>
      </p:sp>
      <p:cxnSp>
        <p:nvCxnSpPr>
          <p:cNvPr id="16" name="Straight Connector 15">
            <a:extLst>
              <a:ext uri="{FF2B5EF4-FFF2-40B4-BE49-F238E27FC236}">
                <a16:creationId xmlns:a16="http://schemas.microsoft.com/office/drawing/2014/main" id="{E2FFAA37-8A0B-8331-BD58-04A1609BFECE}"/>
              </a:ext>
            </a:extLst>
          </p:cNvPr>
          <p:cNvCxnSpPr>
            <a:cxnSpLocks/>
          </p:cNvCxnSpPr>
          <p:nvPr/>
        </p:nvCxnSpPr>
        <p:spPr>
          <a:xfrm>
            <a:off x="473765" y="6105639"/>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B05A50F-8962-2ECC-F83D-82E4686D8EB8}"/>
                  </a:ext>
                </a:extLst>
              </p:cNvPr>
              <p:cNvSpPr txBox="1"/>
              <p:nvPr/>
            </p:nvSpPr>
            <p:spPr>
              <a:xfrm>
                <a:off x="2312028" y="5137518"/>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1" smtClean="0">
                              <a:solidFill>
                                <a:schemeClr val="accent1">
                                  <a:lumMod val="75000"/>
                                </a:schemeClr>
                              </a:solidFill>
                              <a:latin typeface="Cambria Math" panose="02040503050406030204" pitchFamily="18" charset="0"/>
                            </a:rPr>
                            <m:t> </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=0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𝑦</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y</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oMath>
                  </m:oMathPara>
                </a14:m>
                <a:endParaRPr lang="en-US" sz="2400" dirty="0"/>
              </a:p>
            </p:txBody>
          </p:sp>
        </mc:Choice>
        <mc:Fallback xmlns="">
          <p:sp>
            <p:nvSpPr>
              <p:cNvPr id="6" name="TextBox 5">
                <a:extLst>
                  <a:ext uri="{FF2B5EF4-FFF2-40B4-BE49-F238E27FC236}">
                    <a16:creationId xmlns:a16="http://schemas.microsoft.com/office/drawing/2014/main" id="{9B05A50F-8962-2ECC-F83D-82E4686D8EB8}"/>
                  </a:ext>
                </a:extLst>
              </p:cNvPr>
              <p:cNvSpPr txBox="1">
                <a:spLocks noRot="1" noChangeAspect="1" noMove="1" noResize="1" noEditPoints="1" noAdjustHandles="1" noChangeArrowheads="1" noChangeShapeType="1" noTextEdit="1"/>
              </p:cNvSpPr>
              <p:nvPr/>
            </p:nvSpPr>
            <p:spPr>
              <a:xfrm>
                <a:off x="2312028" y="5137518"/>
                <a:ext cx="7965510" cy="461665"/>
              </a:xfrm>
              <a:prstGeom prst="rect">
                <a:avLst/>
              </a:prstGeom>
              <a:blipFill>
                <a:blip r:embed="rId4"/>
                <a:stretch>
                  <a:fillRect t="-2632"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E34F426-9D36-9738-155E-F47C3090932D}"/>
                  </a:ext>
                </a:extLst>
              </p:cNvPr>
              <p:cNvSpPr txBox="1"/>
              <p:nvPr/>
            </p:nvSpPr>
            <p:spPr>
              <a:xfrm>
                <a:off x="5397984" y="4364513"/>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m:t>
                      </m:r>
                      <m:r>
                        <a:rPr lang="en-US" sz="2400" i="1">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𝑥</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𝑦</m:t>
                          </m:r>
                        </m:e>
                        <m:sup>
                          <m:r>
                            <a:rPr lang="en-US" sz="2400" b="0" i="1" smtClean="0">
                              <a:solidFill>
                                <a:schemeClr val="accent1">
                                  <a:lumMod val="75000"/>
                                </a:schemeClr>
                              </a:solidFill>
                              <a:latin typeface="Cambria Math" panose="02040503050406030204" pitchFamily="18" charset="0"/>
                            </a:rPr>
                            <m:t>′</m:t>
                          </m:r>
                        </m:sup>
                      </m:sSup>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(2 </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 </m:t>
                          </m:r>
                        </m:sup>
                      </m:sSup>
                      <m:r>
                        <m:rPr>
                          <m:sty m:val="p"/>
                        </m:rPr>
                        <a:rPr lang="en-US" sz="2400" b="0" i="0" smtClean="0">
                          <a:solidFill>
                            <a:schemeClr val="accent1">
                              <a:lumMod val="75000"/>
                            </a:schemeClr>
                          </a:solidFill>
                          <a:latin typeface="Cambria Math" panose="02040503050406030204" pitchFamily="18" charset="0"/>
                        </a:rPr>
                        <m:t>x</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a:rPr lang="en-US" sz="2400" b="0" i="0" smtClean="0">
                              <a:solidFill>
                                <a:schemeClr val="accent1">
                                  <a:lumMod val="75000"/>
                                </a:schemeClr>
                              </a:solidFill>
                              <a:latin typeface="Cambria Math" panose="02040503050406030204" pitchFamily="18" charset="0"/>
                            </a:rPr>
                            <m:t>2 </m:t>
                          </m:r>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 </m:t>
                          </m:r>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m:t>
                          </m:r>
                        </m:e>
                        <m:sup>
                          <m:r>
                            <a:rPr lang="en-US" sz="2400" b="0" i="0" smtClean="0">
                              <a:solidFill>
                                <a:schemeClr val="accent1">
                                  <a:lumMod val="75000"/>
                                </a:schemeClr>
                              </a:solidFill>
                              <a:latin typeface="Cambria Math" panose="02040503050406030204" pitchFamily="18" charset="0"/>
                            </a:rPr>
                            <m:t> </m:t>
                          </m:r>
                        </m:sup>
                      </m:sSup>
                      <m:r>
                        <a:rPr lang="en-US" sz="2400" b="0" i="0" smtClean="0">
                          <a:solidFill>
                            <a:schemeClr val="accent1">
                              <a:lumMod val="75000"/>
                            </a:schemeClr>
                          </a:solidFill>
                          <a:latin typeface="Cambria Math" panose="02040503050406030204" pitchFamily="18" charset="0"/>
                        </a:rPr>
                        <m:t>=0) </m:t>
                      </m:r>
                    </m:oMath>
                  </m:oMathPara>
                </a14:m>
                <a:endParaRPr lang="en-US" sz="2400" dirty="0"/>
              </a:p>
            </p:txBody>
          </p:sp>
        </mc:Choice>
        <mc:Fallback xmlns="">
          <p:sp>
            <p:nvSpPr>
              <p:cNvPr id="7" name="TextBox 6">
                <a:extLst>
                  <a:ext uri="{FF2B5EF4-FFF2-40B4-BE49-F238E27FC236}">
                    <a16:creationId xmlns:a16="http://schemas.microsoft.com/office/drawing/2014/main" id="{CE34F426-9D36-9738-155E-F47C3090932D}"/>
                  </a:ext>
                </a:extLst>
              </p:cNvPr>
              <p:cNvSpPr txBox="1">
                <a:spLocks noRot="1" noChangeAspect="1" noMove="1" noResize="1" noEditPoints="1" noAdjustHandles="1" noChangeArrowheads="1" noChangeShapeType="1" noTextEdit="1"/>
              </p:cNvSpPr>
              <p:nvPr/>
            </p:nvSpPr>
            <p:spPr>
              <a:xfrm>
                <a:off x="5397984" y="4364513"/>
                <a:ext cx="7965510" cy="461665"/>
              </a:xfrm>
              <a:prstGeom prst="rect">
                <a:avLst/>
              </a:prstGeom>
              <a:blipFill>
                <a:blip r:embed="rId5"/>
                <a:stretch>
                  <a:fillRect t="-2632"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DE6CC6D-5F6E-8C64-994D-E527C70542E5}"/>
                  </a:ext>
                </a:extLst>
              </p:cNvPr>
              <p:cNvSpPr txBox="1"/>
              <p:nvPr/>
            </p:nvSpPr>
            <p:spPr>
              <a:xfrm>
                <a:off x="5167395" y="3653069"/>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2 </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 </m:t>
                          </m:r>
                        </m:sup>
                      </m:sSup>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a:rPr lang="en-US" sz="2400" b="0" i="0" smtClean="0">
                              <a:solidFill>
                                <a:schemeClr val="accent1">
                                  <a:lumMod val="75000"/>
                                </a:schemeClr>
                              </a:solidFill>
                              <a:latin typeface="Cambria Math" panose="02040503050406030204" pitchFamily="18" charset="0"/>
                            </a:rPr>
                            <m:t>2 </m:t>
                          </m:r>
                          <m:r>
                            <m:rPr>
                              <m:sty m:val="p"/>
                            </m:rPr>
                            <a:rPr lang="en-US" sz="2400" b="0" i="0" smtClean="0">
                              <a:solidFill>
                                <a:schemeClr val="accent1">
                                  <a:lumMod val="75000"/>
                                </a:schemeClr>
                              </a:solidFill>
                              <a:latin typeface="Cambria Math" panose="02040503050406030204" pitchFamily="18" charset="0"/>
                            </a:rPr>
                            <m:t>y</m:t>
                          </m:r>
                          <m:r>
                            <a:rPr lang="en-US" sz="2400" b="0" i="0" smtClean="0">
                              <a:solidFill>
                                <a:schemeClr val="accent1">
                                  <a:lumMod val="75000"/>
                                </a:schemeClr>
                              </a:solidFill>
                              <a:latin typeface="Cambria Math" panose="02040503050406030204" pitchFamily="18" charset="0"/>
                            </a:rPr>
                            <m:t> </m:t>
                          </m:r>
                          <m:d>
                            <m:dPr>
                              <m:ctrlPr>
                                <a:rPr lang="en-US" sz="2400" b="0" i="1" smtClean="0">
                                  <a:solidFill>
                                    <a:schemeClr val="accent1">
                                      <a:lumMod val="75000"/>
                                    </a:schemeClr>
                                  </a:solidFill>
                                  <a:latin typeface="Cambria Math" panose="02040503050406030204" pitchFamily="18" charset="0"/>
                                </a:rPr>
                              </m:ctrlPr>
                            </m:dPr>
                            <m:e>
                              <m:r>
                                <a:rPr lang="en-US" sz="2400" b="0" i="0" smtClean="0">
                                  <a:solidFill>
                                    <a:schemeClr val="accent1">
                                      <a:lumMod val="75000"/>
                                    </a:schemeClr>
                                  </a:solidFill>
                                  <a:latin typeface="Cambria Math" panose="02040503050406030204" pitchFamily="18" charset="0"/>
                                </a:rPr>
                                <m:t>−</m:t>
                              </m:r>
                              <m:r>
                                <m:rPr>
                                  <m:sty m:val="p"/>
                                </m:rPr>
                                <a:rPr lang="en-US" sz="2400" b="0" i="0" smtClean="0">
                                  <a:solidFill>
                                    <a:schemeClr val="accent1">
                                      <a:lumMod val="75000"/>
                                    </a:schemeClr>
                                  </a:solidFill>
                                  <a:latin typeface="Cambria Math" panose="02040503050406030204" pitchFamily="18" charset="0"/>
                                </a:rPr>
                                <m:t>x</m:t>
                              </m:r>
                            </m:e>
                          </m:d>
                        </m:e>
                        <m:sup>
                          <m:r>
                            <a:rPr lang="en-US" sz="2400" b="0" i="0" smtClean="0">
                              <a:solidFill>
                                <a:schemeClr val="accent1">
                                  <a:lumMod val="75000"/>
                                </a:schemeClr>
                              </a:solidFill>
                              <a:latin typeface="Cambria Math" panose="02040503050406030204" pitchFamily="18" charset="0"/>
                            </a:rPr>
                            <m:t> </m:t>
                          </m:r>
                        </m:sup>
                      </m:sSup>
                      <m:r>
                        <a:rPr lang="en-US" sz="2400" b="0" i="0" smtClean="0">
                          <a:solidFill>
                            <a:schemeClr val="accent1">
                              <a:lumMod val="75000"/>
                            </a:schemeClr>
                          </a:solidFill>
                          <a:latin typeface="Cambria Math" panose="02040503050406030204" pitchFamily="18" charset="0"/>
                        </a:rPr>
                        <m:t>=0 </m:t>
                      </m:r>
                    </m:oMath>
                  </m:oMathPara>
                </a14:m>
                <a:endParaRPr lang="en-US" sz="2400" dirty="0"/>
              </a:p>
            </p:txBody>
          </p:sp>
        </mc:Choice>
        <mc:Fallback xmlns="">
          <p:sp>
            <p:nvSpPr>
              <p:cNvPr id="8" name="TextBox 7">
                <a:extLst>
                  <a:ext uri="{FF2B5EF4-FFF2-40B4-BE49-F238E27FC236}">
                    <a16:creationId xmlns:a16="http://schemas.microsoft.com/office/drawing/2014/main" id="{FDE6CC6D-5F6E-8C64-994D-E527C70542E5}"/>
                  </a:ext>
                </a:extLst>
              </p:cNvPr>
              <p:cNvSpPr txBox="1">
                <a:spLocks noRot="1" noChangeAspect="1" noMove="1" noResize="1" noEditPoints="1" noAdjustHandles="1" noChangeArrowheads="1" noChangeShapeType="1" noTextEdit="1"/>
              </p:cNvSpPr>
              <p:nvPr/>
            </p:nvSpPr>
            <p:spPr>
              <a:xfrm>
                <a:off x="5167395" y="3653069"/>
                <a:ext cx="7965510" cy="461665"/>
              </a:xfrm>
              <a:prstGeom prst="rect">
                <a:avLst/>
              </a:prstGeom>
              <a:blipFill>
                <a:blip r:embed="rId6"/>
                <a:stretch>
                  <a:fillRect t="-2703" b="-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6624276-0866-C25E-10C5-DA4B9840CF34}"/>
                  </a:ext>
                </a:extLst>
              </p:cNvPr>
              <p:cNvSpPr txBox="1"/>
              <p:nvPr/>
            </p:nvSpPr>
            <p:spPr>
              <a:xfrm>
                <a:off x="5595730" y="3085708"/>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0=0 </m:t>
                      </m:r>
                    </m:oMath>
                  </m:oMathPara>
                </a14:m>
                <a:endParaRPr lang="en-US" sz="2400" dirty="0"/>
              </a:p>
            </p:txBody>
          </p:sp>
        </mc:Choice>
        <mc:Fallback xmlns="">
          <p:sp>
            <p:nvSpPr>
              <p:cNvPr id="10" name="TextBox 9">
                <a:extLst>
                  <a:ext uri="{FF2B5EF4-FFF2-40B4-BE49-F238E27FC236}">
                    <a16:creationId xmlns:a16="http://schemas.microsoft.com/office/drawing/2014/main" id="{06624276-0866-C25E-10C5-DA4B9840CF34}"/>
                  </a:ext>
                </a:extLst>
              </p:cNvPr>
              <p:cNvSpPr txBox="1">
                <a:spLocks noRot="1" noChangeAspect="1" noMove="1" noResize="1" noEditPoints="1" noAdjustHandles="1" noChangeArrowheads="1" noChangeShapeType="1" noTextEdit="1"/>
              </p:cNvSpPr>
              <p:nvPr/>
            </p:nvSpPr>
            <p:spPr>
              <a:xfrm>
                <a:off x="5595730" y="3085708"/>
                <a:ext cx="7965510" cy="461665"/>
              </a:xfrm>
              <a:prstGeom prst="rect">
                <a:avLst/>
              </a:prstGeom>
              <a:blipFill>
                <a:blip r:embed="rId7"/>
                <a:stretch>
                  <a:fillRect b="-21053"/>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BA951175-0650-D00E-98D0-C036F9D13D23}"/>
              </a:ext>
            </a:extLst>
          </p:cNvPr>
          <p:cNvSpPr/>
          <p:nvPr/>
        </p:nvSpPr>
        <p:spPr>
          <a:xfrm>
            <a:off x="5406888" y="1932997"/>
            <a:ext cx="4850295" cy="580096"/>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7CB0AFD8-88E8-D7A0-0C5F-6E5B0996C8F8}"/>
              </a:ext>
            </a:extLst>
          </p:cNvPr>
          <p:cNvSpPr/>
          <p:nvPr/>
        </p:nvSpPr>
        <p:spPr>
          <a:xfrm>
            <a:off x="7063409" y="1314633"/>
            <a:ext cx="4654826" cy="588002"/>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F80054-25C8-6B28-9E5E-A46D1FBF0571}"/>
              </a:ext>
            </a:extLst>
          </p:cNvPr>
          <p:cNvSpPr/>
          <p:nvPr/>
        </p:nvSpPr>
        <p:spPr>
          <a:xfrm>
            <a:off x="6502214" y="4311845"/>
            <a:ext cx="5471522" cy="56362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8AD246A-6B19-07B4-B97A-BE877B0B0157}"/>
              </a:ext>
            </a:extLst>
          </p:cNvPr>
          <p:cNvSpPr/>
          <p:nvPr/>
        </p:nvSpPr>
        <p:spPr>
          <a:xfrm>
            <a:off x="3964526" y="1315315"/>
            <a:ext cx="2800135" cy="566925"/>
          </a:xfrm>
          <a:prstGeom prst="rect">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1C2ABF4-5475-2383-1693-4F90E9FE74FA}"/>
              </a:ext>
            </a:extLst>
          </p:cNvPr>
          <p:cNvSpPr/>
          <p:nvPr/>
        </p:nvSpPr>
        <p:spPr>
          <a:xfrm>
            <a:off x="1277593" y="4318234"/>
            <a:ext cx="5107087" cy="558585"/>
          </a:xfrm>
          <a:prstGeom prst="rect">
            <a:avLst/>
          </a:prstGeom>
          <a:noFill/>
          <a:ln w="444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DCDC6BC-1BA4-60E4-8D9F-5ACE31B7E5A2}"/>
                  </a:ext>
                </a:extLst>
              </p:cNvPr>
              <p:cNvSpPr txBox="1"/>
              <p:nvPr/>
            </p:nvSpPr>
            <p:spPr>
              <a:xfrm>
                <a:off x="-758351" y="3658896"/>
                <a:ext cx="796551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m:t>
                      </m:r>
                      <m:r>
                        <a:rPr lang="en-US" sz="2400" b="0" i="0"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sSup>
                            <m:sSupPr>
                              <m:ctrlPr>
                                <a:rPr lang="en-US" sz="2400" b="0" i="1" smtClean="0">
                                  <a:solidFill>
                                    <a:schemeClr val="accent1">
                                      <a:lumMod val="75000"/>
                                    </a:schemeClr>
                                  </a:solidFill>
                                  <a:latin typeface="Cambria Math" panose="02040503050406030204" pitchFamily="18" charset="0"/>
                                </a:rPr>
                              </m:ctrlPr>
                            </m:sSupPr>
                            <m:e>
                              <m:r>
                                <a:rPr lang="en-US" sz="2400" b="0" i="0" smtClean="0">
                                  <a:solidFill>
                                    <a:schemeClr val="accent1">
                                      <a:lumMod val="75000"/>
                                    </a:schemeClr>
                                  </a:solidFill>
                                  <a:latin typeface="Cambria Math" panose="02040503050406030204" pitchFamily="18" charset="0"/>
                                </a:rPr>
                                <m:t>0</m:t>
                              </m:r>
                            </m:e>
                            <m:sup>
                              <m:r>
                                <a:rPr lang="en-US" sz="2400" b="0" i="0" smtClean="0">
                                  <a:solidFill>
                                    <a:schemeClr val="accent1">
                                      <a:lumMod val="75000"/>
                                    </a:schemeClr>
                                  </a:solidFill>
                                  <a:latin typeface="Cambria Math" panose="02040503050406030204" pitchFamily="18" charset="0"/>
                                </a:rPr>
                                <m:t>2</m:t>
                              </m:r>
                            </m:sup>
                          </m:sSup>
                        </m:e>
                        <m:sup>
                          <m:r>
                            <a:rPr lang="en-US" sz="2400" b="0" i="0" smtClean="0">
                              <a:solidFill>
                                <a:schemeClr val="accent1">
                                  <a:lumMod val="75000"/>
                                </a:schemeClr>
                              </a:solidFill>
                              <a:latin typeface="Cambria Math" panose="02040503050406030204" pitchFamily="18" charset="0"/>
                            </a:rPr>
                            <m:t> </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a:rPr lang="en-US" sz="2400" b="0" i="0" smtClean="0">
                              <a:solidFill>
                                <a:schemeClr val="accent1">
                                  <a:lumMod val="75000"/>
                                </a:schemeClr>
                              </a:solidFill>
                              <a:latin typeface="Cambria Math" panose="02040503050406030204" pitchFamily="18" charset="0"/>
                            </a:rPr>
                            <m:t> </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e>
                        <m:sup>
                          <m:r>
                            <a:rPr lang="en-US" sz="2400" b="0" i="0" smtClean="0">
                              <a:solidFill>
                                <a:schemeClr val="accent1">
                                  <a:lumMod val="75000"/>
                                </a:schemeClr>
                              </a:solidFill>
                              <a:latin typeface="Cambria Math" panose="02040503050406030204" pitchFamily="18" charset="0"/>
                            </a:rPr>
                            <m:t> </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oMath>
                  </m:oMathPara>
                </a14:m>
                <a:endParaRPr lang="en-US" sz="2400" dirty="0"/>
              </a:p>
            </p:txBody>
          </p:sp>
        </mc:Choice>
        <mc:Fallback xmlns="">
          <p:sp>
            <p:nvSpPr>
              <p:cNvPr id="28" name="TextBox 27">
                <a:extLst>
                  <a:ext uri="{FF2B5EF4-FFF2-40B4-BE49-F238E27FC236}">
                    <a16:creationId xmlns:a16="http://schemas.microsoft.com/office/drawing/2014/main" id="{ADCDC6BC-1BA4-60E4-8D9F-5ACE31B7E5A2}"/>
                  </a:ext>
                </a:extLst>
              </p:cNvPr>
              <p:cNvSpPr txBox="1">
                <a:spLocks noRot="1" noChangeAspect="1" noMove="1" noResize="1" noEditPoints="1" noAdjustHandles="1" noChangeArrowheads="1" noChangeShapeType="1" noTextEdit="1"/>
              </p:cNvSpPr>
              <p:nvPr/>
            </p:nvSpPr>
            <p:spPr>
              <a:xfrm>
                <a:off x="-758351" y="3658896"/>
                <a:ext cx="7965510" cy="461665"/>
              </a:xfrm>
              <a:prstGeom prst="rect">
                <a:avLst/>
              </a:prstGeom>
              <a:blipFill>
                <a:blip r:embed="rId8"/>
                <a:stretch>
                  <a:fillRect t="-18919" b="-21622"/>
                </a:stretch>
              </a:blipFill>
            </p:spPr>
            <p:txBody>
              <a:bodyPr/>
              <a:lstStyle/>
              <a:p>
                <a:r>
                  <a:rPr lang="en-US">
                    <a:noFill/>
                  </a:rPr>
                  <a:t> </a:t>
                </a:r>
              </a:p>
            </p:txBody>
          </p:sp>
        </mc:Fallback>
      </mc:AlternateContent>
      <p:pic>
        <p:nvPicPr>
          <p:cNvPr id="32" name="Graphic 31" descr="Checkbox Checked with solid fill">
            <a:extLst>
              <a:ext uri="{FF2B5EF4-FFF2-40B4-BE49-F238E27FC236}">
                <a16:creationId xmlns:a16="http://schemas.microsoft.com/office/drawing/2014/main" id="{7C18356F-1876-7F7A-3CD2-D9A8837F6B9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98848" y="3349833"/>
            <a:ext cx="914400" cy="914400"/>
          </a:xfrm>
          <a:prstGeom prst="rect">
            <a:avLst/>
          </a:prstGeom>
        </p:spPr>
      </p:pic>
      <p:pic>
        <p:nvPicPr>
          <p:cNvPr id="33" name="Graphic 32" descr="Checkbox Checked with solid fill">
            <a:extLst>
              <a:ext uri="{FF2B5EF4-FFF2-40B4-BE49-F238E27FC236}">
                <a16:creationId xmlns:a16="http://schemas.microsoft.com/office/drawing/2014/main" id="{80134915-2F93-89B3-3C2A-C08030B53A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78755" y="2692356"/>
            <a:ext cx="914400" cy="914400"/>
          </a:xfrm>
          <a:prstGeom prst="rect">
            <a:avLst/>
          </a:prstGeom>
        </p:spPr>
      </p:pic>
      <p:cxnSp>
        <p:nvCxnSpPr>
          <p:cNvPr id="4" name="Straight Connector 3">
            <a:extLst>
              <a:ext uri="{FF2B5EF4-FFF2-40B4-BE49-F238E27FC236}">
                <a16:creationId xmlns:a16="http://schemas.microsoft.com/office/drawing/2014/main" id="{D65F9DD1-F0B6-BB76-FD2F-75F03F756237}"/>
              </a:ext>
            </a:extLst>
          </p:cNvPr>
          <p:cNvCxnSpPr/>
          <p:nvPr/>
        </p:nvCxnSpPr>
        <p:spPr>
          <a:xfrm>
            <a:off x="337930" y="4982515"/>
            <a:ext cx="116207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7CC3B7F-868F-E45B-A7F4-7723F74977CE}"/>
              </a:ext>
            </a:extLst>
          </p:cNvPr>
          <p:cNvSpPr txBox="1"/>
          <p:nvPr/>
        </p:nvSpPr>
        <p:spPr>
          <a:xfrm>
            <a:off x="648679" y="5198609"/>
            <a:ext cx="1390124" cy="369332"/>
          </a:xfrm>
          <a:prstGeom prst="rect">
            <a:avLst/>
          </a:prstGeom>
          <a:noFill/>
        </p:spPr>
        <p:txBody>
          <a:bodyPr wrap="none" rtlCol="0">
            <a:spAutoFit/>
          </a:bodyPr>
          <a:lstStyle/>
          <a:p>
            <a:r>
              <a:rPr lang="en-US" dirty="0"/>
              <a:t>Apply Di rule</a:t>
            </a:r>
          </a:p>
        </p:txBody>
      </p:sp>
      <p:sp>
        <p:nvSpPr>
          <p:cNvPr id="3" name="TextBox 2">
            <a:extLst>
              <a:ext uri="{FF2B5EF4-FFF2-40B4-BE49-F238E27FC236}">
                <a16:creationId xmlns:a16="http://schemas.microsoft.com/office/drawing/2014/main" id="{32821CF9-BC70-F339-8A05-D295AECDF884}"/>
              </a:ext>
            </a:extLst>
          </p:cNvPr>
          <p:cNvSpPr txBox="1"/>
          <p:nvPr/>
        </p:nvSpPr>
        <p:spPr>
          <a:xfrm>
            <a:off x="12820" y="4270492"/>
            <a:ext cx="1324787" cy="646331"/>
          </a:xfrm>
          <a:prstGeom prst="rect">
            <a:avLst/>
          </a:prstGeom>
          <a:noFill/>
        </p:spPr>
        <p:txBody>
          <a:bodyPr wrap="square" rtlCol="0">
            <a:spAutoFit/>
          </a:bodyPr>
          <a:lstStyle/>
          <a:p>
            <a:r>
              <a:rPr lang="en-US" dirty="0"/>
              <a:t>Apply</a:t>
            </a:r>
          </a:p>
          <a:p>
            <a:r>
              <a:rPr lang="en-US" dirty="0"/>
              <a:t>substitution</a:t>
            </a:r>
          </a:p>
        </p:txBody>
      </p:sp>
      <p:cxnSp>
        <p:nvCxnSpPr>
          <p:cNvPr id="12" name="Straight Connector 11">
            <a:extLst>
              <a:ext uri="{FF2B5EF4-FFF2-40B4-BE49-F238E27FC236}">
                <a16:creationId xmlns:a16="http://schemas.microsoft.com/office/drawing/2014/main" id="{1CAA7BFD-237C-D517-C3C7-1498985695D7}"/>
              </a:ext>
            </a:extLst>
          </p:cNvPr>
          <p:cNvCxnSpPr/>
          <p:nvPr/>
        </p:nvCxnSpPr>
        <p:spPr>
          <a:xfrm>
            <a:off x="353028" y="4123201"/>
            <a:ext cx="116207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1196014-9D5F-6DCE-CFBF-65FE6338C9FF}"/>
              </a:ext>
            </a:extLst>
          </p:cNvPr>
          <p:cNvSpPr txBox="1"/>
          <p:nvPr/>
        </p:nvSpPr>
        <p:spPr>
          <a:xfrm>
            <a:off x="12820" y="3624819"/>
            <a:ext cx="1324787" cy="369332"/>
          </a:xfrm>
          <a:prstGeom prst="rect">
            <a:avLst/>
          </a:prstGeom>
          <a:noFill/>
        </p:spPr>
        <p:txBody>
          <a:bodyPr wrap="square" rtlCol="0">
            <a:spAutoFit/>
          </a:bodyPr>
          <a:lstStyle/>
          <a:p>
            <a:r>
              <a:rPr lang="en-US" dirty="0"/>
              <a:t>Arithmetic!</a:t>
            </a:r>
          </a:p>
        </p:txBody>
      </p:sp>
      <p:cxnSp>
        <p:nvCxnSpPr>
          <p:cNvPr id="17" name="Straight Connector 16">
            <a:extLst>
              <a:ext uri="{FF2B5EF4-FFF2-40B4-BE49-F238E27FC236}">
                <a16:creationId xmlns:a16="http://schemas.microsoft.com/office/drawing/2014/main" id="{BFCC8829-D111-1E8C-1153-67ECBD6A9EA5}"/>
              </a:ext>
            </a:extLst>
          </p:cNvPr>
          <p:cNvCxnSpPr/>
          <p:nvPr/>
        </p:nvCxnSpPr>
        <p:spPr>
          <a:xfrm>
            <a:off x="574326" y="3506740"/>
            <a:ext cx="116207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E409290-E3E2-99A8-28D5-9FF4AEA470E9}"/>
                  </a:ext>
                </a:extLst>
              </p:cNvPr>
              <p:cNvSpPr txBox="1"/>
              <p:nvPr/>
            </p:nvSpPr>
            <p:spPr>
              <a:xfrm>
                <a:off x="866164" y="4338117"/>
                <a:ext cx="634116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𝑦</m:t>
                      </m:r>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𝑐</m:t>
                      </m:r>
                      <m:r>
                        <a:rPr lang="en-US" sz="2400" b="0" i="1" smtClean="0">
                          <a:solidFill>
                            <a:schemeClr val="accent1">
                              <a:lumMod val="75000"/>
                            </a:schemeClr>
                          </a:solidFill>
                          <a:latin typeface="Cambria Math" panose="02040503050406030204" pitchFamily="18" charset="0"/>
                        </a:rPr>
                        <m:t>, </m:t>
                      </m:r>
                      <m:r>
                        <a:rPr lang="en-US" sz="2400" b="0" i="1" smtClean="0">
                          <a:solidFill>
                            <a:schemeClr val="accent1">
                              <a:lumMod val="75000"/>
                            </a:schemeClr>
                          </a:solidFill>
                          <a:latin typeface="Cambria Math" panose="02040503050406030204" pitchFamily="18" charset="0"/>
                        </a:rPr>
                        <m:t>𝑥</m:t>
                      </m:r>
                      <m:r>
                        <a:rPr lang="en-US" sz="2400" b="0" i="1" smtClean="0">
                          <a:solidFill>
                            <a:schemeClr val="accent1">
                              <a:lumMod val="75000"/>
                            </a:schemeClr>
                          </a:solidFill>
                          <a:latin typeface="Cambria Math" panose="02040503050406030204" pitchFamily="18" charset="0"/>
                        </a:rPr>
                        <m:t>=0 ⊢</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x</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y</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m:t>
                      </m:r>
                      <m:sSup>
                        <m:sSupPr>
                          <m:ctrlPr>
                            <a:rPr lang="en-US" sz="2400" b="0" i="1" smtClean="0">
                              <a:solidFill>
                                <a:schemeClr val="accent1">
                                  <a:lumMod val="75000"/>
                                </a:schemeClr>
                              </a:solidFill>
                              <a:latin typeface="Cambria Math" panose="02040503050406030204" pitchFamily="18" charset="0"/>
                            </a:rPr>
                          </m:ctrlPr>
                        </m:sSupPr>
                        <m:e>
                          <m:r>
                            <m:rPr>
                              <m:sty m:val="p"/>
                            </m:rPr>
                            <a:rPr lang="en-US" sz="2400" b="0" i="0" smtClean="0">
                              <a:solidFill>
                                <a:schemeClr val="accent1">
                                  <a:lumMod val="75000"/>
                                </a:schemeClr>
                              </a:solidFill>
                              <a:latin typeface="Cambria Math" panose="02040503050406030204" pitchFamily="18" charset="0"/>
                            </a:rPr>
                            <m:t>c</m:t>
                          </m:r>
                        </m:e>
                        <m:sup>
                          <m:r>
                            <a:rPr lang="en-US" sz="2400" b="0" i="0" smtClean="0">
                              <a:solidFill>
                                <a:schemeClr val="accent1">
                                  <a:lumMod val="75000"/>
                                </a:schemeClr>
                              </a:solidFill>
                              <a:latin typeface="Cambria Math" panose="02040503050406030204" pitchFamily="18" charset="0"/>
                            </a:rPr>
                            <m:t>2</m:t>
                          </m:r>
                        </m:sup>
                      </m:sSup>
                      <m:r>
                        <a:rPr lang="en-US" sz="2400" b="0" i="0" smtClean="0">
                          <a:solidFill>
                            <a:schemeClr val="accent1">
                              <a:lumMod val="75000"/>
                            </a:schemeClr>
                          </a:solidFill>
                          <a:latin typeface="Cambria Math" panose="02040503050406030204" pitchFamily="18" charset="0"/>
                        </a:rPr>
                        <m:t> </m:t>
                      </m:r>
                    </m:oMath>
                  </m:oMathPara>
                </a14:m>
                <a:endParaRPr lang="en-US" sz="2400" dirty="0"/>
              </a:p>
            </p:txBody>
          </p:sp>
        </mc:Choice>
        <mc:Fallback xmlns="">
          <p:sp>
            <p:nvSpPr>
              <p:cNvPr id="24" name="TextBox 23">
                <a:extLst>
                  <a:ext uri="{FF2B5EF4-FFF2-40B4-BE49-F238E27FC236}">
                    <a16:creationId xmlns:a16="http://schemas.microsoft.com/office/drawing/2014/main" id="{EE409290-E3E2-99A8-28D5-9FF4AEA470E9}"/>
                  </a:ext>
                </a:extLst>
              </p:cNvPr>
              <p:cNvSpPr txBox="1">
                <a:spLocks noRot="1" noChangeAspect="1" noMove="1" noResize="1" noEditPoints="1" noAdjustHandles="1" noChangeArrowheads="1" noChangeShapeType="1" noTextEdit="1"/>
              </p:cNvSpPr>
              <p:nvPr/>
            </p:nvSpPr>
            <p:spPr>
              <a:xfrm>
                <a:off x="866164" y="4338117"/>
                <a:ext cx="6341164" cy="461665"/>
              </a:xfrm>
              <a:prstGeom prst="rect">
                <a:avLst/>
              </a:prstGeom>
              <a:blipFill>
                <a:blip r:embed="rId11"/>
                <a:stretch>
                  <a:fillRect b="-21622"/>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9BA32060-7643-514E-9208-10DF9C9DAC32}"/>
              </a:ext>
            </a:extLst>
          </p:cNvPr>
          <p:cNvSpPr txBox="1"/>
          <p:nvPr/>
        </p:nvSpPr>
        <p:spPr>
          <a:xfrm>
            <a:off x="571236" y="6211336"/>
            <a:ext cx="11244470" cy="276999"/>
          </a:xfrm>
          <a:prstGeom prst="rect">
            <a:avLst/>
          </a:prstGeom>
          <a:noFill/>
        </p:spPr>
        <p:txBody>
          <a:bodyPr wrap="square">
            <a:spAutoFit/>
          </a:bodyPr>
          <a:lstStyle/>
          <a:p>
            <a:r>
              <a:rPr lang="en-US" sz="1200" dirty="0">
                <a:effectLst/>
                <a:latin typeface="+mj-lt"/>
              </a:rPr>
              <a:t>[5] Differential Dynamic Logic, Logical Foundations of Cyber-Physical Systems. André Platzer. 2018 </a:t>
            </a:r>
            <a:r>
              <a:rPr lang="en-US" sz="1200" dirty="0">
                <a:solidFill>
                  <a:srgbClr val="0054C9"/>
                </a:solidFill>
                <a:effectLst/>
                <a:latin typeface="+mj-lt"/>
                <a:hlinkClick r:id="rId12"/>
              </a:rPr>
              <a:t>https://doi.org/10.1007/978-3-319-63588-0 </a:t>
            </a:r>
            <a:endParaRPr lang="en-US" sz="1200" dirty="0">
              <a:latin typeface="+mj-lt"/>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0954B3F-D473-E7B8-C3CB-F999CAB16DE4}"/>
                  </a:ext>
                </a:extLst>
              </p:cNvPr>
              <p:cNvSpPr txBox="1"/>
              <p:nvPr/>
            </p:nvSpPr>
            <p:spPr>
              <a:xfrm>
                <a:off x="571236" y="6432682"/>
                <a:ext cx="9986675" cy="276999"/>
              </a:xfrm>
              <a:prstGeom prst="rect">
                <a:avLst/>
              </a:prstGeom>
              <a:noFill/>
            </p:spPr>
            <p:txBody>
              <a:bodyPr wrap="square">
                <a:spAutoFit/>
              </a:bodyPr>
              <a:lstStyle/>
              <a:p>
                <a:r>
                  <a:rPr lang="en-US" sz="1200" dirty="0">
                    <a:effectLst/>
                    <a:latin typeface="+mj-lt"/>
                  </a:rPr>
                  <a:t>[6] </a:t>
                </a:r>
                <a14:m>
                  <m:oMath xmlns:m="http://schemas.openxmlformats.org/officeDocument/2006/math">
                    <m:r>
                      <a:rPr lang="en-US" sz="1200" b="1" i="0" smtClean="0">
                        <a:solidFill>
                          <a:schemeClr val="tx1"/>
                        </a:solidFill>
                        <a:latin typeface="Cambria Math" panose="02040503050406030204" pitchFamily="18" charset="0"/>
                      </a:rPr>
                      <m:t>𝐝𝐋</m:t>
                    </m:r>
                  </m:oMath>
                </a14:m>
                <a:r>
                  <a:rPr lang="en-US" sz="1200" dirty="0">
                    <a:effectLst/>
                    <a:latin typeface="+mj-lt"/>
                  </a:rPr>
                  <a:t> “Cheat </a:t>
                </a:r>
                <a:r>
                  <a:rPr lang="en-US" sz="1200" dirty="0">
                    <a:latin typeface="+mj-lt"/>
                  </a:rPr>
                  <a:t>Sheet,” </a:t>
                </a:r>
                <a:r>
                  <a:rPr lang="en-US" sz="1200" dirty="0">
                    <a:effectLst/>
                    <a:latin typeface="+mj-lt"/>
                  </a:rPr>
                  <a:t>André Platzer, </a:t>
                </a:r>
                <a:r>
                  <a:rPr lang="en-US" sz="1200" dirty="0">
                    <a:effectLst/>
                    <a:latin typeface="+mj-lt"/>
                    <a:hlinkClick r:id="rId13"/>
                  </a:rPr>
                  <a:t>https://symbolaris.com/logic/dL-sheet.pdf</a:t>
                </a:r>
                <a:r>
                  <a:rPr lang="en-US" sz="1200" dirty="0">
                    <a:effectLst/>
                    <a:latin typeface="+mj-lt"/>
                  </a:rPr>
                  <a:t> </a:t>
                </a:r>
                <a:endParaRPr lang="en-US" sz="1200" dirty="0">
                  <a:latin typeface="+mj-lt"/>
                </a:endParaRPr>
              </a:p>
            </p:txBody>
          </p:sp>
        </mc:Choice>
        <mc:Fallback xmlns="">
          <p:sp>
            <p:nvSpPr>
              <p:cNvPr id="29" name="TextBox 28">
                <a:extLst>
                  <a:ext uri="{FF2B5EF4-FFF2-40B4-BE49-F238E27FC236}">
                    <a16:creationId xmlns:a16="http://schemas.microsoft.com/office/drawing/2014/main" id="{20954B3F-D473-E7B8-C3CB-F999CAB16DE4}"/>
                  </a:ext>
                </a:extLst>
              </p:cNvPr>
              <p:cNvSpPr txBox="1">
                <a:spLocks noRot="1" noChangeAspect="1" noMove="1" noResize="1" noEditPoints="1" noAdjustHandles="1" noChangeArrowheads="1" noChangeShapeType="1" noTextEdit="1"/>
              </p:cNvSpPr>
              <p:nvPr/>
            </p:nvSpPr>
            <p:spPr>
              <a:xfrm>
                <a:off x="571236" y="6432682"/>
                <a:ext cx="9986675" cy="276999"/>
              </a:xfrm>
              <a:prstGeom prst="rect">
                <a:avLst/>
              </a:prstGeom>
              <a:blipFill>
                <a:blip r:embed="rId14"/>
                <a:stretch>
                  <a:fillRect b="-13043"/>
                </a:stretch>
              </a:blipFill>
            </p:spPr>
            <p:txBody>
              <a:bodyPr/>
              <a:lstStyle/>
              <a:p>
                <a:r>
                  <a:rPr lang="en-US">
                    <a:noFill/>
                  </a:rPr>
                  <a:t> </a:t>
                </a:r>
              </a:p>
            </p:txBody>
          </p:sp>
        </mc:Fallback>
      </mc:AlternateContent>
    </p:spTree>
    <p:extLst>
      <p:ext uri="{BB962C8B-B14F-4D97-AF65-F5344CB8AC3E}">
        <p14:creationId xmlns:p14="http://schemas.microsoft.com/office/powerpoint/2010/main" val="2852302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1E509047-6A44-D8BB-4D49-FF51672388F4}"/>
              </a:ext>
            </a:extLst>
          </p:cNvPr>
          <p:cNvPicPr>
            <a:picLocks noChangeAspect="1"/>
          </p:cNvPicPr>
          <p:nvPr/>
        </p:nvPicPr>
        <p:blipFill rotWithShape="1">
          <a:blip r:embed="rId3"/>
          <a:srcRect l="20863" t="7392" r="3929"/>
          <a:stretch/>
        </p:blipFill>
        <p:spPr>
          <a:xfrm>
            <a:off x="11743" y="-11712"/>
            <a:ext cx="8163563" cy="6458520"/>
          </a:xfrm>
          <a:prstGeom prst="rect">
            <a:avLst/>
          </a:prstGeom>
        </p:spPr>
      </p:pic>
      <p:pic>
        <p:nvPicPr>
          <p:cNvPr id="11" name="Content Placeholder 10" descr="A picture containing text, clock&#10;&#10;Description automatically generated">
            <a:extLst>
              <a:ext uri="{FF2B5EF4-FFF2-40B4-BE49-F238E27FC236}">
                <a16:creationId xmlns:a16="http://schemas.microsoft.com/office/drawing/2014/main" id="{C744E192-22E2-0DA7-E2DB-02C53EEB4DA9}"/>
              </a:ext>
            </a:extLst>
          </p:cNvPr>
          <p:cNvPicPr>
            <a:picLocks noGrp="1" noChangeAspect="1"/>
          </p:cNvPicPr>
          <p:nvPr>
            <p:ph idx="1"/>
          </p:nvPr>
        </p:nvPicPr>
        <p:blipFill>
          <a:blip r:embed="rId4"/>
          <a:stretch>
            <a:fillRect/>
          </a:stretch>
        </p:blipFill>
        <p:spPr>
          <a:xfrm>
            <a:off x="8163583" y="3323493"/>
            <a:ext cx="3797557" cy="3797557"/>
          </a:xfrm>
        </p:spPr>
      </p:pic>
      <p:sp>
        <p:nvSpPr>
          <p:cNvPr id="22" name="Rectangle 21">
            <a:extLst>
              <a:ext uri="{FF2B5EF4-FFF2-40B4-BE49-F238E27FC236}">
                <a16:creationId xmlns:a16="http://schemas.microsoft.com/office/drawing/2014/main" id="{ABA9396C-B399-93CA-D563-573AFC865DD2}"/>
              </a:ext>
            </a:extLst>
          </p:cNvPr>
          <p:cNvSpPr/>
          <p:nvPr/>
        </p:nvSpPr>
        <p:spPr>
          <a:xfrm>
            <a:off x="7966177" y="404741"/>
            <a:ext cx="3797557" cy="2458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F5F5A92-6AB9-F54F-3D8C-F9334D5D9E62}"/>
              </a:ext>
            </a:extLst>
          </p:cNvPr>
          <p:cNvSpPr>
            <a:spLocks noGrp="1"/>
          </p:cNvSpPr>
          <p:nvPr>
            <p:ph type="title"/>
          </p:nvPr>
        </p:nvSpPr>
        <p:spPr>
          <a:xfrm>
            <a:off x="9523494" y="2590520"/>
            <a:ext cx="1144233" cy="686048"/>
          </a:xfrm>
        </p:spPr>
        <p:txBody>
          <a:bodyPr anchor="b">
            <a:noAutofit/>
          </a:bodyPr>
          <a:lstStyle/>
          <a:p>
            <a:r>
              <a:rPr lang="en-US" sz="6000" b="1" dirty="0"/>
              <a:t>dL</a:t>
            </a:r>
          </a:p>
        </p:txBody>
      </p:sp>
      <p:cxnSp>
        <p:nvCxnSpPr>
          <p:cNvPr id="24" name="Straight Arrow Connector 23">
            <a:extLst>
              <a:ext uri="{FF2B5EF4-FFF2-40B4-BE49-F238E27FC236}">
                <a16:creationId xmlns:a16="http://schemas.microsoft.com/office/drawing/2014/main" id="{51CDD2F2-71FC-376C-97F6-A22F7497FB0A}"/>
              </a:ext>
            </a:extLst>
          </p:cNvPr>
          <p:cNvCxnSpPr/>
          <p:nvPr/>
        </p:nvCxnSpPr>
        <p:spPr>
          <a:xfrm flipV="1">
            <a:off x="11219936" y="2199384"/>
            <a:ext cx="0" cy="14828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A868BFA-7127-C684-E7C3-5492B9F9B465}"/>
              </a:ext>
            </a:extLst>
          </p:cNvPr>
          <p:cNvCxnSpPr/>
          <p:nvPr/>
        </p:nvCxnSpPr>
        <p:spPr>
          <a:xfrm flipV="1">
            <a:off x="8666245" y="2191020"/>
            <a:ext cx="0" cy="148280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27A18B4-CBBC-283D-161D-DC49FDBE0C67}"/>
              </a:ext>
            </a:extLst>
          </p:cNvPr>
          <p:cNvCxnSpPr>
            <a:cxnSpLocks/>
          </p:cNvCxnSpPr>
          <p:nvPr/>
        </p:nvCxnSpPr>
        <p:spPr>
          <a:xfrm flipV="1">
            <a:off x="10017841" y="3164350"/>
            <a:ext cx="0" cy="87498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8473B6B-3A0F-D5FC-67B5-251B340B8608}"/>
              </a:ext>
            </a:extLst>
          </p:cNvPr>
          <p:cNvCxnSpPr/>
          <p:nvPr/>
        </p:nvCxnSpPr>
        <p:spPr>
          <a:xfrm>
            <a:off x="8279027" y="1705232"/>
            <a:ext cx="3212757" cy="0"/>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6512774-1B0D-7134-60D5-605665F96949}"/>
              </a:ext>
            </a:extLst>
          </p:cNvPr>
          <p:cNvSpPr/>
          <p:nvPr/>
        </p:nvSpPr>
        <p:spPr>
          <a:xfrm>
            <a:off x="8087451" y="377820"/>
            <a:ext cx="3619644" cy="1107996"/>
          </a:xfrm>
          <a:prstGeom prst="rect">
            <a:avLst/>
          </a:prstGeom>
          <a:noFill/>
          <a:effectLst>
            <a:glow rad="1905000">
              <a:schemeClr val="accent4">
                <a:lumMod val="40000"/>
                <a:lumOff val="60000"/>
                <a:alpha val="0"/>
              </a:schemeClr>
            </a:glow>
          </a:effectLst>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6600" b="1" dirty="0">
                <a:ln/>
                <a:solidFill>
                  <a:schemeClr val="accent4"/>
                </a:solidFill>
              </a:rPr>
              <a:t>Plaidypvs</a:t>
            </a:r>
            <a:endParaRPr lang="en-US" sz="6600" b="1" cap="none" spc="0" dirty="0">
              <a:ln/>
              <a:solidFill>
                <a:schemeClr val="accent4"/>
              </a:solidFill>
              <a:effectLst/>
            </a:endParaRPr>
          </a:p>
        </p:txBody>
      </p:sp>
      <p:cxnSp>
        <p:nvCxnSpPr>
          <p:cNvPr id="33" name="Straight Arrow Connector 32">
            <a:extLst>
              <a:ext uri="{FF2B5EF4-FFF2-40B4-BE49-F238E27FC236}">
                <a16:creationId xmlns:a16="http://schemas.microsoft.com/office/drawing/2014/main" id="{FA6DEB4F-EC9D-D2A7-C7D4-48529457B7CD}"/>
              </a:ext>
            </a:extLst>
          </p:cNvPr>
          <p:cNvCxnSpPr>
            <a:cxnSpLocks/>
          </p:cNvCxnSpPr>
          <p:nvPr/>
        </p:nvCxnSpPr>
        <p:spPr>
          <a:xfrm flipV="1">
            <a:off x="9996678" y="1911927"/>
            <a:ext cx="0" cy="4488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71B31EE-13BC-BBBC-7D3A-CF6EF96ECBC0}"/>
              </a:ext>
            </a:extLst>
          </p:cNvPr>
          <p:cNvSpPr txBox="1"/>
          <p:nvPr/>
        </p:nvSpPr>
        <p:spPr>
          <a:xfrm>
            <a:off x="416136" y="6453248"/>
            <a:ext cx="11545002" cy="276999"/>
          </a:xfrm>
          <a:prstGeom prst="rect">
            <a:avLst/>
          </a:prstGeom>
          <a:noFill/>
        </p:spPr>
        <p:txBody>
          <a:bodyPr wrap="square">
            <a:spAutoFit/>
          </a:bodyPr>
          <a:lstStyle/>
          <a:p>
            <a:pPr algn="l"/>
            <a:r>
              <a:rPr lang="en-US" sz="1200" dirty="0">
                <a:effectLst/>
                <a:latin typeface="+mj-lt"/>
              </a:rPr>
              <a:t>[7]</a:t>
            </a:r>
            <a:r>
              <a:rPr lang="en-US" sz="1200" b="0" i="0" u="none" strike="noStrike" dirty="0">
                <a:solidFill>
                  <a:srgbClr val="333333"/>
                </a:solidFill>
                <a:effectLst/>
                <a:latin typeface="+mj-lt"/>
              </a:rPr>
              <a:t> Towards an Implementation of Differential Dynamic Logic in PVS, SOAP 2022, Slagel et. al. </a:t>
            </a:r>
            <a:r>
              <a:rPr lang="en-US" sz="1200" b="0" i="0" u="none" strike="noStrike" dirty="0">
                <a:solidFill>
                  <a:srgbClr val="333333"/>
                </a:solidFill>
                <a:effectLst/>
                <a:latin typeface="+mj-lt"/>
                <a:hlinkClick r:id="rId5"/>
              </a:rPr>
              <a:t>https://dl.acm.org/doi/abs/10.1145/3520313.3534661</a:t>
            </a:r>
            <a:r>
              <a:rPr lang="en-US" sz="1200" b="0" i="0" u="none" strike="noStrike" dirty="0">
                <a:solidFill>
                  <a:srgbClr val="333333"/>
                </a:solidFill>
                <a:effectLst/>
                <a:latin typeface="+mj-lt"/>
              </a:rPr>
              <a:t> </a:t>
            </a:r>
          </a:p>
        </p:txBody>
      </p:sp>
      <p:cxnSp>
        <p:nvCxnSpPr>
          <p:cNvPr id="4" name="Straight Connector 3">
            <a:extLst>
              <a:ext uri="{FF2B5EF4-FFF2-40B4-BE49-F238E27FC236}">
                <a16:creationId xmlns:a16="http://schemas.microsoft.com/office/drawing/2014/main" id="{B65249F8-4B98-2EFA-F0AD-99A944E16A1D}"/>
              </a:ext>
            </a:extLst>
          </p:cNvPr>
          <p:cNvCxnSpPr>
            <a:cxnSpLocks/>
          </p:cNvCxnSpPr>
          <p:nvPr/>
        </p:nvCxnSpPr>
        <p:spPr>
          <a:xfrm>
            <a:off x="450319" y="6457329"/>
            <a:ext cx="112444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6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with medium confidence">
            <a:extLst>
              <a:ext uri="{FF2B5EF4-FFF2-40B4-BE49-F238E27FC236}">
                <a16:creationId xmlns:a16="http://schemas.microsoft.com/office/drawing/2014/main" id="{A9FB7C0C-69B3-12C2-5E84-8BCBB6F27C45}"/>
              </a:ext>
            </a:extLst>
          </p:cNvPr>
          <p:cNvPicPr>
            <a:picLocks noChangeAspect="1"/>
          </p:cNvPicPr>
          <p:nvPr/>
        </p:nvPicPr>
        <p:blipFill rotWithShape="1">
          <a:blip r:embed="rId2"/>
          <a:srcRect l="1505" b="1596"/>
          <a:stretch/>
        </p:blipFill>
        <p:spPr>
          <a:xfrm>
            <a:off x="585015" y="888161"/>
            <a:ext cx="7342100" cy="5501488"/>
          </a:xfrm>
          <a:prstGeom prst="rect">
            <a:avLst/>
          </a:prstGeom>
        </p:spPr>
      </p:pic>
      <p:sp>
        <p:nvSpPr>
          <p:cNvPr id="19" name="Oval 18">
            <a:extLst>
              <a:ext uri="{FF2B5EF4-FFF2-40B4-BE49-F238E27FC236}">
                <a16:creationId xmlns:a16="http://schemas.microsoft.com/office/drawing/2014/main" id="{939537A8-D3F8-3FEB-0510-ED6C2A80C14B}"/>
              </a:ext>
            </a:extLst>
          </p:cNvPr>
          <p:cNvSpPr/>
          <p:nvPr/>
        </p:nvSpPr>
        <p:spPr>
          <a:xfrm>
            <a:off x="1780411" y="2104293"/>
            <a:ext cx="1052051" cy="904568"/>
          </a:xfrm>
          <a:prstGeom prst="ellipse">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0D98D41E-D2CC-328B-A913-59FB37A54EB6}"/>
              </a:ext>
            </a:extLst>
          </p:cNvPr>
          <p:cNvSpPr/>
          <p:nvPr/>
        </p:nvSpPr>
        <p:spPr>
          <a:xfrm>
            <a:off x="6315458" y="2947219"/>
            <a:ext cx="1052051" cy="904568"/>
          </a:xfrm>
          <a:prstGeom prst="ellipse">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D4396BCB-DC93-6495-3E00-36EE2A566BA3}"/>
              </a:ext>
            </a:extLst>
          </p:cNvPr>
          <p:cNvSpPr txBox="1"/>
          <p:nvPr/>
        </p:nvSpPr>
        <p:spPr>
          <a:xfrm>
            <a:off x="8291055" y="1010236"/>
            <a:ext cx="3077497" cy="461665"/>
          </a:xfrm>
          <a:prstGeom prst="rect">
            <a:avLst/>
          </a:prstGeom>
          <a:noFill/>
        </p:spPr>
        <p:txBody>
          <a:bodyPr wrap="square" rtlCol="0">
            <a:spAutoFit/>
          </a:bodyPr>
          <a:lstStyle/>
          <a:p>
            <a:r>
              <a:rPr lang="en-US" sz="2400" dirty="0">
                <a:solidFill>
                  <a:schemeClr val="accent5">
                    <a:lumMod val="75000"/>
                  </a:schemeClr>
                </a:solidFill>
              </a:rPr>
              <a:t>18</a:t>
            </a:r>
            <a:endParaRPr lang="en-US" sz="2400" dirty="0"/>
          </a:p>
        </p:txBody>
      </p:sp>
      <p:sp>
        <p:nvSpPr>
          <p:cNvPr id="22" name="TextBox 21">
            <a:extLst>
              <a:ext uri="{FF2B5EF4-FFF2-40B4-BE49-F238E27FC236}">
                <a16:creationId xmlns:a16="http://schemas.microsoft.com/office/drawing/2014/main" id="{8563789D-3037-34E4-7FF2-2695584BE17E}"/>
              </a:ext>
            </a:extLst>
          </p:cNvPr>
          <p:cNvSpPr txBox="1"/>
          <p:nvPr/>
        </p:nvSpPr>
        <p:spPr>
          <a:xfrm>
            <a:off x="8101784" y="294969"/>
            <a:ext cx="1931554" cy="523220"/>
          </a:xfrm>
          <a:prstGeom prst="rect">
            <a:avLst/>
          </a:prstGeom>
          <a:noFill/>
        </p:spPr>
        <p:txBody>
          <a:bodyPr wrap="none" rtlCol="0">
            <a:spAutoFit/>
          </a:bodyPr>
          <a:lstStyle/>
          <a:p>
            <a:r>
              <a:rPr lang="en-US" sz="2800" dirty="0">
                <a:solidFill>
                  <a:schemeClr val="accent5">
                    <a:lumMod val="75000"/>
                  </a:schemeClr>
                </a:solidFill>
              </a:rPr>
              <a:t>Play-by-play</a:t>
            </a:r>
          </a:p>
        </p:txBody>
      </p:sp>
      <p:sp>
        <p:nvSpPr>
          <p:cNvPr id="23" name="TextBox 22">
            <a:extLst>
              <a:ext uri="{FF2B5EF4-FFF2-40B4-BE49-F238E27FC236}">
                <a16:creationId xmlns:a16="http://schemas.microsoft.com/office/drawing/2014/main" id="{4EE27E64-89D6-C872-F0BC-4F095F46AEDA}"/>
              </a:ext>
            </a:extLst>
          </p:cNvPr>
          <p:cNvSpPr txBox="1"/>
          <p:nvPr/>
        </p:nvSpPr>
        <p:spPr>
          <a:xfrm>
            <a:off x="8283681" y="2716386"/>
            <a:ext cx="3077497" cy="461665"/>
          </a:xfrm>
          <a:prstGeom prst="rect">
            <a:avLst/>
          </a:prstGeom>
          <a:noFill/>
        </p:spPr>
        <p:txBody>
          <a:bodyPr wrap="square" rtlCol="0">
            <a:spAutoFit/>
          </a:bodyPr>
          <a:lstStyle/>
          <a:p>
            <a:r>
              <a:rPr lang="en-US" sz="2400" dirty="0">
                <a:solidFill>
                  <a:schemeClr val="accent5">
                    <a:lumMod val="75000"/>
                  </a:schemeClr>
                </a:solidFill>
              </a:rPr>
              <a:t>29</a:t>
            </a:r>
            <a:endParaRPr lang="en-US" sz="2400" dirty="0"/>
          </a:p>
        </p:txBody>
      </p:sp>
      <p:sp>
        <p:nvSpPr>
          <p:cNvPr id="24" name="TextBox 23">
            <a:extLst>
              <a:ext uri="{FF2B5EF4-FFF2-40B4-BE49-F238E27FC236}">
                <a16:creationId xmlns:a16="http://schemas.microsoft.com/office/drawing/2014/main" id="{F4AF361A-0002-ACF5-B99B-C50D28F69696}"/>
              </a:ext>
            </a:extLst>
          </p:cNvPr>
          <p:cNvSpPr txBox="1"/>
          <p:nvPr/>
        </p:nvSpPr>
        <p:spPr>
          <a:xfrm>
            <a:off x="8283681" y="3370098"/>
            <a:ext cx="3266768" cy="461665"/>
          </a:xfrm>
          <a:prstGeom prst="rect">
            <a:avLst/>
          </a:prstGeom>
          <a:noFill/>
        </p:spPr>
        <p:txBody>
          <a:bodyPr wrap="square" rtlCol="0">
            <a:spAutoFit/>
          </a:bodyPr>
          <a:lstStyle/>
          <a:p>
            <a:r>
              <a:rPr lang="en-US" sz="2400" dirty="0">
                <a:solidFill>
                  <a:schemeClr val="accent5">
                    <a:lumMod val="75000"/>
                  </a:schemeClr>
                </a:solidFill>
              </a:rPr>
              <a:t>33</a:t>
            </a:r>
            <a:endParaRPr lang="en-US" sz="2400" dirty="0"/>
          </a:p>
        </p:txBody>
      </p:sp>
      <p:sp>
        <p:nvSpPr>
          <p:cNvPr id="25" name="TextBox 24">
            <a:extLst>
              <a:ext uri="{FF2B5EF4-FFF2-40B4-BE49-F238E27FC236}">
                <a16:creationId xmlns:a16="http://schemas.microsoft.com/office/drawing/2014/main" id="{218E8FE3-16BE-F1D0-EAB4-92A104281AE6}"/>
              </a:ext>
            </a:extLst>
          </p:cNvPr>
          <p:cNvSpPr txBox="1"/>
          <p:nvPr/>
        </p:nvSpPr>
        <p:spPr>
          <a:xfrm>
            <a:off x="8291055" y="4188287"/>
            <a:ext cx="3266768" cy="461665"/>
          </a:xfrm>
          <a:prstGeom prst="rect">
            <a:avLst/>
          </a:prstGeom>
          <a:noFill/>
        </p:spPr>
        <p:txBody>
          <a:bodyPr wrap="square" rtlCol="0">
            <a:spAutoFit/>
          </a:bodyPr>
          <a:lstStyle/>
          <a:p>
            <a:r>
              <a:rPr lang="en-US" sz="2400" dirty="0">
                <a:solidFill>
                  <a:schemeClr val="accent5">
                    <a:lumMod val="75000"/>
                  </a:schemeClr>
                </a:solidFill>
              </a:rPr>
              <a:t>38</a:t>
            </a:r>
            <a:endParaRPr lang="en-US" sz="2400" dirty="0"/>
          </a:p>
        </p:txBody>
      </p:sp>
      <p:cxnSp>
        <p:nvCxnSpPr>
          <p:cNvPr id="27" name="Straight Connector 26">
            <a:extLst>
              <a:ext uri="{FF2B5EF4-FFF2-40B4-BE49-F238E27FC236}">
                <a16:creationId xmlns:a16="http://schemas.microsoft.com/office/drawing/2014/main" id="{35D6A4B4-12E5-3B86-F758-B28CA5957E87}"/>
              </a:ext>
            </a:extLst>
          </p:cNvPr>
          <p:cNvCxnSpPr>
            <a:cxnSpLocks/>
          </p:cNvCxnSpPr>
          <p:nvPr/>
        </p:nvCxnSpPr>
        <p:spPr>
          <a:xfrm>
            <a:off x="8908026" y="1241068"/>
            <a:ext cx="0" cy="413717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A065399-4032-99B9-468D-75CFB44F20DF}"/>
              </a:ext>
            </a:extLst>
          </p:cNvPr>
          <p:cNvSpPr txBox="1"/>
          <p:nvPr/>
        </p:nvSpPr>
        <p:spPr>
          <a:xfrm>
            <a:off x="8300889" y="4848014"/>
            <a:ext cx="3266768" cy="461665"/>
          </a:xfrm>
          <a:prstGeom prst="rect">
            <a:avLst/>
          </a:prstGeom>
          <a:noFill/>
        </p:spPr>
        <p:txBody>
          <a:bodyPr wrap="square" rtlCol="0">
            <a:spAutoFit/>
          </a:bodyPr>
          <a:lstStyle/>
          <a:p>
            <a:r>
              <a:rPr lang="en-US" sz="2400" dirty="0">
                <a:solidFill>
                  <a:schemeClr val="accent5">
                    <a:lumMod val="75000"/>
                  </a:schemeClr>
                </a:solidFill>
              </a:rPr>
              <a:t>41</a:t>
            </a:r>
            <a:endParaRPr lang="en-US" sz="2400" dirty="0"/>
          </a:p>
        </p:txBody>
      </p:sp>
      <p:sp>
        <p:nvSpPr>
          <p:cNvPr id="29" name="TextBox 28">
            <a:extLst>
              <a:ext uri="{FF2B5EF4-FFF2-40B4-BE49-F238E27FC236}">
                <a16:creationId xmlns:a16="http://schemas.microsoft.com/office/drawing/2014/main" id="{71FE3E91-FE31-7336-EE7E-0DD98FC743A6}"/>
              </a:ext>
            </a:extLst>
          </p:cNvPr>
          <p:cNvSpPr txBox="1"/>
          <p:nvPr/>
        </p:nvSpPr>
        <p:spPr>
          <a:xfrm>
            <a:off x="8291055" y="5847764"/>
            <a:ext cx="3266768" cy="461665"/>
          </a:xfrm>
          <a:prstGeom prst="rect">
            <a:avLst/>
          </a:prstGeom>
          <a:noFill/>
        </p:spPr>
        <p:txBody>
          <a:bodyPr wrap="square" rtlCol="0">
            <a:spAutoFit/>
          </a:bodyPr>
          <a:lstStyle/>
          <a:p>
            <a:r>
              <a:rPr lang="en-US" sz="2400" dirty="0">
                <a:solidFill>
                  <a:schemeClr val="accent5">
                    <a:lumMod val="75000"/>
                  </a:schemeClr>
                </a:solidFill>
              </a:rPr>
              <a:t>65</a:t>
            </a:r>
            <a:endParaRPr lang="en-US" sz="2400" dirty="0"/>
          </a:p>
        </p:txBody>
      </p:sp>
      <p:sp>
        <p:nvSpPr>
          <p:cNvPr id="31" name="TextBox 30">
            <a:extLst>
              <a:ext uri="{FF2B5EF4-FFF2-40B4-BE49-F238E27FC236}">
                <a16:creationId xmlns:a16="http://schemas.microsoft.com/office/drawing/2014/main" id="{A517DEDE-9C5B-B470-F313-20B619670982}"/>
              </a:ext>
            </a:extLst>
          </p:cNvPr>
          <p:cNvSpPr txBox="1"/>
          <p:nvPr/>
        </p:nvSpPr>
        <p:spPr>
          <a:xfrm>
            <a:off x="8925232" y="981685"/>
            <a:ext cx="3266768" cy="338554"/>
          </a:xfrm>
          <a:prstGeom prst="rect">
            <a:avLst/>
          </a:prstGeom>
          <a:noFill/>
        </p:spPr>
        <p:txBody>
          <a:bodyPr wrap="square" rtlCol="0">
            <a:spAutoFit/>
          </a:bodyPr>
          <a:lstStyle/>
          <a:p>
            <a:r>
              <a:rPr lang="en-US" sz="1600" dirty="0"/>
              <a:t>8.2 G Maneuver</a:t>
            </a:r>
          </a:p>
        </p:txBody>
      </p:sp>
      <p:sp>
        <p:nvSpPr>
          <p:cNvPr id="32" name="TextBox 31">
            <a:extLst>
              <a:ext uri="{FF2B5EF4-FFF2-40B4-BE49-F238E27FC236}">
                <a16:creationId xmlns:a16="http://schemas.microsoft.com/office/drawing/2014/main" id="{6088D0B4-F643-CF92-D20A-D0197DC2FB74}"/>
              </a:ext>
            </a:extLst>
          </p:cNvPr>
          <p:cNvSpPr txBox="1"/>
          <p:nvPr/>
        </p:nvSpPr>
        <p:spPr>
          <a:xfrm>
            <a:off x="10041961" y="1910246"/>
            <a:ext cx="1565024" cy="646331"/>
          </a:xfrm>
          <a:prstGeom prst="rect">
            <a:avLst/>
          </a:prstGeom>
          <a:noFill/>
        </p:spPr>
        <p:txBody>
          <a:bodyPr wrap="square" rtlCol="0">
            <a:spAutoFit/>
          </a:bodyPr>
          <a:lstStyle/>
          <a:p>
            <a:r>
              <a:rPr lang="en-US" dirty="0"/>
              <a:t>Pilot loses</a:t>
            </a:r>
          </a:p>
          <a:p>
            <a:r>
              <a:rPr lang="en-US" dirty="0"/>
              <a:t>consciousness</a:t>
            </a:r>
          </a:p>
        </p:txBody>
      </p:sp>
      <p:cxnSp>
        <p:nvCxnSpPr>
          <p:cNvPr id="35" name="Straight Connector 34">
            <a:extLst>
              <a:ext uri="{FF2B5EF4-FFF2-40B4-BE49-F238E27FC236}">
                <a16:creationId xmlns:a16="http://schemas.microsoft.com/office/drawing/2014/main" id="{C51ECC76-34DC-58CA-92AD-0F26985D90C5}"/>
              </a:ext>
            </a:extLst>
          </p:cNvPr>
          <p:cNvCxnSpPr/>
          <p:nvPr/>
        </p:nvCxnSpPr>
        <p:spPr>
          <a:xfrm>
            <a:off x="10618841" y="1233440"/>
            <a:ext cx="0" cy="6333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34B8DA-00AB-5C7A-AE9C-0818BBD39502}"/>
              </a:ext>
            </a:extLst>
          </p:cNvPr>
          <p:cNvCxnSpPr>
            <a:cxnSpLocks/>
          </p:cNvCxnSpPr>
          <p:nvPr/>
        </p:nvCxnSpPr>
        <p:spPr>
          <a:xfrm>
            <a:off x="10604093" y="2632078"/>
            <a:ext cx="0" cy="24627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0675DC-98DA-D9B2-22F2-1A3BDB5E4DDB}"/>
              </a:ext>
            </a:extLst>
          </p:cNvPr>
          <p:cNvCxnSpPr>
            <a:cxnSpLocks/>
          </p:cNvCxnSpPr>
          <p:nvPr/>
        </p:nvCxnSpPr>
        <p:spPr>
          <a:xfrm>
            <a:off x="10513144" y="1243272"/>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02950BB-F7A2-1FAA-79A7-3B3CA0BAA2C4}"/>
              </a:ext>
            </a:extLst>
          </p:cNvPr>
          <p:cNvCxnSpPr>
            <a:cxnSpLocks/>
          </p:cNvCxnSpPr>
          <p:nvPr/>
        </p:nvCxnSpPr>
        <p:spPr>
          <a:xfrm>
            <a:off x="10513144" y="5094789"/>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DB645D-017B-62C4-8D3D-51B297690A9B}"/>
              </a:ext>
            </a:extLst>
          </p:cNvPr>
          <p:cNvCxnSpPr/>
          <p:nvPr/>
        </p:nvCxnSpPr>
        <p:spPr>
          <a:xfrm>
            <a:off x="8908026" y="5550103"/>
            <a:ext cx="0" cy="196215"/>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946C03A-B325-12FE-FB0E-E83BF329D5E0}"/>
              </a:ext>
            </a:extLst>
          </p:cNvPr>
          <p:cNvCxnSpPr/>
          <p:nvPr/>
        </p:nvCxnSpPr>
        <p:spPr>
          <a:xfrm>
            <a:off x="8908026" y="5847764"/>
            <a:ext cx="0" cy="196215"/>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60" name="Title 1">
            <a:extLst>
              <a:ext uri="{FF2B5EF4-FFF2-40B4-BE49-F238E27FC236}">
                <a16:creationId xmlns:a16="http://schemas.microsoft.com/office/drawing/2014/main" id="{7FD2FF6D-5F38-4F2D-8236-6F439CFDE909}"/>
              </a:ext>
            </a:extLst>
          </p:cNvPr>
          <p:cNvSpPr txBox="1">
            <a:spLocks/>
          </p:cNvSpPr>
          <p:nvPr/>
        </p:nvSpPr>
        <p:spPr>
          <a:xfrm>
            <a:off x="337930" y="-844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F-16 Close Call 5/5/16</a:t>
            </a:r>
          </a:p>
        </p:txBody>
      </p:sp>
      <p:cxnSp>
        <p:nvCxnSpPr>
          <p:cNvPr id="61" name="Straight Connector 60">
            <a:extLst>
              <a:ext uri="{FF2B5EF4-FFF2-40B4-BE49-F238E27FC236}">
                <a16:creationId xmlns:a16="http://schemas.microsoft.com/office/drawing/2014/main" id="{3E96346B-F25C-9064-6490-90D779E65970}"/>
              </a:ext>
            </a:extLst>
          </p:cNvPr>
          <p:cNvCxnSpPr>
            <a:cxnSpLocks/>
          </p:cNvCxnSpPr>
          <p:nvPr/>
        </p:nvCxnSpPr>
        <p:spPr>
          <a:xfrm>
            <a:off x="337930" y="836448"/>
            <a:ext cx="112444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9459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40B0B1F9-2376-8865-9F2B-B18BC233136B}"/>
              </a:ext>
            </a:extLst>
          </p:cNvPr>
          <p:cNvPicPr>
            <a:picLocks noChangeAspect="1"/>
          </p:cNvPicPr>
          <p:nvPr/>
        </p:nvPicPr>
        <p:blipFill>
          <a:blip r:embed="rId2"/>
          <a:stretch>
            <a:fillRect/>
          </a:stretch>
        </p:blipFill>
        <p:spPr>
          <a:xfrm>
            <a:off x="2786053" y="372565"/>
            <a:ext cx="7439801" cy="4184888"/>
          </a:xfrm>
          <a:prstGeom prst="rect">
            <a:avLst/>
          </a:prstGeom>
        </p:spPr>
      </p:pic>
      <p:sp>
        <p:nvSpPr>
          <p:cNvPr id="11" name="Rectangle 10">
            <a:extLst>
              <a:ext uri="{FF2B5EF4-FFF2-40B4-BE49-F238E27FC236}">
                <a16:creationId xmlns:a16="http://schemas.microsoft.com/office/drawing/2014/main" id="{73AE8B09-3BA6-2806-6ECA-B6C875F584C9}"/>
              </a:ext>
            </a:extLst>
          </p:cNvPr>
          <p:cNvSpPr/>
          <p:nvPr/>
        </p:nvSpPr>
        <p:spPr>
          <a:xfrm>
            <a:off x="655565" y="4293925"/>
            <a:ext cx="10515600" cy="2358665"/>
          </a:xfrm>
          <a:prstGeom prst="rect">
            <a:avLst/>
          </a:prstGeom>
          <a:solidFill>
            <a:schemeClr val="bg1"/>
          </a:solid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C89736BA-CB1B-444E-0A47-F29AEBFB4DE6}"/>
              </a:ext>
            </a:extLst>
          </p:cNvPr>
          <p:cNvSpPr txBox="1"/>
          <p:nvPr/>
        </p:nvSpPr>
        <p:spPr>
          <a:xfrm>
            <a:off x="655565" y="4295843"/>
            <a:ext cx="2547492" cy="523220"/>
          </a:xfrm>
          <a:prstGeom prst="rect">
            <a:avLst/>
          </a:prstGeom>
          <a:noFill/>
        </p:spPr>
        <p:txBody>
          <a:bodyPr wrap="none" rtlCol="0">
            <a:spAutoFit/>
          </a:bodyPr>
          <a:lstStyle/>
          <a:p>
            <a:r>
              <a:rPr lang="en-US" sz="2800" dirty="0">
                <a:solidFill>
                  <a:schemeClr val="accent6">
                    <a:lumMod val="75000"/>
                  </a:schemeClr>
                </a:solidFill>
              </a:rPr>
              <a:t>Example</a:t>
            </a:r>
            <a:r>
              <a:rPr lang="en-US" sz="2800" dirty="0">
                <a:solidFill>
                  <a:schemeClr val="accent1">
                    <a:lumMod val="75000"/>
                  </a:schemeClr>
                </a:solidFill>
              </a:rPr>
              <a:t>: </a:t>
            </a:r>
            <a:r>
              <a:rPr lang="en-US" sz="2800" dirty="0"/>
              <a:t>Define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86ED86-5546-AA9E-C3E6-CB0DCA6B2F5B}"/>
                  </a:ext>
                </a:extLst>
              </p:cNvPr>
              <p:cNvSpPr txBox="1"/>
              <p:nvPr/>
            </p:nvSpPr>
            <p:spPr>
              <a:xfrm>
                <a:off x="2533884" y="4855436"/>
                <a:ext cx="6516302"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m:t>
                              </m:r>
                              <m:r>
                                <a:rPr lang="en-US" sz="3600" b="0" i="1" smtClean="0">
                                  <a:latin typeface="Cambria Math" panose="02040503050406030204" pitchFamily="18" charset="0"/>
                                </a:rPr>
                                <m:t>𝑆</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𝑚</m:t>
                                  </m:r>
                                </m:e>
                                <m:sub>
                                  <m:r>
                                    <a:rPr lang="en-US" sz="3600" b="0" i="1" smtClean="0">
                                      <a:latin typeface="Cambria Math" panose="02040503050406030204" pitchFamily="18" charset="0"/>
                                    </a:rPr>
                                    <m:t>𝑆</m:t>
                                  </m:r>
                                </m:sub>
                              </m:sSub>
                              <m:r>
                                <a:rPr lang="en-US" sz="3600" b="0" i="1" smtClean="0">
                                  <a:latin typeface="Cambria Math" panose="02040503050406030204" pitchFamily="18" charset="0"/>
                                </a:rPr>
                                <m:t>(</m:t>
                              </m:r>
                              <m:r>
                                <a:rPr lang="en-US" sz="3600" b="0" i="1" smtClean="0">
                                  <a:latin typeface="Cambria Math" panose="02040503050406030204" pitchFamily="18" charset="0"/>
                                </a:rPr>
                                <m:t>𝛼</m:t>
                              </m:r>
                            </m:e>
                          </m:d>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𝑆</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𝛽</m:t>
                          </m:r>
                          <m:r>
                            <a:rPr lang="en-US" sz="3600" b="0" i="1" smtClean="0">
                              <a:latin typeface="Cambria Math" panose="02040503050406030204" pitchFamily="18" charset="0"/>
                              <a:ea typeface="Cambria Math" panose="02040503050406030204" pitchFamily="18" charset="0"/>
                            </a:rPr>
                            <m:t>))</m:t>
                          </m:r>
                        </m:e>
                        <m:sup>
                          <m:r>
                            <a:rPr lang="en-US" sz="3600" b="0" i="1" smtClean="0">
                              <a:latin typeface="Cambria Math" panose="02040503050406030204" pitchFamily="18" charset="0"/>
                            </a:rPr>
                            <m:t>∗</m:t>
                          </m:r>
                        </m:sup>
                      </m:sSup>
                    </m:oMath>
                  </m:oMathPara>
                </a14:m>
                <a:endParaRPr lang="en-US" sz="3600" dirty="0"/>
              </a:p>
            </p:txBody>
          </p:sp>
        </mc:Choice>
        <mc:Fallback xmlns="">
          <p:sp>
            <p:nvSpPr>
              <p:cNvPr id="7" name="TextBox 6">
                <a:extLst>
                  <a:ext uri="{FF2B5EF4-FFF2-40B4-BE49-F238E27FC236}">
                    <a16:creationId xmlns:a16="http://schemas.microsoft.com/office/drawing/2014/main" id="{2A86ED86-5546-AA9E-C3E6-CB0DCA6B2F5B}"/>
                  </a:ext>
                </a:extLst>
              </p:cNvPr>
              <p:cNvSpPr txBox="1">
                <a:spLocks noRot="1" noChangeAspect="1" noMove="1" noResize="1" noEditPoints="1" noAdjustHandles="1" noChangeArrowheads="1" noChangeShapeType="1" noTextEdit="1"/>
              </p:cNvSpPr>
              <p:nvPr/>
            </p:nvSpPr>
            <p:spPr>
              <a:xfrm>
                <a:off x="2533884" y="4855436"/>
                <a:ext cx="6516302" cy="553998"/>
              </a:xfrm>
              <a:prstGeom prst="rect">
                <a:avLst/>
              </a:prstGeom>
              <a:blipFill>
                <a:blip r:embed="rId3"/>
                <a:stretch>
                  <a:fillRect t="-6818" b="-3863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427859" y="64902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302927"/>
            <a:ext cx="10515600" cy="1325563"/>
          </a:xfrm>
        </p:spPr>
        <p:txBody>
          <a:bodyPr>
            <a:normAutofit/>
          </a:bodyPr>
          <a:lstStyle/>
          <a:p>
            <a:r>
              <a:rPr lang="en-US" sz="3600" b="1" dirty="0">
                <a:solidFill>
                  <a:schemeClr val="accent1">
                    <a:lumMod val="75000"/>
                  </a:schemeClr>
                </a:solidFill>
              </a:rPr>
              <a:t>RTA in Plaidypvs</a:t>
            </a:r>
          </a:p>
        </p:txBody>
      </p:sp>
      <p:sp>
        <p:nvSpPr>
          <p:cNvPr id="6" name="TextBox 5">
            <a:extLst>
              <a:ext uri="{FF2B5EF4-FFF2-40B4-BE49-F238E27FC236}">
                <a16:creationId xmlns:a16="http://schemas.microsoft.com/office/drawing/2014/main" id="{7B457C8B-DF66-C327-F7F4-321D92F984DB}"/>
              </a:ext>
            </a:extLst>
          </p:cNvPr>
          <p:cNvSpPr txBox="1"/>
          <p:nvPr/>
        </p:nvSpPr>
        <p:spPr>
          <a:xfrm>
            <a:off x="6002186" y="1036538"/>
            <a:ext cx="6096000" cy="461665"/>
          </a:xfrm>
          <a:prstGeom prst="rect">
            <a:avLst/>
          </a:prstGeom>
          <a:noFill/>
        </p:spPr>
        <p:txBody>
          <a:bodyPr wrap="square">
            <a:spAutoFit/>
          </a:bodyPr>
          <a:lstStyle/>
          <a:p>
            <a:pPr marL="742950" lvl="1" indent="-285750">
              <a:buFont typeface="Arial" panose="020B0604020202020204" pitchFamily="34" charset="0"/>
              <a:buChar char="•"/>
            </a:pPr>
            <a:endParaRPr lang="en-US" sz="2400"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4FB2BFD-6FB5-A4FB-F443-ED306A17DC6D}"/>
                  </a:ext>
                </a:extLst>
              </p:cNvPr>
              <p:cNvSpPr txBox="1"/>
              <p:nvPr/>
            </p:nvSpPr>
            <p:spPr>
              <a:xfrm>
                <a:off x="4981221" y="1174908"/>
                <a:ext cx="4921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𝛼</m:t>
                      </m:r>
                    </m:oMath>
                  </m:oMathPara>
                </a14:m>
                <a:endParaRPr lang="en-US" sz="2800" dirty="0"/>
              </a:p>
            </p:txBody>
          </p:sp>
        </mc:Choice>
        <mc:Fallback xmlns="">
          <p:sp>
            <p:nvSpPr>
              <p:cNvPr id="8" name="TextBox 7">
                <a:extLst>
                  <a:ext uri="{FF2B5EF4-FFF2-40B4-BE49-F238E27FC236}">
                    <a16:creationId xmlns:a16="http://schemas.microsoft.com/office/drawing/2014/main" id="{04FB2BFD-6FB5-A4FB-F443-ED306A17DC6D}"/>
                  </a:ext>
                </a:extLst>
              </p:cNvPr>
              <p:cNvSpPr txBox="1">
                <a:spLocks noRot="1" noChangeAspect="1" noMove="1" noResize="1" noEditPoints="1" noAdjustHandles="1" noChangeArrowheads="1" noChangeShapeType="1" noTextEdit="1"/>
              </p:cNvSpPr>
              <p:nvPr/>
            </p:nvSpPr>
            <p:spPr>
              <a:xfrm>
                <a:off x="4981221" y="1174908"/>
                <a:ext cx="492122"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FFBACA-A04A-E63B-0617-AA440D0C46D3}"/>
                  </a:ext>
                </a:extLst>
              </p:cNvPr>
              <p:cNvSpPr txBox="1"/>
              <p:nvPr/>
            </p:nvSpPr>
            <p:spPr>
              <a:xfrm>
                <a:off x="5024502" y="2822123"/>
                <a:ext cx="4488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𝛽</m:t>
                      </m:r>
                    </m:oMath>
                  </m:oMathPara>
                </a14:m>
                <a:endParaRPr lang="en-US" sz="2400" dirty="0"/>
              </a:p>
            </p:txBody>
          </p:sp>
        </mc:Choice>
        <mc:Fallback xmlns="">
          <p:sp>
            <p:nvSpPr>
              <p:cNvPr id="9" name="TextBox 8">
                <a:extLst>
                  <a:ext uri="{FF2B5EF4-FFF2-40B4-BE49-F238E27FC236}">
                    <a16:creationId xmlns:a16="http://schemas.microsoft.com/office/drawing/2014/main" id="{67FFBACA-A04A-E63B-0617-AA440D0C46D3}"/>
                  </a:ext>
                </a:extLst>
              </p:cNvPr>
              <p:cNvSpPr txBox="1">
                <a:spLocks noRot="1" noChangeAspect="1" noMove="1" noResize="1" noEditPoints="1" noAdjustHandles="1" noChangeArrowheads="1" noChangeShapeType="1" noTextEdit="1"/>
              </p:cNvSpPr>
              <p:nvPr/>
            </p:nvSpPr>
            <p:spPr>
              <a:xfrm>
                <a:off x="5024502" y="2822123"/>
                <a:ext cx="448841" cy="461665"/>
              </a:xfrm>
              <a:prstGeom prst="rect">
                <a:avLst/>
              </a:prstGeom>
              <a:blipFill>
                <a:blip r:embed="rId5"/>
                <a:stretch>
                  <a:fillRect l="-2703"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2878A2B-8E93-8E20-E2EA-1DD3785C5617}"/>
                  </a:ext>
                </a:extLst>
              </p:cNvPr>
              <p:cNvSpPr txBox="1"/>
              <p:nvPr/>
            </p:nvSpPr>
            <p:spPr>
              <a:xfrm>
                <a:off x="6986915" y="2564075"/>
                <a:ext cx="11515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𝑚</m:t>
                          </m:r>
                        </m:e>
                        <m:sub>
                          <m:r>
                            <a:rPr lang="en-US" sz="2400" b="0" i="1" smtClean="0">
                              <a:latin typeface="Cambria Math" panose="02040503050406030204" pitchFamily="18" charset="0"/>
                            </a:rPr>
                            <m:t>𝑠</m:t>
                          </m:r>
                        </m:sub>
                      </m:sSub>
                    </m:oMath>
                  </m:oMathPara>
                </a14:m>
                <a:endParaRPr lang="en-US" sz="2400" dirty="0"/>
              </a:p>
            </p:txBody>
          </p:sp>
        </mc:Choice>
        <mc:Fallback xmlns="">
          <p:sp>
            <p:nvSpPr>
              <p:cNvPr id="10" name="TextBox 9">
                <a:extLst>
                  <a:ext uri="{FF2B5EF4-FFF2-40B4-BE49-F238E27FC236}">
                    <a16:creationId xmlns:a16="http://schemas.microsoft.com/office/drawing/2014/main" id="{D2878A2B-8E93-8E20-E2EA-1DD3785C5617}"/>
                  </a:ext>
                </a:extLst>
              </p:cNvPr>
              <p:cNvSpPr txBox="1">
                <a:spLocks noRot="1" noChangeAspect="1" noMove="1" noResize="1" noEditPoints="1" noAdjustHandles="1" noChangeArrowheads="1" noChangeShapeType="1" noTextEdit="1"/>
              </p:cNvSpPr>
              <p:nvPr/>
            </p:nvSpPr>
            <p:spPr>
              <a:xfrm>
                <a:off x="6986915" y="2564075"/>
                <a:ext cx="1151563" cy="461665"/>
              </a:xfrm>
              <a:prstGeom prst="rect">
                <a:avLst/>
              </a:prstGeom>
              <a:blipFill>
                <a:blip r:embed="rId6"/>
                <a:stretch>
                  <a:fillRect b="-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E32DD89-B245-04B9-4B53-B0A136335A99}"/>
                  </a:ext>
                </a:extLst>
              </p:cNvPr>
              <p:cNvSpPr txBox="1"/>
              <p:nvPr/>
            </p:nvSpPr>
            <p:spPr>
              <a:xfrm>
                <a:off x="2036721" y="5559127"/>
                <a:ext cx="2742536" cy="649845"/>
              </a:xfrm>
              <a:prstGeom prst="rect">
                <a:avLst/>
              </a:prstGeom>
              <a:noFill/>
            </p:spPr>
            <p:txBody>
              <a:bodyPr wrap="square" rtlCol="0">
                <a:spAutoFit/>
              </a:bodyPr>
              <a:lstStyle/>
              <a:p>
                <a:r>
                  <a:rPr lang="en-US" dirty="0"/>
                  <a:t>While S is true run </a:t>
                </a:r>
                <a14:m>
                  <m:oMath xmlns:m="http://schemas.openxmlformats.org/officeDocument/2006/math">
                    <m:r>
                      <a:rPr lang="en-US" sz="1800" b="0" i="1" smtClean="0">
                        <a:latin typeface="Cambria Math" panose="02040503050406030204" pitchFamily="18" charset="0"/>
                        <a:ea typeface="Cambria Math" panose="02040503050406030204" pitchFamily="18" charset="0"/>
                      </a:rPr>
                      <m:t>𝛼</m:t>
                    </m:r>
                    <m:r>
                      <a:rPr lang="en-US" sz="1800" b="0" i="1" smtClean="0">
                        <a:latin typeface="Cambria Math" panose="02040503050406030204" pitchFamily="18" charset="0"/>
                        <a:ea typeface="Cambria Math" panose="02040503050406030204" pitchFamily="18" charset="0"/>
                      </a:rPr>
                      <m:t> </m:t>
                    </m:r>
                  </m:oMath>
                </a14:m>
                <a:r>
                  <a:rPr lang="en-US" dirty="0"/>
                  <a:t>with monitor</a:t>
                </a:r>
              </a:p>
            </p:txBody>
          </p:sp>
        </mc:Choice>
        <mc:Fallback xmlns="">
          <p:sp>
            <p:nvSpPr>
              <p:cNvPr id="13" name="TextBox 12">
                <a:extLst>
                  <a:ext uri="{FF2B5EF4-FFF2-40B4-BE49-F238E27FC236}">
                    <a16:creationId xmlns:a16="http://schemas.microsoft.com/office/drawing/2014/main" id="{BE32DD89-B245-04B9-4B53-B0A136335A99}"/>
                  </a:ext>
                </a:extLst>
              </p:cNvPr>
              <p:cNvSpPr txBox="1">
                <a:spLocks noRot="1" noChangeAspect="1" noMove="1" noResize="1" noEditPoints="1" noAdjustHandles="1" noChangeArrowheads="1" noChangeShapeType="1" noTextEdit="1"/>
              </p:cNvSpPr>
              <p:nvPr/>
            </p:nvSpPr>
            <p:spPr>
              <a:xfrm>
                <a:off x="2036721" y="5559127"/>
                <a:ext cx="2742536" cy="649845"/>
              </a:xfrm>
              <a:prstGeom prst="rect">
                <a:avLst/>
              </a:prstGeom>
              <a:blipFill>
                <a:blip r:embed="rId7"/>
                <a:stretch>
                  <a:fillRect l="-1843" t="-3774" b="-113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8A8CE2-CE25-94BC-64CB-8F860A8ADBF2}"/>
                  </a:ext>
                </a:extLst>
              </p:cNvPr>
              <p:cNvSpPr txBox="1"/>
              <p:nvPr/>
            </p:nvSpPr>
            <p:spPr>
              <a:xfrm>
                <a:off x="6608924" y="5567590"/>
                <a:ext cx="2742536" cy="649845"/>
              </a:xfrm>
              <a:prstGeom prst="rect">
                <a:avLst/>
              </a:prstGeom>
              <a:noFill/>
            </p:spPr>
            <p:txBody>
              <a:bodyPr wrap="square" rtlCol="0">
                <a:spAutoFit/>
              </a:bodyPr>
              <a:lstStyle/>
              <a:p>
                <a:r>
                  <a:rPr lang="en-US" dirty="0"/>
                  <a:t>While S is not  true run </a:t>
                </a:r>
                <a14:m>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a14:m>
                <a:r>
                  <a:rPr lang="en-US" dirty="0"/>
                  <a:t>  with monitor</a:t>
                </a:r>
              </a:p>
            </p:txBody>
          </p:sp>
        </mc:Choice>
        <mc:Fallback xmlns="">
          <p:sp>
            <p:nvSpPr>
              <p:cNvPr id="14" name="TextBox 13">
                <a:extLst>
                  <a:ext uri="{FF2B5EF4-FFF2-40B4-BE49-F238E27FC236}">
                    <a16:creationId xmlns:a16="http://schemas.microsoft.com/office/drawing/2014/main" id="{568A8CE2-CE25-94BC-64CB-8F860A8ADBF2}"/>
                  </a:ext>
                </a:extLst>
              </p:cNvPr>
              <p:cNvSpPr txBox="1">
                <a:spLocks noRot="1" noChangeAspect="1" noMove="1" noResize="1" noEditPoints="1" noAdjustHandles="1" noChangeArrowheads="1" noChangeShapeType="1" noTextEdit="1"/>
              </p:cNvSpPr>
              <p:nvPr/>
            </p:nvSpPr>
            <p:spPr>
              <a:xfrm>
                <a:off x="6608924" y="5567590"/>
                <a:ext cx="2742536" cy="649845"/>
              </a:xfrm>
              <a:prstGeom prst="rect">
                <a:avLst/>
              </a:prstGeom>
              <a:blipFill>
                <a:blip r:embed="rId8"/>
                <a:stretch>
                  <a:fillRect l="-1843" t="-3846" b="-1346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4E1EF3EC-EF1B-D9A8-DB16-55CD471B2AF3}"/>
              </a:ext>
            </a:extLst>
          </p:cNvPr>
          <p:cNvSpPr txBox="1"/>
          <p:nvPr/>
        </p:nvSpPr>
        <p:spPr>
          <a:xfrm>
            <a:off x="5248923" y="5559128"/>
            <a:ext cx="694051" cy="369332"/>
          </a:xfrm>
          <a:prstGeom prst="rect">
            <a:avLst/>
          </a:prstGeom>
          <a:noFill/>
        </p:spPr>
        <p:txBody>
          <a:bodyPr wrap="square" rtlCol="0">
            <a:spAutoFit/>
          </a:bodyPr>
          <a:lstStyle/>
          <a:p>
            <a:r>
              <a:rPr lang="en-US" dirty="0"/>
              <a:t>and</a:t>
            </a:r>
          </a:p>
        </p:txBody>
      </p:sp>
    </p:spTree>
    <p:extLst>
      <p:ext uri="{BB962C8B-B14F-4D97-AF65-F5344CB8AC3E}">
        <p14:creationId xmlns:p14="http://schemas.microsoft.com/office/powerpoint/2010/main" val="1752479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Diagram&#10;&#10;Description automatically generated">
            <a:extLst>
              <a:ext uri="{FF2B5EF4-FFF2-40B4-BE49-F238E27FC236}">
                <a16:creationId xmlns:a16="http://schemas.microsoft.com/office/drawing/2014/main" id="{5AFE2A98-773D-F99C-ADFE-048CDCECF804}"/>
              </a:ext>
            </a:extLst>
          </p:cNvPr>
          <p:cNvPicPr>
            <a:picLocks noChangeAspect="1"/>
          </p:cNvPicPr>
          <p:nvPr/>
        </p:nvPicPr>
        <p:blipFill>
          <a:blip r:embed="rId2"/>
          <a:stretch>
            <a:fillRect/>
          </a:stretch>
        </p:blipFill>
        <p:spPr>
          <a:xfrm>
            <a:off x="2786053" y="372565"/>
            <a:ext cx="7439801" cy="4184888"/>
          </a:xfrm>
          <a:prstGeom prst="rect">
            <a:avLst/>
          </a:prstGeom>
        </p:spPr>
      </p:pic>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2C37C6-848A-D582-0F24-49372A6D8055}"/>
                  </a:ext>
                </a:extLst>
              </p:cNvPr>
              <p:cNvSpPr txBox="1"/>
              <p:nvPr/>
            </p:nvSpPr>
            <p:spPr>
              <a:xfrm>
                <a:off x="4981221" y="1174908"/>
                <a:ext cx="4921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𝛼</m:t>
                      </m:r>
                    </m:oMath>
                  </m:oMathPara>
                </a14:m>
                <a:endParaRPr lang="en-US" sz="2800" dirty="0"/>
              </a:p>
            </p:txBody>
          </p:sp>
        </mc:Choice>
        <mc:Fallback xmlns="">
          <p:sp>
            <p:nvSpPr>
              <p:cNvPr id="26" name="TextBox 25">
                <a:extLst>
                  <a:ext uri="{FF2B5EF4-FFF2-40B4-BE49-F238E27FC236}">
                    <a16:creationId xmlns:a16="http://schemas.microsoft.com/office/drawing/2014/main" id="{7F2C37C6-848A-D582-0F24-49372A6D8055}"/>
                  </a:ext>
                </a:extLst>
              </p:cNvPr>
              <p:cNvSpPr txBox="1">
                <a:spLocks noRot="1" noChangeAspect="1" noMove="1" noResize="1" noEditPoints="1" noAdjustHandles="1" noChangeArrowheads="1" noChangeShapeType="1" noTextEdit="1"/>
              </p:cNvSpPr>
              <p:nvPr/>
            </p:nvSpPr>
            <p:spPr>
              <a:xfrm>
                <a:off x="4981221" y="1174908"/>
                <a:ext cx="492122" cy="523220"/>
              </a:xfrm>
              <a:prstGeom prst="rect">
                <a:avLst/>
              </a:prstGeom>
              <a:blipFill>
                <a:blip r:embed="rId3"/>
                <a:stretch>
                  <a:fillRect/>
                </a:stretch>
              </a:blipFill>
            </p:spPr>
            <p:txBody>
              <a:bodyPr/>
              <a:lstStyle/>
              <a:p>
                <a:r>
                  <a:rPr lang="en-US">
                    <a:noFill/>
                  </a:rPr>
                  <a:t> </a:t>
                </a:r>
              </a:p>
            </p:txBody>
          </p:sp>
        </mc:Fallback>
      </mc:AlternateContent>
      <p:sp>
        <p:nvSpPr>
          <p:cNvPr id="29" name="Rectangle 28">
            <a:extLst>
              <a:ext uri="{FF2B5EF4-FFF2-40B4-BE49-F238E27FC236}">
                <a16:creationId xmlns:a16="http://schemas.microsoft.com/office/drawing/2014/main" id="{611FC128-2019-7BE3-9F1B-D82135539088}"/>
              </a:ext>
            </a:extLst>
          </p:cNvPr>
          <p:cNvSpPr/>
          <p:nvPr/>
        </p:nvSpPr>
        <p:spPr>
          <a:xfrm>
            <a:off x="655565" y="4293925"/>
            <a:ext cx="10515600" cy="2358665"/>
          </a:xfrm>
          <a:prstGeom prst="rect">
            <a:avLst/>
          </a:prstGeom>
          <a:solidFill>
            <a:schemeClr val="bg1"/>
          </a:solid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BC2F1AB-19CD-3615-4D60-F35695A7DA64}"/>
                  </a:ext>
                </a:extLst>
              </p:cNvPr>
              <p:cNvSpPr txBox="1"/>
              <p:nvPr/>
            </p:nvSpPr>
            <p:spPr>
              <a:xfrm>
                <a:off x="5024502" y="2822123"/>
                <a:ext cx="4488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𝛽</m:t>
                      </m:r>
                    </m:oMath>
                  </m:oMathPara>
                </a14:m>
                <a:endParaRPr lang="en-US" sz="2400" dirty="0"/>
              </a:p>
            </p:txBody>
          </p:sp>
        </mc:Choice>
        <mc:Fallback xmlns="">
          <p:sp>
            <p:nvSpPr>
              <p:cNvPr id="27" name="TextBox 26">
                <a:extLst>
                  <a:ext uri="{FF2B5EF4-FFF2-40B4-BE49-F238E27FC236}">
                    <a16:creationId xmlns:a16="http://schemas.microsoft.com/office/drawing/2014/main" id="{0BC2F1AB-19CD-3615-4D60-F35695A7DA64}"/>
                  </a:ext>
                </a:extLst>
              </p:cNvPr>
              <p:cNvSpPr txBox="1">
                <a:spLocks noRot="1" noChangeAspect="1" noMove="1" noResize="1" noEditPoints="1" noAdjustHandles="1" noChangeArrowheads="1" noChangeShapeType="1" noTextEdit="1"/>
              </p:cNvSpPr>
              <p:nvPr/>
            </p:nvSpPr>
            <p:spPr>
              <a:xfrm>
                <a:off x="5024502" y="2822123"/>
                <a:ext cx="448841" cy="461665"/>
              </a:xfrm>
              <a:prstGeom prst="rect">
                <a:avLst/>
              </a:prstGeom>
              <a:blipFill>
                <a:blip r:embed="rId4"/>
                <a:stretch>
                  <a:fillRect l="-2703"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86ED86-5546-AA9E-C3E6-CB0DCA6B2F5B}"/>
                  </a:ext>
                </a:extLst>
              </p:cNvPr>
              <p:cNvSpPr txBox="1"/>
              <p:nvPr/>
            </p:nvSpPr>
            <p:spPr>
              <a:xfrm>
                <a:off x="3116765" y="5132757"/>
                <a:ext cx="65163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𝑆</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e>
                          </m:d>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 </m:t>
                      </m:r>
                      <m:r>
                        <a:rPr lang="en-US" sz="2800" b="0" i="1" smtClean="0">
                          <a:latin typeface="Cambria Math" panose="02040503050406030204" pitchFamily="18" charset="0"/>
                        </a:rPr>
                        <m:t>𝑃</m:t>
                      </m:r>
                    </m:oMath>
                  </m:oMathPara>
                </a14:m>
                <a:endParaRPr lang="en-US" sz="2800" dirty="0"/>
              </a:p>
            </p:txBody>
          </p:sp>
        </mc:Choice>
        <mc:Fallback xmlns="">
          <p:sp>
            <p:nvSpPr>
              <p:cNvPr id="7" name="TextBox 6">
                <a:extLst>
                  <a:ext uri="{FF2B5EF4-FFF2-40B4-BE49-F238E27FC236}">
                    <a16:creationId xmlns:a16="http://schemas.microsoft.com/office/drawing/2014/main" id="{2A86ED86-5546-AA9E-C3E6-CB0DCA6B2F5B}"/>
                  </a:ext>
                </a:extLst>
              </p:cNvPr>
              <p:cNvSpPr txBox="1">
                <a:spLocks noRot="1" noChangeAspect="1" noMove="1" noResize="1" noEditPoints="1" noAdjustHandles="1" noChangeArrowheads="1" noChangeShapeType="1" noTextEdit="1"/>
              </p:cNvSpPr>
              <p:nvPr/>
            </p:nvSpPr>
            <p:spPr>
              <a:xfrm>
                <a:off x="3116765" y="5132757"/>
                <a:ext cx="6516302" cy="430887"/>
              </a:xfrm>
              <a:prstGeom prst="rect">
                <a:avLst/>
              </a:prstGeom>
              <a:blipFill>
                <a:blip r:embed="rId5"/>
                <a:stretch>
                  <a:fillRect t="-85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750F919-CEB4-B868-D2F8-6BE446E8B3D9}"/>
                  </a:ext>
                </a:extLst>
              </p:cNvPr>
              <p:cNvSpPr txBox="1"/>
              <p:nvPr/>
            </p:nvSpPr>
            <p:spPr>
              <a:xfrm>
                <a:off x="1960919" y="4649466"/>
                <a:ext cx="44531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𝑆</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𝛼</m:t>
                                  </m:r>
                                </m:e>
                              </m:d>
                            </m:e>
                          </m:d>
                          <m:r>
                            <a:rPr lang="en-US" sz="2800" b="0" i="1" smtClean="0">
                              <a:latin typeface="Cambria Math" panose="02040503050406030204" pitchFamily="18" charset="0"/>
                            </a:rPr>
                            <m:t>𝑃</m:t>
                          </m:r>
                          <m:r>
                            <a:rPr lang="en-US" sz="2800" b="0" i="1" smtClean="0">
                              <a:latin typeface="Cambria Math" panose="02040503050406030204" pitchFamily="18" charset="0"/>
                            </a:rPr>
                            <m:t>) ∧</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𝛽</m:t>
                              </m:r>
                            </m:e>
                          </m:d>
                          <m:r>
                            <a:rPr lang="en-US" sz="2800" b="0" i="1" smtClean="0">
                              <a:latin typeface="Cambria Math" panose="02040503050406030204" pitchFamily="18" charset="0"/>
                            </a:rPr>
                            <m:t>𝑃</m:t>
                          </m:r>
                          <m:r>
                            <a:rPr lang="en-US" sz="2800" b="0" i="1" smtClean="0">
                              <a:latin typeface="Cambria Math" panose="02040503050406030204" pitchFamily="18" charset="0"/>
                            </a:rPr>
                            <m:t>)</m:t>
                          </m:r>
                        </m:e>
                        <m:sup>
                          <m:r>
                            <a:rPr lang="en-US" sz="2800" b="0" i="1" smtClean="0">
                              <a:latin typeface="Cambria Math" panose="02040503050406030204" pitchFamily="18" charset="0"/>
                            </a:rPr>
                            <m:t> </m:t>
                          </m:r>
                        </m:sup>
                      </m:sSup>
                      <m:r>
                        <a:rPr lang="en-US" sz="2800" b="0" i="1" smtClean="0">
                          <a:latin typeface="Cambria Math" panose="02040503050406030204" pitchFamily="18" charset="0"/>
                        </a:rPr>
                        <m:t>→</m:t>
                      </m:r>
                    </m:oMath>
                  </m:oMathPara>
                </a14:m>
                <a:endParaRPr lang="en-US" sz="2800" dirty="0"/>
              </a:p>
            </p:txBody>
          </p:sp>
        </mc:Choice>
        <mc:Fallback xmlns="">
          <p:sp>
            <p:nvSpPr>
              <p:cNvPr id="3" name="TextBox 2">
                <a:extLst>
                  <a:ext uri="{FF2B5EF4-FFF2-40B4-BE49-F238E27FC236}">
                    <a16:creationId xmlns:a16="http://schemas.microsoft.com/office/drawing/2014/main" id="{C750F919-CEB4-B868-D2F8-6BE446E8B3D9}"/>
                  </a:ext>
                </a:extLst>
              </p:cNvPr>
              <p:cNvSpPr txBox="1">
                <a:spLocks noRot="1" noChangeAspect="1" noMove="1" noResize="1" noEditPoints="1" noAdjustHandles="1" noChangeArrowheads="1" noChangeShapeType="1" noTextEdit="1"/>
              </p:cNvSpPr>
              <p:nvPr/>
            </p:nvSpPr>
            <p:spPr>
              <a:xfrm>
                <a:off x="1960919" y="4649466"/>
                <a:ext cx="4453142" cy="430887"/>
              </a:xfrm>
              <a:prstGeom prst="rect">
                <a:avLst/>
              </a:prstGeom>
              <a:blipFill>
                <a:blip r:embed="rId6"/>
                <a:stretch>
                  <a:fillRect l="-2564" t="-17647" r="-855" b="-38235"/>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0939F0AF-9134-20B6-4378-7CE9F3B41D29}"/>
              </a:ext>
            </a:extLst>
          </p:cNvPr>
          <p:cNvCxnSpPr>
            <a:cxnSpLocks/>
          </p:cNvCxnSpPr>
          <p:nvPr/>
        </p:nvCxnSpPr>
        <p:spPr>
          <a:xfrm>
            <a:off x="427859" y="64902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Title 1">
            <a:extLst>
              <a:ext uri="{FF2B5EF4-FFF2-40B4-BE49-F238E27FC236}">
                <a16:creationId xmlns:a16="http://schemas.microsoft.com/office/drawing/2014/main" id="{E7DAD87D-BDF3-79FE-810F-0933459380AB}"/>
              </a:ext>
            </a:extLst>
          </p:cNvPr>
          <p:cNvSpPr txBox="1">
            <a:spLocks/>
          </p:cNvSpPr>
          <p:nvPr/>
        </p:nvSpPr>
        <p:spPr>
          <a:xfrm>
            <a:off x="337930" y="-3029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RTA in Plaidypvs</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2CD3A43-5CD5-E7FA-70CD-B224902C71D7}"/>
                  </a:ext>
                </a:extLst>
              </p:cNvPr>
              <p:cNvSpPr txBox="1"/>
              <p:nvPr/>
            </p:nvSpPr>
            <p:spPr>
              <a:xfrm>
                <a:off x="2348820" y="5765806"/>
                <a:ext cx="7494359" cy="369332"/>
              </a:xfrm>
              <a:prstGeom prst="rect">
                <a:avLst/>
              </a:prstGeom>
              <a:noFill/>
            </p:spPr>
            <p:txBody>
              <a:bodyPr wrap="none" rtlCol="0">
                <a:spAutoFit/>
              </a:bodyPr>
              <a:lstStyle/>
              <a:p>
                <a:r>
                  <a:rPr lang="en-US" dirty="0"/>
                  <a:t>“If </a:t>
                </a:r>
                <a14:m>
                  <m:oMath xmlns:m="http://schemas.openxmlformats.org/officeDocument/2006/math">
                    <m:r>
                      <a:rPr lang="en-US" sz="1800" b="0" i="1" smtClean="0">
                        <a:latin typeface="Cambria Math" panose="02040503050406030204" pitchFamily="18" charset="0"/>
                      </a:rPr>
                      <m:t>𝛼</m:t>
                    </m:r>
                  </m:oMath>
                </a14:m>
                <a:r>
                  <a:rPr lang="en-US" dirty="0"/>
                  <a:t> is safe in S and </a:t>
                </a:r>
                <a14:m>
                  <m:oMath xmlns:m="http://schemas.openxmlformats.org/officeDocument/2006/math">
                    <m:r>
                      <a:rPr lang="en-US" b="0" i="1" smtClean="0">
                        <a:latin typeface="Cambria Math" panose="02040503050406030204" pitchFamily="18" charset="0"/>
                      </a:rPr>
                      <m:t>𝛽</m:t>
                    </m:r>
                  </m:oMath>
                </a14:m>
                <a:r>
                  <a:rPr lang="en-US" dirty="0"/>
                  <a:t> is always safe, then the RTA architecture is always safe” </a:t>
                </a:r>
              </a:p>
            </p:txBody>
          </p:sp>
        </mc:Choice>
        <mc:Fallback xmlns="">
          <p:sp>
            <p:nvSpPr>
              <p:cNvPr id="24" name="TextBox 23">
                <a:extLst>
                  <a:ext uri="{FF2B5EF4-FFF2-40B4-BE49-F238E27FC236}">
                    <a16:creationId xmlns:a16="http://schemas.microsoft.com/office/drawing/2014/main" id="{42CD3A43-5CD5-E7FA-70CD-B224902C71D7}"/>
                  </a:ext>
                </a:extLst>
              </p:cNvPr>
              <p:cNvSpPr txBox="1">
                <a:spLocks noRot="1" noChangeAspect="1" noMove="1" noResize="1" noEditPoints="1" noAdjustHandles="1" noChangeArrowheads="1" noChangeShapeType="1" noTextEdit="1"/>
              </p:cNvSpPr>
              <p:nvPr/>
            </p:nvSpPr>
            <p:spPr>
              <a:xfrm>
                <a:off x="2348820" y="5765806"/>
                <a:ext cx="7494359" cy="369332"/>
              </a:xfrm>
              <a:prstGeom prst="rect">
                <a:avLst/>
              </a:prstGeom>
              <a:blipFill>
                <a:blip r:embed="rId7"/>
                <a:stretch>
                  <a:fillRect l="-676" t="-10345" b="-31034"/>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C54A80C7-B0A8-104C-C111-B14FA3909D6E}"/>
              </a:ext>
            </a:extLst>
          </p:cNvPr>
          <p:cNvSpPr txBox="1"/>
          <p:nvPr/>
        </p:nvSpPr>
        <p:spPr>
          <a:xfrm>
            <a:off x="655565" y="4295843"/>
            <a:ext cx="1593641" cy="523220"/>
          </a:xfrm>
          <a:prstGeom prst="rect">
            <a:avLst/>
          </a:prstGeom>
          <a:noFill/>
        </p:spPr>
        <p:txBody>
          <a:bodyPr wrap="none" rtlCol="0">
            <a:spAutoFit/>
          </a:bodyPr>
          <a:lstStyle/>
          <a:p>
            <a:r>
              <a:rPr lang="en-US" sz="2800" dirty="0">
                <a:solidFill>
                  <a:schemeClr val="accent6">
                    <a:lumMod val="75000"/>
                  </a:schemeClr>
                </a:solidFill>
              </a:rPr>
              <a:t>Example</a:t>
            </a:r>
            <a:r>
              <a:rPr lang="en-US" sz="2800" dirty="0">
                <a:solidFill>
                  <a:schemeClr val="accent1">
                    <a:lumMod val="75000"/>
                  </a:schemeClr>
                </a:solidFill>
              </a:rPr>
              <a:t>: </a:t>
            </a:r>
            <a:endParaRPr lang="en-US" sz="2800"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8259515-BB78-9389-6698-1867B792A10A}"/>
                  </a:ext>
                </a:extLst>
              </p:cNvPr>
              <p:cNvSpPr txBox="1"/>
              <p:nvPr/>
            </p:nvSpPr>
            <p:spPr>
              <a:xfrm>
                <a:off x="6986915" y="2564075"/>
                <a:ext cx="115156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 </m:t>
                          </m:r>
                          <m:r>
                            <a:rPr lang="en-US" sz="2400" b="0" i="1" smtClean="0">
                              <a:latin typeface="Cambria Math" panose="02040503050406030204" pitchFamily="18" charset="0"/>
                            </a:rPr>
                            <m:t>𝑚</m:t>
                          </m:r>
                        </m:e>
                        <m:sub>
                          <m:r>
                            <a:rPr lang="en-US" sz="2400" b="0" i="1" smtClean="0">
                              <a:latin typeface="Cambria Math" panose="02040503050406030204" pitchFamily="18" charset="0"/>
                            </a:rPr>
                            <m:t>𝑠</m:t>
                          </m:r>
                        </m:sub>
                      </m:sSub>
                    </m:oMath>
                  </m:oMathPara>
                </a14:m>
                <a:endParaRPr lang="en-US" sz="2400" dirty="0"/>
              </a:p>
            </p:txBody>
          </p:sp>
        </mc:Choice>
        <mc:Fallback xmlns="">
          <p:sp>
            <p:nvSpPr>
              <p:cNvPr id="31" name="TextBox 30">
                <a:extLst>
                  <a:ext uri="{FF2B5EF4-FFF2-40B4-BE49-F238E27FC236}">
                    <a16:creationId xmlns:a16="http://schemas.microsoft.com/office/drawing/2014/main" id="{68259515-BB78-9389-6698-1867B792A10A}"/>
                  </a:ext>
                </a:extLst>
              </p:cNvPr>
              <p:cNvSpPr txBox="1">
                <a:spLocks noRot="1" noChangeAspect="1" noMove="1" noResize="1" noEditPoints="1" noAdjustHandles="1" noChangeArrowheads="1" noChangeShapeType="1" noTextEdit="1"/>
              </p:cNvSpPr>
              <p:nvPr/>
            </p:nvSpPr>
            <p:spPr>
              <a:xfrm>
                <a:off x="6986915" y="2564075"/>
                <a:ext cx="1151563" cy="461665"/>
              </a:xfrm>
              <a:prstGeom prst="rect">
                <a:avLst/>
              </a:prstGeom>
              <a:blipFill>
                <a:blip r:embed="rId8"/>
                <a:stretch>
                  <a:fillRect b="-21622"/>
                </a:stretch>
              </a:blipFill>
            </p:spPr>
            <p:txBody>
              <a:bodyPr/>
              <a:lstStyle/>
              <a:p>
                <a:r>
                  <a:rPr lang="en-US">
                    <a:noFill/>
                  </a:rPr>
                  <a:t> </a:t>
                </a:r>
              </a:p>
            </p:txBody>
          </p:sp>
        </mc:Fallback>
      </mc:AlternateContent>
    </p:spTree>
    <p:extLst>
      <p:ext uri="{BB962C8B-B14F-4D97-AF65-F5344CB8AC3E}">
        <p14:creationId xmlns:p14="http://schemas.microsoft.com/office/powerpoint/2010/main" val="248744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585CEFB8-719D-A294-847A-345680BBAE5F}"/>
              </a:ext>
            </a:extLst>
          </p:cNvPr>
          <p:cNvSpPr/>
          <p:nvPr/>
        </p:nvSpPr>
        <p:spPr>
          <a:xfrm>
            <a:off x="902970" y="813020"/>
            <a:ext cx="10104120" cy="5782922"/>
          </a:xfrm>
          <a:prstGeom prst="rect">
            <a:avLst/>
          </a:prstGeom>
          <a:pattFill prst="dashHorz">
            <a:fgClr>
              <a:srgbClr val="FF000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DF3C1BDC-C73E-9D42-9198-43134851E483}"/>
              </a:ext>
            </a:extLst>
          </p:cNvPr>
          <p:cNvSpPr/>
          <p:nvPr/>
        </p:nvSpPr>
        <p:spPr>
          <a:xfrm>
            <a:off x="1105669" y="909853"/>
            <a:ext cx="9560733" cy="5686095"/>
          </a:xfrm>
          <a:custGeom>
            <a:avLst/>
            <a:gdLst>
              <a:gd name="connsiteX0" fmla="*/ 4134585 w 6512632"/>
              <a:gd name="connsiteY0" fmla="*/ 61111 h 3811524"/>
              <a:gd name="connsiteX1" fmla="*/ 5037 w 6512632"/>
              <a:gd name="connsiteY1" fmla="*/ 552724 h 3811524"/>
              <a:gd name="connsiteX2" fmla="*/ 3357837 w 6512632"/>
              <a:gd name="connsiteY2" fmla="*/ 3807202 h 3811524"/>
              <a:gd name="connsiteX3" fmla="*/ 6504160 w 6512632"/>
              <a:gd name="connsiteY3" fmla="*/ 1221318 h 3811524"/>
              <a:gd name="connsiteX4" fmla="*/ 4134585 w 6512632"/>
              <a:gd name="connsiteY4" fmla="*/ 61111 h 3811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2632" h="3811524">
                <a:moveTo>
                  <a:pt x="4134585" y="61111"/>
                </a:moveTo>
                <a:cubicBezTo>
                  <a:pt x="3051398" y="-50321"/>
                  <a:pt x="134495" y="-71625"/>
                  <a:pt x="5037" y="552724"/>
                </a:cubicBezTo>
                <a:cubicBezTo>
                  <a:pt x="-124421" y="1177073"/>
                  <a:pt x="2274650" y="3695770"/>
                  <a:pt x="3357837" y="3807202"/>
                </a:cubicBezTo>
                <a:cubicBezTo>
                  <a:pt x="4441024" y="3918634"/>
                  <a:pt x="6373063" y="1844028"/>
                  <a:pt x="6504160" y="1221318"/>
                </a:cubicBezTo>
                <a:cubicBezTo>
                  <a:pt x="6635257" y="598608"/>
                  <a:pt x="5217772" y="172543"/>
                  <a:pt x="4134585" y="61111"/>
                </a:cubicBezTo>
                <a:close/>
              </a:path>
            </a:pathLst>
          </a:custGeom>
          <a:solidFill>
            <a:schemeClr val="accent4">
              <a:lumMod val="20000"/>
              <a:lumOff val="80000"/>
            </a:schemeClr>
          </a:solidFill>
          <a:ln w="381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5">
            <a:extLst>
              <a:ext uri="{FF2B5EF4-FFF2-40B4-BE49-F238E27FC236}">
                <a16:creationId xmlns:a16="http://schemas.microsoft.com/office/drawing/2014/main" id="{370254B5-7A59-303A-1836-097FEC188769}"/>
              </a:ext>
            </a:extLst>
          </p:cNvPr>
          <p:cNvSpPr/>
          <p:nvPr/>
        </p:nvSpPr>
        <p:spPr>
          <a:xfrm>
            <a:off x="2643695" y="2025096"/>
            <a:ext cx="6281090" cy="3559738"/>
          </a:xfrm>
          <a:custGeom>
            <a:avLst/>
            <a:gdLst>
              <a:gd name="connsiteX0" fmla="*/ 4134585 w 6512632"/>
              <a:gd name="connsiteY0" fmla="*/ 61111 h 3811524"/>
              <a:gd name="connsiteX1" fmla="*/ 5037 w 6512632"/>
              <a:gd name="connsiteY1" fmla="*/ 552724 h 3811524"/>
              <a:gd name="connsiteX2" fmla="*/ 3357837 w 6512632"/>
              <a:gd name="connsiteY2" fmla="*/ 3807202 h 3811524"/>
              <a:gd name="connsiteX3" fmla="*/ 6504160 w 6512632"/>
              <a:gd name="connsiteY3" fmla="*/ 1221318 h 3811524"/>
              <a:gd name="connsiteX4" fmla="*/ 4134585 w 6512632"/>
              <a:gd name="connsiteY4" fmla="*/ 61111 h 3811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2632" h="3811524">
                <a:moveTo>
                  <a:pt x="4134585" y="61111"/>
                </a:moveTo>
                <a:cubicBezTo>
                  <a:pt x="3051398" y="-50321"/>
                  <a:pt x="134495" y="-71625"/>
                  <a:pt x="5037" y="552724"/>
                </a:cubicBezTo>
                <a:cubicBezTo>
                  <a:pt x="-124421" y="1177073"/>
                  <a:pt x="2274650" y="3695770"/>
                  <a:pt x="3357837" y="3807202"/>
                </a:cubicBezTo>
                <a:cubicBezTo>
                  <a:pt x="4441024" y="3918634"/>
                  <a:pt x="6373063" y="1844028"/>
                  <a:pt x="6504160" y="1221318"/>
                </a:cubicBezTo>
                <a:cubicBezTo>
                  <a:pt x="6635257" y="598608"/>
                  <a:pt x="5217772" y="172543"/>
                  <a:pt x="4134585" y="61111"/>
                </a:cubicBezTo>
                <a:close/>
              </a:path>
            </a:pathLst>
          </a:custGeom>
          <a:solidFill>
            <a:schemeClr val="accent1">
              <a:lumMod val="20000"/>
              <a:lumOff val="80000"/>
            </a:schemeClr>
          </a:solidFill>
          <a:ln w="381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36A8B935-31AF-7027-D70B-BB15DC96A2AB}"/>
              </a:ext>
            </a:extLst>
          </p:cNvPr>
          <p:cNvSpPr/>
          <p:nvPr/>
        </p:nvSpPr>
        <p:spPr>
          <a:xfrm rot="8144481">
            <a:off x="5424240" y="1519556"/>
            <a:ext cx="2112264" cy="2113936"/>
          </a:xfrm>
          <a:prstGeom prst="ellipse">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73C920B0-E38B-933D-6C56-D73F2EBD5969}"/>
              </a:ext>
            </a:extLst>
          </p:cNvPr>
          <p:cNvSpPr/>
          <p:nvPr/>
        </p:nvSpPr>
        <p:spPr>
          <a:xfrm rot="8144481">
            <a:off x="5424240" y="1527171"/>
            <a:ext cx="2112264" cy="2113936"/>
          </a:xfrm>
          <a:prstGeom prst="ellipse">
            <a:avLst/>
          </a:prstGeom>
          <a:noFill/>
          <a:ln w="317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12">
            <a:extLst>
              <a:ext uri="{FF2B5EF4-FFF2-40B4-BE49-F238E27FC236}">
                <a16:creationId xmlns:a16="http://schemas.microsoft.com/office/drawing/2014/main" id="{50609C03-2D10-12B5-B2C3-C978560B3305}"/>
              </a:ext>
            </a:extLst>
          </p:cNvPr>
          <p:cNvSpPr/>
          <p:nvPr/>
        </p:nvSpPr>
        <p:spPr>
          <a:xfrm>
            <a:off x="3803116" y="1981569"/>
            <a:ext cx="1799673" cy="2438400"/>
          </a:xfrm>
          <a:custGeom>
            <a:avLst/>
            <a:gdLst>
              <a:gd name="connsiteX0" fmla="*/ 1465377 w 1799673"/>
              <a:gd name="connsiteY0" fmla="*/ 2438400 h 2438400"/>
              <a:gd name="connsiteX1" fmla="*/ 370 w 1799673"/>
              <a:gd name="connsiteY1" fmla="*/ 1415845 h 2438400"/>
              <a:gd name="connsiteX2" fmla="*/ 1327725 w 1799673"/>
              <a:gd name="connsiteY2" fmla="*/ 462116 h 2438400"/>
              <a:gd name="connsiteX3" fmla="*/ 1799673 w 1799673"/>
              <a:gd name="connsiteY3" fmla="*/ 0 h 2438400"/>
            </a:gdLst>
            <a:ahLst/>
            <a:cxnLst>
              <a:cxn ang="0">
                <a:pos x="connsiteX0" y="connsiteY0"/>
              </a:cxn>
              <a:cxn ang="0">
                <a:pos x="connsiteX1" y="connsiteY1"/>
              </a:cxn>
              <a:cxn ang="0">
                <a:pos x="connsiteX2" y="connsiteY2"/>
              </a:cxn>
              <a:cxn ang="0">
                <a:pos x="connsiteX3" y="connsiteY3"/>
              </a:cxn>
            </a:cxnLst>
            <a:rect l="l" t="t" r="r" b="b"/>
            <a:pathLst>
              <a:path w="1799673" h="2438400">
                <a:moveTo>
                  <a:pt x="1465377" y="2438400"/>
                </a:moveTo>
                <a:cubicBezTo>
                  <a:pt x="744344" y="2091813"/>
                  <a:pt x="23312" y="1745226"/>
                  <a:pt x="370" y="1415845"/>
                </a:cubicBezTo>
                <a:cubicBezTo>
                  <a:pt x="-22572" y="1086464"/>
                  <a:pt x="1027841" y="698090"/>
                  <a:pt x="1327725" y="462116"/>
                </a:cubicBezTo>
                <a:cubicBezTo>
                  <a:pt x="1627609" y="226142"/>
                  <a:pt x="1713641" y="113071"/>
                  <a:pt x="1799673" y="0"/>
                </a:cubicBezTo>
              </a:path>
            </a:pathLst>
          </a:cu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Airplane with solid fill">
            <a:extLst>
              <a:ext uri="{FF2B5EF4-FFF2-40B4-BE49-F238E27FC236}">
                <a16:creationId xmlns:a16="http://schemas.microsoft.com/office/drawing/2014/main" id="{1A69F512-3394-3D02-EFEA-DD3D689A8B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7741473">
            <a:off x="4998997" y="4177601"/>
            <a:ext cx="459693" cy="457200"/>
          </a:xfrm>
          <a:prstGeom prst="rect">
            <a:avLst/>
          </a:prstGeom>
        </p:spPr>
      </p:pic>
      <p:sp>
        <p:nvSpPr>
          <p:cNvPr id="42" name="TextBox 41">
            <a:extLst>
              <a:ext uri="{FF2B5EF4-FFF2-40B4-BE49-F238E27FC236}">
                <a16:creationId xmlns:a16="http://schemas.microsoft.com/office/drawing/2014/main" id="{9E7EB7C7-8FD9-49DB-5987-B646F38C6D7E}"/>
              </a:ext>
            </a:extLst>
          </p:cNvPr>
          <p:cNvSpPr txBox="1"/>
          <p:nvPr/>
        </p:nvSpPr>
        <p:spPr>
          <a:xfrm>
            <a:off x="2737482" y="2344063"/>
            <a:ext cx="2011576" cy="400110"/>
          </a:xfrm>
          <a:prstGeom prst="rect">
            <a:avLst/>
          </a:prstGeom>
          <a:noFill/>
        </p:spPr>
        <p:txBody>
          <a:bodyPr wrap="none" rtlCol="0">
            <a:spAutoFit/>
          </a:bodyPr>
          <a:lstStyle/>
          <a:p>
            <a:r>
              <a:rPr lang="en-US" sz="2000" dirty="0">
                <a:solidFill>
                  <a:schemeClr val="accent2">
                    <a:lumMod val="50000"/>
                  </a:schemeClr>
                </a:solidFill>
              </a:rPr>
              <a:t>Advanced System</a:t>
            </a:r>
          </a:p>
        </p:txBody>
      </p:sp>
      <p:sp>
        <p:nvSpPr>
          <p:cNvPr id="43" name="TextBox 42">
            <a:extLst>
              <a:ext uri="{FF2B5EF4-FFF2-40B4-BE49-F238E27FC236}">
                <a16:creationId xmlns:a16="http://schemas.microsoft.com/office/drawing/2014/main" id="{F85DAB7D-2E68-4748-87DA-E0E0E9F3D334}"/>
              </a:ext>
            </a:extLst>
          </p:cNvPr>
          <p:cNvSpPr txBox="1"/>
          <p:nvPr/>
        </p:nvSpPr>
        <p:spPr>
          <a:xfrm>
            <a:off x="5351742" y="1136346"/>
            <a:ext cx="2622685" cy="400110"/>
          </a:xfrm>
          <a:prstGeom prst="rect">
            <a:avLst/>
          </a:prstGeom>
          <a:noFill/>
        </p:spPr>
        <p:txBody>
          <a:bodyPr wrap="square" rtlCol="0">
            <a:spAutoFit/>
          </a:bodyPr>
          <a:lstStyle/>
          <a:p>
            <a:r>
              <a:rPr lang="en-US" sz="2000" dirty="0">
                <a:solidFill>
                  <a:schemeClr val="accent6">
                    <a:lumMod val="75000"/>
                  </a:schemeClr>
                </a:solidFill>
              </a:rPr>
              <a:t>Reversionary System</a:t>
            </a:r>
          </a:p>
        </p:txBody>
      </p:sp>
      <p:sp>
        <p:nvSpPr>
          <p:cNvPr id="46" name="Title 1">
            <a:extLst>
              <a:ext uri="{FF2B5EF4-FFF2-40B4-BE49-F238E27FC236}">
                <a16:creationId xmlns:a16="http://schemas.microsoft.com/office/drawing/2014/main" id="{1681F248-39CA-EE49-5D73-FC3AED8DE2A2}"/>
              </a:ext>
            </a:extLst>
          </p:cNvPr>
          <p:cNvSpPr txBox="1">
            <a:spLocks/>
          </p:cNvSpPr>
          <p:nvPr/>
        </p:nvSpPr>
        <p:spPr>
          <a:xfrm>
            <a:off x="331307" y="-272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Geofenced Operations (simplified)</a:t>
            </a:r>
          </a:p>
        </p:txBody>
      </p:sp>
      <p:cxnSp>
        <p:nvCxnSpPr>
          <p:cNvPr id="47" name="Straight Connector 46">
            <a:extLst>
              <a:ext uri="{FF2B5EF4-FFF2-40B4-BE49-F238E27FC236}">
                <a16:creationId xmlns:a16="http://schemas.microsoft.com/office/drawing/2014/main" id="{0FA04955-EF58-1B30-ED30-98849A0C5DB7}"/>
              </a:ext>
            </a:extLst>
          </p:cNvPr>
          <p:cNvCxnSpPr>
            <a:cxnSpLocks/>
          </p:cNvCxnSpPr>
          <p:nvPr/>
        </p:nvCxnSpPr>
        <p:spPr>
          <a:xfrm>
            <a:off x="331307" y="640507"/>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4984181-D781-C86F-9A03-25EE1F927628}"/>
                  </a:ext>
                </a:extLst>
              </p:cNvPr>
              <p:cNvSpPr txBox="1"/>
              <p:nvPr/>
            </p:nvSpPr>
            <p:spPr>
              <a:xfrm>
                <a:off x="8333556" y="2764177"/>
                <a:ext cx="5116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oMath>
                  </m:oMathPara>
                </a14:m>
                <a:endParaRPr lang="en-US" sz="2800" dirty="0"/>
              </a:p>
            </p:txBody>
          </p:sp>
        </mc:Choice>
        <mc:Fallback xmlns="">
          <p:sp>
            <p:nvSpPr>
              <p:cNvPr id="2" name="TextBox 1">
                <a:extLst>
                  <a:ext uri="{FF2B5EF4-FFF2-40B4-BE49-F238E27FC236}">
                    <a16:creationId xmlns:a16="http://schemas.microsoft.com/office/drawing/2014/main" id="{D4984181-D781-C86F-9A03-25EE1F927628}"/>
                  </a:ext>
                </a:extLst>
              </p:cNvPr>
              <p:cNvSpPr txBox="1">
                <a:spLocks noRot="1" noChangeAspect="1" noMove="1" noResize="1" noEditPoints="1" noAdjustHandles="1" noChangeArrowheads="1" noChangeShapeType="1" noTextEdit="1"/>
              </p:cNvSpPr>
              <p:nvPr/>
            </p:nvSpPr>
            <p:spPr>
              <a:xfrm>
                <a:off x="8333556" y="2764177"/>
                <a:ext cx="511679"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1D5039A-C051-C8C9-4C9B-A71D43E29598}"/>
                  </a:ext>
                </a:extLst>
              </p:cNvPr>
              <p:cNvSpPr txBox="1"/>
              <p:nvPr/>
            </p:nvSpPr>
            <p:spPr>
              <a:xfrm>
                <a:off x="10174794" y="2259790"/>
                <a:ext cx="491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oMath>
                  </m:oMathPara>
                </a14:m>
                <a:endParaRPr lang="en-US" sz="2800" dirty="0"/>
              </a:p>
            </p:txBody>
          </p:sp>
        </mc:Choice>
        <mc:Fallback xmlns="">
          <p:sp>
            <p:nvSpPr>
              <p:cNvPr id="3" name="TextBox 2">
                <a:extLst>
                  <a:ext uri="{FF2B5EF4-FFF2-40B4-BE49-F238E27FC236}">
                    <a16:creationId xmlns:a16="http://schemas.microsoft.com/office/drawing/2014/main" id="{81D5039A-C051-C8C9-4C9B-A71D43E29598}"/>
                  </a:ext>
                </a:extLst>
              </p:cNvPr>
              <p:cNvSpPr txBox="1">
                <a:spLocks noRot="1" noChangeAspect="1" noMove="1" noResize="1" noEditPoints="1" noAdjustHandles="1" noChangeArrowheads="1" noChangeShapeType="1" noTextEdit="1"/>
              </p:cNvSpPr>
              <p:nvPr/>
            </p:nvSpPr>
            <p:spPr>
              <a:xfrm>
                <a:off x="10174794" y="2259790"/>
                <a:ext cx="491608"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2D65CF9-EC93-290D-6A44-973EF8EEDFFE}"/>
                  </a:ext>
                </a:extLst>
              </p:cNvPr>
              <p:cNvSpPr txBox="1"/>
              <p:nvPr/>
            </p:nvSpPr>
            <p:spPr>
              <a:xfrm>
                <a:off x="10540150" y="806348"/>
                <a:ext cx="5061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oMath>
                  </m:oMathPara>
                </a14:m>
                <a:endParaRPr lang="en-US" sz="2800" dirty="0"/>
              </a:p>
            </p:txBody>
          </p:sp>
        </mc:Choice>
        <mc:Fallback xmlns="">
          <p:sp>
            <p:nvSpPr>
              <p:cNvPr id="4" name="TextBox 3">
                <a:extLst>
                  <a:ext uri="{FF2B5EF4-FFF2-40B4-BE49-F238E27FC236}">
                    <a16:creationId xmlns:a16="http://schemas.microsoft.com/office/drawing/2014/main" id="{C2D65CF9-EC93-290D-6A44-973EF8EEDFFE}"/>
                  </a:ext>
                </a:extLst>
              </p:cNvPr>
              <p:cNvSpPr txBox="1">
                <a:spLocks noRot="1" noChangeAspect="1" noMove="1" noResize="1" noEditPoints="1" noAdjustHandles="1" noChangeArrowheads="1" noChangeShapeType="1" noTextEdit="1"/>
              </p:cNvSpPr>
              <p:nvPr/>
            </p:nvSpPr>
            <p:spPr>
              <a:xfrm>
                <a:off x="10540150" y="806348"/>
                <a:ext cx="506164"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092FA8-6DC7-BD90-A08B-4EAA4E649D38}"/>
                  </a:ext>
                </a:extLst>
              </p:cNvPr>
              <p:cNvSpPr txBox="1"/>
              <p:nvPr/>
            </p:nvSpPr>
            <p:spPr>
              <a:xfrm>
                <a:off x="1654000" y="2992475"/>
                <a:ext cx="6097904" cy="668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𝑥</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𝑥</m:t>
                          </m:r>
                        </m:sub>
                      </m:sSub>
                      <m:r>
                        <a:rPr lang="en-US" sz="1800" b="0" i="1" smtClean="0">
                          <a:solidFill>
                            <a:schemeClr val="accent2">
                              <a:lumMod val="75000"/>
                            </a:schemeClr>
                          </a:solidFill>
                          <a:latin typeface="Cambria Math" panose="02040503050406030204" pitchFamily="18" charset="0"/>
                        </a:rPr>
                        <m:t>,</m:t>
                      </m:r>
                    </m:oMath>
                  </m:oMathPara>
                </a14:m>
                <a:endParaRPr lang="en-US" sz="1800" b="0" i="1" dirty="0">
                  <a:solidFill>
                    <a:schemeClr val="accent2">
                      <a:lumMod val="7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800" i="1">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𝑦</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𝑦</m:t>
                          </m:r>
                        </m:sub>
                      </m:sSub>
                    </m:oMath>
                  </m:oMathPara>
                </a14:m>
                <a:endParaRPr lang="en-US" dirty="0">
                  <a:solidFill>
                    <a:schemeClr val="accent2">
                      <a:lumMod val="75000"/>
                    </a:schemeClr>
                  </a:solidFill>
                </a:endParaRPr>
              </a:p>
            </p:txBody>
          </p:sp>
        </mc:Choice>
        <mc:Fallback xmlns="">
          <p:sp>
            <p:nvSpPr>
              <p:cNvPr id="7" name="TextBox 6">
                <a:extLst>
                  <a:ext uri="{FF2B5EF4-FFF2-40B4-BE49-F238E27FC236}">
                    <a16:creationId xmlns:a16="http://schemas.microsoft.com/office/drawing/2014/main" id="{32092FA8-6DC7-BD90-A08B-4EAA4E649D38}"/>
                  </a:ext>
                </a:extLst>
              </p:cNvPr>
              <p:cNvSpPr txBox="1">
                <a:spLocks noRot="1" noChangeAspect="1" noMove="1" noResize="1" noEditPoints="1" noAdjustHandles="1" noChangeArrowheads="1" noChangeShapeType="1" noTextEdit="1"/>
              </p:cNvSpPr>
              <p:nvPr/>
            </p:nvSpPr>
            <p:spPr>
              <a:xfrm>
                <a:off x="1654000" y="2992475"/>
                <a:ext cx="6097904" cy="668260"/>
              </a:xfrm>
              <a:prstGeom prst="rect">
                <a:avLst/>
              </a:prstGeom>
              <a:blipFill>
                <a:blip r:embed="rId8"/>
                <a:stretch>
                  <a:fillRect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2DC4BBF-6D88-B7E3-7A90-048BEAEC389A}"/>
                  </a:ext>
                </a:extLst>
              </p:cNvPr>
              <p:cNvSpPr txBox="1"/>
              <p:nvPr/>
            </p:nvSpPr>
            <p:spPr>
              <a:xfrm>
                <a:off x="4144192" y="3646615"/>
                <a:ext cx="5651402" cy="698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1800" b="1" i="1" smtClean="0">
                              <a:solidFill>
                                <a:schemeClr val="accent6">
                                  <a:lumMod val="75000"/>
                                </a:schemeClr>
                              </a:solidFill>
                              <a:latin typeface="Cambria Math" panose="02040503050406030204" pitchFamily="18" charset="0"/>
                            </a:rPr>
                          </m:ctrlPr>
                        </m:eqArrPr>
                        <m:e>
                          <m:sSup>
                            <m:sSupPr>
                              <m:ctrlPr>
                                <a:rPr lang="en-US" sz="1800" b="1" i="1" smtClean="0">
                                  <a:solidFill>
                                    <a:schemeClr val="accent6">
                                      <a:lumMod val="75000"/>
                                    </a:schemeClr>
                                  </a:solidFill>
                                  <a:latin typeface="Cambria Math" panose="02040503050406030204" pitchFamily="18" charset="0"/>
                                </a:rPr>
                              </m:ctrlPr>
                            </m:sSupPr>
                            <m:e>
                              <m:r>
                                <a:rPr lang="en-US" sz="1800" b="1" i="1" smtClean="0">
                                  <a:solidFill>
                                    <a:schemeClr val="accent6">
                                      <a:lumMod val="75000"/>
                                    </a:schemeClr>
                                  </a:solidFill>
                                  <a:latin typeface="Cambria Math" panose="02040503050406030204" pitchFamily="18" charset="0"/>
                                </a:rPr>
                                <m:t>𝒙</m:t>
                              </m:r>
                            </m:e>
                            <m:sup>
                              <m:r>
                                <a:rPr lang="en-US" sz="1800" b="1" i="1" smtClean="0">
                                  <a:solidFill>
                                    <a:schemeClr val="accent6">
                                      <a:lumMod val="75000"/>
                                    </a:schemeClr>
                                  </a:solidFill>
                                  <a:latin typeface="Cambria Math" panose="02040503050406030204" pitchFamily="18" charset="0"/>
                                </a:rPr>
                                <m:t>′</m:t>
                              </m:r>
                            </m:sup>
                          </m:sSup>
                          <m:r>
                            <a:rPr lang="en-US" sz="1800" b="1" i="1" smtClean="0">
                              <a:solidFill>
                                <a:schemeClr val="accent6">
                                  <a:lumMod val="75000"/>
                                </a:schemeClr>
                              </a:solidFill>
                              <a:latin typeface="Cambria Math" panose="02040503050406030204" pitchFamily="18" charset="0"/>
                            </a:rPr>
                            <m:t>=−</m:t>
                          </m:r>
                          <m:r>
                            <a:rPr lang="en-US" sz="1800" b="1" i="1" smtClean="0">
                              <a:solidFill>
                                <a:schemeClr val="accent6">
                                  <a:lumMod val="75000"/>
                                </a:schemeClr>
                              </a:solidFill>
                              <a:latin typeface="Cambria Math" panose="02040503050406030204" pitchFamily="18" charset="0"/>
                            </a:rPr>
                            <m:t>𝒘</m:t>
                          </m:r>
                          <m:r>
                            <a:rPr lang="en-US" sz="1800" b="1" i="1" smtClean="0">
                              <a:solidFill>
                                <a:schemeClr val="accent6">
                                  <a:lumMod val="75000"/>
                                </a:schemeClr>
                              </a:solidFill>
                              <a:latin typeface="Cambria Math" panose="02040503050406030204" pitchFamily="18" charset="0"/>
                            </a:rPr>
                            <m:t> </m:t>
                          </m:r>
                          <m:d>
                            <m:dPr>
                              <m:ctrlPr>
                                <a:rPr lang="en-US" sz="1800" b="1" i="1" smtClean="0">
                                  <a:solidFill>
                                    <a:schemeClr val="accent6">
                                      <a:lumMod val="75000"/>
                                    </a:schemeClr>
                                  </a:solidFill>
                                  <a:latin typeface="Cambria Math" panose="02040503050406030204" pitchFamily="18" charset="0"/>
                                </a:rPr>
                              </m:ctrlPr>
                            </m:dPr>
                            <m:e>
                              <m:r>
                                <a:rPr lang="en-US" sz="1800" b="1" i="1" smtClean="0">
                                  <a:solidFill>
                                    <a:schemeClr val="accent6">
                                      <a:lumMod val="75000"/>
                                    </a:schemeClr>
                                  </a:solidFill>
                                  <a:latin typeface="Cambria Math" panose="02040503050406030204" pitchFamily="18" charset="0"/>
                                </a:rPr>
                                <m:t>𝒚</m:t>
                              </m:r>
                              <m:r>
                                <a:rPr lang="en-US" sz="1800" b="1" i="1" smtClean="0">
                                  <a:solidFill>
                                    <a:schemeClr val="accent6">
                                      <a:lumMod val="75000"/>
                                    </a:schemeClr>
                                  </a:solidFill>
                                  <a:latin typeface="Cambria Math" panose="02040503050406030204" pitchFamily="18" charset="0"/>
                                </a:rPr>
                                <m:t>−</m:t>
                              </m:r>
                              <m:sSub>
                                <m:sSubPr>
                                  <m:ctrlPr>
                                    <a:rPr lang="en-US" sz="1800" b="1" i="1" smtClean="0">
                                      <a:solidFill>
                                        <a:schemeClr val="accent6">
                                          <a:lumMod val="75000"/>
                                        </a:schemeClr>
                                      </a:solidFill>
                                      <a:latin typeface="Cambria Math" panose="02040503050406030204" pitchFamily="18" charset="0"/>
                                    </a:rPr>
                                  </m:ctrlPr>
                                </m:sSubPr>
                                <m:e>
                                  <m:r>
                                    <a:rPr lang="en-US" sz="1800" b="1" i="1" smtClean="0">
                                      <a:solidFill>
                                        <a:schemeClr val="accent6">
                                          <a:lumMod val="75000"/>
                                        </a:schemeClr>
                                      </a:solidFill>
                                      <a:latin typeface="Cambria Math" panose="02040503050406030204" pitchFamily="18" charset="0"/>
                                    </a:rPr>
                                    <m:t>𝒚</m:t>
                                  </m:r>
                                </m:e>
                                <m:sub>
                                  <m:r>
                                    <a:rPr lang="en-US" sz="1800" b="1" i="1" smtClean="0">
                                      <a:solidFill>
                                        <a:schemeClr val="accent6">
                                          <a:lumMod val="75000"/>
                                        </a:schemeClr>
                                      </a:solidFill>
                                      <a:latin typeface="Cambria Math" panose="02040503050406030204" pitchFamily="18" charset="0"/>
                                    </a:rPr>
                                    <m:t>𝟎</m:t>
                                  </m:r>
                                </m:sub>
                              </m:sSub>
                            </m:e>
                          </m:d>
                          <m:r>
                            <a:rPr lang="en-US" sz="1800" b="1" i="1" smtClean="0">
                              <a:solidFill>
                                <a:schemeClr val="accent6">
                                  <a:lumMod val="75000"/>
                                </a:schemeClr>
                              </a:solidFill>
                              <a:latin typeface="Cambria Math" panose="02040503050406030204" pitchFamily="18" charset="0"/>
                            </a:rPr>
                            <m:t>+</m:t>
                          </m:r>
                          <m:sSub>
                            <m:sSubPr>
                              <m:ctrlPr>
                                <a:rPr lang="en-US" sz="1800" b="1" i="1" smtClean="0">
                                  <a:solidFill>
                                    <a:schemeClr val="accent6">
                                      <a:lumMod val="75000"/>
                                    </a:schemeClr>
                                  </a:solidFill>
                                  <a:latin typeface="Cambria Math" panose="02040503050406030204" pitchFamily="18" charset="0"/>
                                </a:rPr>
                              </m:ctrlPr>
                            </m:sSubPr>
                            <m:e>
                              <m:r>
                                <a:rPr lang="en-US" sz="1800" b="1" i="1" smtClean="0">
                                  <a:solidFill>
                                    <a:schemeClr val="accent6">
                                      <a:lumMod val="75000"/>
                                    </a:schemeClr>
                                  </a:solidFill>
                                  <a:latin typeface="Cambria Math" panose="02040503050406030204" pitchFamily="18" charset="0"/>
                                </a:rPr>
                                <m:t>𝒇</m:t>
                              </m:r>
                            </m:e>
                            <m:sub>
                              <m:r>
                                <a:rPr lang="en-US" sz="1800" b="1" i="1" smtClean="0">
                                  <a:solidFill>
                                    <a:schemeClr val="accent6">
                                      <a:lumMod val="75000"/>
                                    </a:schemeClr>
                                  </a:solidFill>
                                  <a:latin typeface="Cambria Math" panose="02040503050406030204" pitchFamily="18" charset="0"/>
                                </a:rPr>
                                <m:t>𝟎</m:t>
                              </m:r>
                              <m:r>
                                <a:rPr lang="en-US" sz="1800" b="1" i="1" smtClean="0">
                                  <a:solidFill>
                                    <a:schemeClr val="accent6">
                                      <a:lumMod val="75000"/>
                                    </a:schemeClr>
                                  </a:solidFill>
                                  <a:latin typeface="Cambria Math" panose="02040503050406030204" pitchFamily="18" charset="0"/>
                                </a:rPr>
                                <m:t>,</m:t>
                              </m:r>
                              <m:r>
                                <a:rPr lang="en-US" sz="1800" b="1" i="1" smtClean="0">
                                  <a:solidFill>
                                    <a:schemeClr val="accent6">
                                      <a:lumMod val="75000"/>
                                    </a:schemeClr>
                                  </a:solidFill>
                                  <a:latin typeface="Cambria Math" panose="02040503050406030204" pitchFamily="18" charset="0"/>
                                </a:rPr>
                                <m:t>𝒙</m:t>
                              </m:r>
                            </m:sub>
                          </m:sSub>
                        </m:e>
                        <m:e>
                          <m:sSup>
                            <m:sSupPr>
                              <m:ctrlPr>
                                <a:rPr lang="en-US" sz="1800" b="1" i="1" smtClean="0">
                                  <a:solidFill>
                                    <a:schemeClr val="accent6">
                                      <a:lumMod val="75000"/>
                                    </a:schemeClr>
                                  </a:solidFill>
                                  <a:latin typeface="Cambria Math" panose="02040503050406030204" pitchFamily="18" charset="0"/>
                                </a:rPr>
                              </m:ctrlPr>
                            </m:sSupPr>
                            <m:e>
                              <m:r>
                                <a:rPr lang="en-US" sz="1800" b="1" i="1" smtClean="0">
                                  <a:solidFill>
                                    <a:schemeClr val="accent6">
                                      <a:lumMod val="75000"/>
                                    </a:schemeClr>
                                  </a:solidFill>
                                  <a:latin typeface="Cambria Math" panose="02040503050406030204" pitchFamily="18" charset="0"/>
                                </a:rPr>
                                <m:t>𝒚</m:t>
                              </m:r>
                            </m:e>
                            <m:sup>
                              <m:r>
                                <a:rPr lang="en-US" sz="1800" b="1" i="1" smtClean="0">
                                  <a:solidFill>
                                    <a:schemeClr val="accent6">
                                      <a:lumMod val="75000"/>
                                    </a:schemeClr>
                                  </a:solidFill>
                                  <a:latin typeface="Cambria Math" panose="02040503050406030204" pitchFamily="18" charset="0"/>
                                </a:rPr>
                                <m:t>′</m:t>
                              </m:r>
                            </m:sup>
                          </m:sSup>
                          <m:r>
                            <a:rPr lang="en-US" sz="1800" b="1" i="1" smtClean="0">
                              <a:solidFill>
                                <a:schemeClr val="accent6">
                                  <a:lumMod val="75000"/>
                                </a:schemeClr>
                              </a:solidFill>
                              <a:latin typeface="Cambria Math" panose="02040503050406030204" pitchFamily="18" charset="0"/>
                            </a:rPr>
                            <m:t>=</m:t>
                          </m:r>
                          <m:r>
                            <a:rPr lang="en-US" sz="1800" b="1" i="1" smtClean="0">
                              <a:solidFill>
                                <a:schemeClr val="accent6">
                                  <a:lumMod val="75000"/>
                                </a:schemeClr>
                              </a:solidFill>
                              <a:latin typeface="Cambria Math" panose="02040503050406030204" pitchFamily="18" charset="0"/>
                            </a:rPr>
                            <m:t>𝒘</m:t>
                          </m:r>
                          <m:r>
                            <a:rPr lang="en-US" sz="1800" b="1" i="1" smtClean="0">
                              <a:solidFill>
                                <a:schemeClr val="accent6">
                                  <a:lumMod val="75000"/>
                                </a:schemeClr>
                              </a:solidFill>
                              <a:latin typeface="Cambria Math" panose="02040503050406030204" pitchFamily="18" charset="0"/>
                            </a:rPr>
                            <m:t> </m:t>
                          </m:r>
                          <m:d>
                            <m:dPr>
                              <m:ctrlPr>
                                <a:rPr lang="en-US" sz="1800" b="1" i="1" smtClean="0">
                                  <a:solidFill>
                                    <a:schemeClr val="accent6">
                                      <a:lumMod val="75000"/>
                                    </a:schemeClr>
                                  </a:solidFill>
                                  <a:latin typeface="Cambria Math" panose="02040503050406030204" pitchFamily="18" charset="0"/>
                                </a:rPr>
                              </m:ctrlPr>
                            </m:dPr>
                            <m:e>
                              <m:r>
                                <a:rPr lang="en-US" sz="1800" b="1" i="1" smtClean="0">
                                  <a:solidFill>
                                    <a:schemeClr val="accent6">
                                      <a:lumMod val="75000"/>
                                    </a:schemeClr>
                                  </a:solidFill>
                                  <a:latin typeface="Cambria Math" panose="02040503050406030204" pitchFamily="18" charset="0"/>
                                </a:rPr>
                                <m:t>𝒙</m:t>
                              </m:r>
                              <m:r>
                                <a:rPr lang="en-US" sz="1800" b="1" i="1" smtClean="0">
                                  <a:solidFill>
                                    <a:schemeClr val="accent6">
                                      <a:lumMod val="75000"/>
                                    </a:schemeClr>
                                  </a:solidFill>
                                  <a:latin typeface="Cambria Math" panose="02040503050406030204" pitchFamily="18" charset="0"/>
                                </a:rPr>
                                <m:t>−</m:t>
                              </m:r>
                              <m:sSub>
                                <m:sSubPr>
                                  <m:ctrlPr>
                                    <a:rPr lang="en-US" sz="1800" b="1" i="1" smtClean="0">
                                      <a:solidFill>
                                        <a:schemeClr val="accent6">
                                          <a:lumMod val="75000"/>
                                        </a:schemeClr>
                                      </a:solidFill>
                                      <a:latin typeface="Cambria Math" panose="02040503050406030204" pitchFamily="18" charset="0"/>
                                    </a:rPr>
                                  </m:ctrlPr>
                                </m:sSubPr>
                                <m:e>
                                  <m:r>
                                    <a:rPr lang="en-US" sz="1800" b="1" i="1" smtClean="0">
                                      <a:solidFill>
                                        <a:schemeClr val="accent6">
                                          <a:lumMod val="75000"/>
                                        </a:schemeClr>
                                      </a:solidFill>
                                      <a:latin typeface="Cambria Math" panose="02040503050406030204" pitchFamily="18" charset="0"/>
                                    </a:rPr>
                                    <m:t>𝒙</m:t>
                                  </m:r>
                                </m:e>
                                <m:sub>
                                  <m:r>
                                    <a:rPr lang="en-US" sz="1800" b="1" i="1" smtClean="0">
                                      <a:solidFill>
                                        <a:schemeClr val="accent6">
                                          <a:lumMod val="75000"/>
                                        </a:schemeClr>
                                      </a:solidFill>
                                      <a:latin typeface="Cambria Math" panose="02040503050406030204" pitchFamily="18" charset="0"/>
                                    </a:rPr>
                                    <m:t>𝟎</m:t>
                                  </m:r>
                                </m:sub>
                              </m:sSub>
                            </m:e>
                          </m:d>
                          <m:r>
                            <a:rPr lang="en-US" sz="1800" b="1" i="1" smtClean="0">
                              <a:solidFill>
                                <a:schemeClr val="accent6">
                                  <a:lumMod val="75000"/>
                                </a:schemeClr>
                              </a:solidFill>
                              <a:latin typeface="Cambria Math" panose="02040503050406030204" pitchFamily="18" charset="0"/>
                            </a:rPr>
                            <m:t>+</m:t>
                          </m:r>
                          <m:sSub>
                            <m:sSubPr>
                              <m:ctrlPr>
                                <a:rPr lang="en-US" sz="1800" b="1" i="1" smtClean="0">
                                  <a:solidFill>
                                    <a:schemeClr val="accent6">
                                      <a:lumMod val="75000"/>
                                    </a:schemeClr>
                                  </a:solidFill>
                                  <a:latin typeface="Cambria Math" panose="02040503050406030204" pitchFamily="18" charset="0"/>
                                </a:rPr>
                              </m:ctrlPr>
                            </m:sSubPr>
                            <m:e>
                              <m:r>
                                <a:rPr lang="en-US" sz="1800" b="1" i="1" smtClean="0">
                                  <a:solidFill>
                                    <a:schemeClr val="accent6">
                                      <a:lumMod val="75000"/>
                                    </a:schemeClr>
                                  </a:solidFill>
                                  <a:latin typeface="Cambria Math" panose="02040503050406030204" pitchFamily="18" charset="0"/>
                                </a:rPr>
                                <m:t>𝒇</m:t>
                              </m:r>
                            </m:e>
                            <m:sub>
                              <m:r>
                                <a:rPr lang="en-US" sz="1800" b="1" i="1" smtClean="0">
                                  <a:solidFill>
                                    <a:schemeClr val="accent6">
                                      <a:lumMod val="75000"/>
                                    </a:schemeClr>
                                  </a:solidFill>
                                  <a:latin typeface="Cambria Math" panose="02040503050406030204" pitchFamily="18" charset="0"/>
                                </a:rPr>
                                <m:t>𝟎</m:t>
                              </m:r>
                              <m:r>
                                <a:rPr lang="en-US" sz="1800" b="1" i="1" smtClean="0">
                                  <a:solidFill>
                                    <a:schemeClr val="accent6">
                                      <a:lumMod val="75000"/>
                                    </a:schemeClr>
                                  </a:solidFill>
                                  <a:latin typeface="Cambria Math" panose="02040503050406030204" pitchFamily="18" charset="0"/>
                                </a:rPr>
                                <m:t>,</m:t>
                              </m:r>
                              <m:r>
                                <a:rPr lang="en-US" sz="1800" b="1" i="1" smtClean="0">
                                  <a:solidFill>
                                    <a:schemeClr val="accent6">
                                      <a:lumMod val="75000"/>
                                    </a:schemeClr>
                                  </a:solidFill>
                                  <a:latin typeface="Cambria Math" panose="02040503050406030204" pitchFamily="18" charset="0"/>
                                </a:rPr>
                                <m:t>𝒚</m:t>
                              </m:r>
                              <m:r>
                                <a:rPr lang="en-US" sz="1800" b="1" i="1" smtClean="0">
                                  <a:solidFill>
                                    <a:schemeClr val="accent6">
                                      <a:lumMod val="75000"/>
                                    </a:schemeClr>
                                  </a:solidFill>
                                  <a:latin typeface="Cambria Math" panose="02040503050406030204" pitchFamily="18" charset="0"/>
                                </a:rPr>
                                <m:t> </m:t>
                              </m:r>
                            </m:sub>
                          </m:sSub>
                        </m:e>
                      </m:eqArr>
                    </m:oMath>
                  </m:oMathPara>
                </a14:m>
                <a:endParaRPr lang="en-US" b="1" dirty="0">
                  <a:solidFill>
                    <a:schemeClr val="accent6">
                      <a:lumMod val="75000"/>
                    </a:schemeClr>
                  </a:solidFill>
                </a:endParaRPr>
              </a:p>
            </p:txBody>
          </p:sp>
        </mc:Choice>
        <mc:Fallback xmlns="">
          <p:sp>
            <p:nvSpPr>
              <p:cNvPr id="10" name="TextBox 9">
                <a:extLst>
                  <a:ext uri="{FF2B5EF4-FFF2-40B4-BE49-F238E27FC236}">
                    <a16:creationId xmlns:a16="http://schemas.microsoft.com/office/drawing/2014/main" id="{82DC4BBF-6D88-B7E3-7A90-048BEAEC389A}"/>
                  </a:ext>
                </a:extLst>
              </p:cNvPr>
              <p:cNvSpPr txBox="1">
                <a:spLocks noRot="1" noChangeAspect="1" noMove="1" noResize="1" noEditPoints="1" noAdjustHandles="1" noChangeArrowheads="1" noChangeShapeType="1" noTextEdit="1"/>
              </p:cNvSpPr>
              <p:nvPr/>
            </p:nvSpPr>
            <p:spPr>
              <a:xfrm>
                <a:off x="4144192" y="3646615"/>
                <a:ext cx="5651402" cy="698268"/>
              </a:xfrm>
              <a:prstGeom prst="rect">
                <a:avLst/>
              </a:prstGeom>
              <a:blipFill>
                <a:blip r:embed="rId9"/>
                <a:stretch>
                  <a:fillRect b="-3571"/>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7A996411-982B-2ADD-588E-A2569D97319E}"/>
              </a:ext>
            </a:extLst>
          </p:cNvPr>
          <p:cNvCxnSpPr/>
          <p:nvPr/>
        </p:nvCxnSpPr>
        <p:spPr>
          <a:xfrm>
            <a:off x="6609781" y="5548863"/>
            <a:ext cx="469236" cy="65594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4E94380-04C8-E357-3AAD-7CA88ECA58F1}"/>
                  </a:ext>
                </a:extLst>
              </p:cNvPr>
              <p:cNvSpPr txBox="1"/>
              <p:nvPr/>
            </p:nvSpPr>
            <p:spPr>
              <a:xfrm>
                <a:off x="6598194" y="5020851"/>
                <a:ext cx="2131600" cy="8988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chemeClr val="accent1">
                                  <a:lumMod val="75000"/>
                                </a:schemeClr>
                              </a:solidFill>
                              <a:latin typeface="Cambria Math" panose="02040503050406030204" pitchFamily="18" charset="0"/>
                            </a:rPr>
                          </m:ctrlPr>
                        </m:fPr>
                        <m:num>
                          <m:r>
                            <a:rPr lang="en-US" sz="2400" b="0" i="1" smtClean="0">
                              <a:solidFill>
                                <a:schemeClr val="accent1">
                                  <a:lumMod val="75000"/>
                                </a:schemeClr>
                              </a:solidFill>
                              <a:latin typeface="Cambria Math" panose="02040503050406030204" pitchFamily="18" charset="0"/>
                            </a:rPr>
                            <m:t>2</m:t>
                          </m:r>
                          <m:rad>
                            <m:radPr>
                              <m:degHide m:val="on"/>
                              <m:ctrlPr>
                                <a:rPr lang="en-US" sz="2400" b="0" i="1" smtClean="0">
                                  <a:solidFill>
                                    <a:schemeClr val="accent1">
                                      <a:lumMod val="75000"/>
                                    </a:schemeClr>
                                  </a:solidFill>
                                  <a:latin typeface="Cambria Math" panose="02040503050406030204" pitchFamily="18" charset="0"/>
                                </a:rPr>
                              </m:ctrlPr>
                            </m:radPr>
                            <m:deg/>
                            <m:e>
                              <m:r>
                                <a:rPr lang="en-US" sz="2400" b="0" i="1" smtClean="0">
                                  <a:solidFill>
                                    <a:schemeClr val="accent1">
                                      <a:lumMod val="75000"/>
                                    </a:schemeClr>
                                  </a:solidFill>
                                  <a:latin typeface="Cambria Math" panose="02040503050406030204" pitchFamily="18" charset="0"/>
                                </a:rPr>
                                <m:t>2</m:t>
                              </m:r>
                            </m:e>
                          </m:rad>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𝑣</m:t>
                              </m:r>
                            </m:e>
                            <m:sub>
                              <m:r>
                                <a:rPr lang="en-US" sz="2400" b="0" i="1" smtClean="0">
                                  <a:solidFill>
                                    <a:schemeClr val="accent1">
                                      <a:lumMod val="75000"/>
                                    </a:schemeClr>
                                  </a:solidFill>
                                  <a:latin typeface="Cambria Math" panose="02040503050406030204" pitchFamily="18" charset="0"/>
                                </a:rPr>
                                <m:t>𝑚𝑎𝑥</m:t>
                              </m:r>
                            </m:sub>
                          </m:sSub>
                        </m:num>
                        <m:den>
                          <m:r>
                            <a:rPr lang="en-US" sz="2400" b="0" i="1" smtClean="0">
                              <a:solidFill>
                                <a:schemeClr val="accent1">
                                  <a:lumMod val="75000"/>
                                </a:schemeClr>
                              </a:solidFill>
                              <a:latin typeface="Cambria Math" panose="02040503050406030204" pitchFamily="18" charset="0"/>
                            </a:rPr>
                            <m:t>𝑤</m:t>
                          </m:r>
                        </m:den>
                      </m:f>
                    </m:oMath>
                  </m:oMathPara>
                </a14:m>
                <a:endParaRPr lang="en-US" sz="2400" dirty="0">
                  <a:solidFill>
                    <a:schemeClr val="accent1">
                      <a:lumMod val="75000"/>
                    </a:schemeClr>
                  </a:solidFill>
                </a:endParaRPr>
              </a:p>
            </p:txBody>
          </p:sp>
        </mc:Choice>
        <mc:Fallback xmlns="">
          <p:sp>
            <p:nvSpPr>
              <p:cNvPr id="23" name="TextBox 22">
                <a:extLst>
                  <a:ext uri="{FF2B5EF4-FFF2-40B4-BE49-F238E27FC236}">
                    <a16:creationId xmlns:a16="http://schemas.microsoft.com/office/drawing/2014/main" id="{14E94380-04C8-E357-3AAD-7CA88ECA58F1}"/>
                  </a:ext>
                </a:extLst>
              </p:cNvPr>
              <p:cNvSpPr txBox="1">
                <a:spLocks noRot="1" noChangeAspect="1" noMove="1" noResize="1" noEditPoints="1" noAdjustHandles="1" noChangeArrowheads="1" noChangeShapeType="1" noTextEdit="1"/>
              </p:cNvSpPr>
              <p:nvPr/>
            </p:nvSpPr>
            <p:spPr>
              <a:xfrm>
                <a:off x="6598194" y="5020851"/>
                <a:ext cx="2131600" cy="89888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24073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Diagram&#10;&#10;Description automatically generated with medium confidence">
            <a:extLst>
              <a:ext uri="{FF2B5EF4-FFF2-40B4-BE49-F238E27FC236}">
                <a16:creationId xmlns:a16="http://schemas.microsoft.com/office/drawing/2014/main" id="{8AB6AE52-112C-57F6-9AAA-3823DB3324E0}"/>
              </a:ext>
            </a:extLst>
          </p:cNvPr>
          <p:cNvPicPr>
            <a:picLocks noChangeAspect="1"/>
          </p:cNvPicPr>
          <p:nvPr/>
        </p:nvPicPr>
        <p:blipFill rotWithShape="1">
          <a:blip r:embed="rId3"/>
          <a:srcRect l="30854" t="15724" r="33030" b="5678"/>
          <a:stretch/>
        </p:blipFill>
        <p:spPr>
          <a:xfrm>
            <a:off x="406778" y="1091419"/>
            <a:ext cx="4456554" cy="5455570"/>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3AE8B09-3BA6-2806-6ECA-B6C875F584C9}"/>
                  </a:ext>
                </a:extLst>
              </p:cNvPr>
              <p:cNvSpPr/>
              <p:nvPr/>
            </p:nvSpPr>
            <p:spPr>
              <a:xfrm>
                <a:off x="5468306" y="1128039"/>
                <a:ext cx="6116948" cy="5455548"/>
              </a:xfrm>
              <a:prstGeom prst="rect">
                <a:avLst/>
              </a:prstGeom>
              <a:solidFill>
                <a:schemeClr val="bg1"/>
              </a:solid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𝑆</m:t>
                                  </m:r>
                                </m:sub>
                              </m:sSub>
                              <m:r>
                                <a:rPr lang="en-US" i="1">
                                  <a:latin typeface="Cambria Math" panose="02040503050406030204" pitchFamily="18" charset="0"/>
                                </a:rPr>
                                <m:t>(</m:t>
                              </m:r>
                              <m:r>
                                <a:rPr lang="en-US" i="1">
                                  <a:latin typeface="Cambria Math" panose="02040503050406030204" pitchFamily="18" charset="0"/>
                                </a:rPr>
                                <m:t>𝛼</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𝑆</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𝑃</m:t>
                      </m:r>
                    </m:oMath>
                  </m:oMathPara>
                </a14:m>
                <a:endParaRPr lang="en-US" dirty="0"/>
              </a:p>
            </p:txBody>
          </p:sp>
        </mc:Choice>
        <mc:Fallback xmlns="">
          <p:sp>
            <p:nvSpPr>
              <p:cNvPr id="11" name="Rectangle 10">
                <a:extLst>
                  <a:ext uri="{FF2B5EF4-FFF2-40B4-BE49-F238E27FC236}">
                    <a16:creationId xmlns:a16="http://schemas.microsoft.com/office/drawing/2014/main" id="{73AE8B09-3BA6-2806-6ECA-B6C875F584C9}"/>
                  </a:ext>
                </a:extLst>
              </p:cNvPr>
              <p:cNvSpPr>
                <a:spLocks noRot="1" noChangeAspect="1" noMove="1" noResize="1" noEditPoints="1" noAdjustHandles="1" noChangeArrowheads="1" noChangeShapeType="1" noTextEdit="1"/>
              </p:cNvSpPr>
              <p:nvPr/>
            </p:nvSpPr>
            <p:spPr>
              <a:xfrm>
                <a:off x="5468306" y="1128039"/>
                <a:ext cx="6116948" cy="5455548"/>
              </a:xfrm>
              <a:prstGeom prst="rect">
                <a:avLst/>
              </a:prstGeom>
              <a:blipFill>
                <a:blip r:embed="rId4"/>
                <a:stretch>
                  <a:fillRect/>
                </a:stretch>
              </a:blipFill>
              <a:ln w="50800">
                <a:solidFill>
                  <a:schemeClr val="accent6">
                    <a:lumMod val="75000"/>
                  </a:schemeClr>
                </a:solidFill>
                <a:prstDash val="sysDash"/>
              </a:ln>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427859" y="86492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Geofence RTA</a:t>
            </a:r>
          </a:p>
        </p:txBody>
      </p:sp>
      <p:sp>
        <p:nvSpPr>
          <p:cNvPr id="9" name="Rectangle 8">
            <a:extLst>
              <a:ext uri="{FF2B5EF4-FFF2-40B4-BE49-F238E27FC236}">
                <a16:creationId xmlns:a16="http://schemas.microsoft.com/office/drawing/2014/main" id="{E73926FC-81BC-64FE-0364-B89D7629F11C}"/>
              </a:ext>
            </a:extLst>
          </p:cNvPr>
          <p:cNvSpPr/>
          <p:nvPr/>
        </p:nvSpPr>
        <p:spPr>
          <a:xfrm>
            <a:off x="427859" y="1091463"/>
            <a:ext cx="4456554" cy="5455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E5D855-BE60-C305-17A2-8543B735EB8B}"/>
                  </a:ext>
                </a:extLst>
              </p:cNvPr>
              <p:cNvSpPr txBox="1"/>
              <p:nvPr/>
            </p:nvSpPr>
            <p:spPr>
              <a:xfrm>
                <a:off x="5206763" y="1566594"/>
                <a:ext cx="65163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𝐵</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 </m:t>
                                  </m:r>
                                </m:e>
                                <m:sub>
                                  <m:r>
                                    <a:rPr lang="en-US" sz="2800" b="0" i="1" smtClean="0">
                                      <a:latin typeface="Cambria Math" panose="02040503050406030204" pitchFamily="18" charset="0"/>
                                    </a:rPr>
                                    <m:t>  </m:t>
                                  </m:r>
                                </m:sub>
                              </m:sSub>
                            </m:e>
                          </m:d>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𝑅</m:t>
                      </m:r>
                    </m:oMath>
                  </m:oMathPara>
                </a14:m>
                <a:endParaRPr lang="en-US" sz="2800" dirty="0"/>
              </a:p>
            </p:txBody>
          </p:sp>
        </mc:Choice>
        <mc:Fallback xmlns="">
          <p:sp>
            <p:nvSpPr>
              <p:cNvPr id="16" name="TextBox 15">
                <a:extLst>
                  <a:ext uri="{FF2B5EF4-FFF2-40B4-BE49-F238E27FC236}">
                    <a16:creationId xmlns:a16="http://schemas.microsoft.com/office/drawing/2014/main" id="{E9E5D855-BE60-C305-17A2-8543B735EB8B}"/>
                  </a:ext>
                </a:extLst>
              </p:cNvPr>
              <p:cNvSpPr txBox="1">
                <a:spLocks noRot="1" noChangeAspect="1" noMove="1" noResize="1" noEditPoints="1" noAdjustHandles="1" noChangeArrowheads="1" noChangeShapeType="1" noTextEdit="1"/>
              </p:cNvSpPr>
              <p:nvPr/>
            </p:nvSpPr>
            <p:spPr>
              <a:xfrm>
                <a:off x="5206763" y="1566594"/>
                <a:ext cx="6516302" cy="430887"/>
              </a:xfrm>
              <a:prstGeom prst="rect">
                <a:avLst/>
              </a:prstGeom>
              <a:blipFill>
                <a:blip r:embed="rId5"/>
                <a:stretch>
                  <a:fillRect t="-85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5CA23D-A9E6-D01B-A6D7-04A5AA4D0702}"/>
                  </a:ext>
                </a:extLst>
              </p:cNvPr>
              <p:cNvSpPr txBox="1"/>
              <p:nvPr/>
            </p:nvSpPr>
            <p:spPr>
              <a:xfrm>
                <a:off x="5268920" y="4280917"/>
                <a:ext cx="65163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𝑏𝑑𝑟𝑦</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b="0" i="1" smtClean="0">
                          <a:latin typeface="Cambria Math" panose="02040503050406030204" pitchFamily="18" charset="0"/>
                        </a:rPr>
                        <m:t>𝐵</m:t>
                      </m:r>
                    </m:oMath>
                  </m:oMathPara>
                </a14:m>
                <a:endParaRPr lang="en-US" sz="2800" dirty="0"/>
              </a:p>
            </p:txBody>
          </p:sp>
        </mc:Choice>
        <mc:Fallback xmlns="">
          <p:sp>
            <p:nvSpPr>
              <p:cNvPr id="18" name="TextBox 17">
                <a:extLst>
                  <a:ext uri="{FF2B5EF4-FFF2-40B4-BE49-F238E27FC236}">
                    <a16:creationId xmlns:a16="http://schemas.microsoft.com/office/drawing/2014/main" id="{215CA23D-A9E6-D01B-A6D7-04A5AA4D0702}"/>
                  </a:ext>
                </a:extLst>
              </p:cNvPr>
              <p:cNvSpPr txBox="1">
                <a:spLocks noRot="1" noChangeAspect="1" noMove="1" noResize="1" noEditPoints="1" noAdjustHandles="1" noChangeArrowheads="1" noChangeShapeType="1" noTextEdit="1"/>
              </p:cNvSpPr>
              <p:nvPr/>
            </p:nvSpPr>
            <p:spPr>
              <a:xfrm>
                <a:off x="5268920" y="4280917"/>
                <a:ext cx="6516302" cy="430887"/>
              </a:xfrm>
              <a:prstGeom prst="rect">
                <a:avLst/>
              </a:prstGeom>
              <a:blipFill>
                <a:blip r:embed="rId6"/>
                <a:stretch>
                  <a:fillRect t="-5556"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47CC15-DE82-83AB-E521-F074A49D046E}"/>
                  </a:ext>
                </a:extLst>
              </p:cNvPr>
              <p:cNvSpPr txBox="1"/>
              <p:nvPr/>
            </p:nvSpPr>
            <p:spPr>
              <a:xfrm>
                <a:off x="-1632539" y="3094870"/>
                <a:ext cx="6097904" cy="668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𝑥</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𝑥</m:t>
                          </m:r>
                        </m:sub>
                      </m:sSub>
                      <m:r>
                        <a:rPr lang="en-US" sz="1800" b="0" i="1" smtClean="0">
                          <a:solidFill>
                            <a:schemeClr val="accent2">
                              <a:lumMod val="75000"/>
                            </a:schemeClr>
                          </a:solidFill>
                          <a:latin typeface="Cambria Math" panose="02040503050406030204" pitchFamily="18" charset="0"/>
                        </a:rPr>
                        <m:t>,</m:t>
                      </m:r>
                    </m:oMath>
                  </m:oMathPara>
                </a14:m>
                <a:endParaRPr lang="en-US" sz="1800" b="0" i="1" dirty="0">
                  <a:solidFill>
                    <a:schemeClr val="accent2">
                      <a:lumMod val="7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800" i="1">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𝑦</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𝑦</m:t>
                          </m:r>
                        </m:sub>
                      </m:sSub>
                    </m:oMath>
                  </m:oMathPara>
                </a14:m>
                <a:endParaRPr lang="en-US" dirty="0">
                  <a:solidFill>
                    <a:schemeClr val="accent2">
                      <a:lumMod val="75000"/>
                    </a:schemeClr>
                  </a:solidFill>
                </a:endParaRPr>
              </a:p>
            </p:txBody>
          </p:sp>
        </mc:Choice>
        <mc:Fallback xmlns="">
          <p:sp>
            <p:nvSpPr>
              <p:cNvPr id="21" name="TextBox 20">
                <a:extLst>
                  <a:ext uri="{FF2B5EF4-FFF2-40B4-BE49-F238E27FC236}">
                    <a16:creationId xmlns:a16="http://schemas.microsoft.com/office/drawing/2014/main" id="{7B47CC15-DE82-83AB-E521-F074A49D046E}"/>
                  </a:ext>
                </a:extLst>
              </p:cNvPr>
              <p:cNvSpPr txBox="1">
                <a:spLocks noRot="1" noChangeAspect="1" noMove="1" noResize="1" noEditPoints="1" noAdjustHandles="1" noChangeArrowheads="1" noChangeShapeType="1" noTextEdit="1"/>
              </p:cNvSpPr>
              <p:nvPr/>
            </p:nvSpPr>
            <p:spPr>
              <a:xfrm>
                <a:off x="-1632539" y="3094870"/>
                <a:ext cx="6097904" cy="668260"/>
              </a:xfrm>
              <a:prstGeom prst="rect">
                <a:avLst/>
              </a:prstGeom>
              <a:blipFill>
                <a:blip r:embed="rId7"/>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86E8094-0DD4-EEE0-B358-C756632F2CA2}"/>
                  </a:ext>
                </a:extLst>
              </p:cNvPr>
              <p:cNvSpPr txBox="1"/>
              <p:nvPr/>
            </p:nvSpPr>
            <p:spPr>
              <a:xfrm>
                <a:off x="754655" y="3728539"/>
                <a:ext cx="5651402" cy="698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1800" i="1" smtClean="0">
                              <a:solidFill>
                                <a:schemeClr val="accent6">
                                  <a:lumMod val="75000"/>
                                </a:schemeClr>
                              </a:solidFill>
                              <a:latin typeface="Cambria Math" panose="02040503050406030204" pitchFamily="18" charset="0"/>
                            </a:rPr>
                          </m:ctrlPr>
                        </m:eqArrPr>
                        <m:e>
                          <m:sSup>
                            <m:sSupPr>
                              <m:ctrlPr>
                                <a:rPr lang="en-US" sz="1800" i="1" smtClean="0">
                                  <a:solidFill>
                                    <a:schemeClr val="accent6">
                                      <a:lumMod val="75000"/>
                                    </a:schemeClr>
                                  </a:solidFill>
                                  <a:latin typeface="Cambria Math" panose="02040503050406030204" pitchFamily="18" charset="0"/>
                                </a:rPr>
                              </m:ctrlPr>
                            </m:sSupPr>
                            <m:e>
                              <m:r>
                                <a:rPr lang="en-US" sz="1800" b="0" i="1" smtClean="0">
                                  <a:solidFill>
                                    <a:schemeClr val="accent6">
                                      <a:lumMod val="75000"/>
                                    </a:schemeClr>
                                  </a:solidFill>
                                  <a:latin typeface="Cambria Math" panose="02040503050406030204" pitchFamily="18" charset="0"/>
                                </a:rPr>
                                <m:t>𝑥</m:t>
                              </m:r>
                            </m:e>
                            <m:sup>
                              <m:r>
                                <a:rPr lang="en-US" sz="1800" b="0" i="1" smtClean="0">
                                  <a:solidFill>
                                    <a:schemeClr val="accent6">
                                      <a:lumMod val="75000"/>
                                    </a:schemeClr>
                                  </a:solidFill>
                                  <a:latin typeface="Cambria Math" panose="02040503050406030204" pitchFamily="18" charset="0"/>
                                </a:rPr>
                                <m:t>′</m:t>
                              </m:r>
                            </m:sup>
                          </m:sSup>
                          <m:r>
                            <a:rPr lang="en-US" sz="1800" b="0" i="1" smtClean="0">
                              <a:solidFill>
                                <a:schemeClr val="accent6">
                                  <a:lumMod val="75000"/>
                                </a:schemeClr>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𝑤</m:t>
                          </m:r>
                          <m:r>
                            <a:rPr lang="en-US" sz="1800" b="0" i="1" smtClean="0">
                              <a:solidFill>
                                <a:schemeClr val="accent6">
                                  <a:lumMod val="75000"/>
                                </a:schemeClr>
                              </a:solidFill>
                              <a:latin typeface="Cambria Math" panose="02040503050406030204" pitchFamily="18" charset="0"/>
                            </a:rPr>
                            <m:t> </m:t>
                          </m:r>
                          <m:d>
                            <m:dPr>
                              <m:ctrlPr>
                                <a:rPr lang="en-US" sz="180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𝑦</m:t>
                              </m:r>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𝑦</m:t>
                                  </m:r>
                                </m:e>
                                <m:sub>
                                  <m:r>
                                    <a:rPr lang="en-US" sz="1800" b="0" i="1" smtClean="0">
                                      <a:solidFill>
                                        <a:schemeClr val="accent6">
                                          <a:lumMod val="75000"/>
                                        </a:schemeClr>
                                      </a:solidFill>
                                      <a:latin typeface="Cambria Math" panose="02040503050406030204" pitchFamily="18" charset="0"/>
                                    </a:rPr>
                                    <m:t>0</m:t>
                                  </m:r>
                                </m:sub>
                              </m:sSub>
                            </m:e>
                          </m:d>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𝑓</m:t>
                              </m:r>
                            </m:e>
                            <m:sub>
                              <m:r>
                                <a:rPr lang="en-US" sz="1800" b="0" i="1" smtClean="0">
                                  <a:solidFill>
                                    <a:schemeClr val="accent6">
                                      <a:lumMod val="75000"/>
                                    </a:schemeClr>
                                  </a:solidFill>
                                  <a:latin typeface="Cambria Math" panose="02040503050406030204" pitchFamily="18" charset="0"/>
                                </a:rPr>
                                <m:t>0,</m:t>
                              </m:r>
                              <m:r>
                                <a:rPr lang="en-US" sz="1800" b="0" i="1" smtClean="0">
                                  <a:solidFill>
                                    <a:schemeClr val="accent6">
                                      <a:lumMod val="75000"/>
                                    </a:schemeClr>
                                  </a:solidFill>
                                  <a:latin typeface="Cambria Math" panose="02040503050406030204" pitchFamily="18" charset="0"/>
                                </a:rPr>
                                <m:t>𝑥</m:t>
                              </m:r>
                            </m:sub>
                          </m:sSub>
                        </m:e>
                        <m:e>
                          <m:sSup>
                            <m:sSupPr>
                              <m:ctrlPr>
                                <a:rPr lang="en-US" sz="1800" i="1" smtClean="0">
                                  <a:solidFill>
                                    <a:schemeClr val="accent6">
                                      <a:lumMod val="75000"/>
                                    </a:schemeClr>
                                  </a:solidFill>
                                  <a:latin typeface="Cambria Math" panose="02040503050406030204" pitchFamily="18" charset="0"/>
                                </a:rPr>
                              </m:ctrlPr>
                            </m:sSupPr>
                            <m:e>
                              <m:r>
                                <a:rPr lang="en-US" sz="1800" b="0" i="1" smtClean="0">
                                  <a:solidFill>
                                    <a:schemeClr val="accent6">
                                      <a:lumMod val="75000"/>
                                    </a:schemeClr>
                                  </a:solidFill>
                                  <a:latin typeface="Cambria Math" panose="02040503050406030204" pitchFamily="18" charset="0"/>
                                </a:rPr>
                                <m:t>𝑦</m:t>
                              </m:r>
                            </m:e>
                            <m:sup>
                              <m:r>
                                <a:rPr lang="en-US" sz="1800" b="0" i="1" smtClean="0">
                                  <a:solidFill>
                                    <a:schemeClr val="accent6">
                                      <a:lumMod val="75000"/>
                                    </a:schemeClr>
                                  </a:solidFill>
                                  <a:latin typeface="Cambria Math" panose="02040503050406030204" pitchFamily="18" charset="0"/>
                                </a:rPr>
                                <m:t>′</m:t>
                              </m:r>
                            </m:sup>
                          </m:sSup>
                          <m:r>
                            <a:rPr lang="en-US" sz="1800" b="0" i="1" smtClean="0">
                              <a:solidFill>
                                <a:schemeClr val="accent6">
                                  <a:lumMod val="75000"/>
                                </a:schemeClr>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𝑤</m:t>
                          </m:r>
                          <m:r>
                            <a:rPr lang="en-US" sz="1800" b="0" i="1" smtClean="0">
                              <a:solidFill>
                                <a:schemeClr val="accent6">
                                  <a:lumMod val="75000"/>
                                </a:schemeClr>
                              </a:solidFill>
                              <a:latin typeface="Cambria Math" panose="02040503050406030204" pitchFamily="18" charset="0"/>
                            </a:rPr>
                            <m:t> </m:t>
                          </m:r>
                          <m:d>
                            <m:dPr>
                              <m:ctrlPr>
                                <a:rPr lang="en-US" sz="180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𝑥</m:t>
                              </m:r>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𝑥</m:t>
                                  </m:r>
                                </m:e>
                                <m:sub>
                                  <m:r>
                                    <a:rPr lang="en-US" sz="1800" b="0" i="1" smtClean="0">
                                      <a:solidFill>
                                        <a:schemeClr val="accent6">
                                          <a:lumMod val="75000"/>
                                        </a:schemeClr>
                                      </a:solidFill>
                                      <a:latin typeface="Cambria Math" panose="02040503050406030204" pitchFamily="18" charset="0"/>
                                    </a:rPr>
                                    <m:t>0</m:t>
                                  </m:r>
                                </m:sub>
                              </m:sSub>
                            </m:e>
                          </m:d>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𝑓</m:t>
                              </m:r>
                            </m:e>
                            <m:sub>
                              <m:r>
                                <a:rPr lang="en-US" sz="1800" b="0" i="1" smtClean="0">
                                  <a:solidFill>
                                    <a:schemeClr val="accent6">
                                      <a:lumMod val="75000"/>
                                    </a:schemeClr>
                                  </a:solidFill>
                                  <a:latin typeface="Cambria Math" panose="02040503050406030204" pitchFamily="18" charset="0"/>
                                </a:rPr>
                                <m:t>0,</m:t>
                              </m:r>
                              <m:r>
                                <a:rPr lang="en-US" sz="1800" b="0" i="1" smtClean="0">
                                  <a:solidFill>
                                    <a:schemeClr val="accent6">
                                      <a:lumMod val="75000"/>
                                    </a:schemeClr>
                                  </a:solidFill>
                                  <a:latin typeface="Cambria Math" panose="02040503050406030204" pitchFamily="18" charset="0"/>
                                </a:rPr>
                                <m:t>𝑦</m:t>
                              </m:r>
                              <m:r>
                                <a:rPr lang="en-US" sz="1800" b="0" i="1" smtClean="0">
                                  <a:solidFill>
                                    <a:schemeClr val="accent6">
                                      <a:lumMod val="75000"/>
                                    </a:schemeClr>
                                  </a:solidFill>
                                  <a:latin typeface="Cambria Math" panose="02040503050406030204" pitchFamily="18" charset="0"/>
                                </a:rPr>
                                <m:t> </m:t>
                              </m:r>
                            </m:sub>
                          </m:sSub>
                        </m:e>
                      </m:eqArr>
                    </m:oMath>
                  </m:oMathPara>
                </a14:m>
                <a:endParaRPr lang="en-US" dirty="0">
                  <a:solidFill>
                    <a:schemeClr val="accent6">
                      <a:lumMod val="75000"/>
                    </a:schemeClr>
                  </a:solidFill>
                </a:endParaRPr>
              </a:p>
            </p:txBody>
          </p:sp>
        </mc:Choice>
        <mc:Fallback xmlns="">
          <p:sp>
            <p:nvSpPr>
              <p:cNvPr id="22" name="TextBox 21">
                <a:extLst>
                  <a:ext uri="{FF2B5EF4-FFF2-40B4-BE49-F238E27FC236}">
                    <a16:creationId xmlns:a16="http://schemas.microsoft.com/office/drawing/2014/main" id="{E86E8094-0DD4-EEE0-B358-C756632F2CA2}"/>
                  </a:ext>
                </a:extLst>
              </p:cNvPr>
              <p:cNvSpPr txBox="1">
                <a:spLocks noRot="1" noChangeAspect="1" noMove="1" noResize="1" noEditPoints="1" noAdjustHandles="1" noChangeArrowheads="1" noChangeShapeType="1" noTextEdit="1"/>
              </p:cNvSpPr>
              <p:nvPr/>
            </p:nvSpPr>
            <p:spPr>
              <a:xfrm>
                <a:off x="754655" y="3728539"/>
                <a:ext cx="5651402" cy="698268"/>
              </a:xfrm>
              <a:prstGeom prst="rect">
                <a:avLst/>
              </a:prstGeom>
              <a:blipFill>
                <a:blip r:embed="rId8"/>
                <a:stretch>
                  <a:fillRect b="-5357"/>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54A319F7-2D56-9CD1-B382-1C3F8335DC01}"/>
              </a:ext>
            </a:extLst>
          </p:cNvPr>
          <p:cNvCxnSpPr/>
          <p:nvPr/>
        </p:nvCxnSpPr>
        <p:spPr>
          <a:xfrm>
            <a:off x="3278280" y="5584162"/>
            <a:ext cx="469236" cy="65594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A9D5FB5-6B93-EB2B-349A-782E3D2A6196}"/>
                  </a:ext>
                </a:extLst>
              </p:cNvPr>
              <p:cNvSpPr txBox="1"/>
              <p:nvPr/>
            </p:nvSpPr>
            <p:spPr>
              <a:xfrm>
                <a:off x="3266693" y="5172186"/>
                <a:ext cx="1872272" cy="894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chemeClr val="accent1">
                                  <a:lumMod val="75000"/>
                                </a:schemeClr>
                              </a:solidFill>
                              <a:latin typeface="Cambria Math" panose="02040503050406030204" pitchFamily="18" charset="0"/>
                            </a:rPr>
                          </m:ctrlPr>
                        </m:fPr>
                        <m:num>
                          <m:r>
                            <a:rPr lang="en-US" sz="2400" b="0" i="1" smtClean="0">
                              <a:solidFill>
                                <a:schemeClr val="accent1">
                                  <a:lumMod val="75000"/>
                                </a:schemeClr>
                              </a:solidFill>
                              <a:latin typeface="Cambria Math" panose="02040503050406030204" pitchFamily="18" charset="0"/>
                            </a:rPr>
                            <m:t>2</m:t>
                          </m:r>
                          <m:rad>
                            <m:radPr>
                              <m:degHide m:val="on"/>
                              <m:ctrlPr>
                                <a:rPr lang="en-US" sz="2400" b="0" i="1" smtClean="0">
                                  <a:solidFill>
                                    <a:schemeClr val="accent1">
                                      <a:lumMod val="75000"/>
                                    </a:schemeClr>
                                  </a:solidFill>
                                  <a:latin typeface="Cambria Math" panose="02040503050406030204" pitchFamily="18" charset="0"/>
                                </a:rPr>
                              </m:ctrlPr>
                            </m:radPr>
                            <m:deg/>
                            <m:e>
                              <m:r>
                                <a:rPr lang="en-US" sz="2400" b="0" i="1" smtClean="0">
                                  <a:solidFill>
                                    <a:schemeClr val="accent1">
                                      <a:lumMod val="75000"/>
                                    </a:schemeClr>
                                  </a:solidFill>
                                  <a:latin typeface="Cambria Math" panose="02040503050406030204" pitchFamily="18" charset="0"/>
                                </a:rPr>
                                <m:t>2</m:t>
                              </m:r>
                            </m:e>
                          </m:rad>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𝑣</m:t>
                              </m:r>
                            </m:e>
                            <m:sub>
                              <m:r>
                                <a:rPr lang="en-US" sz="2400" b="0" i="1" smtClean="0">
                                  <a:solidFill>
                                    <a:schemeClr val="accent1">
                                      <a:lumMod val="75000"/>
                                    </a:schemeClr>
                                  </a:solidFill>
                                  <a:latin typeface="Cambria Math" panose="02040503050406030204" pitchFamily="18" charset="0"/>
                                </a:rPr>
                                <m:t>𝑚𝑎𝑥</m:t>
                              </m:r>
                            </m:sub>
                          </m:sSub>
                        </m:num>
                        <m:den>
                          <m:r>
                            <a:rPr lang="en-US" sz="2400" b="0" i="1" smtClean="0">
                              <a:solidFill>
                                <a:schemeClr val="accent1">
                                  <a:lumMod val="75000"/>
                                </a:schemeClr>
                              </a:solidFill>
                              <a:latin typeface="Cambria Math" panose="02040503050406030204" pitchFamily="18" charset="0"/>
                            </a:rPr>
                            <m:t>𝑤</m:t>
                          </m:r>
                        </m:den>
                      </m:f>
                    </m:oMath>
                  </m:oMathPara>
                </a14:m>
                <a:endParaRPr lang="en-US" sz="2400" dirty="0">
                  <a:solidFill>
                    <a:schemeClr val="accent1">
                      <a:lumMod val="75000"/>
                    </a:schemeClr>
                  </a:solidFill>
                </a:endParaRPr>
              </a:p>
            </p:txBody>
          </p:sp>
        </mc:Choice>
        <mc:Fallback xmlns="">
          <p:sp>
            <p:nvSpPr>
              <p:cNvPr id="24" name="TextBox 23">
                <a:extLst>
                  <a:ext uri="{FF2B5EF4-FFF2-40B4-BE49-F238E27FC236}">
                    <a16:creationId xmlns:a16="http://schemas.microsoft.com/office/drawing/2014/main" id="{3A9D5FB5-6B93-EB2B-349A-782E3D2A6196}"/>
                  </a:ext>
                </a:extLst>
              </p:cNvPr>
              <p:cNvSpPr txBox="1">
                <a:spLocks noRot="1" noChangeAspect="1" noMove="1" noResize="1" noEditPoints="1" noAdjustHandles="1" noChangeArrowheads="1" noChangeShapeType="1" noTextEdit="1"/>
              </p:cNvSpPr>
              <p:nvPr/>
            </p:nvSpPr>
            <p:spPr>
              <a:xfrm>
                <a:off x="3266693" y="5172186"/>
                <a:ext cx="1872272" cy="89455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638AC1E-9CD9-7356-ED7D-1F8D5F52F260}"/>
                  </a:ext>
                </a:extLst>
              </p:cNvPr>
              <p:cNvSpPr txBox="1"/>
              <p:nvPr/>
            </p:nvSpPr>
            <p:spPr>
              <a:xfrm>
                <a:off x="353664" y="6023769"/>
                <a:ext cx="5061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oMath>
                  </m:oMathPara>
                </a14:m>
                <a:endParaRPr lang="en-US" sz="2800" dirty="0"/>
              </a:p>
            </p:txBody>
          </p:sp>
        </mc:Choice>
        <mc:Fallback xmlns="">
          <p:sp>
            <p:nvSpPr>
              <p:cNvPr id="25" name="TextBox 24">
                <a:extLst>
                  <a:ext uri="{FF2B5EF4-FFF2-40B4-BE49-F238E27FC236}">
                    <a16:creationId xmlns:a16="http://schemas.microsoft.com/office/drawing/2014/main" id="{8638AC1E-9CD9-7356-ED7D-1F8D5F52F260}"/>
                  </a:ext>
                </a:extLst>
              </p:cNvPr>
              <p:cNvSpPr txBox="1">
                <a:spLocks noRot="1" noChangeAspect="1" noMove="1" noResize="1" noEditPoints="1" noAdjustHandles="1" noChangeArrowheads="1" noChangeShapeType="1" noTextEdit="1"/>
              </p:cNvSpPr>
              <p:nvPr/>
            </p:nvSpPr>
            <p:spPr>
              <a:xfrm>
                <a:off x="353664" y="6023769"/>
                <a:ext cx="506164"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B8B5F19-280F-14F3-AA2C-B2B93F8BA33A}"/>
                  </a:ext>
                </a:extLst>
              </p:cNvPr>
              <p:cNvSpPr txBox="1"/>
              <p:nvPr/>
            </p:nvSpPr>
            <p:spPr>
              <a:xfrm>
                <a:off x="2523488" y="6052581"/>
                <a:ext cx="491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oMath>
                  </m:oMathPara>
                </a14:m>
                <a:endParaRPr lang="en-US" sz="2800" dirty="0"/>
              </a:p>
            </p:txBody>
          </p:sp>
        </mc:Choice>
        <mc:Fallback xmlns="">
          <p:sp>
            <p:nvSpPr>
              <p:cNvPr id="26" name="TextBox 25">
                <a:extLst>
                  <a:ext uri="{FF2B5EF4-FFF2-40B4-BE49-F238E27FC236}">
                    <a16:creationId xmlns:a16="http://schemas.microsoft.com/office/drawing/2014/main" id="{2B8B5F19-280F-14F3-AA2C-B2B93F8BA33A}"/>
                  </a:ext>
                </a:extLst>
              </p:cNvPr>
              <p:cNvSpPr txBox="1">
                <a:spLocks noRot="1" noChangeAspect="1" noMove="1" noResize="1" noEditPoints="1" noAdjustHandles="1" noChangeArrowheads="1" noChangeShapeType="1" noTextEdit="1"/>
              </p:cNvSpPr>
              <p:nvPr/>
            </p:nvSpPr>
            <p:spPr>
              <a:xfrm>
                <a:off x="2523488" y="6052581"/>
                <a:ext cx="491608"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98360B5-B79F-3EF5-8A97-704FF5F873AB}"/>
                  </a:ext>
                </a:extLst>
              </p:cNvPr>
              <p:cNvSpPr txBox="1"/>
              <p:nvPr/>
            </p:nvSpPr>
            <p:spPr>
              <a:xfrm>
                <a:off x="2494726" y="5087286"/>
                <a:ext cx="5116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oMath>
                  </m:oMathPara>
                </a14:m>
                <a:endParaRPr lang="en-US" sz="2800" dirty="0"/>
              </a:p>
            </p:txBody>
          </p:sp>
        </mc:Choice>
        <mc:Fallback xmlns="">
          <p:sp>
            <p:nvSpPr>
              <p:cNvPr id="28" name="TextBox 27">
                <a:extLst>
                  <a:ext uri="{FF2B5EF4-FFF2-40B4-BE49-F238E27FC236}">
                    <a16:creationId xmlns:a16="http://schemas.microsoft.com/office/drawing/2014/main" id="{A98360B5-B79F-3EF5-8A97-704FF5F873AB}"/>
                  </a:ext>
                </a:extLst>
              </p:cNvPr>
              <p:cNvSpPr txBox="1">
                <a:spLocks noRot="1" noChangeAspect="1" noMove="1" noResize="1" noEditPoints="1" noAdjustHandles="1" noChangeArrowheads="1" noChangeShapeType="1" noTextEdit="1"/>
              </p:cNvSpPr>
              <p:nvPr/>
            </p:nvSpPr>
            <p:spPr>
              <a:xfrm>
                <a:off x="2494726" y="5087286"/>
                <a:ext cx="511679" cy="523220"/>
              </a:xfrm>
              <a:prstGeom prst="rect">
                <a:avLst/>
              </a:prstGeom>
              <a:blipFill>
                <a:blip r:embed="rId12"/>
                <a:stretch>
                  <a:fillRect/>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0674BA5B-974A-702B-9799-757D33D74D17}"/>
              </a:ext>
            </a:extLst>
          </p:cNvPr>
          <p:cNvSpPr txBox="1"/>
          <p:nvPr/>
        </p:nvSpPr>
        <p:spPr>
          <a:xfrm>
            <a:off x="7730418" y="3241280"/>
            <a:ext cx="734496" cy="523220"/>
          </a:xfrm>
          <a:prstGeom prst="rect">
            <a:avLst/>
          </a:prstGeom>
          <a:noFill/>
        </p:spPr>
        <p:txBody>
          <a:bodyPr wrap="none" rtlCol="0">
            <a:spAutoFit/>
          </a:bodyPr>
          <a:lstStyle/>
          <a:p>
            <a:r>
              <a:rPr lang="en-US" sz="2800" dirty="0">
                <a:solidFill>
                  <a:schemeClr val="accent1">
                    <a:lumMod val="75000"/>
                  </a:schemeClr>
                </a:solidFill>
              </a:rPr>
              <a:t>and</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712B5B5-C79E-15BA-FB31-4201826CCE1B}"/>
                  </a:ext>
                </a:extLst>
              </p:cNvPr>
              <p:cNvSpPr txBox="1"/>
              <p:nvPr/>
            </p:nvSpPr>
            <p:spPr>
              <a:xfrm>
                <a:off x="-2741531" y="3226832"/>
                <a:ext cx="6913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2">
                              <a:lumMod val="75000"/>
                            </a:schemeClr>
                          </a:solidFill>
                          <a:latin typeface="Cambria Math" panose="02040503050406030204" pitchFamily="18" charset="0"/>
                        </a:rPr>
                        <m:t>𝛼</m:t>
                      </m:r>
                      <m:r>
                        <a:rPr lang="en-US" sz="1800" b="0" i="1" smtClean="0">
                          <a:solidFill>
                            <a:schemeClr val="accent2">
                              <a:lumMod val="75000"/>
                            </a:schemeClr>
                          </a:solidFill>
                          <a:latin typeface="Cambria Math" panose="02040503050406030204" pitchFamily="18" charset="0"/>
                        </a:rPr>
                        <m:t>=</m:t>
                      </m:r>
                    </m:oMath>
                  </m:oMathPara>
                </a14:m>
                <a:endParaRPr lang="en-US" dirty="0">
                  <a:solidFill>
                    <a:schemeClr val="accent2">
                      <a:lumMod val="75000"/>
                    </a:schemeClr>
                  </a:solidFill>
                </a:endParaRPr>
              </a:p>
            </p:txBody>
          </p:sp>
        </mc:Choice>
        <mc:Fallback xmlns="">
          <p:sp>
            <p:nvSpPr>
              <p:cNvPr id="34" name="TextBox 33">
                <a:extLst>
                  <a:ext uri="{FF2B5EF4-FFF2-40B4-BE49-F238E27FC236}">
                    <a16:creationId xmlns:a16="http://schemas.microsoft.com/office/drawing/2014/main" id="{B712B5B5-C79E-15BA-FB31-4201826CCE1B}"/>
                  </a:ext>
                </a:extLst>
              </p:cNvPr>
              <p:cNvSpPr txBox="1">
                <a:spLocks noRot="1" noChangeAspect="1" noMove="1" noResize="1" noEditPoints="1" noAdjustHandles="1" noChangeArrowheads="1" noChangeShapeType="1" noTextEdit="1"/>
              </p:cNvSpPr>
              <p:nvPr/>
            </p:nvSpPr>
            <p:spPr>
              <a:xfrm>
                <a:off x="-2741531" y="3226832"/>
                <a:ext cx="6913880" cy="369332"/>
              </a:xfrm>
              <a:prstGeom prst="rect">
                <a:avLst/>
              </a:prstGeom>
              <a:blipFill>
                <a:blip r:embed="rId13"/>
                <a:stretch>
                  <a:fillRect/>
                </a:stretch>
              </a:blipFill>
            </p:spPr>
            <p:txBody>
              <a:bodyPr/>
              <a:lstStyle/>
              <a:p>
                <a:r>
                  <a:rPr lang="en-US">
                    <a:noFill/>
                  </a:rPr>
                  <a:t> </a:t>
                </a:r>
              </a:p>
            </p:txBody>
          </p:sp>
        </mc:Fallback>
      </mc:AlternateContent>
      <p:sp>
        <p:nvSpPr>
          <p:cNvPr id="35" name="Left Brace 34">
            <a:extLst>
              <a:ext uri="{FF2B5EF4-FFF2-40B4-BE49-F238E27FC236}">
                <a16:creationId xmlns:a16="http://schemas.microsoft.com/office/drawing/2014/main" id="{E2E5FD99-0848-1479-5C9D-FBD2B2A311A8}"/>
              </a:ext>
            </a:extLst>
          </p:cNvPr>
          <p:cNvSpPr/>
          <p:nvPr/>
        </p:nvSpPr>
        <p:spPr>
          <a:xfrm>
            <a:off x="924561" y="3149781"/>
            <a:ext cx="121920" cy="557962"/>
          </a:xfrm>
          <a:prstGeom prst="lef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16F6A4A-2FD3-EE41-904F-F9F3FE669A88}"/>
                  </a:ext>
                </a:extLst>
              </p:cNvPr>
              <p:cNvSpPr txBox="1"/>
              <p:nvPr/>
            </p:nvSpPr>
            <p:spPr>
              <a:xfrm>
                <a:off x="-1407930" y="3867157"/>
                <a:ext cx="6913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6">
                              <a:lumMod val="75000"/>
                            </a:schemeClr>
                          </a:solidFill>
                          <a:latin typeface="Cambria Math" panose="02040503050406030204" pitchFamily="18" charset="0"/>
                        </a:rPr>
                        <m:t>𝛽</m:t>
                      </m:r>
                      <m:r>
                        <a:rPr lang="en-US" sz="1800" b="0" i="1" smtClean="0">
                          <a:solidFill>
                            <a:schemeClr val="accent6">
                              <a:lumMod val="75000"/>
                            </a:schemeClr>
                          </a:solidFill>
                          <a:latin typeface="Cambria Math" panose="02040503050406030204" pitchFamily="18" charset="0"/>
                        </a:rPr>
                        <m:t>=</m:t>
                      </m:r>
                    </m:oMath>
                  </m:oMathPara>
                </a14:m>
                <a:endParaRPr lang="en-US" dirty="0">
                  <a:solidFill>
                    <a:schemeClr val="accent2">
                      <a:lumMod val="75000"/>
                    </a:schemeClr>
                  </a:solidFill>
                </a:endParaRPr>
              </a:p>
            </p:txBody>
          </p:sp>
        </mc:Choice>
        <mc:Fallback xmlns="">
          <p:sp>
            <p:nvSpPr>
              <p:cNvPr id="36" name="TextBox 35">
                <a:extLst>
                  <a:ext uri="{FF2B5EF4-FFF2-40B4-BE49-F238E27FC236}">
                    <a16:creationId xmlns:a16="http://schemas.microsoft.com/office/drawing/2014/main" id="{916F6A4A-2FD3-EE41-904F-F9F3FE669A88}"/>
                  </a:ext>
                </a:extLst>
              </p:cNvPr>
              <p:cNvSpPr txBox="1">
                <a:spLocks noRot="1" noChangeAspect="1" noMove="1" noResize="1" noEditPoints="1" noAdjustHandles="1" noChangeArrowheads="1" noChangeShapeType="1" noTextEdit="1"/>
              </p:cNvSpPr>
              <p:nvPr/>
            </p:nvSpPr>
            <p:spPr>
              <a:xfrm>
                <a:off x="-1407930" y="3867157"/>
                <a:ext cx="6913880" cy="369332"/>
              </a:xfrm>
              <a:prstGeom prst="rect">
                <a:avLst/>
              </a:prstGeom>
              <a:blipFill>
                <a:blip r:embed="rId14"/>
                <a:stretch>
                  <a:fillRect b="-13333"/>
                </a:stretch>
              </a:blipFill>
            </p:spPr>
            <p:txBody>
              <a:bodyPr/>
              <a:lstStyle/>
              <a:p>
                <a:r>
                  <a:rPr lang="en-US">
                    <a:noFill/>
                  </a:rPr>
                  <a:t> </a:t>
                </a:r>
              </a:p>
            </p:txBody>
          </p:sp>
        </mc:Fallback>
      </mc:AlternateContent>
      <p:sp>
        <p:nvSpPr>
          <p:cNvPr id="37" name="Left Brace 36">
            <a:extLst>
              <a:ext uri="{FF2B5EF4-FFF2-40B4-BE49-F238E27FC236}">
                <a16:creationId xmlns:a16="http://schemas.microsoft.com/office/drawing/2014/main" id="{EB9E8DB4-8719-DC9A-F20D-C13176C96FB8}"/>
              </a:ext>
            </a:extLst>
          </p:cNvPr>
          <p:cNvSpPr/>
          <p:nvPr/>
        </p:nvSpPr>
        <p:spPr>
          <a:xfrm>
            <a:off x="2258162" y="3790106"/>
            <a:ext cx="121920" cy="557962"/>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TextBox 37">
            <a:extLst>
              <a:ext uri="{FF2B5EF4-FFF2-40B4-BE49-F238E27FC236}">
                <a16:creationId xmlns:a16="http://schemas.microsoft.com/office/drawing/2014/main" id="{48E316B5-B116-A998-1A01-E3CAE81B3F6A}"/>
              </a:ext>
            </a:extLst>
          </p:cNvPr>
          <p:cNvSpPr txBox="1"/>
          <p:nvPr/>
        </p:nvSpPr>
        <p:spPr>
          <a:xfrm>
            <a:off x="6304480" y="2241964"/>
            <a:ext cx="5135246" cy="400110"/>
          </a:xfrm>
          <a:prstGeom prst="rect">
            <a:avLst/>
          </a:prstGeom>
          <a:noFill/>
        </p:spPr>
        <p:txBody>
          <a:bodyPr wrap="square" rtlCol="0">
            <a:spAutoFit/>
          </a:bodyPr>
          <a:lstStyle/>
          <a:p>
            <a:r>
              <a:rPr lang="en-US" dirty="0"/>
              <a:t>“The </a:t>
            </a:r>
            <a:r>
              <a:rPr lang="en-US" sz="2000" dirty="0"/>
              <a:t>aircraft</a:t>
            </a:r>
            <a:r>
              <a:rPr lang="en-US" dirty="0"/>
              <a:t> never goes into the red region ” </a:t>
            </a:r>
          </a:p>
        </p:txBody>
      </p:sp>
      <p:sp>
        <p:nvSpPr>
          <p:cNvPr id="39" name="TextBox 38">
            <a:extLst>
              <a:ext uri="{FF2B5EF4-FFF2-40B4-BE49-F238E27FC236}">
                <a16:creationId xmlns:a16="http://schemas.microsoft.com/office/drawing/2014/main" id="{C010B4D6-4D8E-A4C3-0ABF-E3A4F75FA6D8}"/>
              </a:ext>
            </a:extLst>
          </p:cNvPr>
          <p:cNvSpPr txBox="1"/>
          <p:nvPr/>
        </p:nvSpPr>
        <p:spPr>
          <a:xfrm>
            <a:off x="6105103" y="4818243"/>
            <a:ext cx="5135246" cy="707886"/>
          </a:xfrm>
          <a:prstGeom prst="rect">
            <a:avLst/>
          </a:prstGeom>
          <a:noFill/>
        </p:spPr>
        <p:txBody>
          <a:bodyPr wrap="square" rtlCol="0">
            <a:spAutoFit/>
          </a:bodyPr>
          <a:lstStyle/>
          <a:p>
            <a:pPr algn="ctr"/>
            <a:r>
              <a:rPr lang="en-US" sz="2000" dirty="0"/>
              <a:t>“If the aircraft exits the blue region, it will </a:t>
            </a:r>
          </a:p>
          <a:p>
            <a:pPr algn="ctr"/>
            <a:r>
              <a:rPr lang="en-US" sz="2000" dirty="0"/>
              <a:t>Eventually return to the blue region ” </a:t>
            </a:r>
          </a:p>
        </p:txBody>
      </p:sp>
    </p:spTree>
    <p:extLst>
      <p:ext uri="{BB962C8B-B14F-4D97-AF65-F5344CB8AC3E}">
        <p14:creationId xmlns:p14="http://schemas.microsoft.com/office/powerpoint/2010/main" val="666350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Diagram&#10;&#10;Description automatically generated with medium confidence">
            <a:extLst>
              <a:ext uri="{FF2B5EF4-FFF2-40B4-BE49-F238E27FC236}">
                <a16:creationId xmlns:a16="http://schemas.microsoft.com/office/drawing/2014/main" id="{8AB6AE52-112C-57F6-9AAA-3823DB3324E0}"/>
              </a:ext>
            </a:extLst>
          </p:cNvPr>
          <p:cNvPicPr>
            <a:picLocks noChangeAspect="1"/>
          </p:cNvPicPr>
          <p:nvPr/>
        </p:nvPicPr>
        <p:blipFill rotWithShape="1">
          <a:blip r:embed="rId3"/>
          <a:srcRect l="30854" t="15724" r="33030" b="5678"/>
          <a:stretch/>
        </p:blipFill>
        <p:spPr>
          <a:xfrm>
            <a:off x="406778" y="1091419"/>
            <a:ext cx="4456554" cy="5455570"/>
          </a:xfrm>
          <a:prstGeom prst="rect">
            <a:avLst/>
          </a:prstGeom>
        </p:spPr>
      </p:pic>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3AE8B09-3BA6-2806-6ECA-B6C875F584C9}"/>
                  </a:ext>
                </a:extLst>
              </p:cNvPr>
              <p:cNvSpPr/>
              <p:nvPr/>
            </p:nvSpPr>
            <p:spPr>
              <a:xfrm>
                <a:off x="5468306" y="1091463"/>
                <a:ext cx="6116948" cy="5455548"/>
              </a:xfrm>
              <a:prstGeom prst="rect">
                <a:avLst/>
              </a:prstGeom>
              <a:solidFill>
                <a:schemeClr val="bg1"/>
              </a:solid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𝑆</m:t>
                                  </m:r>
                                </m:sub>
                              </m:sSub>
                              <m:r>
                                <a:rPr lang="en-US" i="1">
                                  <a:latin typeface="Cambria Math" panose="02040503050406030204" pitchFamily="18" charset="0"/>
                                </a:rPr>
                                <m:t>(</m:t>
                              </m:r>
                              <m:r>
                                <a:rPr lang="en-US" i="1">
                                  <a:latin typeface="Cambria Math" panose="02040503050406030204" pitchFamily="18" charset="0"/>
                                </a:rPr>
                                <m:t>𝛼</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𝑆</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𝑃</m:t>
                      </m:r>
                    </m:oMath>
                  </m:oMathPara>
                </a14:m>
                <a:endParaRPr lang="en-US" dirty="0"/>
              </a:p>
            </p:txBody>
          </p:sp>
        </mc:Choice>
        <mc:Fallback xmlns="">
          <p:sp>
            <p:nvSpPr>
              <p:cNvPr id="11" name="Rectangle 10">
                <a:extLst>
                  <a:ext uri="{FF2B5EF4-FFF2-40B4-BE49-F238E27FC236}">
                    <a16:creationId xmlns:a16="http://schemas.microsoft.com/office/drawing/2014/main" id="{73AE8B09-3BA6-2806-6ECA-B6C875F584C9}"/>
                  </a:ext>
                </a:extLst>
              </p:cNvPr>
              <p:cNvSpPr>
                <a:spLocks noRot="1" noChangeAspect="1" noMove="1" noResize="1" noEditPoints="1" noAdjustHandles="1" noChangeArrowheads="1" noChangeShapeType="1" noTextEdit="1"/>
              </p:cNvSpPr>
              <p:nvPr/>
            </p:nvSpPr>
            <p:spPr>
              <a:xfrm>
                <a:off x="5468306" y="1091463"/>
                <a:ext cx="6116948" cy="5455548"/>
              </a:xfrm>
              <a:prstGeom prst="rect">
                <a:avLst/>
              </a:prstGeom>
              <a:blipFill>
                <a:blip r:embed="rId4"/>
                <a:stretch>
                  <a:fillRect/>
                </a:stretch>
              </a:blipFill>
              <a:ln w="50800">
                <a:solidFill>
                  <a:schemeClr val="accent6">
                    <a:lumMod val="75000"/>
                  </a:schemeClr>
                </a:solidFill>
                <a:prstDash val="sysDash"/>
              </a:ln>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427859" y="86492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Geofence RTA</a:t>
            </a:r>
          </a:p>
        </p:txBody>
      </p:sp>
      <p:sp>
        <p:nvSpPr>
          <p:cNvPr id="9" name="Rectangle 8">
            <a:extLst>
              <a:ext uri="{FF2B5EF4-FFF2-40B4-BE49-F238E27FC236}">
                <a16:creationId xmlns:a16="http://schemas.microsoft.com/office/drawing/2014/main" id="{E73926FC-81BC-64FE-0364-B89D7629F11C}"/>
              </a:ext>
            </a:extLst>
          </p:cNvPr>
          <p:cNvSpPr/>
          <p:nvPr/>
        </p:nvSpPr>
        <p:spPr>
          <a:xfrm>
            <a:off x="427859" y="1091463"/>
            <a:ext cx="4456554" cy="5455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47CC15-DE82-83AB-E521-F074A49D046E}"/>
                  </a:ext>
                </a:extLst>
              </p:cNvPr>
              <p:cNvSpPr txBox="1"/>
              <p:nvPr/>
            </p:nvSpPr>
            <p:spPr>
              <a:xfrm>
                <a:off x="-1632539" y="3094870"/>
                <a:ext cx="6097904" cy="668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𝑥</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𝑥</m:t>
                          </m:r>
                        </m:sub>
                      </m:sSub>
                      <m:r>
                        <a:rPr lang="en-US" sz="1800" b="0" i="1" smtClean="0">
                          <a:solidFill>
                            <a:schemeClr val="accent2">
                              <a:lumMod val="75000"/>
                            </a:schemeClr>
                          </a:solidFill>
                          <a:latin typeface="Cambria Math" panose="02040503050406030204" pitchFamily="18" charset="0"/>
                        </a:rPr>
                        <m:t>,</m:t>
                      </m:r>
                    </m:oMath>
                  </m:oMathPara>
                </a14:m>
                <a:endParaRPr lang="en-US" sz="1800" b="0" i="1" dirty="0">
                  <a:solidFill>
                    <a:schemeClr val="accent2">
                      <a:lumMod val="7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800" i="1">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𝑦</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𝑦</m:t>
                          </m:r>
                        </m:sub>
                      </m:sSub>
                    </m:oMath>
                  </m:oMathPara>
                </a14:m>
                <a:endParaRPr lang="en-US" dirty="0">
                  <a:solidFill>
                    <a:schemeClr val="accent2">
                      <a:lumMod val="75000"/>
                    </a:schemeClr>
                  </a:solidFill>
                </a:endParaRPr>
              </a:p>
            </p:txBody>
          </p:sp>
        </mc:Choice>
        <mc:Fallback xmlns="">
          <p:sp>
            <p:nvSpPr>
              <p:cNvPr id="21" name="TextBox 20">
                <a:extLst>
                  <a:ext uri="{FF2B5EF4-FFF2-40B4-BE49-F238E27FC236}">
                    <a16:creationId xmlns:a16="http://schemas.microsoft.com/office/drawing/2014/main" id="{7B47CC15-DE82-83AB-E521-F074A49D046E}"/>
                  </a:ext>
                </a:extLst>
              </p:cNvPr>
              <p:cNvSpPr txBox="1">
                <a:spLocks noRot="1" noChangeAspect="1" noMove="1" noResize="1" noEditPoints="1" noAdjustHandles="1" noChangeArrowheads="1" noChangeShapeType="1" noTextEdit="1"/>
              </p:cNvSpPr>
              <p:nvPr/>
            </p:nvSpPr>
            <p:spPr>
              <a:xfrm>
                <a:off x="-1632539" y="3094870"/>
                <a:ext cx="6097904" cy="668260"/>
              </a:xfrm>
              <a:prstGeom prst="rect">
                <a:avLst/>
              </a:prstGeom>
              <a:blipFill>
                <a:blip r:embed="rId5"/>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86E8094-0DD4-EEE0-B358-C756632F2CA2}"/>
                  </a:ext>
                </a:extLst>
              </p:cNvPr>
              <p:cNvSpPr txBox="1"/>
              <p:nvPr/>
            </p:nvSpPr>
            <p:spPr>
              <a:xfrm>
                <a:off x="754655" y="3728539"/>
                <a:ext cx="5651402" cy="698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1800" i="1" smtClean="0">
                              <a:solidFill>
                                <a:schemeClr val="accent6">
                                  <a:lumMod val="75000"/>
                                </a:schemeClr>
                              </a:solidFill>
                              <a:latin typeface="Cambria Math" panose="02040503050406030204" pitchFamily="18" charset="0"/>
                            </a:rPr>
                          </m:ctrlPr>
                        </m:eqArrPr>
                        <m:e>
                          <m:sSup>
                            <m:sSupPr>
                              <m:ctrlPr>
                                <a:rPr lang="en-US" sz="1800" i="1" smtClean="0">
                                  <a:solidFill>
                                    <a:schemeClr val="accent6">
                                      <a:lumMod val="75000"/>
                                    </a:schemeClr>
                                  </a:solidFill>
                                  <a:latin typeface="Cambria Math" panose="02040503050406030204" pitchFamily="18" charset="0"/>
                                </a:rPr>
                              </m:ctrlPr>
                            </m:sSupPr>
                            <m:e>
                              <m:r>
                                <a:rPr lang="en-US" sz="1800" b="0" i="1" smtClean="0">
                                  <a:solidFill>
                                    <a:schemeClr val="accent6">
                                      <a:lumMod val="75000"/>
                                    </a:schemeClr>
                                  </a:solidFill>
                                  <a:latin typeface="Cambria Math" panose="02040503050406030204" pitchFamily="18" charset="0"/>
                                </a:rPr>
                                <m:t>𝑥</m:t>
                              </m:r>
                            </m:e>
                            <m:sup>
                              <m:r>
                                <a:rPr lang="en-US" sz="1800" b="0" i="1" smtClean="0">
                                  <a:solidFill>
                                    <a:schemeClr val="accent6">
                                      <a:lumMod val="75000"/>
                                    </a:schemeClr>
                                  </a:solidFill>
                                  <a:latin typeface="Cambria Math" panose="02040503050406030204" pitchFamily="18" charset="0"/>
                                </a:rPr>
                                <m:t>′</m:t>
                              </m:r>
                            </m:sup>
                          </m:sSup>
                          <m:r>
                            <a:rPr lang="en-US" sz="1800" b="0" i="1" smtClean="0">
                              <a:solidFill>
                                <a:schemeClr val="accent6">
                                  <a:lumMod val="75000"/>
                                </a:schemeClr>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𝑤</m:t>
                          </m:r>
                          <m:r>
                            <a:rPr lang="en-US" sz="1800" b="0" i="1" smtClean="0">
                              <a:solidFill>
                                <a:schemeClr val="accent6">
                                  <a:lumMod val="75000"/>
                                </a:schemeClr>
                              </a:solidFill>
                              <a:latin typeface="Cambria Math" panose="02040503050406030204" pitchFamily="18" charset="0"/>
                            </a:rPr>
                            <m:t> </m:t>
                          </m:r>
                          <m:d>
                            <m:dPr>
                              <m:ctrlPr>
                                <a:rPr lang="en-US" sz="180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𝑦</m:t>
                              </m:r>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𝑦</m:t>
                                  </m:r>
                                </m:e>
                                <m:sub>
                                  <m:r>
                                    <a:rPr lang="en-US" sz="1800" b="0" i="1" smtClean="0">
                                      <a:solidFill>
                                        <a:schemeClr val="accent6">
                                          <a:lumMod val="75000"/>
                                        </a:schemeClr>
                                      </a:solidFill>
                                      <a:latin typeface="Cambria Math" panose="02040503050406030204" pitchFamily="18" charset="0"/>
                                    </a:rPr>
                                    <m:t>0</m:t>
                                  </m:r>
                                </m:sub>
                              </m:sSub>
                            </m:e>
                          </m:d>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𝑓</m:t>
                              </m:r>
                            </m:e>
                            <m:sub>
                              <m:r>
                                <a:rPr lang="en-US" sz="1800" b="0" i="1" smtClean="0">
                                  <a:solidFill>
                                    <a:schemeClr val="accent6">
                                      <a:lumMod val="75000"/>
                                    </a:schemeClr>
                                  </a:solidFill>
                                  <a:latin typeface="Cambria Math" panose="02040503050406030204" pitchFamily="18" charset="0"/>
                                </a:rPr>
                                <m:t>0,</m:t>
                              </m:r>
                              <m:r>
                                <a:rPr lang="en-US" sz="1800" b="0" i="1" smtClean="0">
                                  <a:solidFill>
                                    <a:schemeClr val="accent6">
                                      <a:lumMod val="75000"/>
                                    </a:schemeClr>
                                  </a:solidFill>
                                  <a:latin typeface="Cambria Math" panose="02040503050406030204" pitchFamily="18" charset="0"/>
                                </a:rPr>
                                <m:t>𝑥</m:t>
                              </m:r>
                            </m:sub>
                          </m:sSub>
                        </m:e>
                        <m:e>
                          <m:sSup>
                            <m:sSupPr>
                              <m:ctrlPr>
                                <a:rPr lang="en-US" sz="1800" i="1" smtClean="0">
                                  <a:solidFill>
                                    <a:schemeClr val="accent6">
                                      <a:lumMod val="75000"/>
                                    </a:schemeClr>
                                  </a:solidFill>
                                  <a:latin typeface="Cambria Math" panose="02040503050406030204" pitchFamily="18" charset="0"/>
                                </a:rPr>
                              </m:ctrlPr>
                            </m:sSupPr>
                            <m:e>
                              <m:r>
                                <a:rPr lang="en-US" sz="1800" b="0" i="1" smtClean="0">
                                  <a:solidFill>
                                    <a:schemeClr val="accent6">
                                      <a:lumMod val="75000"/>
                                    </a:schemeClr>
                                  </a:solidFill>
                                  <a:latin typeface="Cambria Math" panose="02040503050406030204" pitchFamily="18" charset="0"/>
                                </a:rPr>
                                <m:t>𝑦</m:t>
                              </m:r>
                            </m:e>
                            <m:sup>
                              <m:r>
                                <a:rPr lang="en-US" sz="1800" b="0" i="1" smtClean="0">
                                  <a:solidFill>
                                    <a:schemeClr val="accent6">
                                      <a:lumMod val="75000"/>
                                    </a:schemeClr>
                                  </a:solidFill>
                                  <a:latin typeface="Cambria Math" panose="02040503050406030204" pitchFamily="18" charset="0"/>
                                </a:rPr>
                                <m:t>′</m:t>
                              </m:r>
                            </m:sup>
                          </m:sSup>
                          <m:r>
                            <a:rPr lang="en-US" sz="1800" b="0" i="1" smtClean="0">
                              <a:solidFill>
                                <a:schemeClr val="accent6">
                                  <a:lumMod val="75000"/>
                                </a:schemeClr>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𝑤</m:t>
                          </m:r>
                          <m:r>
                            <a:rPr lang="en-US" sz="1800" b="0" i="1" smtClean="0">
                              <a:solidFill>
                                <a:schemeClr val="accent6">
                                  <a:lumMod val="75000"/>
                                </a:schemeClr>
                              </a:solidFill>
                              <a:latin typeface="Cambria Math" panose="02040503050406030204" pitchFamily="18" charset="0"/>
                            </a:rPr>
                            <m:t> </m:t>
                          </m:r>
                          <m:d>
                            <m:dPr>
                              <m:ctrlPr>
                                <a:rPr lang="en-US" sz="180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𝑥</m:t>
                              </m:r>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𝑥</m:t>
                                  </m:r>
                                </m:e>
                                <m:sub>
                                  <m:r>
                                    <a:rPr lang="en-US" sz="1800" b="0" i="1" smtClean="0">
                                      <a:solidFill>
                                        <a:schemeClr val="accent6">
                                          <a:lumMod val="75000"/>
                                        </a:schemeClr>
                                      </a:solidFill>
                                      <a:latin typeface="Cambria Math" panose="02040503050406030204" pitchFamily="18" charset="0"/>
                                    </a:rPr>
                                    <m:t>0</m:t>
                                  </m:r>
                                </m:sub>
                              </m:sSub>
                            </m:e>
                          </m:d>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𝑓</m:t>
                              </m:r>
                            </m:e>
                            <m:sub>
                              <m:r>
                                <a:rPr lang="en-US" sz="1800" b="0" i="1" smtClean="0">
                                  <a:solidFill>
                                    <a:schemeClr val="accent6">
                                      <a:lumMod val="75000"/>
                                    </a:schemeClr>
                                  </a:solidFill>
                                  <a:latin typeface="Cambria Math" panose="02040503050406030204" pitchFamily="18" charset="0"/>
                                </a:rPr>
                                <m:t>0,</m:t>
                              </m:r>
                              <m:r>
                                <a:rPr lang="en-US" sz="1800" b="0" i="1" smtClean="0">
                                  <a:solidFill>
                                    <a:schemeClr val="accent6">
                                      <a:lumMod val="75000"/>
                                    </a:schemeClr>
                                  </a:solidFill>
                                  <a:latin typeface="Cambria Math" panose="02040503050406030204" pitchFamily="18" charset="0"/>
                                </a:rPr>
                                <m:t>𝑦</m:t>
                              </m:r>
                              <m:r>
                                <a:rPr lang="en-US" sz="1800" b="0" i="1" smtClean="0">
                                  <a:solidFill>
                                    <a:schemeClr val="accent6">
                                      <a:lumMod val="75000"/>
                                    </a:schemeClr>
                                  </a:solidFill>
                                  <a:latin typeface="Cambria Math" panose="02040503050406030204" pitchFamily="18" charset="0"/>
                                </a:rPr>
                                <m:t> </m:t>
                              </m:r>
                            </m:sub>
                          </m:sSub>
                        </m:e>
                      </m:eqArr>
                    </m:oMath>
                  </m:oMathPara>
                </a14:m>
                <a:endParaRPr lang="en-US" dirty="0">
                  <a:solidFill>
                    <a:schemeClr val="accent6">
                      <a:lumMod val="75000"/>
                    </a:schemeClr>
                  </a:solidFill>
                </a:endParaRPr>
              </a:p>
            </p:txBody>
          </p:sp>
        </mc:Choice>
        <mc:Fallback xmlns="">
          <p:sp>
            <p:nvSpPr>
              <p:cNvPr id="22" name="TextBox 21">
                <a:extLst>
                  <a:ext uri="{FF2B5EF4-FFF2-40B4-BE49-F238E27FC236}">
                    <a16:creationId xmlns:a16="http://schemas.microsoft.com/office/drawing/2014/main" id="{E86E8094-0DD4-EEE0-B358-C756632F2CA2}"/>
                  </a:ext>
                </a:extLst>
              </p:cNvPr>
              <p:cNvSpPr txBox="1">
                <a:spLocks noRot="1" noChangeAspect="1" noMove="1" noResize="1" noEditPoints="1" noAdjustHandles="1" noChangeArrowheads="1" noChangeShapeType="1" noTextEdit="1"/>
              </p:cNvSpPr>
              <p:nvPr/>
            </p:nvSpPr>
            <p:spPr>
              <a:xfrm>
                <a:off x="754655" y="3728539"/>
                <a:ext cx="5651402" cy="698268"/>
              </a:xfrm>
              <a:prstGeom prst="rect">
                <a:avLst/>
              </a:prstGeom>
              <a:blipFill>
                <a:blip r:embed="rId6"/>
                <a:stretch>
                  <a:fillRect b="-5357"/>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54A319F7-2D56-9CD1-B382-1C3F8335DC01}"/>
              </a:ext>
            </a:extLst>
          </p:cNvPr>
          <p:cNvCxnSpPr/>
          <p:nvPr/>
        </p:nvCxnSpPr>
        <p:spPr>
          <a:xfrm>
            <a:off x="3278280" y="5584162"/>
            <a:ext cx="469236" cy="65594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A9D5FB5-6B93-EB2B-349A-782E3D2A6196}"/>
                  </a:ext>
                </a:extLst>
              </p:cNvPr>
              <p:cNvSpPr txBox="1"/>
              <p:nvPr/>
            </p:nvSpPr>
            <p:spPr>
              <a:xfrm>
                <a:off x="3266693" y="5172186"/>
                <a:ext cx="1872272" cy="894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chemeClr val="accent1">
                                  <a:lumMod val="75000"/>
                                </a:schemeClr>
                              </a:solidFill>
                              <a:latin typeface="Cambria Math" panose="02040503050406030204" pitchFamily="18" charset="0"/>
                            </a:rPr>
                          </m:ctrlPr>
                        </m:fPr>
                        <m:num>
                          <m:r>
                            <a:rPr lang="en-US" sz="2400" b="0" i="1" smtClean="0">
                              <a:solidFill>
                                <a:schemeClr val="accent1">
                                  <a:lumMod val="75000"/>
                                </a:schemeClr>
                              </a:solidFill>
                              <a:latin typeface="Cambria Math" panose="02040503050406030204" pitchFamily="18" charset="0"/>
                            </a:rPr>
                            <m:t>2</m:t>
                          </m:r>
                          <m:rad>
                            <m:radPr>
                              <m:degHide m:val="on"/>
                              <m:ctrlPr>
                                <a:rPr lang="en-US" sz="2400" b="0" i="1" smtClean="0">
                                  <a:solidFill>
                                    <a:schemeClr val="accent1">
                                      <a:lumMod val="75000"/>
                                    </a:schemeClr>
                                  </a:solidFill>
                                  <a:latin typeface="Cambria Math" panose="02040503050406030204" pitchFamily="18" charset="0"/>
                                </a:rPr>
                              </m:ctrlPr>
                            </m:radPr>
                            <m:deg/>
                            <m:e>
                              <m:r>
                                <a:rPr lang="en-US" sz="2400" b="0" i="1" smtClean="0">
                                  <a:solidFill>
                                    <a:schemeClr val="accent1">
                                      <a:lumMod val="75000"/>
                                    </a:schemeClr>
                                  </a:solidFill>
                                  <a:latin typeface="Cambria Math" panose="02040503050406030204" pitchFamily="18" charset="0"/>
                                </a:rPr>
                                <m:t>2</m:t>
                              </m:r>
                            </m:e>
                          </m:rad>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𝑣</m:t>
                              </m:r>
                            </m:e>
                            <m:sub>
                              <m:r>
                                <a:rPr lang="en-US" sz="2400" b="0" i="1" smtClean="0">
                                  <a:solidFill>
                                    <a:schemeClr val="accent1">
                                      <a:lumMod val="75000"/>
                                    </a:schemeClr>
                                  </a:solidFill>
                                  <a:latin typeface="Cambria Math" panose="02040503050406030204" pitchFamily="18" charset="0"/>
                                </a:rPr>
                                <m:t>𝑚𝑎𝑥</m:t>
                              </m:r>
                            </m:sub>
                          </m:sSub>
                        </m:num>
                        <m:den>
                          <m:r>
                            <a:rPr lang="en-US" sz="2400" b="0" i="1" smtClean="0">
                              <a:solidFill>
                                <a:schemeClr val="accent1">
                                  <a:lumMod val="75000"/>
                                </a:schemeClr>
                              </a:solidFill>
                              <a:latin typeface="Cambria Math" panose="02040503050406030204" pitchFamily="18" charset="0"/>
                            </a:rPr>
                            <m:t>𝑤</m:t>
                          </m:r>
                        </m:den>
                      </m:f>
                    </m:oMath>
                  </m:oMathPara>
                </a14:m>
                <a:endParaRPr lang="en-US" sz="2400" dirty="0">
                  <a:solidFill>
                    <a:schemeClr val="accent1">
                      <a:lumMod val="75000"/>
                    </a:schemeClr>
                  </a:solidFill>
                </a:endParaRPr>
              </a:p>
            </p:txBody>
          </p:sp>
        </mc:Choice>
        <mc:Fallback xmlns="">
          <p:sp>
            <p:nvSpPr>
              <p:cNvPr id="24" name="TextBox 23">
                <a:extLst>
                  <a:ext uri="{FF2B5EF4-FFF2-40B4-BE49-F238E27FC236}">
                    <a16:creationId xmlns:a16="http://schemas.microsoft.com/office/drawing/2014/main" id="{3A9D5FB5-6B93-EB2B-349A-782E3D2A6196}"/>
                  </a:ext>
                </a:extLst>
              </p:cNvPr>
              <p:cNvSpPr txBox="1">
                <a:spLocks noRot="1" noChangeAspect="1" noMove="1" noResize="1" noEditPoints="1" noAdjustHandles="1" noChangeArrowheads="1" noChangeShapeType="1" noTextEdit="1"/>
              </p:cNvSpPr>
              <p:nvPr/>
            </p:nvSpPr>
            <p:spPr>
              <a:xfrm>
                <a:off x="3266693" y="5172186"/>
                <a:ext cx="1872272" cy="89455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638AC1E-9CD9-7356-ED7D-1F8D5F52F260}"/>
                  </a:ext>
                </a:extLst>
              </p:cNvPr>
              <p:cNvSpPr txBox="1"/>
              <p:nvPr/>
            </p:nvSpPr>
            <p:spPr>
              <a:xfrm>
                <a:off x="353664" y="6023769"/>
                <a:ext cx="5061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oMath>
                  </m:oMathPara>
                </a14:m>
                <a:endParaRPr lang="en-US" sz="2800" dirty="0"/>
              </a:p>
            </p:txBody>
          </p:sp>
        </mc:Choice>
        <mc:Fallback xmlns="">
          <p:sp>
            <p:nvSpPr>
              <p:cNvPr id="25" name="TextBox 24">
                <a:extLst>
                  <a:ext uri="{FF2B5EF4-FFF2-40B4-BE49-F238E27FC236}">
                    <a16:creationId xmlns:a16="http://schemas.microsoft.com/office/drawing/2014/main" id="{8638AC1E-9CD9-7356-ED7D-1F8D5F52F260}"/>
                  </a:ext>
                </a:extLst>
              </p:cNvPr>
              <p:cNvSpPr txBox="1">
                <a:spLocks noRot="1" noChangeAspect="1" noMove="1" noResize="1" noEditPoints="1" noAdjustHandles="1" noChangeArrowheads="1" noChangeShapeType="1" noTextEdit="1"/>
              </p:cNvSpPr>
              <p:nvPr/>
            </p:nvSpPr>
            <p:spPr>
              <a:xfrm>
                <a:off x="353664" y="6023769"/>
                <a:ext cx="506164"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B8B5F19-280F-14F3-AA2C-B2B93F8BA33A}"/>
                  </a:ext>
                </a:extLst>
              </p:cNvPr>
              <p:cNvSpPr txBox="1"/>
              <p:nvPr/>
            </p:nvSpPr>
            <p:spPr>
              <a:xfrm>
                <a:off x="2523488" y="6052581"/>
                <a:ext cx="491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oMath>
                  </m:oMathPara>
                </a14:m>
                <a:endParaRPr lang="en-US" sz="2800" dirty="0"/>
              </a:p>
            </p:txBody>
          </p:sp>
        </mc:Choice>
        <mc:Fallback xmlns="">
          <p:sp>
            <p:nvSpPr>
              <p:cNvPr id="26" name="TextBox 25">
                <a:extLst>
                  <a:ext uri="{FF2B5EF4-FFF2-40B4-BE49-F238E27FC236}">
                    <a16:creationId xmlns:a16="http://schemas.microsoft.com/office/drawing/2014/main" id="{2B8B5F19-280F-14F3-AA2C-B2B93F8BA33A}"/>
                  </a:ext>
                </a:extLst>
              </p:cNvPr>
              <p:cNvSpPr txBox="1">
                <a:spLocks noRot="1" noChangeAspect="1" noMove="1" noResize="1" noEditPoints="1" noAdjustHandles="1" noChangeArrowheads="1" noChangeShapeType="1" noTextEdit="1"/>
              </p:cNvSpPr>
              <p:nvPr/>
            </p:nvSpPr>
            <p:spPr>
              <a:xfrm>
                <a:off x="2523488" y="6052581"/>
                <a:ext cx="491608"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98360B5-B79F-3EF5-8A97-704FF5F873AB}"/>
                  </a:ext>
                </a:extLst>
              </p:cNvPr>
              <p:cNvSpPr txBox="1"/>
              <p:nvPr/>
            </p:nvSpPr>
            <p:spPr>
              <a:xfrm>
                <a:off x="2494726" y="5087286"/>
                <a:ext cx="5116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oMath>
                  </m:oMathPara>
                </a14:m>
                <a:endParaRPr lang="en-US" sz="2800" dirty="0"/>
              </a:p>
            </p:txBody>
          </p:sp>
        </mc:Choice>
        <mc:Fallback xmlns="">
          <p:sp>
            <p:nvSpPr>
              <p:cNvPr id="28" name="TextBox 27">
                <a:extLst>
                  <a:ext uri="{FF2B5EF4-FFF2-40B4-BE49-F238E27FC236}">
                    <a16:creationId xmlns:a16="http://schemas.microsoft.com/office/drawing/2014/main" id="{A98360B5-B79F-3EF5-8A97-704FF5F873AB}"/>
                  </a:ext>
                </a:extLst>
              </p:cNvPr>
              <p:cNvSpPr txBox="1">
                <a:spLocks noRot="1" noChangeAspect="1" noMove="1" noResize="1" noEditPoints="1" noAdjustHandles="1" noChangeArrowheads="1" noChangeShapeType="1" noTextEdit="1"/>
              </p:cNvSpPr>
              <p:nvPr/>
            </p:nvSpPr>
            <p:spPr>
              <a:xfrm>
                <a:off x="2494726" y="5087286"/>
                <a:ext cx="511679" cy="523220"/>
              </a:xfrm>
              <a:prstGeom prst="rect">
                <a:avLst/>
              </a:prstGeom>
              <a:blipFill>
                <a:blip r:embed="rId10"/>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AE619C-E5E7-66BC-D01D-E63EB6D686B7}"/>
              </a:ext>
            </a:extLst>
          </p:cNvPr>
          <p:cNvSpPr txBox="1"/>
          <p:nvPr/>
        </p:nvSpPr>
        <p:spPr>
          <a:xfrm>
            <a:off x="7574406" y="5514837"/>
            <a:ext cx="1537600" cy="523220"/>
          </a:xfrm>
          <a:prstGeom prst="rect">
            <a:avLst/>
          </a:prstGeom>
          <a:noFill/>
        </p:spPr>
        <p:txBody>
          <a:bodyPr wrap="none" rtlCol="0">
            <a:spAutoFit/>
          </a:bodyPr>
          <a:lstStyle/>
          <a:p>
            <a:r>
              <a:rPr lang="en-US" sz="2800" dirty="0">
                <a:solidFill>
                  <a:srgbClr val="FF0000"/>
                </a:solidFill>
              </a:rPr>
              <a:t>Not true!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987D8E1-E595-A86F-6F66-E07036DA6927}"/>
                  </a:ext>
                </a:extLst>
              </p:cNvPr>
              <p:cNvSpPr txBox="1"/>
              <p:nvPr/>
            </p:nvSpPr>
            <p:spPr>
              <a:xfrm>
                <a:off x="5206763" y="1566594"/>
                <a:ext cx="65163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𝐵</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 </m:t>
                                  </m:r>
                                </m:e>
                                <m:sub>
                                  <m:r>
                                    <a:rPr lang="en-US" sz="2800" b="0" i="1" smtClean="0">
                                      <a:latin typeface="Cambria Math" panose="02040503050406030204" pitchFamily="18" charset="0"/>
                                    </a:rPr>
                                    <m:t>  </m:t>
                                  </m:r>
                                </m:sub>
                              </m:sSub>
                            </m:e>
                          </m:d>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𝑅</m:t>
                      </m:r>
                    </m:oMath>
                  </m:oMathPara>
                </a14:m>
                <a:endParaRPr lang="en-US" sz="2800" dirty="0"/>
              </a:p>
            </p:txBody>
          </p:sp>
        </mc:Choice>
        <mc:Fallback xmlns="">
          <p:sp>
            <p:nvSpPr>
              <p:cNvPr id="4" name="TextBox 3">
                <a:extLst>
                  <a:ext uri="{FF2B5EF4-FFF2-40B4-BE49-F238E27FC236}">
                    <a16:creationId xmlns:a16="http://schemas.microsoft.com/office/drawing/2014/main" id="{0987D8E1-E595-A86F-6F66-E07036DA6927}"/>
                  </a:ext>
                </a:extLst>
              </p:cNvPr>
              <p:cNvSpPr txBox="1">
                <a:spLocks noRot="1" noChangeAspect="1" noMove="1" noResize="1" noEditPoints="1" noAdjustHandles="1" noChangeArrowheads="1" noChangeShapeType="1" noTextEdit="1"/>
              </p:cNvSpPr>
              <p:nvPr/>
            </p:nvSpPr>
            <p:spPr>
              <a:xfrm>
                <a:off x="5206763" y="1566594"/>
                <a:ext cx="6516302" cy="430887"/>
              </a:xfrm>
              <a:prstGeom prst="rect">
                <a:avLst/>
              </a:prstGeom>
              <a:blipFill>
                <a:blip r:embed="rId11"/>
                <a:stretch>
                  <a:fillRect t="-85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470743-CC6D-FFBD-6F13-81A2FBD9D764}"/>
                  </a:ext>
                </a:extLst>
              </p:cNvPr>
              <p:cNvSpPr txBox="1"/>
              <p:nvPr/>
            </p:nvSpPr>
            <p:spPr>
              <a:xfrm>
                <a:off x="5268920" y="4280917"/>
                <a:ext cx="65163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solidFill>
                                <a:srgbClr val="FF0000"/>
                              </a:solidFill>
                              <a:latin typeface="Cambria Math" panose="02040503050406030204" pitchFamily="18" charset="0"/>
                            </a:rPr>
                          </m:ctrlPr>
                        </m:sSupPr>
                        <m:e>
                          <m:r>
                            <a:rPr lang="en-US" sz="2800" b="0" i="1" smtClean="0">
                              <a:solidFill>
                                <a:srgbClr val="FF0000"/>
                              </a:solidFill>
                              <a:latin typeface="Cambria Math" panose="02040503050406030204" pitchFamily="18" charset="0"/>
                            </a:rPr>
                            <m:t>𝑏𝑑𝑟𝑦</m:t>
                          </m:r>
                          <m:r>
                            <a:rPr lang="en-US" sz="2800" b="0" i="1" smtClean="0">
                              <a:solidFill>
                                <a:srgbClr val="FF0000"/>
                              </a:solidFill>
                              <a:latin typeface="Cambria Math" panose="02040503050406030204" pitchFamily="18" charset="0"/>
                            </a:rPr>
                            <m:t>?</m:t>
                          </m:r>
                          <m:d>
                            <m:dPr>
                              <m:ctrlPr>
                                <a:rPr lang="en-US" sz="2800" b="0" i="1" smtClean="0">
                                  <a:solidFill>
                                    <a:srgbClr val="FF0000"/>
                                  </a:solidFill>
                                  <a:latin typeface="Cambria Math" panose="02040503050406030204" pitchFamily="18" charset="0"/>
                                </a:rPr>
                              </m:ctrlPr>
                            </m:dPr>
                            <m:e>
                              <m:r>
                                <a:rPr lang="en-US" sz="2800" b="0" i="1" smtClean="0">
                                  <a:solidFill>
                                    <a:srgbClr val="FF0000"/>
                                  </a:solidFill>
                                  <a:latin typeface="Cambria Math" panose="02040503050406030204" pitchFamily="18" charset="0"/>
                                </a:rPr>
                                <m:t>𝐵</m:t>
                              </m:r>
                            </m:e>
                          </m:d>
                          <m:r>
                            <a:rPr lang="en-US" sz="2800" b="0" i="1" smtClean="0">
                              <a:solidFill>
                                <a:srgbClr val="FF0000"/>
                              </a:solidFill>
                              <a:latin typeface="Cambria Math" panose="02040503050406030204" pitchFamily="18" charset="0"/>
                            </a:rPr>
                            <m:t>→⟨ (?</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𝐵</m:t>
                          </m:r>
                          <m:r>
                            <a:rPr lang="en-US" sz="2800" b="0" i="1" smtClean="0">
                              <a:solidFill>
                                <a:srgbClr val="FF0000"/>
                              </a:solidFill>
                              <a:latin typeface="Cambria Math" panose="02040503050406030204" pitchFamily="18" charset="0"/>
                              <a:ea typeface="Cambria Math" panose="02040503050406030204" pitchFamily="18" charset="0"/>
                            </a:rPr>
                            <m:t> ; </m:t>
                          </m:r>
                          <m:r>
                            <a:rPr lang="en-US" sz="2800" b="0" i="1" smtClean="0">
                              <a:solidFill>
                                <a:srgbClr val="FF0000"/>
                              </a:solidFill>
                              <a:latin typeface="Cambria Math" panose="02040503050406030204" pitchFamily="18" charset="0"/>
                              <a:ea typeface="Cambria Math" panose="02040503050406030204" pitchFamily="18" charset="0"/>
                            </a:rPr>
                            <m:t>𝛽</m:t>
                          </m:r>
                          <m:r>
                            <a:rPr lang="en-US" sz="2800" b="0" i="1" smtClean="0">
                              <a:solidFill>
                                <a:srgbClr val="FF0000"/>
                              </a:solidFill>
                              <a:latin typeface="Cambria Math" panose="02040503050406030204" pitchFamily="18" charset="0"/>
                              <a:ea typeface="Cambria Math" panose="02040503050406030204" pitchFamily="18" charset="0"/>
                            </a:rPr>
                            <m:t>))</m:t>
                          </m:r>
                        </m:e>
                        <m:sup>
                          <m:r>
                            <a:rPr lang="en-US" sz="2800" b="0" i="1" smtClean="0">
                              <a:solidFill>
                                <a:srgbClr val="FF0000"/>
                              </a:solidFill>
                              <a:latin typeface="Cambria Math" panose="02040503050406030204" pitchFamily="18" charset="0"/>
                            </a:rPr>
                            <m:t>∗</m:t>
                          </m:r>
                        </m:sup>
                      </m:sSup>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𝐵</m:t>
                      </m:r>
                    </m:oMath>
                  </m:oMathPara>
                </a14:m>
                <a:endParaRPr lang="en-US" sz="2800" dirty="0">
                  <a:solidFill>
                    <a:srgbClr val="FF0000"/>
                  </a:solidFill>
                </a:endParaRPr>
              </a:p>
            </p:txBody>
          </p:sp>
        </mc:Choice>
        <mc:Fallback xmlns="">
          <p:sp>
            <p:nvSpPr>
              <p:cNvPr id="6" name="TextBox 5">
                <a:extLst>
                  <a:ext uri="{FF2B5EF4-FFF2-40B4-BE49-F238E27FC236}">
                    <a16:creationId xmlns:a16="http://schemas.microsoft.com/office/drawing/2014/main" id="{B1470743-CC6D-FFBD-6F13-81A2FBD9D764}"/>
                  </a:ext>
                </a:extLst>
              </p:cNvPr>
              <p:cNvSpPr txBox="1">
                <a:spLocks noRot="1" noChangeAspect="1" noMove="1" noResize="1" noEditPoints="1" noAdjustHandles="1" noChangeArrowheads="1" noChangeShapeType="1" noTextEdit="1"/>
              </p:cNvSpPr>
              <p:nvPr/>
            </p:nvSpPr>
            <p:spPr>
              <a:xfrm>
                <a:off x="5268920" y="4280917"/>
                <a:ext cx="6516302" cy="430887"/>
              </a:xfrm>
              <a:prstGeom prst="rect">
                <a:avLst/>
              </a:prstGeom>
              <a:blipFill>
                <a:blip r:embed="rId12"/>
                <a:stretch>
                  <a:fillRect t="-5556" b="-3333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3103E86-B0CA-A4D4-2F44-21CBD3DF1A1B}"/>
              </a:ext>
            </a:extLst>
          </p:cNvPr>
          <p:cNvSpPr txBox="1"/>
          <p:nvPr/>
        </p:nvSpPr>
        <p:spPr>
          <a:xfrm>
            <a:off x="6304480" y="2241964"/>
            <a:ext cx="5135246" cy="400110"/>
          </a:xfrm>
          <a:prstGeom prst="rect">
            <a:avLst/>
          </a:prstGeom>
          <a:noFill/>
        </p:spPr>
        <p:txBody>
          <a:bodyPr wrap="square" rtlCol="0">
            <a:spAutoFit/>
          </a:bodyPr>
          <a:lstStyle/>
          <a:p>
            <a:r>
              <a:rPr lang="en-US" dirty="0"/>
              <a:t>“The </a:t>
            </a:r>
            <a:r>
              <a:rPr lang="en-US" sz="2000" dirty="0"/>
              <a:t>aircraft</a:t>
            </a:r>
            <a:r>
              <a:rPr lang="en-US" dirty="0"/>
              <a:t> never goes into the red region ” </a:t>
            </a:r>
          </a:p>
        </p:txBody>
      </p:sp>
      <p:sp>
        <p:nvSpPr>
          <p:cNvPr id="12" name="TextBox 11">
            <a:extLst>
              <a:ext uri="{FF2B5EF4-FFF2-40B4-BE49-F238E27FC236}">
                <a16:creationId xmlns:a16="http://schemas.microsoft.com/office/drawing/2014/main" id="{20157FF9-D4BE-C80E-49CC-7D978AA03533}"/>
              </a:ext>
            </a:extLst>
          </p:cNvPr>
          <p:cNvSpPr txBox="1"/>
          <p:nvPr/>
        </p:nvSpPr>
        <p:spPr>
          <a:xfrm>
            <a:off x="6105103" y="4818243"/>
            <a:ext cx="5135246" cy="707886"/>
          </a:xfrm>
          <a:prstGeom prst="rect">
            <a:avLst/>
          </a:prstGeom>
          <a:noFill/>
        </p:spPr>
        <p:txBody>
          <a:bodyPr wrap="square" rtlCol="0">
            <a:spAutoFit/>
          </a:bodyPr>
          <a:lstStyle/>
          <a:p>
            <a:pPr algn="ctr"/>
            <a:r>
              <a:rPr lang="en-US" sz="2000" dirty="0">
                <a:solidFill>
                  <a:srgbClr val="FF0000"/>
                </a:solidFill>
              </a:rPr>
              <a:t>“If the aircraft exits the blue region, it will </a:t>
            </a:r>
          </a:p>
          <a:p>
            <a:pPr algn="ctr"/>
            <a:r>
              <a:rPr lang="en-US" sz="2000" dirty="0">
                <a:solidFill>
                  <a:srgbClr val="FF0000"/>
                </a:solidFill>
              </a:rPr>
              <a:t>eventually return to the blue region ” </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2D4F67C-0C2C-E555-A480-39967497DC6E}"/>
                  </a:ext>
                </a:extLst>
              </p:cNvPr>
              <p:cNvSpPr txBox="1"/>
              <p:nvPr/>
            </p:nvSpPr>
            <p:spPr>
              <a:xfrm>
                <a:off x="-2741531" y="3226832"/>
                <a:ext cx="6913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2">
                              <a:lumMod val="75000"/>
                            </a:schemeClr>
                          </a:solidFill>
                          <a:latin typeface="Cambria Math" panose="02040503050406030204" pitchFamily="18" charset="0"/>
                        </a:rPr>
                        <m:t>𝛼</m:t>
                      </m:r>
                      <m:r>
                        <a:rPr lang="en-US" sz="1800" b="0" i="1" smtClean="0">
                          <a:solidFill>
                            <a:schemeClr val="accent2">
                              <a:lumMod val="75000"/>
                            </a:schemeClr>
                          </a:solidFill>
                          <a:latin typeface="Cambria Math" panose="02040503050406030204" pitchFamily="18" charset="0"/>
                        </a:rPr>
                        <m:t>=</m:t>
                      </m:r>
                    </m:oMath>
                  </m:oMathPara>
                </a14:m>
                <a:endParaRPr lang="en-US" dirty="0">
                  <a:solidFill>
                    <a:schemeClr val="accent2">
                      <a:lumMod val="75000"/>
                    </a:schemeClr>
                  </a:solidFill>
                </a:endParaRPr>
              </a:p>
            </p:txBody>
          </p:sp>
        </mc:Choice>
        <mc:Fallback xmlns="">
          <p:sp>
            <p:nvSpPr>
              <p:cNvPr id="38" name="TextBox 37">
                <a:extLst>
                  <a:ext uri="{FF2B5EF4-FFF2-40B4-BE49-F238E27FC236}">
                    <a16:creationId xmlns:a16="http://schemas.microsoft.com/office/drawing/2014/main" id="{D2D4F67C-0C2C-E555-A480-39967497DC6E}"/>
                  </a:ext>
                </a:extLst>
              </p:cNvPr>
              <p:cNvSpPr txBox="1">
                <a:spLocks noRot="1" noChangeAspect="1" noMove="1" noResize="1" noEditPoints="1" noAdjustHandles="1" noChangeArrowheads="1" noChangeShapeType="1" noTextEdit="1"/>
              </p:cNvSpPr>
              <p:nvPr/>
            </p:nvSpPr>
            <p:spPr>
              <a:xfrm>
                <a:off x="-2741531" y="3226832"/>
                <a:ext cx="6913880" cy="369332"/>
              </a:xfrm>
              <a:prstGeom prst="rect">
                <a:avLst/>
              </a:prstGeom>
              <a:blipFill>
                <a:blip r:embed="rId13"/>
                <a:stretch>
                  <a:fillRect/>
                </a:stretch>
              </a:blipFill>
            </p:spPr>
            <p:txBody>
              <a:bodyPr/>
              <a:lstStyle/>
              <a:p>
                <a:r>
                  <a:rPr lang="en-US">
                    <a:noFill/>
                  </a:rPr>
                  <a:t> </a:t>
                </a:r>
              </a:p>
            </p:txBody>
          </p:sp>
        </mc:Fallback>
      </mc:AlternateContent>
      <p:sp>
        <p:nvSpPr>
          <p:cNvPr id="39" name="Left Brace 38">
            <a:extLst>
              <a:ext uri="{FF2B5EF4-FFF2-40B4-BE49-F238E27FC236}">
                <a16:creationId xmlns:a16="http://schemas.microsoft.com/office/drawing/2014/main" id="{35DCEFCF-FCB0-3B07-73CB-16BBE843FB2E}"/>
              </a:ext>
            </a:extLst>
          </p:cNvPr>
          <p:cNvSpPr/>
          <p:nvPr/>
        </p:nvSpPr>
        <p:spPr>
          <a:xfrm>
            <a:off x="924561" y="3149781"/>
            <a:ext cx="121920" cy="557962"/>
          </a:xfrm>
          <a:prstGeom prst="lef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6406AAA-9D04-7237-C6D7-AD638F4EB9EA}"/>
                  </a:ext>
                </a:extLst>
              </p:cNvPr>
              <p:cNvSpPr txBox="1"/>
              <p:nvPr/>
            </p:nvSpPr>
            <p:spPr>
              <a:xfrm>
                <a:off x="-1407930" y="3867157"/>
                <a:ext cx="6913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6">
                              <a:lumMod val="75000"/>
                            </a:schemeClr>
                          </a:solidFill>
                          <a:latin typeface="Cambria Math" panose="02040503050406030204" pitchFamily="18" charset="0"/>
                        </a:rPr>
                        <m:t>𝛽</m:t>
                      </m:r>
                      <m:r>
                        <a:rPr lang="en-US" sz="1800" b="0" i="1" smtClean="0">
                          <a:solidFill>
                            <a:schemeClr val="accent6">
                              <a:lumMod val="75000"/>
                            </a:schemeClr>
                          </a:solidFill>
                          <a:latin typeface="Cambria Math" panose="02040503050406030204" pitchFamily="18" charset="0"/>
                        </a:rPr>
                        <m:t>=</m:t>
                      </m:r>
                    </m:oMath>
                  </m:oMathPara>
                </a14:m>
                <a:endParaRPr lang="en-US" dirty="0">
                  <a:solidFill>
                    <a:schemeClr val="accent2">
                      <a:lumMod val="75000"/>
                    </a:schemeClr>
                  </a:solidFill>
                </a:endParaRPr>
              </a:p>
            </p:txBody>
          </p:sp>
        </mc:Choice>
        <mc:Fallback xmlns="">
          <p:sp>
            <p:nvSpPr>
              <p:cNvPr id="40" name="TextBox 39">
                <a:extLst>
                  <a:ext uri="{FF2B5EF4-FFF2-40B4-BE49-F238E27FC236}">
                    <a16:creationId xmlns:a16="http://schemas.microsoft.com/office/drawing/2014/main" id="{56406AAA-9D04-7237-C6D7-AD638F4EB9EA}"/>
                  </a:ext>
                </a:extLst>
              </p:cNvPr>
              <p:cNvSpPr txBox="1">
                <a:spLocks noRot="1" noChangeAspect="1" noMove="1" noResize="1" noEditPoints="1" noAdjustHandles="1" noChangeArrowheads="1" noChangeShapeType="1" noTextEdit="1"/>
              </p:cNvSpPr>
              <p:nvPr/>
            </p:nvSpPr>
            <p:spPr>
              <a:xfrm>
                <a:off x="-1407930" y="3867157"/>
                <a:ext cx="6913880" cy="369332"/>
              </a:xfrm>
              <a:prstGeom prst="rect">
                <a:avLst/>
              </a:prstGeom>
              <a:blipFill>
                <a:blip r:embed="rId14"/>
                <a:stretch>
                  <a:fillRect b="-13333"/>
                </a:stretch>
              </a:blipFill>
            </p:spPr>
            <p:txBody>
              <a:bodyPr/>
              <a:lstStyle/>
              <a:p>
                <a:r>
                  <a:rPr lang="en-US">
                    <a:noFill/>
                  </a:rPr>
                  <a:t> </a:t>
                </a:r>
              </a:p>
            </p:txBody>
          </p:sp>
        </mc:Fallback>
      </mc:AlternateContent>
      <p:sp>
        <p:nvSpPr>
          <p:cNvPr id="41" name="Left Brace 40">
            <a:extLst>
              <a:ext uri="{FF2B5EF4-FFF2-40B4-BE49-F238E27FC236}">
                <a16:creationId xmlns:a16="http://schemas.microsoft.com/office/drawing/2014/main" id="{A5A7C9A1-7634-C7EB-2A13-4BFEA37C9FB3}"/>
              </a:ext>
            </a:extLst>
          </p:cNvPr>
          <p:cNvSpPr/>
          <p:nvPr/>
        </p:nvSpPr>
        <p:spPr>
          <a:xfrm>
            <a:off x="2258162" y="3790106"/>
            <a:ext cx="121920" cy="557962"/>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TextBox 41">
            <a:extLst>
              <a:ext uri="{FF2B5EF4-FFF2-40B4-BE49-F238E27FC236}">
                <a16:creationId xmlns:a16="http://schemas.microsoft.com/office/drawing/2014/main" id="{6A506FF8-459E-85AA-6651-13F61B3E0E34}"/>
              </a:ext>
            </a:extLst>
          </p:cNvPr>
          <p:cNvSpPr txBox="1"/>
          <p:nvPr/>
        </p:nvSpPr>
        <p:spPr>
          <a:xfrm>
            <a:off x="7730418" y="3241280"/>
            <a:ext cx="734496" cy="523220"/>
          </a:xfrm>
          <a:prstGeom prst="rect">
            <a:avLst/>
          </a:prstGeom>
          <a:noFill/>
        </p:spPr>
        <p:txBody>
          <a:bodyPr wrap="none" rtlCol="0">
            <a:spAutoFit/>
          </a:bodyPr>
          <a:lstStyle/>
          <a:p>
            <a:r>
              <a:rPr lang="en-US" sz="2800" dirty="0">
                <a:solidFill>
                  <a:schemeClr val="accent1">
                    <a:lumMod val="75000"/>
                  </a:schemeClr>
                </a:solidFill>
              </a:rPr>
              <a:t>and</a:t>
            </a:r>
          </a:p>
        </p:txBody>
      </p:sp>
    </p:spTree>
    <p:extLst>
      <p:ext uri="{BB962C8B-B14F-4D97-AF65-F5344CB8AC3E}">
        <p14:creationId xmlns:p14="http://schemas.microsoft.com/office/powerpoint/2010/main" val="15041734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Diagram&#10;&#10;Description automatically generated with medium confidence">
            <a:extLst>
              <a:ext uri="{FF2B5EF4-FFF2-40B4-BE49-F238E27FC236}">
                <a16:creationId xmlns:a16="http://schemas.microsoft.com/office/drawing/2014/main" id="{8AB6AE52-112C-57F6-9AAA-3823DB3324E0}"/>
              </a:ext>
            </a:extLst>
          </p:cNvPr>
          <p:cNvPicPr>
            <a:picLocks noChangeAspect="1"/>
          </p:cNvPicPr>
          <p:nvPr/>
        </p:nvPicPr>
        <p:blipFill rotWithShape="1">
          <a:blip r:embed="rId3"/>
          <a:srcRect l="30854" t="15724" r="33030" b="5678"/>
          <a:stretch/>
        </p:blipFill>
        <p:spPr>
          <a:xfrm>
            <a:off x="406778" y="1091419"/>
            <a:ext cx="4456554" cy="5455570"/>
          </a:xfrm>
          <a:prstGeom prst="rect">
            <a:avLst/>
          </a:prstGeom>
        </p:spPr>
      </p:pic>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427859" y="86492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Geofence RTA</a:t>
            </a:r>
          </a:p>
        </p:txBody>
      </p:sp>
      <p:sp>
        <p:nvSpPr>
          <p:cNvPr id="9" name="Rectangle 8">
            <a:extLst>
              <a:ext uri="{FF2B5EF4-FFF2-40B4-BE49-F238E27FC236}">
                <a16:creationId xmlns:a16="http://schemas.microsoft.com/office/drawing/2014/main" id="{E73926FC-81BC-64FE-0364-B89D7629F11C}"/>
              </a:ext>
            </a:extLst>
          </p:cNvPr>
          <p:cNvSpPr/>
          <p:nvPr/>
        </p:nvSpPr>
        <p:spPr>
          <a:xfrm>
            <a:off x="427859" y="1091463"/>
            <a:ext cx="4456554" cy="5455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47CC15-DE82-83AB-E521-F074A49D046E}"/>
                  </a:ext>
                </a:extLst>
              </p:cNvPr>
              <p:cNvSpPr txBox="1"/>
              <p:nvPr/>
            </p:nvSpPr>
            <p:spPr>
              <a:xfrm>
                <a:off x="-1632539" y="3094870"/>
                <a:ext cx="6097904" cy="668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𝑥</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𝑥</m:t>
                          </m:r>
                        </m:sub>
                      </m:sSub>
                      <m:r>
                        <a:rPr lang="en-US" sz="1800" b="0" i="1" smtClean="0">
                          <a:solidFill>
                            <a:schemeClr val="accent2">
                              <a:lumMod val="75000"/>
                            </a:schemeClr>
                          </a:solidFill>
                          <a:latin typeface="Cambria Math" panose="02040503050406030204" pitchFamily="18" charset="0"/>
                        </a:rPr>
                        <m:t>,</m:t>
                      </m:r>
                    </m:oMath>
                  </m:oMathPara>
                </a14:m>
                <a:endParaRPr lang="en-US" sz="1800" b="0" i="1" dirty="0">
                  <a:solidFill>
                    <a:schemeClr val="accent2">
                      <a:lumMod val="7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800" i="1">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𝑦</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𝑦</m:t>
                          </m:r>
                        </m:sub>
                      </m:sSub>
                    </m:oMath>
                  </m:oMathPara>
                </a14:m>
                <a:endParaRPr lang="en-US" dirty="0">
                  <a:solidFill>
                    <a:schemeClr val="accent2">
                      <a:lumMod val="75000"/>
                    </a:schemeClr>
                  </a:solidFill>
                </a:endParaRPr>
              </a:p>
            </p:txBody>
          </p:sp>
        </mc:Choice>
        <mc:Fallback xmlns="">
          <p:sp>
            <p:nvSpPr>
              <p:cNvPr id="21" name="TextBox 20">
                <a:extLst>
                  <a:ext uri="{FF2B5EF4-FFF2-40B4-BE49-F238E27FC236}">
                    <a16:creationId xmlns:a16="http://schemas.microsoft.com/office/drawing/2014/main" id="{7B47CC15-DE82-83AB-E521-F074A49D046E}"/>
                  </a:ext>
                </a:extLst>
              </p:cNvPr>
              <p:cNvSpPr txBox="1">
                <a:spLocks noRot="1" noChangeAspect="1" noMove="1" noResize="1" noEditPoints="1" noAdjustHandles="1" noChangeArrowheads="1" noChangeShapeType="1" noTextEdit="1"/>
              </p:cNvSpPr>
              <p:nvPr/>
            </p:nvSpPr>
            <p:spPr>
              <a:xfrm>
                <a:off x="-1632539" y="3094870"/>
                <a:ext cx="6097904" cy="668260"/>
              </a:xfrm>
              <a:prstGeom prst="rect">
                <a:avLst/>
              </a:prstGeom>
              <a:blipFill>
                <a:blip r:embed="rId4"/>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86E8094-0DD4-EEE0-B358-C756632F2CA2}"/>
                  </a:ext>
                </a:extLst>
              </p:cNvPr>
              <p:cNvSpPr txBox="1"/>
              <p:nvPr/>
            </p:nvSpPr>
            <p:spPr>
              <a:xfrm>
                <a:off x="754655" y="3728539"/>
                <a:ext cx="5651402" cy="698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1800" i="1" smtClean="0">
                              <a:solidFill>
                                <a:schemeClr val="accent6">
                                  <a:lumMod val="75000"/>
                                </a:schemeClr>
                              </a:solidFill>
                              <a:latin typeface="Cambria Math" panose="02040503050406030204" pitchFamily="18" charset="0"/>
                            </a:rPr>
                          </m:ctrlPr>
                        </m:eqArrPr>
                        <m:e>
                          <m:sSup>
                            <m:sSupPr>
                              <m:ctrlPr>
                                <a:rPr lang="en-US" sz="1800" i="1" smtClean="0">
                                  <a:solidFill>
                                    <a:schemeClr val="accent6">
                                      <a:lumMod val="75000"/>
                                    </a:schemeClr>
                                  </a:solidFill>
                                  <a:latin typeface="Cambria Math" panose="02040503050406030204" pitchFamily="18" charset="0"/>
                                </a:rPr>
                              </m:ctrlPr>
                            </m:sSupPr>
                            <m:e>
                              <m:r>
                                <a:rPr lang="en-US" sz="1800" b="0" i="1" smtClean="0">
                                  <a:solidFill>
                                    <a:schemeClr val="accent6">
                                      <a:lumMod val="75000"/>
                                    </a:schemeClr>
                                  </a:solidFill>
                                  <a:latin typeface="Cambria Math" panose="02040503050406030204" pitchFamily="18" charset="0"/>
                                </a:rPr>
                                <m:t>𝑥</m:t>
                              </m:r>
                            </m:e>
                            <m:sup>
                              <m:r>
                                <a:rPr lang="en-US" sz="1800" b="0" i="1" smtClean="0">
                                  <a:solidFill>
                                    <a:schemeClr val="accent6">
                                      <a:lumMod val="75000"/>
                                    </a:schemeClr>
                                  </a:solidFill>
                                  <a:latin typeface="Cambria Math" panose="02040503050406030204" pitchFamily="18" charset="0"/>
                                </a:rPr>
                                <m:t>′</m:t>
                              </m:r>
                            </m:sup>
                          </m:sSup>
                          <m:r>
                            <a:rPr lang="en-US" sz="1800" b="0" i="1" smtClean="0">
                              <a:solidFill>
                                <a:schemeClr val="accent6">
                                  <a:lumMod val="75000"/>
                                </a:schemeClr>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𝑤</m:t>
                          </m:r>
                          <m:r>
                            <a:rPr lang="en-US" sz="1800" b="0" i="1" smtClean="0">
                              <a:solidFill>
                                <a:schemeClr val="accent6">
                                  <a:lumMod val="75000"/>
                                </a:schemeClr>
                              </a:solidFill>
                              <a:latin typeface="Cambria Math" panose="02040503050406030204" pitchFamily="18" charset="0"/>
                            </a:rPr>
                            <m:t> </m:t>
                          </m:r>
                          <m:d>
                            <m:dPr>
                              <m:ctrlPr>
                                <a:rPr lang="en-US" sz="180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𝑦</m:t>
                              </m:r>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𝑦</m:t>
                                  </m:r>
                                </m:e>
                                <m:sub>
                                  <m:r>
                                    <a:rPr lang="en-US" sz="1800" b="0" i="1" smtClean="0">
                                      <a:solidFill>
                                        <a:schemeClr val="accent6">
                                          <a:lumMod val="75000"/>
                                        </a:schemeClr>
                                      </a:solidFill>
                                      <a:latin typeface="Cambria Math" panose="02040503050406030204" pitchFamily="18" charset="0"/>
                                    </a:rPr>
                                    <m:t>0</m:t>
                                  </m:r>
                                </m:sub>
                              </m:sSub>
                            </m:e>
                          </m:d>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𝑓</m:t>
                              </m:r>
                            </m:e>
                            <m:sub>
                              <m:r>
                                <a:rPr lang="en-US" sz="1800" b="0" i="1" smtClean="0">
                                  <a:solidFill>
                                    <a:schemeClr val="accent6">
                                      <a:lumMod val="75000"/>
                                    </a:schemeClr>
                                  </a:solidFill>
                                  <a:latin typeface="Cambria Math" panose="02040503050406030204" pitchFamily="18" charset="0"/>
                                </a:rPr>
                                <m:t>0,</m:t>
                              </m:r>
                              <m:r>
                                <a:rPr lang="en-US" sz="1800" b="0" i="1" smtClean="0">
                                  <a:solidFill>
                                    <a:schemeClr val="accent6">
                                      <a:lumMod val="75000"/>
                                    </a:schemeClr>
                                  </a:solidFill>
                                  <a:latin typeface="Cambria Math" panose="02040503050406030204" pitchFamily="18" charset="0"/>
                                </a:rPr>
                                <m:t>𝑥</m:t>
                              </m:r>
                            </m:sub>
                          </m:sSub>
                        </m:e>
                        <m:e>
                          <m:sSup>
                            <m:sSupPr>
                              <m:ctrlPr>
                                <a:rPr lang="en-US" sz="1800" i="1" smtClean="0">
                                  <a:solidFill>
                                    <a:schemeClr val="accent6">
                                      <a:lumMod val="75000"/>
                                    </a:schemeClr>
                                  </a:solidFill>
                                  <a:latin typeface="Cambria Math" panose="02040503050406030204" pitchFamily="18" charset="0"/>
                                </a:rPr>
                              </m:ctrlPr>
                            </m:sSupPr>
                            <m:e>
                              <m:r>
                                <a:rPr lang="en-US" sz="1800" b="0" i="1" smtClean="0">
                                  <a:solidFill>
                                    <a:schemeClr val="accent6">
                                      <a:lumMod val="75000"/>
                                    </a:schemeClr>
                                  </a:solidFill>
                                  <a:latin typeface="Cambria Math" panose="02040503050406030204" pitchFamily="18" charset="0"/>
                                </a:rPr>
                                <m:t>𝑦</m:t>
                              </m:r>
                            </m:e>
                            <m:sup>
                              <m:r>
                                <a:rPr lang="en-US" sz="1800" b="0" i="1" smtClean="0">
                                  <a:solidFill>
                                    <a:schemeClr val="accent6">
                                      <a:lumMod val="75000"/>
                                    </a:schemeClr>
                                  </a:solidFill>
                                  <a:latin typeface="Cambria Math" panose="02040503050406030204" pitchFamily="18" charset="0"/>
                                </a:rPr>
                                <m:t>′</m:t>
                              </m:r>
                            </m:sup>
                          </m:sSup>
                          <m:r>
                            <a:rPr lang="en-US" sz="1800" b="0" i="1" smtClean="0">
                              <a:solidFill>
                                <a:schemeClr val="accent6">
                                  <a:lumMod val="75000"/>
                                </a:schemeClr>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𝑤</m:t>
                          </m:r>
                          <m:r>
                            <a:rPr lang="en-US" sz="1800" b="0" i="1" smtClean="0">
                              <a:solidFill>
                                <a:schemeClr val="accent6">
                                  <a:lumMod val="75000"/>
                                </a:schemeClr>
                              </a:solidFill>
                              <a:latin typeface="Cambria Math" panose="02040503050406030204" pitchFamily="18" charset="0"/>
                            </a:rPr>
                            <m:t> </m:t>
                          </m:r>
                          <m:d>
                            <m:dPr>
                              <m:ctrlPr>
                                <a:rPr lang="en-US" sz="180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𝑥</m:t>
                              </m:r>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𝑥</m:t>
                                  </m:r>
                                </m:e>
                                <m:sub>
                                  <m:r>
                                    <a:rPr lang="en-US" sz="1800" b="0" i="1" smtClean="0">
                                      <a:solidFill>
                                        <a:schemeClr val="accent6">
                                          <a:lumMod val="75000"/>
                                        </a:schemeClr>
                                      </a:solidFill>
                                      <a:latin typeface="Cambria Math" panose="02040503050406030204" pitchFamily="18" charset="0"/>
                                    </a:rPr>
                                    <m:t>0</m:t>
                                  </m:r>
                                </m:sub>
                              </m:sSub>
                            </m:e>
                          </m:d>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𝑓</m:t>
                              </m:r>
                            </m:e>
                            <m:sub>
                              <m:r>
                                <a:rPr lang="en-US" sz="1800" b="0" i="1" smtClean="0">
                                  <a:solidFill>
                                    <a:schemeClr val="accent6">
                                      <a:lumMod val="75000"/>
                                    </a:schemeClr>
                                  </a:solidFill>
                                  <a:latin typeface="Cambria Math" panose="02040503050406030204" pitchFamily="18" charset="0"/>
                                </a:rPr>
                                <m:t>0,</m:t>
                              </m:r>
                              <m:r>
                                <a:rPr lang="en-US" sz="1800" b="0" i="1" smtClean="0">
                                  <a:solidFill>
                                    <a:schemeClr val="accent6">
                                      <a:lumMod val="75000"/>
                                    </a:schemeClr>
                                  </a:solidFill>
                                  <a:latin typeface="Cambria Math" panose="02040503050406030204" pitchFamily="18" charset="0"/>
                                </a:rPr>
                                <m:t>𝑦</m:t>
                              </m:r>
                              <m:r>
                                <a:rPr lang="en-US" sz="1800" b="0" i="1" smtClean="0">
                                  <a:solidFill>
                                    <a:schemeClr val="accent6">
                                      <a:lumMod val="75000"/>
                                    </a:schemeClr>
                                  </a:solidFill>
                                  <a:latin typeface="Cambria Math" panose="02040503050406030204" pitchFamily="18" charset="0"/>
                                </a:rPr>
                                <m:t> </m:t>
                              </m:r>
                            </m:sub>
                          </m:sSub>
                        </m:e>
                      </m:eqArr>
                    </m:oMath>
                  </m:oMathPara>
                </a14:m>
                <a:endParaRPr lang="en-US" dirty="0">
                  <a:solidFill>
                    <a:schemeClr val="accent6">
                      <a:lumMod val="75000"/>
                    </a:schemeClr>
                  </a:solidFill>
                </a:endParaRPr>
              </a:p>
            </p:txBody>
          </p:sp>
        </mc:Choice>
        <mc:Fallback xmlns="">
          <p:sp>
            <p:nvSpPr>
              <p:cNvPr id="22" name="TextBox 21">
                <a:extLst>
                  <a:ext uri="{FF2B5EF4-FFF2-40B4-BE49-F238E27FC236}">
                    <a16:creationId xmlns:a16="http://schemas.microsoft.com/office/drawing/2014/main" id="{E86E8094-0DD4-EEE0-B358-C756632F2CA2}"/>
                  </a:ext>
                </a:extLst>
              </p:cNvPr>
              <p:cNvSpPr txBox="1">
                <a:spLocks noRot="1" noChangeAspect="1" noMove="1" noResize="1" noEditPoints="1" noAdjustHandles="1" noChangeArrowheads="1" noChangeShapeType="1" noTextEdit="1"/>
              </p:cNvSpPr>
              <p:nvPr/>
            </p:nvSpPr>
            <p:spPr>
              <a:xfrm>
                <a:off x="754655" y="3728539"/>
                <a:ext cx="5651402" cy="698268"/>
              </a:xfrm>
              <a:prstGeom prst="rect">
                <a:avLst/>
              </a:prstGeom>
              <a:blipFill>
                <a:blip r:embed="rId5"/>
                <a:stretch>
                  <a:fillRect b="-5357"/>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54A319F7-2D56-9CD1-B382-1C3F8335DC01}"/>
              </a:ext>
            </a:extLst>
          </p:cNvPr>
          <p:cNvCxnSpPr/>
          <p:nvPr/>
        </p:nvCxnSpPr>
        <p:spPr>
          <a:xfrm>
            <a:off x="3278280" y="5584162"/>
            <a:ext cx="469236" cy="65594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A9D5FB5-6B93-EB2B-349A-782E3D2A6196}"/>
                  </a:ext>
                </a:extLst>
              </p:cNvPr>
              <p:cNvSpPr txBox="1"/>
              <p:nvPr/>
            </p:nvSpPr>
            <p:spPr>
              <a:xfrm>
                <a:off x="3266693" y="5172186"/>
                <a:ext cx="1872272" cy="894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chemeClr val="accent1">
                                  <a:lumMod val="75000"/>
                                </a:schemeClr>
                              </a:solidFill>
                              <a:latin typeface="Cambria Math" panose="02040503050406030204" pitchFamily="18" charset="0"/>
                            </a:rPr>
                          </m:ctrlPr>
                        </m:fPr>
                        <m:num>
                          <m:r>
                            <a:rPr lang="en-US" sz="2400" b="0" i="1" smtClean="0">
                              <a:solidFill>
                                <a:schemeClr val="accent1">
                                  <a:lumMod val="75000"/>
                                </a:schemeClr>
                              </a:solidFill>
                              <a:latin typeface="Cambria Math" panose="02040503050406030204" pitchFamily="18" charset="0"/>
                            </a:rPr>
                            <m:t>2</m:t>
                          </m:r>
                          <m:rad>
                            <m:radPr>
                              <m:degHide m:val="on"/>
                              <m:ctrlPr>
                                <a:rPr lang="en-US" sz="2400" b="0" i="1" smtClean="0">
                                  <a:solidFill>
                                    <a:schemeClr val="accent1">
                                      <a:lumMod val="75000"/>
                                    </a:schemeClr>
                                  </a:solidFill>
                                  <a:latin typeface="Cambria Math" panose="02040503050406030204" pitchFamily="18" charset="0"/>
                                </a:rPr>
                              </m:ctrlPr>
                            </m:radPr>
                            <m:deg/>
                            <m:e>
                              <m:r>
                                <a:rPr lang="en-US" sz="2400" b="0" i="1" smtClean="0">
                                  <a:solidFill>
                                    <a:schemeClr val="accent1">
                                      <a:lumMod val="75000"/>
                                    </a:schemeClr>
                                  </a:solidFill>
                                  <a:latin typeface="Cambria Math" panose="02040503050406030204" pitchFamily="18" charset="0"/>
                                </a:rPr>
                                <m:t>2</m:t>
                              </m:r>
                            </m:e>
                          </m:rad>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𝑣</m:t>
                              </m:r>
                            </m:e>
                            <m:sub>
                              <m:r>
                                <a:rPr lang="en-US" sz="2400" b="0" i="1" smtClean="0">
                                  <a:solidFill>
                                    <a:schemeClr val="accent1">
                                      <a:lumMod val="75000"/>
                                    </a:schemeClr>
                                  </a:solidFill>
                                  <a:latin typeface="Cambria Math" panose="02040503050406030204" pitchFamily="18" charset="0"/>
                                </a:rPr>
                                <m:t>𝑚𝑎𝑥</m:t>
                              </m:r>
                            </m:sub>
                          </m:sSub>
                        </m:num>
                        <m:den>
                          <m:r>
                            <a:rPr lang="en-US" sz="2400" b="0" i="1" smtClean="0">
                              <a:solidFill>
                                <a:schemeClr val="accent1">
                                  <a:lumMod val="75000"/>
                                </a:schemeClr>
                              </a:solidFill>
                              <a:latin typeface="Cambria Math" panose="02040503050406030204" pitchFamily="18" charset="0"/>
                            </a:rPr>
                            <m:t>𝑤</m:t>
                          </m:r>
                        </m:den>
                      </m:f>
                    </m:oMath>
                  </m:oMathPara>
                </a14:m>
                <a:endParaRPr lang="en-US" sz="2400" dirty="0">
                  <a:solidFill>
                    <a:schemeClr val="accent1">
                      <a:lumMod val="75000"/>
                    </a:schemeClr>
                  </a:solidFill>
                </a:endParaRPr>
              </a:p>
            </p:txBody>
          </p:sp>
        </mc:Choice>
        <mc:Fallback xmlns="">
          <p:sp>
            <p:nvSpPr>
              <p:cNvPr id="24" name="TextBox 23">
                <a:extLst>
                  <a:ext uri="{FF2B5EF4-FFF2-40B4-BE49-F238E27FC236}">
                    <a16:creationId xmlns:a16="http://schemas.microsoft.com/office/drawing/2014/main" id="{3A9D5FB5-6B93-EB2B-349A-782E3D2A6196}"/>
                  </a:ext>
                </a:extLst>
              </p:cNvPr>
              <p:cNvSpPr txBox="1">
                <a:spLocks noRot="1" noChangeAspect="1" noMove="1" noResize="1" noEditPoints="1" noAdjustHandles="1" noChangeArrowheads="1" noChangeShapeType="1" noTextEdit="1"/>
              </p:cNvSpPr>
              <p:nvPr/>
            </p:nvSpPr>
            <p:spPr>
              <a:xfrm>
                <a:off x="3266693" y="5172186"/>
                <a:ext cx="1872272" cy="89455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638AC1E-9CD9-7356-ED7D-1F8D5F52F260}"/>
                  </a:ext>
                </a:extLst>
              </p:cNvPr>
              <p:cNvSpPr txBox="1"/>
              <p:nvPr/>
            </p:nvSpPr>
            <p:spPr>
              <a:xfrm>
                <a:off x="353664" y="6023769"/>
                <a:ext cx="5061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oMath>
                  </m:oMathPara>
                </a14:m>
                <a:endParaRPr lang="en-US" sz="2800" dirty="0"/>
              </a:p>
            </p:txBody>
          </p:sp>
        </mc:Choice>
        <mc:Fallback xmlns="">
          <p:sp>
            <p:nvSpPr>
              <p:cNvPr id="25" name="TextBox 24">
                <a:extLst>
                  <a:ext uri="{FF2B5EF4-FFF2-40B4-BE49-F238E27FC236}">
                    <a16:creationId xmlns:a16="http://schemas.microsoft.com/office/drawing/2014/main" id="{8638AC1E-9CD9-7356-ED7D-1F8D5F52F260}"/>
                  </a:ext>
                </a:extLst>
              </p:cNvPr>
              <p:cNvSpPr txBox="1">
                <a:spLocks noRot="1" noChangeAspect="1" noMove="1" noResize="1" noEditPoints="1" noAdjustHandles="1" noChangeArrowheads="1" noChangeShapeType="1" noTextEdit="1"/>
              </p:cNvSpPr>
              <p:nvPr/>
            </p:nvSpPr>
            <p:spPr>
              <a:xfrm>
                <a:off x="353664" y="6023769"/>
                <a:ext cx="506164"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B8B5F19-280F-14F3-AA2C-B2B93F8BA33A}"/>
                  </a:ext>
                </a:extLst>
              </p:cNvPr>
              <p:cNvSpPr txBox="1"/>
              <p:nvPr/>
            </p:nvSpPr>
            <p:spPr>
              <a:xfrm>
                <a:off x="2523488" y="6052581"/>
                <a:ext cx="491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oMath>
                  </m:oMathPara>
                </a14:m>
                <a:endParaRPr lang="en-US" sz="2800" dirty="0"/>
              </a:p>
            </p:txBody>
          </p:sp>
        </mc:Choice>
        <mc:Fallback xmlns="">
          <p:sp>
            <p:nvSpPr>
              <p:cNvPr id="26" name="TextBox 25">
                <a:extLst>
                  <a:ext uri="{FF2B5EF4-FFF2-40B4-BE49-F238E27FC236}">
                    <a16:creationId xmlns:a16="http://schemas.microsoft.com/office/drawing/2014/main" id="{2B8B5F19-280F-14F3-AA2C-B2B93F8BA33A}"/>
                  </a:ext>
                </a:extLst>
              </p:cNvPr>
              <p:cNvSpPr txBox="1">
                <a:spLocks noRot="1" noChangeAspect="1" noMove="1" noResize="1" noEditPoints="1" noAdjustHandles="1" noChangeArrowheads="1" noChangeShapeType="1" noTextEdit="1"/>
              </p:cNvSpPr>
              <p:nvPr/>
            </p:nvSpPr>
            <p:spPr>
              <a:xfrm>
                <a:off x="2523488" y="6052581"/>
                <a:ext cx="491608"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98360B5-B79F-3EF5-8A97-704FF5F873AB}"/>
                  </a:ext>
                </a:extLst>
              </p:cNvPr>
              <p:cNvSpPr txBox="1"/>
              <p:nvPr/>
            </p:nvSpPr>
            <p:spPr>
              <a:xfrm>
                <a:off x="2494726" y="5087286"/>
                <a:ext cx="5116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oMath>
                  </m:oMathPara>
                </a14:m>
                <a:endParaRPr lang="en-US" sz="2800" dirty="0"/>
              </a:p>
            </p:txBody>
          </p:sp>
        </mc:Choice>
        <mc:Fallback xmlns="">
          <p:sp>
            <p:nvSpPr>
              <p:cNvPr id="28" name="TextBox 27">
                <a:extLst>
                  <a:ext uri="{FF2B5EF4-FFF2-40B4-BE49-F238E27FC236}">
                    <a16:creationId xmlns:a16="http://schemas.microsoft.com/office/drawing/2014/main" id="{A98360B5-B79F-3EF5-8A97-704FF5F873AB}"/>
                  </a:ext>
                </a:extLst>
              </p:cNvPr>
              <p:cNvSpPr txBox="1">
                <a:spLocks noRot="1" noChangeAspect="1" noMove="1" noResize="1" noEditPoints="1" noAdjustHandles="1" noChangeArrowheads="1" noChangeShapeType="1" noTextEdit="1"/>
              </p:cNvSpPr>
              <p:nvPr/>
            </p:nvSpPr>
            <p:spPr>
              <a:xfrm>
                <a:off x="2494726" y="5087286"/>
                <a:ext cx="511679"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6CEC68D-ABA4-4883-76D7-A69B0D4DD06E}"/>
                  </a:ext>
                </a:extLst>
              </p:cNvPr>
              <p:cNvSpPr/>
              <p:nvPr/>
            </p:nvSpPr>
            <p:spPr>
              <a:xfrm>
                <a:off x="5468306" y="1091463"/>
                <a:ext cx="6116948" cy="5455548"/>
              </a:xfrm>
              <a:prstGeom prst="rect">
                <a:avLst/>
              </a:prstGeom>
              <a:solidFill>
                <a:schemeClr val="bg1"/>
              </a:solid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𝑆</m:t>
                                  </m:r>
                                </m:sub>
                              </m:sSub>
                              <m:r>
                                <a:rPr lang="en-US" i="1">
                                  <a:latin typeface="Cambria Math" panose="02040503050406030204" pitchFamily="18" charset="0"/>
                                </a:rPr>
                                <m:t>(</m:t>
                              </m:r>
                              <m:r>
                                <a:rPr lang="en-US" i="1">
                                  <a:latin typeface="Cambria Math" panose="02040503050406030204" pitchFamily="18" charset="0"/>
                                </a:rPr>
                                <m:t>𝛼</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𝑆</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𝑃</m:t>
                      </m:r>
                    </m:oMath>
                  </m:oMathPara>
                </a14:m>
                <a:endParaRPr lang="en-US" dirty="0"/>
              </a:p>
            </p:txBody>
          </p:sp>
        </mc:Choice>
        <mc:Fallback xmlns="">
          <p:sp>
            <p:nvSpPr>
              <p:cNvPr id="4" name="Rectangle 3">
                <a:extLst>
                  <a:ext uri="{FF2B5EF4-FFF2-40B4-BE49-F238E27FC236}">
                    <a16:creationId xmlns:a16="http://schemas.microsoft.com/office/drawing/2014/main" id="{96CEC68D-ABA4-4883-76D7-A69B0D4DD06E}"/>
                  </a:ext>
                </a:extLst>
              </p:cNvPr>
              <p:cNvSpPr>
                <a:spLocks noRot="1" noChangeAspect="1" noMove="1" noResize="1" noEditPoints="1" noAdjustHandles="1" noChangeArrowheads="1" noChangeShapeType="1" noTextEdit="1"/>
              </p:cNvSpPr>
              <p:nvPr/>
            </p:nvSpPr>
            <p:spPr>
              <a:xfrm>
                <a:off x="5468306" y="1091463"/>
                <a:ext cx="6116948" cy="5455548"/>
              </a:xfrm>
              <a:prstGeom prst="rect">
                <a:avLst/>
              </a:prstGeom>
              <a:blipFill>
                <a:blip r:embed="rId10"/>
                <a:stretch>
                  <a:fillRect/>
                </a:stretch>
              </a:blipFill>
              <a:ln w="50800">
                <a:solidFill>
                  <a:schemeClr val="accent6">
                    <a:lumMod val="75000"/>
                  </a:schemeClr>
                </a:solidFill>
                <a:prstDash val="sys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17E6A43-1405-D11C-E4AF-39479E9414C4}"/>
                  </a:ext>
                </a:extLst>
              </p:cNvPr>
              <p:cNvSpPr txBox="1"/>
              <p:nvPr/>
            </p:nvSpPr>
            <p:spPr>
              <a:xfrm>
                <a:off x="5206763" y="1566594"/>
                <a:ext cx="65163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m:t>
                                      </m:r>
                                    </m:e>
                                    <m:sub>
                                      <m:r>
                                        <a:rPr lang="en-US" sz="2800" b="0" i="1" smtClean="0">
                                          <a:latin typeface="Cambria Math" panose="02040503050406030204" pitchFamily="18" charset="0"/>
                                        </a:rPr>
                                        <m:t>𝐵</m:t>
                                      </m:r>
                                    </m:sub>
                                  </m:sSub>
                                  <m:r>
                                    <a:rPr lang="en-US" sz="2800" b="0" i="1" smtClean="0">
                                      <a:latin typeface="Cambria Math" panose="02040503050406030204" pitchFamily="18" charset="0"/>
                                    </a:rPr>
                                    <m:t>(</m:t>
                                  </m:r>
                                  <m:r>
                                    <a:rPr lang="en-US" sz="2800" b="0" i="1" smtClean="0">
                                      <a:latin typeface="Cambria Math" panose="02040503050406030204" pitchFamily="18" charset="0"/>
                                    </a:rPr>
                                    <m:t>𝛼</m:t>
                                  </m:r>
                                  <m:r>
                                    <a:rPr lang="en-US" sz="2800" b="0" i="1" smtClean="0">
                                      <a:latin typeface="Cambria Math" panose="02040503050406030204" pitchFamily="18" charset="0"/>
                                    </a:rPr>
                                    <m:t>) </m:t>
                                  </m:r>
                                </m:e>
                                <m:sub>
                                  <m:r>
                                    <a:rPr lang="en-US" sz="2800" b="0" i="1" smtClean="0">
                                      <a:latin typeface="Cambria Math" panose="02040503050406030204" pitchFamily="18" charset="0"/>
                                    </a:rPr>
                                    <m:t>  </m:t>
                                  </m:r>
                                </m:sub>
                              </m:sSub>
                            </m:e>
                          </m:d>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𝛽</m:t>
                          </m:r>
                          <m:r>
                            <a:rPr lang="en-US" sz="2800" b="0" i="1" smtClean="0">
                              <a:latin typeface="Cambria Math" panose="02040503050406030204" pitchFamily="18" charset="0"/>
                              <a:ea typeface="Cambria Math" panose="02040503050406030204" pitchFamily="18" charset="0"/>
                            </a:rPr>
                            <m:t>))</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𝑅</m:t>
                      </m:r>
                    </m:oMath>
                  </m:oMathPara>
                </a14:m>
                <a:endParaRPr lang="en-US" sz="2800" dirty="0"/>
              </a:p>
            </p:txBody>
          </p:sp>
        </mc:Choice>
        <mc:Fallback xmlns="">
          <p:sp>
            <p:nvSpPr>
              <p:cNvPr id="6" name="TextBox 5">
                <a:extLst>
                  <a:ext uri="{FF2B5EF4-FFF2-40B4-BE49-F238E27FC236}">
                    <a16:creationId xmlns:a16="http://schemas.microsoft.com/office/drawing/2014/main" id="{717E6A43-1405-D11C-E4AF-39479E9414C4}"/>
                  </a:ext>
                </a:extLst>
              </p:cNvPr>
              <p:cNvSpPr txBox="1">
                <a:spLocks noRot="1" noChangeAspect="1" noMove="1" noResize="1" noEditPoints="1" noAdjustHandles="1" noChangeArrowheads="1" noChangeShapeType="1" noTextEdit="1"/>
              </p:cNvSpPr>
              <p:nvPr/>
            </p:nvSpPr>
            <p:spPr>
              <a:xfrm>
                <a:off x="5206763" y="1566594"/>
                <a:ext cx="6516302" cy="430887"/>
              </a:xfrm>
              <a:prstGeom prst="rect">
                <a:avLst/>
              </a:prstGeom>
              <a:blipFill>
                <a:blip r:embed="rId11"/>
                <a:stretch>
                  <a:fillRect t="-8571" b="-3428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DC25646-677F-6D94-9D28-98DA433DEA85}"/>
              </a:ext>
            </a:extLst>
          </p:cNvPr>
          <p:cNvSpPr txBox="1"/>
          <p:nvPr/>
        </p:nvSpPr>
        <p:spPr>
          <a:xfrm>
            <a:off x="6304480" y="2241964"/>
            <a:ext cx="5135246" cy="400110"/>
          </a:xfrm>
          <a:prstGeom prst="rect">
            <a:avLst/>
          </a:prstGeom>
          <a:noFill/>
        </p:spPr>
        <p:txBody>
          <a:bodyPr wrap="square" rtlCol="0">
            <a:spAutoFit/>
          </a:bodyPr>
          <a:lstStyle/>
          <a:p>
            <a:r>
              <a:rPr lang="en-US" dirty="0"/>
              <a:t>“The </a:t>
            </a:r>
            <a:r>
              <a:rPr lang="en-US" sz="2000" dirty="0"/>
              <a:t>aircraft</a:t>
            </a:r>
            <a:r>
              <a:rPr lang="en-US" dirty="0"/>
              <a:t> never goes into the red region ” </a:t>
            </a:r>
          </a:p>
        </p:txBody>
      </p:sp>
      <p:sp>
        <p:nvSpPr>
          <p:cNvPr id="12" name="TextBox 11">
            <a:extLst>
              <a:ext uri="{FF2B5EF4-FFF2-40B4-BE49-F238E27FC236}">
                <a16:creationId xmlns:a16="http://schemas.microsoft.com/office/drawing/2014/main" id="{1B32C489-A63B-B05E-165E-A3086A45B91A}"/>
              </a:ext>
            </a:extLst>
          </p:cNvPr>
          <p:cNvSpPr txBox="1"/>
          <p:nvPr/>
        </p:nvSpPr>
        <p:spPr>
          <a:xfrm>
            <a:off x="6096000" y="4801564"/>
            <a:ext cx="5135246" cy="1015663"/>
          </a:xfrm>
          <a:prstGeom prst="rect">
            <a:avLst/>
          </a:prstGeom>
          <a:noFill/>
        </p:spPr>
        <p:txBody>
          <a:bodyPr wrap="square" rtlCol="0">
            <a:spAutoFit/>
          </a:bodyPr>
          <a:lstStyle/>
          <a:p>
            <a:pPr algn="ctr"/>
            <a:r>
              <a:rPr lang="en-US" sz="2000" dirty="0"/>
              <a:t>“If the aircraft exits the blue region and is not tangent to the boundary of the blue region, it will eventually return to the blue region”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12785E3-38D3-3417-CBBA-6912C0B0B465}"/>
                  </a:ext>
                </a:extLst>
              </p:cNvPr>
              <p:cNvSpPr txBox="1"/>
              <p:nvPr/>
            </p:nvSpPr>
            <p:spPr>
              <a:xfrm>
                <a:off x="5206763" y="3429000"/>
                <a:ext cx="6516302" cy="4957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𝑡𝑔𝑛𝑡</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𝑥</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𝑦</m:t>
                                  </m:r>
                                </m:sub>
                              </m:sSub>
                            </m:e>
                          </m:d>
                          <m:r>
                            <a:rPr lang="en-US" sz="2800" b="0" i="1" smtClean="0">
                              <a:latin typeface="Cambria Math" panose="02040503050406030204" pitchFamily="18" charset="0"/>
                            </a:rPr>
                            <m:t>∧</m:t>
                          </m:r>
                          <m:r>
                            <a:rPr lang="en-US" sz="2800" b="0" i="1" smtClean="0">
                              <a:latin typeface="Cambria Math" panose="02040503050406030204" pitchFamily="18" charset="0"/>
                            </a:rPr>
                            <m:t>𝑏𝑑𝑟𝑦</m:t>
                          </m:r>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e>
                        <m:sup>
                          <m:r>
                            <a:rPr lang="en-US" sz="2800" b="0" i="1" smtClean="0">
                              <a:latin typeface="Cambria Math" panose="02040503050406030204" pitchFamily="18" charset="0"/>
                              <a:ea typeface="Cambria Math" panose="02040503050406030204" pitchFamily="18" charset="0"/>
                            </a:rPr>
                            <m:t> </m:t>
                          </m:r>
                        </m:sup>
                      </m:sSup>
                    </m:oMath>
                  </m:oMathPara>
                </a14:m>
                <a:endParaRPr lang="en-US" sz="2800" dirty="0"/>
              </a:p>
            </p:txBody>
          </p:sp>
        </mc:Choice>
        <mc:Fallback xmlns="">
          <p:sp>
            <p:nvSpPr>
              <p:cNvPr id="15" name="TextBox 14">
                <a:extLst>
                  <a:ext uri="{FF2B5EF4-FFF2-40B4-BE49-F238E27FC236}">
                    <a16:creationId xmlns:a16="http://schemas.microsoft.com/office/drawing/2014/main" id="{712785E3-38D3-3417-CBBA-6912C0B0B465}"/>
                  </a:ext>
                </a:extLst>
              </p:cNvPr>
              <p:cNvSpPr txBox="1">
                <a:spLocks noRot="1" noChangeAspect="1" noMove="1" noResize="1" noEditPoints="1" noAdjustHandles="1" noChangeArrowheads="1" noChangeShapeType="1" noTextEdit="1"/>
              </p:cNvSpPr>
              <p:nvPr/>
            </p:nvSpPr>
            <p:spPr>
              <a:xfrm>
                <a:off x="5206763" y="3429000"/>
                <a:ext cx="6516302" cy="495713"/>
              </a:xfrm>
              <a:prstGeom prst="rect">
                <a:avLst/>
              </a:prstGeom>
              <a:blipFill>
                <a:blip r:embed="rId12"/>
                <a:stretch>
                  <a:fillRect t="-7500" b="-2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BCC9DB4-61E9-3B2A-1926-04FF9876208A}"/>
                  </a:ext>
                </a:extLst>
              </p:cNvPr>
              <p:cNvSpPr txBox="1"/>
              <p:nvPr/>
            </p:nvSpPr>
            <p:spPr>
              <a:xfrm>
                <a:off x="5268920" y="4022862"/>
                <a:ext cx="65163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 </m:t>
                          </m:r>
                          <m:sSup>
                            <m:sSupPr>
                              <m:ctrlPr>
                                <a:rPr lang="en-US" sz="2800" b="0" i="1" smtClean="0">
                                  <a:latin typeface="Cambria Math" panose="02040503050406030204" pitchFamily="18" charset="0"/>
                                  <a:ea typeface="Cambria Math" panose="02040503050406030204" pitchFamily="18" charset="0"/>
                                </a:rPr>
                              </m:ctrlPr>
                            </m:sSup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𝐵</m:t>
                                  </m:r>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𝛽</m:t>
                                  </m:r>
                                </m:e>
                              </m:d>
                            </m:e>
                            <m:sup>
                              <m:r>
                                <a:rPr lang="en-US" sz="2800" b="0" i="1" smtClean="0">
                                  <a:latin typeface="Cambria Math" panose="02040503050406030204" pitchFamily="18" charset="0"/>
                                  <a:ea typeface="Cambria Math" panose="02040503050406030204" pitchFamily="18" charset="0"/>
                                </a:rPr>
                                <m:t>∗</m:t>
                              </m:r>
                            </m:sup>
                          </m:sSup>
                          <m:r>
                            <a:rPr lang="en-US" sz="2800" b="0" i="1" smtClean="0">
                              <a:latin typeface="Cambria Math" panose="02040503050406030204" pitchFamily="18" charset="0"/>
                              <a:ea typeface="Cambria Math" panose="02040503050406030204" pitchFamily="18" charset="0"/>
                            </a:rPr>
                            <m:t>⟩</m:t>
                          </m:r>
                        </m:e>
                        <m:sup>
                          <m:r>
                            <a:rPr lang="en-US" sz="2800" b="0" i="1" smtClean="0">
                              <a:latin typeface="Cambria Math" panose="02040503050406030204" pitchFamily="18" charset="0"/>
                              <a:ea typeface="Cambria Math" panose="02040503050406030204" pitchFamily="18" charset="0"/>
                            </a:rPr>
                            <m:t> </m:t>
                          </m:r>
                        </m:sup>
                      </m:sSup>
                      <m:r>
                        <a:rPr lang="en-US" sz="2800" b="0" i="1" smtClean="0">
                          <a:latin typeface="Cambria Math" panose="02040503050406030204" pitchFamily="18" charset="0"/>
                        </a:rPr>
                        <m:t>𝐵</m:t>
                      </m:r>
                    </m:oMath>
                  </m:oMathPara>
                </a14:m>
                <a:endParaRPr lang="en-US" sz="2800" dirty="0"/>
              </a:p>
            </p:txBody>
          </p:sp>
        </mc:Choice>
        <mc:Fallback xmlns="">
          <p:sp>
            <p:nvSpPr>
              <p:cNvPr id="19" name="TextBox 18">
                <a:extLst>
                  <a:ext uri="{FF2B5EF4-FFF2-40B4-BE49-F238E27FC236}">
                    <a16:creationId xmlns:a16="http://schemas.microsoft.com/office/drawing/2014/main" id="{5BCC9DB4-61E9-3B2A-1926-04FF9876208A}"/>
                  </a:ext>
                </a:extLst>
              </p:cNvPr>
              <p:cNvSpPr txBox="1">
                <a:spLocks noRot="1" noChangeAspect="1" noMove="1" noResize="1" noEditPoints="1" noAdjustHandles="1" noChangeArrowheads="1" noChangeShapeType="1" noTextEdit="1"/>
              </p:cNvSpPr>
              <p:nvPr/>
            </p:nvSpPr>
            <p:spPr>
              <a:xfrm>
                <a:off x="5268920" y="4022862"/>
                <a:ext cx="6516302" cy="430887"/>
              </a:xfrm>
              <a:prstGeom prst="rect">
                <a:avLst/>
              </a:prstGeom>
              <a:blipFill>
                <a:blip r:embed="rId13"/>
                <a:stretch>
                  <a:fillRect t="-14286" b="-3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F326DC2-DAA4-FB51-EE04-FC5C1BFF26E7}"/>
                  </a:ext>
                </a:extLst>
              </p:cNvPr>
              <p:cNvSpPr txBox="1"/>
              <p:nvPr/>
            </p:nvSpPr>
            <p:spPr>
              <a:xfrm>
                <a:off x="-2741531" y="3226832"/>
                <a:ext cx="6913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2">
                              <a:lumMod val="75000"/>
                            </a:schemeClr>
                          </a:solidFill>
                          <a:latin typeface="Cambria Math" panose="02040503050406030204" pitchFamily="18" charset="0"/>
                        </a:rPr>
                        <m:t>𝛼</m:t>
                      </m:r>
                      <m:r>
                        <a:rPr lang="en-US" sz="1800" b="0" i="1" smtClean="0">
                          <a:solidFill>
                            <a:schemeClr val="accent2">
                              <a:lumMod val="75000"/>
                            </a:schemeClr>
                          </a:solidFill>
                          <a:latin typeface="Cambria Math" panose="02040503050406030204" pitchFamily="18" charset="0"/>
                        </a:rPr>
                        <m:t>=</m:t>
                      </m:r>
                    </m:oMath>
                  </m:oMathPara>
                </a14:m>
                <a:endParaRPr lang="en-US" dirty="0">
                  <a:solidFill>
                    <a:schemeClr val="accent2">
                      <a:lumMod val="75000"/>
                    </a:schemeClr>
                  </a:solidFill>
                </a:endParaRPr>
              </a:p>
            </p:txBody>
          </p:sp>
        </mc:Choice>
        <mc:Fallback xmlns="">
          <p:sp>
            <p:nvSpPr>
              <p:cNvPr id="20" name="TextBox 19">
                <a:extLst>
                  <a:ext uri="{FF2B5EF4-FFF2-40B4-BE49-F238E27FC236}">
                    <a16:creationId xmlns:a16="http://schemas.microsoft.com/office/drawing/2014/main" id="{8F326DC2-DAA4-FB51-EE04-FC5C1BFF26E7}"/>
                  </a:ext>
                </a:extLst>
              </p:cNvPr>
              <p:cNvSpPr txBox="1">
                <a:spLocks noRot="1" noChangeAspect="1" noMove="1" noResize="1" noEditPoints="1" noAdjustHandles="1" noChangeArrowheads="1" noChangeShapeType="1" noTextEdit="1"/>
              </p:cNvSpPr>
              <p:nvPr/>
            </p:nvSpPr>
            <p:spPr>
              <a:xfrm>
                <a:off x="-2741531" y="3226832"/>
                <a:ext cx="6913880" cy="369332"/>
              </a:xfrm>
              <a:prstGeom prst="rect">
                <a:avLst/>
              </a:prstGeom>
              <a:blipFill>
                <a:blip r:embed="rId14"/>
                <a:stretch>
                  <a:fillRect/>
                </a:stretch>
              </a:blipFill>
            </p:spPr>
            <p:txBody>
              <a:bodyPr/>
              <a:lstStyle/>
              <a:p>
                <a:r>
                  <a:rPr lang="en-US">
                    <a:noFill/>
                  </a:rPr>
                  <a:t> </a:t>
                </a:r>
              </a:p>
            </p:txBody>
          </p:sp>
        </mc:Fallback>
      </mc:AlternateContent>
      <p:sp>
        <p:nvSpPr>
          <p:cNvPr id="27" name="Left Brace 26">
            <a:extLst>
              <a:ext uri="{FF2B5EF4-FFF2-40B4-BE49-F238E27FC236}">
                <a16:creationId xmlns:a16="http://schemas.microsoft.com/office/drawing/2014/main" id="{D9409677-01D8-9C1F-2528-C1BEC6E873B6}"/>
              </a:ext>
            </a:extLst>
          </p:cNvPr>
          <p:cNvSpPr/>
          <p:nvPr/>
        </p:nvSpPr>
        <p:spPr>
          <a:xfrm>
            <a:off x="924561" y="3149781"/>
            <a:ext cx="121920" cy="557962"/>
          </a:xfrm>
          <a:prstGeom prst="lef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AA1935E-5F90-3837-808C-3D9C5EE0DEE7}"/>
                  </a:ext>
                </a:extLst>
              </p:cNvPr>
              <p:cNvSpPr txBox="1"/>
              <p:nvPr/>
            </p:nvSpPr>
            <p:spPr>
              <a:xfrm>
                <a:off x="-1407930" y="3867157"/>
                <a:ext cx="6913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6">
                              <a:lumMod val="75000"/>
                            </a:schemeClr>
                          </a:solidFill>
                          <a:latin typeface="Cambria Math" panose="02040503050406030204" pitchFamily="18" charset="0"/>
                        </a:rPr>
                        <m:t>𝛽</m:t>
                      </m:r>
                      <m:r>
                        <a:rPr lang="en-US" sz="1800" b="0" i="1" smtClean="0">
                          <a:solidFill>
                            <a:schemeClr val="accent6">
                              <a:lumMod val="75000"/>
                            </a:schemeClr>
                          </a:solidFill>
                          <a:latin typeface="Cambria Math" panose="02040503050406030204" pitchFamily="18" charset="0"/>
                        </a:rPr>
                        <m:t>=</m:t>
                      </m:r>
                    </m:oMath>
                  </m:oMathPara>
                </a14:m>
                <a:endParaRPr lang="en-US" dirty="0">
                  <a:solidFill>
                    <a:schemeClr val="accent2">
                      <a:lumMod val="75000"/>
                    </a:schemeClr>
                  </a:solidFill>
                </a:endParaRPr>
              </a:p>
            </p:txBody>
          </p:sp>
        </mc:Choice>
        <mc:Fallback xmlns="">
          <p:sp>
            <p:nvSpPr>
              <p:cNvPr id="29" name="TextBox 28">
                <a:extLst>
                  <a:ext uri="{FF2B5EF4-FFF2-40B4-BE49-F238E27FC236}">
                    <a16:creationId xmlns:a16="http://schemas.microsoft.com/office/drawing/2014/main" id="{7AA1935E-5F90-3837-808C-3D9C5EE0DEE7}"/>
                  </a:ext>
                </a:extLst>
              </p:cNvPr>
              <p:cNvSpPr txBox="1">
                <a:spLocks noRot="1" noChangeAspect="1" noMove="1" noResize="1" noEditPoints="1" noAdjustHandles="1" noChangeArrowheads="1" noChangeShapeType="1" noTextEdit="1"/>
              </p:cNvSpPr>
              <p:nvPr/>
            </p:nvSpPr>
            <p:spPr>
              <a:xfrm>
                <a:off x="-1407930" y="3867157"/>
                <a:ext cx="6913880" cy="369332"/>
              </a:xfrm>
              <a:prstGeom prst="rect">
                <a:avLst/>
              </a:prstGeom>
              <a:blipFill>
                <a:blip r:embed="rId15"/>
                <a:stretch>
                  <a:fillRect b="-13333"/>
                </a:stretch>
              </a:blipFill>
            </p:spPr>
            <p:txBody>
              <a:bodyPr/>
              <a:lstStyle/>
              <a:p>
                <a:r>
                  <a:rPr lang="en-US">
                    <a:noFill/>
                  </a:rPr>
                  <a:t> </a:t>
                </a:r>
              </a:p>
            </p:txBody>
          </p:sp>
        </mc:Fallback>
      </mc:AlternateContent>
      <p:sp>
        <p:nvSpPr>
          <p:cNvPr id="33" name="Left Brace 32">
            <a:extLst>
              <a:ext uri="{FF2B5EF4-FFF2-40B4-BE49-F238E27FC236}">
                <a16:creationId xmlns:a16="http://schemas.microsoft.com/office/drawing/2014/main" id="{1CDD74FC-3AE4-0F92-3EEC-1F461147E986}"/>
              </a:ext>
            </a:extLst>
          </p:cNvPr>
          <p:cNvSpPr/>
          <p:nvPr/>
        </p:nvSpPr>
        <p:spPr>
          <a:xfrm>
            <a:off x="2258162" y="3790106"/>
            <a:ext cx="121920" cy="557962"/>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9625804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89736BA-CB1B-444E-0A47-F29AEBFB4DE6}"/>
              </a:ext>
            </a:extLst>
          </p:cNvPr>
          <p:cNvSpPr txBox="1"/>
          <p:nvPr/>
        </p:nvSpPr>
        <p:spPr>
          <a:xfrm>
            <a:off x="655564" y="3903538"/>
            <a:ext cx="1792478" cy="523220"/>
          </a:xfrm>
          <a:prstGeom prst="rect">
            <a:avLst/>
          </a:prstGeom>
          <a:noFill/>
        </p:spPr>
        <p:txBody>
          <a:bodyPr wrap="none" rtlCol="0">
            <a:spAutoFit/>
          </a:bodyPr>
          <a:lstStyle/>
          <a:p>
            <a:r>
              <a:rPr lang="en-US" sz="2800" dirty="0">
                <a:solidFill>
                  <a:schemeClr val="accent6">
                    <a:lumMod val="75000"/>
                  </a:schemeClr>
                </a:solidFill>
              </a:rPr>
              <a:t>Example</a:t>
            </a:r>
            <a:r>
              <a:rPr lang="en-US" sz="2800" dirty="0">
                <a:solidFill>
                  <a:schemeClr val="accent1">
                    <a:lumMod val="75000"/>
                  </a:schemeClr>
                </a:solidFill>
              </a:rPr>
              <a:t>: </a:t>
            </a:r>
            <a:r>
              <a:rPr lang="en-US" sz="2800" dirty="0"/>
              <a:t>If</a:t>
            </a:r>
          </a:p>
        </p:txBody>
      </p:sp>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427859" y="86492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Summary </a:t>
            </a:r>
          </a:p>
        </p:txBody>
      </p:sp>
      <p:sp>
        <p:nvSpPr>
          <p:cNvPr id="9" name="Rectangle 8">
            <a:extLst>
              <a:ext uri="{FF2B5EF4-FFF2-40B4-BE49-F238E27FC236}">
                <a16:creationId xmlns:a16="http://schemas.microsoft.com/office/drawing/2014/main" id="{E73926FC-81BC-64FE-0364-B89D7629F11C}"/>
              </a:ext>
            </a:extLst>
          </p:cNvPr>
          <p:cNvSpPr/>
          <p:nvPr/>
        </p:nvSpPr>
        <p:spPr>
          <a:xfrm>
            <a:off x="427859" y="1091463"/>
            <a:ext cx="4456554" cy="5455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E5D855-BE60-C305-17A2-8543B735EB8B}"/>
                  </a:ext>
                </a:extLst>
              </p:cNvPr>
              <p:cNvSpPr txBox="1"/>
              <p:nvPr/>
            </p:nvSpPr>
            <p:spPr>
              <a:xfrm>
                <a:off x="5332798" y="1119212"/>
                <a:ext cx="651630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 </m:t>
                                  </m:r>
                                  <m:r>
                                    <a:rPr lang="en-US" sz="3200" b="0" i="1" smtClean="0">
                                      <a:latin typeface="Cambria Math" panose="02040503050406030204" pitchFamily="18" charset="0"/>
                                    </a:rPr>
                                    <m:t>𝛼</m:t>
                                  </m:r>
                                  <m:r>
                                    <a:rPr lang="en-US" sz="3200" b="0" i="1" smtClean="0">
                                      <a:latin typeface="Cambria Math" panose="02040503050406030204" pitchFamily="18" charset="0"/>
                                    </a:rPr>
                                    <m:t> </m:t>
                                  </m:r>
                                </m:e>
                                <m:sub>
                                  <m:r>
                                    <a:rPr lang="en-US" sz="3200" b="0" i="1" smtClean="0">
                                      <a:latin typeface="Cambria Math" panose="02040503050406030204" pitchFamily="18" charset="0"/>
                                    </a:rPr>
                                    <m:t>  </m:t>
                                  </m:r>
                                </m:sub>
                              </m:sSub>
                            </m:e>
                          </m:d>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𝐵</m:t>
                          </m:r>
                          <m:r>
                            <a:rPr lang="en-US" sz="3200" b="0" i="1" smtClean="0">
                              <a:latin typeface="Cambria Math" panose="02040503050406030204" pitchFamily="18" charset="0"/>
                              <a:ea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𝑅</m:t>
                      </m:r>
                    </m:oMath>
                  </m:oMathPara>
                </a14:m>
                <a:endParaRPr lang="en-US" sz="3200" dirty="0"/>
              </a:p>
            </p:txBody>
          </p:sp>
        </mc:Choice>
        <mc:Fallback xmlns="">
          <p:sp>
            <p:nvSpPr>
              <p:cNvPr id="16" name="TextBox 15">
                <a:extLst>
                  <a:ext uri="{FF2B5EF4-FFF2-40B4-BE49-F238E27FC236}">
                    <a16:creationId xmlns:a16="http://schemas.microsoft.com/office/drawing/2014/main" id="{E9E5D855-BE60-C305-17A2-8543B735EB8B}"/>
                  </a:ext>
                </a:extLst>
              </p:cNvPr>
              <p:cNvSpPr txBox="1">
                <a:spLocks noRot="1" noChangeAspect="1" noMove="1" noResize="1" noEditPoints="1" noAdjustHandles="1" noChangeArrowheads="1" noChangeShapeType="1" noTextEdit="1"/>
              </p:cNvSpPr>
              <p:nvPr/>
            </p:nvSpPr>
            <p:spPr>
              <a:xfrm>
                <a:off x="5332798" y="1119212"/>
                <a:ext cx="6516302" cy="492443"/>
              </a:xfrm>
              <a:prstGeom prst="rect">
                <a:avLst/>
              </a:prstGeom>
              <a:blipFill>
                <a:blip r:embed="rId2"/>
                <a:stretch>
                  <a:fillRect t="-10256" b="-38462"/>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286B2880-006E-DC55-BAD6-38AEF4141F32}"/>
              </a:ext>
            </a:extLst>
          </p:cNvPr>
          <p:cNvSpPr/>
          <p:nvPr/>
        </p:nvSpPr>
        <p:spPr>
          <a:xfrm>
            <a:off x="5332798" y="1964337"/>
            <a:ext cx="6516302" cy="458269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76C64AEE-151E-95B8-9238-AB811284F4E4}"/>
              </a:ext>
            </a:extLst>
          </p:cNvPr>
          <p:cNvSpPr txBox="1">
            <a:spLocks/>
          </p:cNvSpPr>
          <p:nvPr/>
        </p:nvSpPr>
        <p:spPr>
          <a:xfrm>
            <a:off x="5283066" y="2627690"/>
            <a:ext cx="6253370" cy="1776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rPr>
              <a:t>Plaidypvs can model and formally reason about RTA Systems</a:t>
            </a:r>
          </a:p>
        </p:txBody>
      </p:sp>
      <p:pic>
        <p:nvPicPr>
          <p:cNvPr id="37" name="Picture 36" descr="Diagram&#10;&#10;Description automatically generated with medium confidence">
            <a:extLst>
              <a:ext uri="{FF2B5EF4-FFF2-40B4-BE49-F238E27FC236}">
                <a16:creationId xmlns:a16="http://schemas.microsoft.com/office/drawing/2014/main" id="{96C06274-9A15-4D14-3193-36CB431E3BA2}"/>
              </a:ext>
            </a:extLst>
          </p:cNvPr>
          <p:cNvPicPr>
            <a:picLocks noChangeAspect="1"/>
          </p:cNvPicPr>
          <p:nvPr/>
        </p:nvPicPr>
        <p:blipFill rotWithShape="1">
          <a:blip r:embed="rId3"/>
          <a:srcRect l="30854" t="15724" r="33030" b="5678"/>
          <a:stretch/>
        </p:blipFill>
        <p:spPr>
          <a:xfrm>
            <a:off x="406778" y="1091419"/>
            <a:ext cx="4456554" cy="5455570"/>
          </a:xfrm>
          <a:prstGeom prst="rect">
            <a:avLst/>
          </a:prstGeom>
        </p:spPr>
      </p:pic>
      <p:sp>
        <p:nvSpPr>
          <p:cNvPr id="25" name="Rectangle 24">
            <a:extLst>
              <a:ext uri="{FF2B5EF4-FFF2-40B4-BE49-F238E27FC236}">
                <a16:creationId xmlns:a16="http://schemas.microsoft.com/office/drawing/2014/main" id="{73F82BB8-362A-2267-4AC2-D2E8A8A04AC1}"/>
              </a:ext>
            </a:extLst>
          </p:cNvPr>
          <p:cNvSpPr/>
          <p:nvPr/>
        </p:nvSpPr>
        <p:spPr>
          <a:xfrm>
            <a:off x="427859" y="1091463"/>
            <a:ext cx="4456554" cy="5455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CF11008-E2C3-76CA-4B1F-4F8E38933A00}"/>
                  </a:ext>
                </a:extLst>
              </p:cNvPr>
              <p:cNvSpPr txBox="1"/>
              <p:nvPr/>
            </p:nvSpPr>
            <p:spPr>
              <a:xfrm>
                <a:off x="-1632539" y="3094870"/>
                <a:ext cx="6097904" cy="668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𝑥</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𝑥</m:t>
                          </m:r>
                        </m:sub>
                      </m:sSub>
                      <m:r>
                        <a:rPr lang="en-US" sz="1800" b="0" i="1" smtClean="0">
                          <a:solidFill>
                            <a:schemeClr val="accent2">
                              <a:lumMod val="75000"/>
                            </a:schemeClr>
                          </a:solidFill>
                          <a:latin typeface="Cambria Math" panose="02040503050406030204" pitchFamily="18" charset="0"/>
                        </a:rPr>
                        <m:t>,</m:t>
                      </m:r>
                    </m:oMath>
                  </m:oMathPara>
                </a14:m>
                <a:endParaRPr lang="en-US" sz="1800" b="0" i="1" dirty="0">
                  <a:solidFill>
                    <a:schemeClr val="accent2">
                      <a:lumMod val="7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800" i="1">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𝑦</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𝑦</m:t>
                          </m:r>
                        </m:sub>
                      </m:sSub>
                    </m:oMath>
                  </m:oMathPara>
                </a14:m>
                <a:endParaRPr lang="en-US" dirty="0">
                  <a:solidFill>
                    <a:schemeClr val="accent2">
                      <a:lumMod val="75000"/>
                    </a:schemeClr>
                  </a:solidFill>
                </a:endParaRPr>
              </a:p>
            </p:txBody>
          </p:sp>
        </mc:Choice>
        <mc:Fallback xmlns="">
          <p:sp>
            <p:nvSpPr>
              <p:cNvPr id="26" name="TextBox 25">
                <a:extLst>
                  <a:ext uri="{FF2B5EF4-FFF2-40B4-BE49-F238E27FC236}">
                    <a16:creationId xmlns:a16="http://schemas.microsoft.com/office/drawing/2014/main" id="{DCF11008-E2C3-76CA-4B1F-4F8E38933A00}"/>
                  </a:ext>
                </a:extLst>
              </p:cNvPr>
              <p:cNvSpPr txBox="1">
                <a:spLocks noRot="1" noChangeAspect="1" noMove="1" noResize="1" noEditPoints="1" noAdjustHandles="1" noChangeArrowheads="1" noChangeShapeType="1" noTextEdit="1"/>
              </p:cNvSpPr>
              <p:nvPr/>
            </p:nvSpPr>
            <p:spPr>
              <a:xfrm>
                <a:off x="-1632539" y="3094870"/>
                <a:ext cx="6097904" cy="668260"/>
              </a:xfrm>
              <a:prstGeom prst="rect">
                <a:avLst/>
              </a:prstGeom>
              <a:blipFill>
                <a:blip r:embed="rId4"/>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B47E166-9515-1FFF-11B9-5DECCCE741E2}"/>
                  </a:ext>
                </a:extLst>
              </p:cNvPr>
              <p:cNvSpPr txBox="1"/>
              <p:nvPr/>
            </p:nvSpPr>
            <p:spPr>
              <a:xfrm>
                <a:off x="754655" y="3728539"/>
                <a:ext cx="5651402" cy="698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1800" i="1" smtClean="0">
                              <a:solidFill>
                                <a:schemeClr val="accent6">
                                  <a:lumMod val="75000"/>
                                </a:schemeClr>
                              </a:solidFill>
                              <a:latin typeface="Cambria Math" panose="02040503050406030204" pitchFamily="18" charset="0"/>
                            </a:rPr>
                          </m:ctrlPr>
                        </m:eqArrPr>
                        <m:e>
                          <m:sSup>
                            <m:sSupPr>
                              <m:ctrlPr>
                                <a:rPr lang="en-US" sz="1800" i="1" smtClean="0">
                                  <a:solidFill>
                                    <a:schemeClr val="accent6">
                                      <a:lumMod val="75000"/>
                                    </a:schemeClr>
                                  </a:solidFill>
                                  <a:latin typeface="Cambria Math" panose="02040503050406030204" pitchFamily="18" charset="0"/>
                                </a:rPr>
                              </m:ctrlPr>
                            </m:sSupPr>
                            <m:e>
                              <m:r>
                                <a:rPr lang="en-US" sz="1800" b="0" i="1" smtClean="0">
                                  <a:solidFill>
                                    <a:schemeClr val="accent6">
                                      <a:lumMod val="75000"/>
                                    </a:schemeClr>
                                  </a:solidFill>
                                  <a:latin typeface="Cambria Math" panose="02040503050406030204" pitchFamily="18" charset="0"/>
                                </a:rPr>
                                <m:t>𝑥</m:t>
                              </m:r>
                            </m:e>
                            <m:sup>
                              <m:r>
                                <a:rPr lang="en-US" sz="1800" b="0" i="1" smtClean="0">
                                  <a:solidFill>
                                    <a:schemeClr val="accent6">
                                      <a:lumMod val="75000"/>
                                    </a:schemeClr>
                                  </a:solidFill>
                                  <a:latin typeface="Cambria Math" panose="02040503050406030204" pitchFamily="18" charset="0"/>
                                </a:rPr>
                                <m:t>′</m:t>
                              </m:r>
                            </m:sup>
                          </m:sSup>
                          <m:r>
                            <a:rPr lang="en-US" sz="1800" b="0" i="1" smtClean="0">
                              <a:solidFill>
                                <a:schemeClr val="accent6">
                                  <a:lumMod val="75000"/>
                                </a:schemeClr>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𝑤</m:t>
                          </m:r>
                          <m:r>
                            <a:rPr lang="en-US" sz="1800" b="0" i="1" smtClean="0">
                              <a:solidFill>
                                <a:schemeClr val="accent6">
                                  <a:lumMod val="75000"/>
                                </a:schemeClr>
                              </a:solidFill>
                              <a:latin typeface="Cambria Math" panose="02040503050406030204" pitchFamily="18" charset="0"/>
                            </a:rPr>
                            <m:t> </m:t>
                          </m:r>
                          <m:d>
                            <m:dPr>
                              <m:ctrlPr>
                                <a:rPr lang="en-US" sz="180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𝑦</m:t>
                              </m:r>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𝑦</m:t>
                                  </m:r>
                                </m:e>
                                <m:sub>
                                  <m:r>
                                    <a:rPr lang="en-US" sz="1800" b="0" i="1" smtClean="0">
                                      <a:solidFill>
                                        <a:schemeClr val="accent6">
                                          <a:lumMod val="75000"/>
                                        </a:schemeClr>
                                      </a:solidFill>
                                      <a:latin typeface="Cambria Math" panose="02040503050406030204" pitchFamily="18" charset="0"/>
                                    </a:rPr>
                                    <m:t>0</m:t>
                                  </m:r>
                                </m:sub>
                              </m:sSub>
                            </m:e>
                          </m:d>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𝑓</m:t>
                              </m:r>
                            </m:e>
                            <m:sub>
                              <m:r>
                                <a:rPr lang="en-US" sz="1800" b="0" i="1" smtClean="0">
                                  <a:solidFill>
                                    <a:schemeClr val="accent6">
                                      <a:lumMod val="75000"/>
                                    </a:schemeClr>
                                  </a:solidFill>
                                  <a:latin typeface="Cambria Math" panose="02040503050406030204" pitchFamily="18" charset="0"/>
                                </a:rPr>
                                <m:t>0,</m:t>
                              </m:r>
                              <m:r>
                                <a:rPr lang="en-US" sz="1800" b="0" i="1" smtClean="0">
                                  <a:solidFill>
                                    <a:schemeClr val="accent6">
                                      <a:lumMod val="75000"/>
                                    </a:schemeClr>
                                  </a:solidFill>
                                  <a:latin typeface="Cambria Math" panose="02040503050406030204" pitchFamily="18" charset="0"/>
                                </a:rPr>
                                <m:t>𝑥</m:t>
                              </m:r>
                            </m:sub>
                          </m:sSub>
                        </m:e>
                        <m:e>
                          <m:sSup>
                            <m:sSupPr>
                              <m:ctrlPr>
                                <a:rPr lang="en-US" sz="1800" i="1" smtClean="0">
                                  <a:solidFill>
                                    <a:schemeClr val="accent6">
                                      <a:lumMod val="75000"/>
                                    </a:schemeClr>
                                  </a:solidFill>
                                  <a:latin typeface="Cambria Math" panose="02040503050406030204" pitchFamily="18" charset="0"/>
                                </a:rPr>
                              </m:ctrlPr>
                            </m:sSupPr>
                            <m:e>
                              <m:r>
                                <a:rPr lang="en-US" sz="1800" b="0" i="1" smtClean="0">
                                  <a:solidFill>
                                    <a:schemeClr val="accent6">
                                      <a:lumMod val="75000"/>
                                    </a:schemeClr>
                                  </a:solidFill>
                                  <a:latin typeface="Cambria Math" panose="02040503050406030204" pitchFamily="18" charset="0"/>
                                </a:rPr>
                                <m:t>𝑦</m:t>
                              </m:r>
                            </m:e>
                            <m:sup>
                              <m:r>
                                <a:rPr lang="en-US" sz="1800" b="0" i="1" smtClean="0">
                                  <a:solidFill>
                                    <a:schemeClr val="accent6">
                                      <a:lumMod val="75000"/>
                                    </a:schemeClr>
                                  </a:solidFill>
                                  <a:latin typeface="Cambria Math" panose="02040503050406030204" pitchFamily="18" charset="0"/>
                                </a:rPr>
                                <m:t>′</m:t>
                              </m:r>
                            </m:sup>
                          </m:sSup>
                          <m:r>
                            <a:rPr lang="en-US" sz="1800" b="0" i="1" smtClean="0">
                              <a:solidFill>
                                <a:schemeClr val="accent6">
                                  <a:lumMod val="75000"/>
                                </a:schemeClr>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𝑤</m:t>
                          </m:r>
                          <m:r>
                            <a:rPr lang="en-US" sz="1800" b="0" i="1" smtClean="0">
                              <a:solidFill>
                                <a:schemeClr val="accent6">
                                  <a:lumMod val="75000"/>
                                </a:schemeClr>
                              </a:solidFill>
                              <a:latin typeface="Cambria Math" panose="02040503050406030204" pitchFamily="18" charset="0"/>
                            </a:rPr>
                            <m:t> </m:t>
                          </m:r>
                          <m:d>
                            <m:dPr>
                              <m:ctrlPr>
                                <a:rPr lang="en-US" sz="180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𝑥</m:t>
                              </m:r>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𝑥</m:t>
                                  </m:r>
                                </m:e>
                                <m:sub>
                                  <m:r>
                                    <a:rPr lang="en-US" sz="1800" b="0" i="1" smtClean="0">
                                      <a:solidFill>
                                        <a:schemeClr val="accent6">
                                          <a:lumMod val="75000"/>
                                        </a:schemeClr>
                                      </a:solidFill>
                                      <a:latin typeface="Cambria Math" panose="02040503050406030204" pitchFamily="18" charset="0"/>
                                    </a:rPr>
                                    <m:t>0</m:t>
                                  </m:r>
                                </m:sub>
                              </m:sSub>
                            </m:e>
                          </m:d>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𝑓</m:t>
                              </m:r>
                            </m:e>
                            <m:sub>
                              <m:r>
                                <a:rPr lang="en-US" sz="1800" b="0" i="1" smtClean="0">
                                  <a:solidFill>
                                    <a:schemeClr val="accent6">
                                      <a:lumMod val="75000"/>
                                    </a:schemeClr>
                                  </a:solidFill>
                                  <a:latin typeface="Cambria Math" panose="02040503050406030204" pitchFamily="18" charset="0"/>
                                </a:rPr>
                                <m:t>0,</m:t>
                              </m:r>
                              <m:r>
                                <a:rPr lang="en-US" sz="1800" b="0" i="1" smtClean="0">
                                  <a:solidFill>
                                    <a:schemeClr val="accent6">
                                      <a:lumMod val="75000"/>
                                    </a:schemeClr>
                                  </a:solidFill>
                                  <a:latin typeface="Cambria Math" panose="02040503050406030204" pitchFamily="18" charset="0"/>
                                </a:rPr>
                                <m:t>𝑦</m:t>
                              </m:r>
                              <m:r>
                                <a:rPr lang="en-US" sz="1800" b="0" i="1" smtClean="0">
                                  <a:solidFill>
                                    <a:schemeClr val="accent6">
                                      <a:lumMod val="75000"/>
                                    </a:schemeClr>
                                  </a:solidFill>
                                  <a:latin typeface="Cambria Math" panose="02040503050406030204" pitchFamily="18" charset="0"/>
                                </a:rPr>
                                <m:t> </m:t>
                              </m:r>
                            </m:sub>
                          </m:sSub>
                        </m:e>
                      </m:eqArr>
                    </m:oMath>
                  </m:oMathPara>
                </a14:m>
                <a:endParaRPr lang="en-US" dirty="0">
                  <a:solidFill>
                    <a:schemeClr val="accent6">
                      <a:lumMod val="75000"/>
                    </a:schemeClr>
                  </a:solidFill>
                </a:endParaRPr>
              </a:p>
            </p:txBody>
          </p:sp>
        </mc:Choice>
        <mc:Fallback xmlns="">
          <p:sp>
            <p:nvSpPr>
              <p:cNvPr id="27" name="TextBox 26">
                <a:extLst>
                  <a:ext uri="{FF2B5EF4-FFF2-40B4-BE49-F238E27FC236}">
                    <a16:creationId xmlns:a16="http://schemas.microsoft.com/office/drawing/2014/main" id="{DB47E166-9515-1FFF-11B9-5DECCCE741E2}"/>
                  </a:ext>
                </a:extLst>
              </p:cNvPr>
              <p:cNvSpPr txBox="1">
                <a:spLocks noRot="1" noChangeAspect="1" noMove="1" noResize="1" noEditPoints="1" noAdjustHandles="1" noChangeArrowheads="1" noChangeShapeType="1" noTextEdit="1"/>
              </p:cNvSpPr>
              <p:nvPr/>
            </p:nvSpPr>
            <p:spPr>
              <a:xfrm>
                <a:off x="754655" y="3728539"/>
                <a:ext cx="5651402" cy="698268"/>
              </a:xfrm>
              <a:prstGeom prst="rect">
                <a:avLst/>
              </a:prstGeom>
              <a:blipFill>
                <a:blip r:embed="rId5"/>
                <a:stretch>
                  <a:fillRect b="-5357"/>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40FF8B53-5BD0-CB57-5973-3675428E5FAF}"/>
              </a:ext>
            </a:extLst>
          </p:cNvPr>
          <p:cNvCxnSpPr/>
          <p:nvPr/>
        </p:nvCxnSpPr>
        <p:spPr>
          <a:xfrm>
            <a:off x="3278280" y="5584162"/>
            <a:ext cx="469236" cy="65594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5AA053C-2256-9DE3-96B5-EC6B4E7C50BC}"/>
                  </a:ext>
                </a:extLst>
              </p:cNvPr>
              <p:cNvSpPr txBox="1"/>
              <p:nvPr/>
            </p:nvSpPr>
            <p:spPr>
              <a:xfrm>
                <a:off x="3266693" y="5172186"/>
                <a:ext cx="1872272" cy="894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chemeClr val="accent1">
                                  <a:lumMod val="75000"/>
                                </a:schemeClr>
                              </a:solidFill>
                              <a:latin typeface="Cambria Math" panose="02040503050406030204" pitchFamily="18" charset="0"/>
                            </a:rPr>
                          </m:ctrlPr>
                        </m:fPr>
                        <m:num>
                          <m:r>
                            <a:rPr lang="en-US" sz="2400" b="0" i="1" smtClean="0">
                              <a:solidFill>
                                <a:schemeClr val="accent1">
                                  <a:lumMod val="75000"/>
                                </a:schemeClr>
                              </a:solidFill>
                              <a:latin typeface="Cambria Math" panose="02040503050406030204" pitchFamily="18" charset="0"/>
                            </a:rPr>
                            <m:t>2</m:t>
                          </m:r>
                          <m:rad>
                            <m:radPr>
                              <m:degHide m:val="on"/>
                              <m:ctrlPr>
                                <a:rPr lang="en-US" sz="2400" b="0" i="1" smtClean="0">
                                  <a:solidFill>
                                    <a:schemeClr val="accent1">
                                      <a:lumMod val="75000"/>
                                    </a:schemeClr>
                                  </a:solidFill>
                                  <a:latin typeface="Cambria Math" panose="02040503050406030204" pitchFamily="18" charset="0"/>
                                </a:rPr>
                              </m:ctrlPr>
                            </m:radPr>
                            <m:deg/>
                            <m:e>
                              <m:r>
                                <a:rPr lang="en-US" sz="2400" b="0" i="1" smtClean="0">
                                  <a:solidFill>
                                    <a:schemeClr val="accent1">
                                      <a:lumMod val="75000"/>
                                    </a:schemeClr>
                                  </a:solidFill>
                                  <a:latin typeface="Cambria Math" panose="02040503050406030204" pitchFamily="18" charset="0"/>
                                </a:rPr>
                                <m:t>2</m:t>
                              </m:r>
                            </m:e>
                          </m:rad>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𝑣</m:t>
                              </m:r>
                            </m:e>
                            <m:sub>
                              <m:r>
                                <a:rPr lang="en-US" sz="2400" b="0" i="1" smtClean="0">
                                  <a:solidFill>
                                    <a:schemeClr val="accent1">
                                      <a:lumMod val="75000"/>
                                    </a:schemeClr>
                                  </a:solidFill>
                                  <a:latin typeface="Cambria Math" panose="02040503050406030204" pitchFamily="18" charset="0"/>
                                </a:rPr>
                                <m:t>𝑚𝑎𝑥</m:t>
                              </m:r>
                            </m:sub>
                          </m:sSub>
                        </m:num>
                        <m:den>
                          <m:r>
                            <a:rPr lang="en-US" sz="2400" b="0" i="1" smtClean="0">
                              <a:solidFill>
                                <a:schemeClr val="accent1">
                                  <a:lumMod val="75000"/>
                                </a:schemeClr>
                              </a:solidFill>
                              <a:latin typeface="Cambria Math" panose="02040503050406030204" pitchFamily="18" charset="0"/>
                            </a:rPr>
                            <m:t>𝑤</m:t>
                          </m:r>
                        </m:den>
                      </m:f>
                    </m:oMath>
                  </m:oMathPara>
                </a14:m>
                <a:endParaRPr lang="en-US" sz="2400" dirty="0">
                  <a:solidFill>
                    <a:schemeClr val="accent1">
                      <a:lumMod val="75000"/>
                    </a:schemeClr>
                  </a:solidFill>
                </a:endParaRPr>
              </a:p>
            </p:txBody>
          </p:sp>
        </mc:Choice>
        <mc:Fallback xmlns="">
          <p:sp>
            <p:nvSpPr>
              <p:cNvPr id="29" name="TextBox 28">
                <a:extLst>
                  <a:ext uri="{FF2B5EF4-FFF2-40B4-BE49-F238E27FC236}">
                    <a16:creationId xmlns:a16="http://schemas.microsoft.com/office/drawing/2014/main" id="{65AA053C-2256-9DE3-96B5-EC6B4E7C50BC}"/>
                  </a:ext>
                </a:extLst>
              </p:cNvPr>
              <p:cNvSpPr txBox="1">
                <a:spLocks noRot="1" noChangeAspect="1" noMove="1" noResize="1" noEditPoints="1" noAdjustHandles="1" noChangeArrowheads="1" noChangeShapeType="1" noTextEdit="1"/>
              </p:cNvSpPr>
              <p:nvPr/>
            </p:nvSpPr>
            <p:spPr>
              <a:xfrm>
                <a:off x="3266693" y="5172186"/>
                <a:ext cx="1872272" cy="89455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C67E901-4338-8DAF-3D4A-9E5F40C2C51A}"/>
                  </a:ext>
                </a:extLst>
              </p:cNvPr>
              <p:cNvSpPr txBox="1"/>
              <p:nvPr/>
            </p:nvSpPr>
            <p:spPr>
              <a:xfrm>
                <a:off x="353664" y="6023769"/>
                <a:ext cx="5061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oMath>
                  </m:oMathPara>
                </a14:m>
                <a:endParaRPr lang="en-US" sz="2800" dirty="0"/>
              </a:p>
            </p:txBody>
          </p:sp>
        </mc:Choice>
        <mc:Fallback xmlns="">
          <p:sp>
            <p:nvSpPr>
              <p:cNvPr id="30" name="TextBox 29">
                <a:extLst>
                  <a:ext uri="{FF2B5EF4-FFF2-40B4-BE49-F238E27FC236}">
                    <a16:creationId xmlns:a16="http://schemas.microsoft.com/office/drawing/2014/main" id="{CC67E901-4338-8DAF-3D4A-9E5F40C2C51A}"/>
                  </a:ext>
                </a:extLst>
              </p:cNvPr>
              <p:cNvSpPr txBox="1">
                <a:spLocks noRot="1" noChangeAspect="1" noMove="1" noResize="1" noEditPoints="1" noAdjustHandles="1" noChangeArrowheads="1" noChangeShapeType="1" noTextEdit="1"/>
              </p:cNvSpPr>
              <p:nvPr/>
            </p:nvSpPr>
            <p:spPr>
              <a:xfrm>
                <a:off x="353664" y="6023769"/>
                <a:ext cx="506164"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B1E76A-7A46-3ADF-B1B1-8E34459B4D2D}"/>
                  </a:ext>
                </a:extLst>
              </p:cNvPr>
              <p:cNvSpPr txBox="1"/>
              <p:nvPr/>
            </p:nvSpPr>
            <p:spPr>
              <a:xfrm>
                <a:off x="2523488" y="6052581"/>
                <a:ext cx="491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oMath>
                  </m:oMathPara>
                </a14:m>
                <a:endParaRPr lang="en-US" sz="2800" dirty="0"/>
              </a:p>
            </p:txBody>
          </p:sp>
        </mc:Choice>
        <mc:Fallback xmlns="">
          <p:sp>
            <p:nvSpPr>
              <p:cNvPr id="31" name="TextBox 30">
                <a:extLst>
                  <a:ext uri="{FF2B5EF4-FFF2-40B4-BE49-F238E27FC236}">
                    <a16:creationId xmlns:a16="http://schemas.microsoft.com/office/drawing/2014/main" id="{9DB1E76A-7A46-3ADF-B1B1-8E34459B4D2D}"/>
                  </a:ext>
                </a:extLst>
              </p:cNvPr>
              <p:cNvSpPr txBox="1">
                <a:spLocks noRot="1" noChangeAspect="1" noMove="1" noResize="1" noEditPoints="1" noAdjustHandles="1" noChangeArrowheads="1" noChangeShapeType="1" noTextEdit="1"/>
              </p:cNvSpPr>
              <p:nvPr/>
            </p:nvSpPr>
            <p:spPr>
              <a:xfrm>
                <a:off x="2523488" y="6052581"/>
                <a:ext cx="491608"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D89D8A7-19BA-CC75-9EF9-DDD1D75D9105}"/>
                  </a:ext>
                </a:extLst>
              </p:cNvPr>
              <p:cNvSpPr txBox="1"/>
              <p:nvPr/>
            </p:nvSpPr>
            <p:spPr>
              <a:xfrm>
                <a:off x="2494726" y="5087286"/>
                <a:ext cx="5116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oMath>
                  </m:oMathPara>
                </a14:m>
                <a:endParaRPr lang="en-US" sz="2800" dirty="0"/>
              </a:p>
            </p:txBody>
          </p:sp>
        </mc:Choice>
        <mc:Fallback xmlns="">
          <p:sp>
            <p:nvSpPr>
              <p:cNvPr id="32" name="TextBox 31">
                <a:extLst>
                  <a:ext uri="{FF2B5EF4-FFF2-40B4-BE49-F238E27FC236}">
                    <a16:creationId xmlns:a16="http://schemas.microsoft.com/office/drawing/2014/main" id="{8D89D8A7-19BA-CC75-9EF9-DDD1D75D9105}"/>
                  </a:ext>
                </a:extLst>
              </p:cNvPr>
              <p:cNvSpPr txBox="1">
                <a:spLocks noRot="1" noChangeAspect="1" noMove="1" noResize="1" noEditPoints="1" noAdjustHandles="1" noChangeArrowheads="1" noChangeShapeType="1" noTextEdit="1"/>
              </p:cNvSpPr>
              <p:nvPr/>
            </p:nvSpPr>
            <p:spPr>
              <a:xfrm>
                <a:off x="2494726" y="5087286"/>
                <a:ext cx="511679"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8253D21-5B3B-0AB5-F36F-4A4BD5DAF8D8}"/>
                  </a:ext>
                </a:extLst>
              </p:cNvPr>
              <p:cNvSpPr txBox="1"/>
              <p:nvPr/>
            </p:nvSpPr>
            <p:spPr>
              <a:xfrm>
                <a:off x="-2741531" y="3226832"/>
                <a:ext cx="6913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2">
                              <a:lumMod val="75000"/>
                            </a:schemeClr>
                          </a:solidFill>
                          <a:latin typeface="Cambria Math" panose="02040503050406030204" pitchFamily="18" charset="0"/>
                        </a:rPr>
                        <m:t>𝛼</m:t>
                      </m:r>
                      <m:r>
                        <a:rPr lang="en-US" sz="1800" b="0" i="1" smtClean="0">
                          <a:solidFill>
                            <a:schemeClr val="accent2">
                              <a:lumMod val="75000"/>
                            </a:schemeClr>
                          </a:solidFill>
                          <a:latin typeface="Cambria Math" panose="02040503050406030204" pitchFamily="18" charset="0"/>
                        </a:rPr>
                        <m:t>=</m:t>
                      </m:r>
                    </m:oMath>
                  </m:oMathPara>
                </a14:m>
                <a:endParaRPr lang="en-US" dirty="0">
                  <a:solidFill>
                    <a:schemeClr val="accent2">
                      <a:lumMod val="75000"/>
                    </a:schemeClr>
                  </a:solidFill>
                </a:endParaRPr>
              </a:p>
            </p:txBody>
          </p:sp>
        </mc:Choice>
        <mc:Fallback xmlns="">
          <p:sp>
            <p:nvSpPr>
              <p:cNvPr id="33" name="TextBox 32">
                <a:extLst>
                  <a:ext uri="{FF2B5EF4-FFF2-40B4-BE49-F238E27FC236}">
                    <a16:creationId xmlns:a16="http://schemas.microsoft.com/office/drawing/2014/main" id="{18253D21-5B3B-0AB5-F36F-4A4BD5DAF8D8}"/>
                  </a:ext>
                </a:extLst>
              </p:cNvPr>
              <p:cNvSpPr txBox="1">
                <a:spLocks noRot="1" noChangeAspect="1" noMove="1" noResize="1" noEditPoints="1" noAdjustHandles="1" noChangeArrowheads="1" noChangeShapeType="1" noTextEdit="1"/>
              </p:cNvSpPr>
              <p:nvPr/>
            </p:nvSpPr>
            <p:spPr>
              <a:xfrm>
                <a:off x="-2741531" y="3226832"/>
                <a:ext cx="6913880" cy="369332"/>
              </a:xfrm>
              <a:prstGeom prst="rect">
                <a:avLst/>
              </a:prstGeom>
              <a:blipFill>
                <a:blip r:embed="rId10"/>
                <a:stretch>
                  <a:fillRect/>
                </a:stretch>
              </a:blipFill>
            </p:spPr>
            <p:txBody>
              <a:bodyPr/>
              <a:lstStyle/>
              <a:p>
                <a:r>
                  <a:rPr lang="en-US">
                    <a:noFill/>
                  </a:rPr>
                  <a:t> </a:t>
                </a:r>
              </a:p>
            </p:txBody>
          </p:sp>
        </mc:Fallback>
      </mc:AlternateContent>
      <p:sp>
        <p:nvSpPr>
          <p:cNvPr id="34" name="Left Brace 33">
            <a:extLst>
              <a:ext uri="{FF2B5EF4-FFF2-40B4-BE49-F238E27FC236}">
                <a16:creationId xmlns:a16="http://schemas.microsoft.com/office/drawing/2014/main" id="{843AF44E-FC29-6ED0-C33C-51993C319611}"/>
              </a:ext>
            </a:extLst>
          </p:cNvPr>
          <p:cNvSpPr/>
          <p:nvPr/>
        </p:nvSpPr>
        <p:spPr>
          <a:xfrm>
            <a:off x="924561" y="3149781"/>
            <a:ext cx="121920" cy="557962"/>
          </a:xfrm>
          <a:prstGeom prst="lef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3472423-2EAA-1F00-8CB5-FEBD77EB9DCD}"/>
                  </a:ext>
                </a:extLst>
              </p:cNvPr>
              <p:cNvSpPr txBox="1"/>
              <p:nvPr/>
            </p:nvSpPr>
            <p:spPr>
              <a:xfrm>
                <a:off x="-1407930" y="3867157"/>
                <a:ext cx="6913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6">
                              <a:lumMod val="75000"/>
                            </a:schemeClr>
                          </a:solidFill>
                          <a:latin typeface="Cambria Math" panose="02040503050406030204" pitchFamily="18" charset="0"/>
                        </a:rPr>
                        <m:t>𝛽</m:t>
                      </m:r>
                      <m:r>
                        <a:rPr lang="en-US" sz="1800" b="0" i="1" smtClean="0">
                          <a:solidFill>
                            <a:schemeClr val="accent6">
                              <a:lumMod val="75000"/>
                            </a:schemeClr>
                          </a:solidFill>
                          <a:latin typeface="Cambria Math" panose="02040503050406030204" pitchFamily="18" charset="0"/>
                        </a:rPr>
                        <m:t>=</m:t>
                      </m:r>
                    </m:oMath>
                  </m:oMathPara>
                </a14:m>
                <a:endParaRPr lang="en-US" dirty="0">
                  <a:solidFill>
                    <a:schemeClr val="accent2">
                      <a:lumMod val="75000"/>
                    </a:schemeClr>
                  </a:solidFill>
                </a:endParaRPr>
              </a:p>
            </p:txBody>
          </p:sp>
        </mc:Choice>
        <mc:Fallback xmlns="">
          <p:sp>
            <p:nvSpPr>
              <p:cNvPr id="35" name="TextBox 34">
                <a:extLst>
                  <a:ext uri="{FF2B5EF4-FFF2-40B4-BE49-F238E27FC236}">
                    <a16:creationId xmlns:a16="http://schemas.microsoft.com/office/drawing/2014/main" id="{E3472423-2EAA-1F00-8CB5-FEBD77EB9DCD}"/>
                  </a:ext>
                </a:extLst>
              </p:cNvPr>
              <p:cNvSpPr txBox="1">
                <a:spLocks noRot="1" noChangeAspect="1" noMove="1" noResize="1" noEditPoints="1" noAdjustHandles="1" noChangeArrowheads="1" noChangeShapeType="1" noTextEdit="1"/>
              </p:cNvSpPr>
              <p:nvPr/>
            </p:nvSpPr>
            <p:spPr>
              <a:xfrm>
                <a:off x="-1407930" y="3867157"/>
                <a:ext cx="6913880" cy="369332"/>
              </a:xfrm>
              <a:prstGeom prst="rect">
                <a:avLst/>
              </a:prstGeom>
              <a:blipFill>
                <a:blip r:embed="rId11"/>
                <a:stretch>
                  <a:fillRect b="-13333"/>
                </a:stretch>
              </a:blipFill>
            </p:spPr>
            <p:txBody>
              <a:bodyPr/>
              <a:lstStyle/>
              <a:p>
                <a:r>
                  <a:rPr lang="en-US">
                    <a:noFill/>
                  </a:rPr>
                  <a:t> </a:t>
                </a:r>
              </a:p>
            </p:txBody>
          </p:sp>
        </mc:Fallback>
      </mc:AlternateContent>
      <p:sp>
        <p:nvSpPr>
          <p:cNvPr id="36" name="Left Brace 35">
            <a:extLst>
              <a:ext uri="{FF2B5EF4-FFF2-40B4-BE49-F238E27FC236}">
                <a16:creationId xmlns:a16="http://schemas.microsoft.com/office/drawing/2014/main" id="{A6003F16-A563-370E-41CE-985F3405F784}"/>
              </a:ext>
            </a:extLst>
          </p:cNvPr>
          <p:cNvSpPr/>
          <p:nvPr/>
        </p:nvSpPr>
        <p:spPr>
          <a:xfrm>
            <a:off x="2258162" y="3790106"/>
            <a:ext cx="121920" cy="557962"/>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953518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89736BA-CB1B-444E-0A47-F29AEBFB4DE6}"/>
              </a:ext>
            </a:extLst>
          </p:cNvPr>
          <p:cNvSpPr txBox="1"/>
          <p:nvPr/>
        </p:nvSpPr>
        <p:spPr>
          <a:xfrm>
            <a:off x="655564" y="3903538"/>
            <a:ext cx="1792478" cy="523220"/>
          </a:xfrm>
          <a:prstGeom prst="rect">
            <a:avLst/>
          </a:prstGeom>
          <a:noFill/>
        </p:spPr>
        <p:txBody>
          <a:bodyPr wrap="none" rtlCol="0">
            <a:spAutoFit/>
          </a:bodyPr>
          <a:lstStyle/>
          <a:p>
            <a:r>
              <a:rPr lang="en-US" sz="2800" dirty="0">
                <a:solidFill>
                  <a:schemeClr val="accent6">
                    <a:lumMod val="75000"/>
                  </a:schemeClr>
                </a:solidFill>
              </a:rPr>
              <a:t>Example</a:t>
            </a:r>
            <a:r>
              <a:rPr lang="en-US" sz="2800" dirty="0">
                <a:solidFill>
                  <a:schemeClr val="accent1">
                    <a:lumMod val="75000"/>
                  </a:schemeClr>
                </a:solidFill>
              </a:rPr>
              <a:t>: </a:t>
            </a:r>
            <a:r>
              <a:rPr lang="en-US" sz="2800" dirty="0"/>
              <a:t>If</a:t>
            </a:r>
          </a:p>
        </p:txBody>
      </p:sp>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427859" y="864926"/>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Summary </a:t>
            </a:r>
          </a:p>
        </p:txBody>
      </p:sp>
      <p:sp>
        <p:nvSpPr>
          <p:cNvPr id="9" name="Rectangle 8">
            <a:extLst>
              <a:ext uri="{FF2B5EF4-FFF2-40B4-BE49-F238E27FC236}">
                <a16:creationId xmlns:a16="http://schemas.microsoft.com/office/drawing/2014/main" id="{E73926FC-81BC-64FE-0364-B89D7629F11C}"/>
              </a:ext>
            </a:extLst>
          </p:cNvPr>
          <p:cNvSpPr/>
          <p:nvPr/>
        </p:nvSpPr>
        <p:spPr>
          <a:xfrm>
            <a:off x="427859" y="1091463"/>
            <a:ext cx="4456554" cy="5455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E5D855-BE60-C305-17A2-8543B735EB8B}"/>
                  </a:ext>
                </a:extLst>
              </p:cNvPr>
              <p:cNvSpPr txBox="1"/>
              <p:nvPr/>
            </p:nvSpPr>
            <p:spPr>
              <a:xfrm>
                <a:off x="5332798" y="1119212"/>
                <a:ext cx="651630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 </m:t>
                                  </m:r>
                                  <m:r>
                                    <a:rPr lang="en-US" sz="3200" b="0" i="1" smtClean="0">
                                      <a:latin typeface="Cambria Math" panose="02040503050406030204" pitchFamily="18" charset="0"/>
                                    </a:rPr>
                                    <m:t>𝛼</m:t>
                                  </m:r>
                                  <m:r>
                                    <a:rPr lang="en-US" sz="3200" b="0" i="1" smtClean="0">
                                      <a:latin typeface="Cambria Math" panose="02040503050406030204" pitchFamily="18" charset="0"/>
                                    </a:rPr>
                                    <m:t> </m:t>
                                  </m:r>
                                </m:e>
                                <m:sub>
                                  <m:r>
                                    <a:rPr lang="en-US" sz="3200" b="0" i="1" smtClean="0">
                                      <a:latin typeface="Cambria Math" panose="02040503050406030204" pitchFamily="18" charset="0"/>
                                    </a:rPr>
                                    <m:t>  </m:t>
                                  </m:r>
                                </m:sub>
                              </m:sSub>
                            </m:e>
                          </m:d>
                          <m:r>
                            <a:rPr lang="en-US" sz="3200" b="0" i="1" smtClean="0">
                              <a:latin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𝐵</m:t>
                          </m:r>
                          <m:r>
                            <a:rPr lang="en-US" sz="3200" b="0" i="1" smtClean="0">
                              <a:latin typeface="Cambria Math" panose="02040503050406030204" pitchFamily="18" charset="0"/>
                              <a:ea typeface="Cambria Math" panose="02040503050406030204" pitchFamily="18" charset="0"/>
                            </a:rPr>
                            <m:t> ; </m:t>
                          </m:r>
                          <m:r>
                            <a:rPr lang="en-US" sz="3200" b="0" i="1" smtClean="0">
                              <a:latin typeface="Cambria Math" panose="02040503050406030204" pitchFamily="18" charset="0"/>
                              <a:ea typeface="Cambria Math" panose="02040503050406030204" pitchFamily="18" charset="0"/>
                            </a:rPr>
                            <m:t>𝛽</m:t>
                          </m:r>
                          <m:r>
                            <a:rPr lang="en-US" sz="3200" b="0" i="1" smtClean="0">
                              <a:latin typeface="Cambria Math" panose="02040503050406030204" pitchFamily="18" charset="0"/>
                              <a:ea typeface="Cambria Math" panose="02040503050406030204" pitchFamily="18" charset="0"/>
                            </a:rPr>
                            <m:t>))</m:t>
                          </m:r>
                        </m:e>
                        <m:sup>
                          <m:r>
                            <a:rPr lang="en-US" sz="3200" b="0" i="1" smtClean="0">
                              <a:latin typeface="Cambria Math" panose="02040503050406030204" pitchFamily="18" charset="0"/>
                            </a:rPr>
                            <m:t>∗</m:t>
                          </m:r>
                        </m:sup>
                      </m:sSup>
                      <m:r>
                        <a:rPr lang="en-US" sz="3200" b="0" i="1" smtClean="0">
                          <a:latin typeface="Cambria Math" panose="02040503050406030204" pitchFamily="18" charset="0"/>
                        </a:rPr>
                        <m:t>]</m:t>
                      </m:r>
                      <m:r>
                        <a:rPr lang="en-US" sz="3200" i="1">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𝑅</m:t>
                      </m:r>
                    </m:oMath>
                  </m:oMathPara>
                </a14:m>
                <a:endParaRPr lang="en-US" sz="3200" dirty="0"/>
              </a:p>
            </p:txBody>
          </p:sp>
        </mc:Choice>
        <mc:Fallback xmlns="">
          <p:sp>
            <p:nvSpPr>
              <p:cNvPr id="16" name="TextBox 15">
                <a:extLst>
                  <a:ext uri="{FF2B5EF4-FFF2-40B4-BE49-F238E27FC236}">
                    <a16:creationId xmlns:a16="http://schemas.microsoft.com/office/drawing/2014/main" id="{E9E5D855-BE60-C305-17A2-8543B735EB8B}"/>
                  </a:ext>
                </a:extLst>
              </p:cNvPr>
              <p:cNvSpPr txBox="1">
                <a:spLocks noRot="1" noChangeAspect="1" noMove="1" noResize="1" noEditPoints="1" noAdjustHandles="1" noChangeArrowheads="1" noChangeShapeType="1" noTextEdit="1"/>
              </p:cNvSpPr>
              <p:nvPr/>
            </p:nvSpPr>
            <p:spPr>
              <a:xfrm>
                <a:off x="5332798" y="1119212"/>
                <a:ext cx="6516302" cy="492443"/>
              </a:xfrm>
              <a:prstGeom prst="rect">
                <a:avLst/>
              </a:prstGeom>
              <a:blipFill>
                <a:blip r:embed="rId2"/>
                <a:stretch>
                  <a:fillRect t="-10256" b="-38462"/>
                </a:stretch>
              </a:blipFill>
            </p:spPr>
            <p:txBody>
              <a:bodyPr/>
              <a:lstStyle/>
              <a:p>
                <a:r>
                  <a:rPr lang="en-US">
                    <a:noFill/>
                  </a:rPr>
                  <a:t> </a:t>
                </a:r>
              </a:p>
            </p:txBody>
          </p:sp>
        </mc:Fallback>
      </mc:AlternateContent>
      <p:sp>
        <p:nvSpPr>
          <p:cNvPr id="3" name="Rounded Rectangle 2">
            <a:extLst>
              <a:ext uri="{FF2B5EF4-FFF2-40B4-BE49-F238E27FC236}">
                <a16:creationId xmlns:a16="http://schemas.microsoft.com/office/drawing/2014/main" id="{286B2880-006E-DC55-BAD6-38AEF4141F32}"/>
              </a:ext>
            </a:extLst>
          </p:cNvPr>
          <p:cNvSpPr/>
          <p:nvPr/>
        </p:nvSpPr>
        <p:spPr>
          <a:xfrm>
            <a:off x="5332798" y="1964337"/>
            <a:ext cx="6516302" cy="4582695"/>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4" name="Title 1">
            <a:extLst>
              <a:ext uri="{FF2B5EF4-FFF2-40B4-BE49-F238E27FC236}">
                <a16:creationId xmlns:a16="http://schemas.microsoft.com/office/drawing/2014/main" id="{76C64AEE-151E-95B8-9238-AB811284F4E4}"/>
              </a:ext>
            </a:extLst>
          </p:cNvPr>
          <p:cNvSpPr txBox="1">
            <a:spLocks/>
          </p:cNvSpPr>
          <p:nvPr/>
        </p:nvSpPr>
        <p:spPr>
          <a:xfrm>
            <a:off x="5283066" y="2627690"/>
            <a:ext cx="6253370" cy="17768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solidFill>
                  <a:schemeClr val="accent1">
                    <a:lumMod val="75000"/>
                  </a:schemeClr>
                </a:solidFill>
              </a:rPr>
              <a:t>Plaidypvs can model and formally reason about RTA Systems</a:t>
            </a:r>
          </a:p>
        </p:txBody>
      </p:sp>
      <p:pic>
        <p:nvPicPr>
          <p:cNvPr id="37" name="Picture 36" descr="Diagram&#10;&#10;Description automatically generated with medium confidence">
            <a:extLst>
              <a:ext uri="{FF2B5EF4-FFF2-40B4-BE49-F238E27FC236}">
                <a16:creationId xmlns:a16="http://schemas.microsoft.com/office/drawing/2014/main" id="{96C06274-9A15-4D14-3193-36CB431E3BA2}"/>
              </a:ext>
            </a:extLst>
          </p:cNvPr>
          <p:cNvPicPr>
            <a:picLocks noChangeAspect="1"/>
          </p:cNvPicPr>
          <p:nvPr/>
        </p:nvPicPr>
        <p:blipFill rotWithShape="1">
          <a:blip r:embed="rId3"/>
          <a:srcRect l="30854" t="15724" r="33030" b="5678"/>
          <a:stretch/>
        </p:blipFill>
        <p:spPr>
          <a:xfrm>
            <a:off x="406778" y="1091419"/>
            <a:ext cx="4456554" cy="5455570"/>
          </a:xfrm>
          <a:prstGeom prst="rect">
            <a:avLst/>
          </a:prstGeom>
        </p:spPr>
      </p:pic>
      <p:sp>
        <p:nvSpPr>
          <p:cNvPr id="25" name="Rectangle 24">
            <a:extLst>
              <a:ext uri="{FF2B5EF4-FFF2-40B4-BE49-F238E27FC236}">
                <a16:creationId xmlns:a16="http://schemas.microsoft.com/office/drawing/2014/main" id="{73F82BB8-362A-2267-4AC2-D2E8A8A04AC1}"/>
              </a:ext>
            </a:extLst>
          </p:cNvPr>
          <p:cNvSpPr/>
          <p:nvPr/>
        </p:nvSpPr>
        <p:spPr>
          <a:xfrm>
            <a:off x="427859" y="1091463"/>
            <a:ext cx="4456554" cy="5455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CF11008-E2C3-76CA-4B1F-4F8E38933A00}"/>
                  </a:ext>
                </a:extLst>
              </p:cNvPr>
              <p:cNvSpPr txBox="1"/>
              <p:nvPr/>
            </p:nvSpPr>
            <p:spPr>
              <a:xfrm>
                <a:off x="-1632539" y="3094870"/>
                <a:ext cx="6097904" cy="6682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i="1" smtClean="0">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𝑥</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𝑥</m:t>
                          </m:r>
                        </m:sub>
                      </m:sSub>
                      <m:r>
                        <a:rPr lang="en-US" sz="1800" b="0" i="1" smtClean="0">
                          <a:solidFill>
                            <a:schemeClr val="accent2">
                              <a:lumMod val="75000"/>
                            </a:schemeClr>
                          </a:solidFill>
                          <a:latin typeface="Cambria Math" panose="02040503050406030204" pitchFamily="18" charset="0"/>
                        </a:rPr>
                        <m:t>,</m:t>
                      </m:r>
                    </m:oMath>
                  </m:oMathPara>
                </a14:m>
                <a:endParaRPr lang="en-US" sz="1800" b="0" i="1" dirty="0">
                  <a:solidFill>
                    <a:schemeClr val="accent2">
                      <a:lumMod val="7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1800" i="1">
                              <a:solidFill>
                                <a:schemeClr val="accent2">
                                  <a:lumMod val="75000"/>
                                </a:schemeClr>
                              </a:solidFill>
                              <a:latin typeface="Cambria Math" panose="02040503050406030204" pitchFamily="18" charset="0"/>
                            </a:rPr>
                          </m:ctrlPr>
                        </m:sSupPr>
                        <m:e>
                          <m:r>
                            <a:rPr lang="en-US" sz="1800" i="1">
                              <a:solidFill>
                                <a:schemeClr val="accent2">
                                  <a:lumMod val="75000"/>
                                </a:schemeClr>
                              </a:solidFill>
                              <a:latin typeface="Cambria Math" panose="02040503050406030204" pitchFamily="18" charset="0"/>
                            </a:rPr>
                            <m:t>𝑦</m:t>
                          </m:r>
                        </m:e>
                        <m:sup>
                          <m:r>
                            <a:rPr lang="en-US" sz="1800" i="1">
                              <a:solidFill>
                                <a:schemeClr val="accent2">
                                  <a:lumMod val="75000"/>
                                </a:schemeClr>
                              </a:solidFill>
                              <a:latin typeface="Cambria Math" panose="02040503050406030204" pitchFamily="18" charset="0"/>
                            </a:rPr>
                            <m:t>′</m:t>
                          </m:r>
                        </m:sup>
                      </m:sSup>
                      <m:r>
                        <a:rPr lang="en-US" sz="1800" i="1">
                          <a:solidFill>
                            <a:schemeClr val="accent2">
                              <a:lumMod val="75000"/>
                            </a:schemeClr>
                          </a:solidFill>
                          <a:latin typeface="Cambria Math" panose="02040503050406030204" pitchFamily="18" charset="0"/>
                        </a:rPr>
                        <m:t>=</m:t>
                      </m:r>
                      <m:sSub>
                        <m:sSubPr>
                          <m:ctrlPr>
                            <a:rPr lang="en-US" sz="1800" i="1">
                              <a:solidFill>
                                <a:schemeClr val="accent2">
                                  <a:lumMod val="75000"/>
                                </a:schemeClr>
                              </a:solidFill>
                              <a:latin typeface="Cambria Math" panose="02040503050406030204" pitchFamily="18" charset="0"/>
                            </a:rPr>
                          </m:ctrlPr>
                        </m:sSubPr>
                        <m:e>
                          <m:r>
                            <a:rPr lang="en-US" sz="1800" i="1">
                              <a:solidFill>
                                <a:schemeClr val="accent2">
                                  <a:lumMod val="75000"/>
                                </a:schemeClr>
                              </a:solidFill>
                              <a:latin typeface="Cambria Math" panose="02040503050406030204" pitchFamily="18" charset="0"/>
                            </a:rPr>
                            <m:t>𝑓</m:t>
                          </m:r>
                        </m:e>
                        <m:sub>
                          <m:r>
                            <a:rPr lang="en-US" sz="1800" i="1">
                              <a:solidFill>
                                <a:schemeClr val="accent2">
                                  <a:lumMod val="75000"/>
                                </a:schemeClr>
                              </a:solidFill>
                              <a:latin typeface="Cambria Math" panose="02040503050406030204" pitchFamily="18" charset="0"/>
                            </a:rPr>
                            <m:t>𝑦</m:t>
                          </m:r>
                        </m:sub>
                      </m:sSub>
                    </m:oMath>
                  </m:oMathPara>
                </a14:m>
                <a:endParaRPr lang="en-US" dirty="0">
                  <a:solidFill>
                    <a:schemeClr val="accent2">
                      <a:lumMod val="75000"/>
                    </a:schemeClr>
                  </a:solidFill>
                </a:endParaRPr>
              </a:p>
            </p:txBody>
          </p:sp>
        </mc:Choice>
        <mc:Fallback xmlns="">
          <p:sp>
            <p:nvSpPr>
              <p:cNvPr id="26" name="TextBox 25">
                <a:extLst>
                  <a:ext uri="{FF2B5EF4-FFF2-40B4-BE49-F238E27FC236}">
                    <a16:creationId xmlns:a16="http://schemas.microsoft.com/office/drawing/2014/main" id="{DCF11008-E2C3-76CA-4B1F-4F8E38933A00}"/>
                  </a:ext>
                </a:extLst>
              </p:cNvPr>
              <p:cNvSpPr txBox="1">
                <a:spLocks noRot="1" noChangeAspect="1" noMove="1" noResize="1" noEditPoints="1" noAdjustHandles="1" noChangeArrowheads="1" noChangeShapeType="1" noTextEdit="1"/>
              </p:cNvSpPr>
              <p:nvPr/>
            </p:nvSpPr>
            <p:spPr>
              <a:xfrm>
                <a:off x="-1632539" y="3094870"/>
                <a:ext cx="6097904" cy="668260"/>
              </a:xfrm>
              <a:prstGeom prst="rect">
                <a:avLst/>
              </a:prstGeom>
              <a:blipFill>
                <a:blip r:embed="rId4"/>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B47E166-9515-1FFF-11B9-5DECCCE741E2}"/>
                  </a:ext>
                </a:extLst>
              </p:cNvPr>
              <p:cNvSpPr txBox="1"/>
              <p:nvPr/>
            </p:nvSpPr>
            <p:spPr>
              <a:xfrm>
                <a:off x="754655" y="3728539"/>
                <a:ext cx="5651402" cy="698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en-US" sz="1800" i="1" smtClean="0">
                              <a:solidFill>
                                <a:schemeClr val="accent6">
                                  <a:lumMod val="75000"/>
                                </a:schemeClr>
                              </a:solidFill>
                              <a:latin typeface="Cambria Math" panose="02040503050406030204" pitchFamily="18" charset="0"/>
                            </a:rPr>
                          </m:ctrlPr>
                        </m:eqArrPr>
                        <m:e>
                          <m:sSup>
                            <m:sSupPr>
                              <m:ctrlPr>
                                <a:rPr lang="en-US" sz="1800" i="1" smtClean="0">
                                  <a:solidFill>
                                    <a:schemeClr val="accent6">
                                      <a:lumMod val="75000"/>
                                    </a:schemeClr>
                                  </a:solidFill>
                                  <a:latin typeface="Cambria Math" panose="02040503050406030204" pitchFamily="18" charset="0"/>
                                </a:rPr>
                              </m:ctrlPr>
                            </m:sSupPr>
                            <m:e>
                              <m:r>
                                <a:rPr lang="en-US" sz="1800" b="0" i="1" smtClean="0">
                                  <a:solidFill>
                                    <a:schemeClr val="accent6">
                                      <a:lumMod val="75000"/>
                                    </a:schemeClr>
                                  </a:solidFill>
                                  <a:latin typeface="Cambria Math" panose="02040503050406030204" pitchFamily="18" charset="0"/>
                                </a:rPr>
                                <m:t>𝑥</m:t>
                              </m:r>
                            </m:e>
                            <m:sup>
                              <m:r>
                                <a:rPr lang="en-US" sz="1800" b="0" i="1" smtClean="0">
                                  <a:solidFill>
                                    <a:schemeClr val="accent6">
                                      <a:lumMod val="75000"/>
                                    </a:schemeClr>
                                  </a:solidFill>
                                  <a:latin typeface="Cambria Math" panose="02040503050406030204" pitchFamily="18" charset="0"/>
                                </a:rPr>
                                <m:t>′</m:t>
                              </m:r>
                            </m:sup>
                          </m:sSup>
                          <m:r>
                            <a:rPr lang="en-US" sz="1800" b="0" i="1" smtClean="0">
                              <a:solidFill>
                                <a:schemeClr val="accent6">
                                  <a:lumMod val="75000"/>
                                </a:schemeClr>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𝑤</m:t>
                          </m:r>
                          <m:r>
                            <a:rPr lang="en-US" sz="1800" b="0" i="1" smtClean="0">
                              <a:solidFill>
                                <a:schemeClr val="accent6">
                                  <a:lumMod val="75000"/>
                                </a:schemeClr>
                              </a:solidFill>
                              <a:latin typeface="Cambria Math" panose="02040503050406030204" pitchFamily="18" charset="0"/>
                            </a:rPr>
                            <m:t> </m:t>
                          </m:r>
                          <m:d>
                            <m:dPr>
                              <m:ctrlPr>
                                <a:rPr lang="en-US" sz="180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𝑦</m:t>
                              </m:r>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𝑦</m:t>
                                  </m:r>
                                </m:e>
                                <m:sub>
                                  <m:r>
                                    <a:rPr lang="en-US" sz="1800" b="0" i="1" smtClean="0">
                                      <a:solidFill>
                                        <a:schemeClr val="accent6">
                                          <a:lumMod val="75000"/>
                                        </a:schemeClr>
                                      </a:solidFill>
                                      <a:latin typeface="Cambria Math" panose="02040503050406030204" pitchFamily="18" charset="0"/>
                                    </a:rPr>
                                    <m:t>0</m:t>
                                  </m:r>
                                </m:sub>
                              </m:sSub>
                            </m:e>
                          </m:d>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𝑓</m:t>
                              </m:r>
                            </m:e>
                            <m:sub>
                              <m:r>
                                <a:rPr lang="en-US" sz="1800" b="0" i="1" smtClean="0">
                                  <a:solidFill>
                                    <a:schemeClr val="accent6">
                                      <a:lumMod val="75000"/>
                                    </a:schemeClr>
                                  </a:solidFill>
                                  <a:latin typeface="Cambria Math" panose="02040503050406030204" pitchFamily="18" charset="0"/>
                                </a:rPr>
                                <m:t>0,</m:t>
                              </m:r>
                              <m:r>
                                <a:rPr lang="en-US" sz="1800" b="0" i="1" smtClean="0">
                                  <a:solidFill>
                                    <a:schemeClr val="accent6">
                                      <a:lumMod val="75000"/>
                                    </a:schemeClr>
                                  </a:solidFill>
                                  <a:latin typeface="Cambria Math" panose="02040503050406030204" pitchFamily="18" charset="0"/>
                                </a:rPr>
                                <m:t>𝑥</m:t>
                              </m:r>
                            </m:sub>
                          </m:sSub>
                        </m:e>
                        <m:e>
                          <m:sSup>
                            <m:sSupPr>
                              <m:ctrlPr>
                                <a:rPr lang="en-US" sz="1800" i="1" smtClean="0">
                                  <a:solidFill>
                                    <a:schemeClr val="accent6">
                                      <a:lumMod val="75000"/>
                                    </a:schemeClr>
                                  </a:solidFill>
                                  <a:latin typeface="Cambria Math" panose="02040503050406030204" pitchFamily="18" charset="0"/>
                                </a:rPr>
                              </m:ctrlPr>
                            </m:sSupPr>
                            <m:e>
                              <m:r>
                                <a:rPr lang="en-US" sz="1800" b="0" i="1" smtClean="0">
                                  <a:solidFill>
                                    <a:schemeClr val="accent6">
                                      <a:lumMod val="75000"/>
                                    </a:schemeClr>
                                  </a:solidFill>
                                  <a:latin typeface="Cambria Math" panose="02040503050406030204" pitchFamily="18" charset="0"/>
                                </a:rPr>
                                <m:t>𝑦</m:t>
                              </m:r>
                            </m:e>
                            <m:sup>
                              <m:r>
                                <a:rPr lang="en-US" sz="1800" b="0" i="1" smtClean="0">
                                  <a:solidFill>
                                    <a:schemeClr val="accent6">
                                      <a:lumMod val="75000"/>
                                    </a:schemeClr>
                                  </a:solidFill>
                                  <a:latin typeface="Cambria Math" panose="02040503050406030204" pitchFamily="18" charset="0"/>
                                </a:rPr>
                                <m:t>′</m:t>
                              </m:r>
                            </m:sup>
                          </m:sSup>
                          <m:r>
                            <a:rPr lang="en-US" sz="1800" b="0" i="1" smtClean="0">
                              <a:solidFill>
                                <a:schemeClr val="accent6">
                                  <a:lumMod val="75000"/>
                                </a:schemeClr>
                              </a:solidFill>
                              <a:latin typeface="Cambria Math" panose="02040503050406030204" pitchFamily="18" charset="0"/>
                            </a:rPr>
                            <m:t>=</m:t>
                          </m:r>
                          <m:r>
                            <a:rPr lang="en-US" sz="1800" b="0" i="1" smtClean="0">
                              <a:solidFill>
                                <a:schemeClr val="accent6">
                                  <a:lumMod val="75000"/>
                                </a:schemeClr>
                              </a:solidFill>
                              <a:latin typeface="Cambria Math" panose="02040503050406030204" pitchFamily="18" charset="0"/>
                            </a:rPr>
                            <m:t>𝑤</m:t>
                          </m:r>
                          <m:r>
                            <a:rPr lang="en-US" sz="1800" b="0" i="1" smtClean="0">
                              <a:solidFill>
                                <a:schemeClr val="accent6">
                                  <a:lumMod val="75000"/>
                                </a:schemeClr>
                              </a:solidFill>
                              <a:latin typeface="Cambria Math" panose="02040503050406030204" pitchFamily="18" charset="0"/>
                            </a:rPr>
                            <m:t> </m:t>
                          </m:r>
                          <m:d>
                            <m:dPr>
                              <m:ctrlPr>
                                <a:rPr lang="en-US" sz="1800" i="1" smtClean="0">
                                  <a:solidFill>
                                    <a:schemeClr val="accent6">
                                      <a:lumMod val="75000"/>
                                    </a:schemeClr>
                                  </a:solidFill>
                                  <a:latin typeface="Cambria Math" panose="02040503050406030204" pitchFamily="18" charset="0"/>
                                </a:rPr>
                              </m:ctrlPr>
                            </m:dPr>
                            <m:e>
                              <m:r>
                                <a:rPr lang="en-US" sz="1800" b="0" i="1" smtClean="0">
                                  <a:solidFill>
                                    <a:schemeClr val="accent6">
                                      <a:lumMod val="75000"/>
                                    </a:schemeClr>
                                  </a:solidFill>
                                  <a:latin typeface="Cambria Math" panose="02040503050406030204" pitchFamily="18" charset="0"/>
                                </a:rPr>
                                <m:t>𝑥</m:t>
                              </m:r>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𝑥</m:t>
                                  </m:r>
                                </m:e>
                                <m:sub>
                                  <m:r>
                                    <a:rPr lang="en-US" sz="1800" b="0" i="1" smtClean="0">
                                      <a:solidFill>
                                        <a:schemeClr val="accent6">
                                          <a:lumMod val="75000"/>
                                        </a:schemeClr>
                                      </a:solidFill>
                                      <a:latin typeface="Cambria Math" panose="02040503050406030204" pitchFamily="18" charset="0"/>
                                    </a:rPr>
                                    <m:t>0</m:t>
                                  </m:r>
                                </m:sub>
                              </m:sSub>
                            </m:e>
                          </m:d>
                          <m:r>
                            <a:rPr lang="en-US" sz="1800" b="0" i="1" smtClean="0">
                              <a:solidFill>
                                <a:schemeClr val="accent6">
                                  <a:lumMod val="75000"/>
                                </a:schemeClr>
                              </a:solidFill>
                              <a:latin typeface="Cambria Math" panose="02040503050406030204" pitchFamily="18" charset="0"/>
                            </a:rPr>
                            <m:t>+</m:t>
                          </m:r>
                          <m:sSub>
                            <m:sSubPr>
                              <m:ctrlPr>
                                <a:rPr lang="en-US" sz="180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𝑓</m:t>
                              </m:r>
                            </m:e>
                            <m:sub>
                              <m:r>
                                <a:rPr lang="en-US" sz="1800" b="0" i="1" smtClean="0">
                                  <a:solidFill>
                                    <a:schemeClr val="accent6">
                                      <a:lumMod val="75000"/>
                                    </a:schemeClr>
                                  </a:solidFill>
                                  <a:latin typeface="Cambria Math" panose="02040503050406030204" pitchFamily="18" charset="0"/>
                                </a:rPr>
                                <m:t>0,</m:t>
                              </m:r>
                              <m:r>
                                <a:rPr lang="en-US" sz="1800" b="0" i="1" smtClean="0">
                                  <a:solidFill>
                                    <a:schemeClr val="accent6">
                                      <a:lumMod val="75000"/>
                                    </a:schemeClr>
                                  </a:solidFill>
                                  <a:latin typeface="Cambria Math" panose="02040503050406030204" pitchFamily="18" charset="0"/>
                                </a:rPr>
                                <m:t>𝑦</m:t>
                              </m:r>
                              <m:r>
                                <a:rPr lang="en-US" sz="1800" b="0" i="1" smtClean="0">
                                  <a:solidFill>
                                    <a:schemeClr val="accent6">
                                      <a:lumMod val="75000"/>
                                    </a:schemeClr>
                                  </a:solidFill>
                                  <a:latin typeface="Cambria Math" panose="02040503050406030204" pitchFamily="18" charset="0"/>
                                </a:rPr>
                                <m:t> </m:t>
                              </m:r>
                            </m:sub>
                          </m:sSub>
                        </m:e>
                      </m:eqArr>
                    </m:oMath>
                  </m:oMathPara>
                </a14:m>
                <a:endParaRPr lang="en-US" dirty="0">
                  <a:solidFill>
                    <a:schemeClr val="accent6">
                      <a:lumMod val="75000"/>
                    </a:schemeClr>
                  </a:solidFill>
                </a:endParaRPr>
              </a:p>
            </p:txBody>
          </p:sp>
        </mc:Choice>
        <mc:Fallback xmlns="">
          <p:sp>
            <p:nvSpPr>
              <p:cNvPr id="27" name="TextBox 26">
                <a:extLst>
                  <a:ext uri="{FF2B5EF4-FFF2-40B4-BE49-F238E27FC236}">
                    <a16:creationId xmlns:a16="http://schemas.microsoft.com/office/drawing/2014/main" id="{DB47E166-9515-1FFF-11B9-5DECCCE741E2}"/>
                  </a:ext>
                </a:extLst>
              </p:cNvPr>
              <p:cNvSpPr txBox="1">
                <a:spLocks noRot="1" noChangeAspect="1" noMove="1" noResize="1" noEditPoints="1" noAdjustHandles="1" noChangeArrowheads="1" noChangeShapeType="1" noTextEdit="1"/>
              </p:cNvSpPr>
              <p:nvPr/>
            </p:nvSpPr>
            <p:spPr>
              <a:xfrm>
                <a:off x="754655" y="3728539"/>
                <a:ext cx="5651402" cy="698268"/>
              </a:xfrm>
              <a:prstGeom prst="rect">
                <a:avLst/>
              </a:prstGeom>
              <a:blipFill>
                <a:blip r:embed="rId5"/>
                <a:stretch>
                  <a:fillRect b="-5357"/>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40FF8B53-5BD0-CB57-5973-3675428E5FAF}"/>
              </a:ext>
            </a:extLst>
          </p:cNvPr>
          <p:cNvCxnSpPr/>
          <p:nvPr/>
        </p:nvCxnSpPr>
        <p:spPr>
          <a:xfrm>
            <a:off x="3278280" y="5584162"/>
            <a:ext cx="469236" cy="65594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5AA053C-2256-9DE3-96B5-EC6B4E7C50BC}"/>
                  </a:ext>
                </a:extLst>
              </p:cNvPr>
              <p:cNvSpPr txBox="1"/>
              <p:nvPr/>
            </p:nvSpPr>
            <p:spPr>
              <a:xfrm>
                <a:off x="3266693" y="5172186"/>
                <a:ext cx="1872272" cy="89455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b="0" i="1" smtClean="0">
                              <a:solidFill>
                                <a:schemeClr val="accent1">
                                  <a:lumMod val="75000"/>
                                </a:schemeClr>
                              </a:solidFill>
                              <a:latin typeface="Cambria Math" panose="02040503050406030204" pitchFamily="18" charset="0"/>
                            </a:rPr>
                          </m:ctrlPr>
                        </m:fPr>
                        <m:num>
                          <m:r>
                            <a:rPr lang="en-US" sz="2400" b="0" i="1" smtClean="0">
                              <a:solidFill>
                                <a:schemeClr val="accent1">
                                  <a:lumMod val="75000"/>
                                </a:schemeClr>
                              </a:solidFill>
                              <a:latin typeface="Cambria Math" panose="02040503050406030204" pitchFamily="18" charset="0"/>
                            </a:rPr>
                            <m:t>2</m:t>
                          </m:r>
                          <m:rad>
                            <m:radPr>
                              <m:degHide m:val="on"/>
                              <m:ctrlPr>
                                <a:rPr lang="en-US" sz="2400" b="0" i="1" smtClean="0">
                                  <a:solidFill>
                                    <a:schemeClr val="accent1">
                                      <a:lumMod val="75000"/>
                                    </a:schemeClr>
                                  </a:solidFill>
                                  <a:latin typeface="Cambria Math" panose="02040503050406030204" pitchFamily="18" charset="0"/>
                                </a:rPr>
                              </m:ctrlPr>
                            </m:radPr>
                            <m:deg/>
                            <m:e>
                              <m:r>
                                <a:rPr lang="en-US" sz="2400" b="0" i="1" smtClean="0">
                                  <a:solidFill>
                                    <a:schemeClr val="accent1">
                                      <a:lumMod val="75000"/>
                                    </a:schemeClr>
                                  </a:solidFill>
                                  <a:latin typeface="Cambria Math" panose="02040503050406030204" pitchFamily="18" charset="0"/>
                                </a:rPr>
                                <m:t>2</m:t>
                              </m:r>
                            </m:e>
                          </m:rad>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𝑣</m:t>
                              </m:r>
                            </m:e>
                            <m:sub>
                              <m:r>
                                <a:rPr lang="en-US" sz="2400" b="0" i="1" smtClean="0">
                                  <a:solidFill>
                                    <a:schemeClr val="accent1">
                                      <a:lumMod val="75000"/>
                                    </a:schemeClr>
                                  </a:solidFill>
                                  <a:latin typeface="Cambria Math" panose="02040503050406030204" pitchFamily="18" charset="0"/>
                                </a:rPr>
                                <m:t>𝑚𝑎𝑥</m:t>
                              </m:r>
                            </m:sub>
                          </m:sSub>
                        </m:num>
                        <m:den>
                          <m:r>
                            <a:rPr lang="en-US" sz="2400" b="0" i="1" smtClean="0">
                              <a:solidFill>
                                <a:schemeClr val="accent1">
                                  <a:lumMod val="75000"/>
                                </a:schemeClr>
                              </a:solidFill>
                              <a:latin typeface="Cambria Math" panose="02040503050406030204" pitchFamily="18" charset="0"/>
                            </a:rPr>
                            <m:t>𝑤</m:t>
                          </m:r>
                        </m:den>
                      </m:f>
                    </m:oMath>
                  </m:oMathPara>
                </a14:m>
                <a:endParaRPr lang="en-US" sz="2400" dirty="0">
                  <a:solidFill>
                    <a:schemeClr val="accent1">
                      <a:lumMod val="75000"/>
                    </a:schemeClr>
                  </a:solidFill>
                </a:endParaRPr>
              </a:p>
            </p:txBody>
          </p:sp>
        </mc:Choice>
        <mc:Fallback xmlns="">
          <p:sp>
            <p:nvSpPr>
              <p:cNvPr id="29" name="TextBox 28">
                <a:extLst>
                  <a:ext uri="{FF2B5EF4-FFF2-40B4-BE49-F238E27FC236}">
                    <a16:creationId xmlns:a16="http://schemas.microsoft.com/office/drawing/2014/main" id="{65AA053C-2256-9DE3-96B5-EC6B4E7C50BC}"/>
                  </a:ext>
                </a:extLst>
              </p:cNvPr>
              <p:cNvSpPr txBox="1">
                <a:spLocks noRot="1" noChangeAspect="1" noMove="1" noResize="1" noEditPoints="1" noAdjustHandles="1" noChangeArrowheads="1" noChangeShapeType="1" noTextEdit="1"/>
              </p:cNvSpPr>
              <p:nvPr/>
            </p:nvSpPr>
            <p:spPr>
              <a:xfrm>
                <a:off x="3266693" y="5172186"/>
                <a:ext cx="1872272" cy="89455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C67E901-4338-8DAF-3D4A-9E5F40C2C51A}"/>
                  </a:ext>
                </a:extLst>
              </p:cNvPr>
              <p:cNvSpPr txBox="1"/>
              <p:nvPr/>
            </p:nvSpPr>
            <p:spPr>
              <a:xfrm>
                <a:off x="353664" y="6023769"/>
                <a:ext cx="50616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oMath>
                  </m:oMathPara>
                </a14:m>
                <a:endParaRPr lang="en-US" sz="2800" dirty="0"/>
              </a:p>
            </p:txBody>
          </p:sp>
        </mc:Choice>
        <mc:Fallback xmlns="">
          <p:sp>
            <p:nvSpPr>
              <p:cNvPr id="30" name="TextBox 29">
                <a:extLst>
                  <a:ext uri="{FF2B5EF4-FFF2-40B4-BE49-F238E27FC236}">
                    <a16:creationId xmlns:a16="http://schemas.microsoft.com/office/drawing/2014/main" id="{CC67E901-4338-8DAF-3D4A-9E5F40C2C51A}"/>
                  </a:ext>
                </a:extLst>
              </p:cNvPr>
              <p:cNvSpPr txBox="1">
                <a:spLocks noRot="1" noChangeAspect="1" noMove="1" noResize="1" noEditPoints="1" noAdjustHandles="1" noChangeArrowheads="1" noChangeShapeType="1" noTextEdit="1"/>
              </p:cNvSpPr>
              <p:nvPr/>
            </p:nvSpPr>
            <p:spPr>
              <a:xfrm>
                <a:off x="353664" y="6023769"/>
                <a:ext cx="506164"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9DB1E76A-7A46-3ADF-B1B1-8E34459B4D2D}"/>
                  </a:ext>
                </a:extLst>
              </p:cNvPr>
              <p:cNvSpPr txBox="1"/>
              <p:nvPr/>
            </p:nvSpPr>
            <p:spPr>
              <a:xfrm>
                <a:off x="2523488" y="6052581"/>
                <a:ext cx="491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oMath>
                  </m:oMathPara>
                </a14:m>
                <a:endParaRPr lang="en-US" sz="2800" dirty="0"/>
              </a:p>
            </p:txBody>
          </p:sp>
        </mc:Choice>
        <mc:Fallback xmlns="">
          <p:sp>
            <p:nvSpPr>
              <p:cNvPr id="31" name="TextBox 30">
                <a:extLst>
                  <a:ext uri="{FF2B5EF4-FFF2-40B4-BE49-F238E27FC236}">
                    <a16:creationId xmlns:a16="http://schemas.microsoft.com/office/drawing/2014/main" id="{9DB1E76A-7A46-3ADF-B1B1-8E34459B4D2D}"/>
                  </a:ext>
                </a:extLst>
              </p:cNvPr>
              <p:cNvSpPr txBox="1">
                <a:spLocks noRot="1" noChangeAspect="1" noMove="1" noResize="1" noEditPoints="1" noAdjustHandles="1" noChangeArrowheads="1" noChangeShapeType="1" noTextEdit="1"/>
              </p:cNvSpPr>
              <p:nvPr/>
            </p:nvSpPr>
            <p:spPr>
              <a:xfrm>
                <a:off x="2523488" y="6052581"/>
                <a:ext cx="491608"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D89D8A7-19BA-CC75-9EF9-DDD1D75D9105}"/>
                  </a:ext>
                </a:extLst>
              </p:cNvPr>
              <p:cNvSpPr txBox="1"/>
              <p:nvPr/>
            </p:nvSpPr>
            <p:spPr>
              <a:xfrm>
                <a:off x="2494726" y="5087286"/>
                <a:ext cx="5116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oMath>
                  </m:oMathPara>
                </a14:m>
                <a:endParaRPr lang="en-US" sz="2800" dirty="0"/>
              </a:p>
            </p:txBody>
          </p:sp>
        </mc:Choice>
        <mc:Fallback xmlns="">
          <p:sp>
            <p:nvSpPr>
              <p:cNvPr id="32" name="TextBox 31">
                <a:extLst>
                  <a:ext uri="{FF2B5EF4-FFF2-40B4-BE49-F238E27FC236}">
                    <a16:creationId xmlns:a16="http://schemas.microsoft.com/office/drawing/2014/main" id="{8D89D8A7-19BA-CC75-9EF9-DDD1D75D9105}"/>
                  </a:ext>
                </a:extLst>
              </p:cNvPr>
              <p:cNvSpPr txBox="1">
                <a:spLocks noRot="1" noChangeAspect="1" noMove="1" noResize="1" noEditPoints="1" noAdjustHandles="1" noChangeArrowheads="1" noChangeShapeType="1" noTextEdit="1"/>
              </p:cNvSpPr>
              <p:nvPr/>
            </p:nvSpPr>
            <p:spPr>
              <a:xfrm>
                <a:off x="2494726" y="5087286"/>
                <a:ext cx="511679"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8253D21-5B3B-0AB5-F36F-4A4BD5DAF8D8}"/>
                  </a:ext>
                </a:extLst>
              </p:cNvPr>
              <p:cNvSpPr txBox="1"/>
              <p:nvPr/>
            </p:nvSpPr>
            <p:spPr>
              <a:xfrm>
                <a:off x="-2741531" y="3226832"/>
                <a:ext cx="6913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2">
                              <a:lumMod val="75000"/>
                            </a:schemeClr>
                          </a:solidFill>
                          <a:latin typeface="Cambria Math" panose="02040503050406030204" pitchFamily="18" charset="0"/>
                        </a:rPr>
                        <m:t>𝛼</m:t>
                      </m:r>
                      <m:r>
                        <a:rPr lang="en-US" sz="1800" b="0" i="1" smtClean="0">
                          <a:solidFill>
                            <a:schemeClr val="accent2">
                              <a:lumMod val="75000"/>
                            </a:schemeClr>
                          </a:solidFill>
                          <a:latin typeface="Cambria Math" panose="02040503050406030204" pitchFamily="18" charset="0"/>
                        </a:rPr>
                        <m:t>=</m:t>
                      </m:r>
                    </m:oMath>
                  </m:oMathPara>
                </a14:m>
                <a:endParaRPr lang="en-US" dirty="0">
                  <a:solidFill>
                    <a:schemeClr val="accent2">
                      <a:lumMod val="75000"/>
                    </a:schemeClr>
                  </a:solidFill>
                </a:endParaRPr>
              </a:p>
            </p:txBody>
          </p:sp>
        </mc:Choice>
        <mc:Fallback xmlns="">
          <p:sp>
            <p:nvSpPr>
              <p:cNvPr id="33" name="TextBox 32">
                <a:extLst>
                  <a:ext uri="{FF2B5EF4-FFF2-40B4-BE49-F238E27FC236}">
                    <a16:creationId xmlns:a16="http://schemas.microsoft.com/office/drawing/2014/main" id="{18253D21-5B3B-0AB5-F36F-4A4BD5DAF8D8}"/>
                  </a:ext>
                </a:extLst>
              </p:cNvPr>
              <p:cNvSpPr txBox="1">
                <a:spLocks noRot="1" noChangeAspect="1" noMove="1" noResize="1" noEditPoints="1" noAdjustHandles="1" noChangeArrowheads="1" noChangeShapeType="1" noTextEdit="1"/>
              </p:cNvSpPr>
              <p:nvPr/>
            </p:nvSpPr>
            <p:spPr>
              <a:xfrm>
                <a:off x="-2741531" y="3226832"/>
                <a:ext cx="6913880" cy="369332"/>
              </a:xfrm>
              <a:prstGeom prst="rect">
                <a:avLst/>
              </a:prstGeom>
              <a:blipFill>
                <a:blip r:embed="rId10"/>
                <a:stretch>
                  <a:fillRect/>
                </a:stretch>
              </a:blipFill>
            </p:spPr>
            <p:txBody>
              <a:bodyPr/>
              <a:lstStyle/>
              <a:p>
                <a:r>
                  <a:rPr lang="en-US">
                    <a:noFill/>
                  </a:rPr>
                  <a:t> </a:t>
                </a:r>
              </a:p>
            </p:txBody>
          </p:sp>
        </mc:Fallback>
      </mc:AlternateContent>
      <p:sp>
        <p:nvSpPr>
          <p:cNvPr id="34" name="Left Brace 33">
            <a:extLst>
              <a:ext uri="{FF2B5EF4-FFF2-40B4-BE49-F238E27FC236}">
                <a16:creationId xmlns:a16="http://schemas.microsoft.com/office/drawing/2014/main" id="{843AF44E-FC29-6ED0-C33C-51993C319611}"/>
              </a:ext>
            </a:extLst>
          </p:cNvPr>
          <p:cNvSpPr/>
          <p:nvPr/>
        </p:nvSpPr>
        <p:spPr>
          <a:xfrm>
            <a:off x="924561" y="3149781"/>
            <a:ext cx="121920" cy="557962"/>
          </a:xfrm>
          <a:prstGeom prst="leftBrac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3472423-2EAA-1F00-8CB5-FEBD77EB9DCD}"/>
                  </a:ext>
                </a:extLst>
              </p:cNvPr>
              <p:cNvSpPr txBox="1"/>
              <p:nvPr/>
            </p:nvSpPr>
            <p:spPr>
              <a:xfrm>
                <a:off x="-1407930" y="3867157"/>
                <a:ext cx="6913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accent6">
                              <a:lumMod val="75000"/>
                            </a:schemeClr>
                          </a:solidFill>
                          <a:latin typeface="Cambria Math" panose="02040503050406030204" pitchFamily="18" charset="0"/>
                        </a:rPr>
                        <m:t>𝛽</m:t>
                      </m:r>
                      <m:r>
                        <a:rPr lang="en-US" sz="1800" b="0" i="1" smtClean="0">
                          <a:solidFill>
                            <a:schemeClr val="accent6">
                              <a:lumMod val="75000"/>
                            </a:schemeClr>
                          </a:solidFill>
                          <a:latin typeface="Cambria Math" panose="02040503050406030204" pitchFamily="18" charset="0"/>
                        </a:rPr>
                        <m:t>=</m:t>
                      </m:r>
                    </m:oMath>
                  </m:oMathPara>
                </a14:m>
                <a:endParaRPr lang="en-US" dirty="0">
                  <a:solidFill>
                    <a:schemeClr val="accent2">
                      <a:lumMod val="75000"/>
                    </a:schemeClr>
                  </a:solidFill>
                </a:endParaRPr>
              </a:p>
            </p:txBody>
          </p:sp>
        </mc:Choice>
        <mc:Fallback xmlns="">
          <p:sp>
            <p:nvSpPr>
              <p:cNvPr id="35" name="TextBox 34">
                <a:extLst>
                  <a:ext uri="{FF2B5EF4-FFF2-40B4-BE49-F238E27FC236}">
                    <a16:creationId xmlns:a16="http://schemas.microsoft.com/office/drawing/2014/main" id="{E3472423-2EAA-1F00-8CB5-FEBD77EB9DCD}"/>
                  </a:ext>
                </a:extLst>
              </p:cNvPr>
              <p:cNvSpPr txBox="1">
                <a:spLocks noRot="1" noChangeAspect="1" noMove="1" noResize="1" noEditPoints="1" noAdjustHandles="1" noChangeArrowheads="1" noChangeShapeType="1" noTextEdit="1"/>
              </p:cNvSpPr>
              <p:nvPr/>
            </p:nvSpPr>
            <p:spPr>
              <a:xfrm>
                <a:off x="-1407930" y="3867157"/>
                <a:ext cx="6913880" cy="369332"/>
              </a:xfrm>
              <a:prstGeom prst="rect">
                <a:avLst/>
              </a:prstGeom>
              <a:blipFill>
                <a:blip r:embed="rId11"/>
                <a:stretch>
                  <a:fillRect b="-13333"/>
                </a:stretch>
              </a:blipFill>
            </p:spPr>
            <p:txBody>
              <a:bodyPr/>
              <a:lstStyle/>
              <a:p>
                <a:r>
                  <a:rPr lang="en-US">
                    <a:noFill/>
                  </a:rPr>
                  <a:t> </a:t>
                </a:r>
              </a:p>
            </p:txBody>
          </p:sp>
        </mc:Fallback>
      </mc:AlternateContent>
      <p:sp>
        <p:nvSpPr>
          <p:cNvPr id="36" name="Left Brace 35">
            <a:extLst>
              <a:ext uri="{FF2B5EF4-FFF2-40B4-BE49-F238E27FC236}">
                <a16:creationId xmlns:a16="http://schemas.microsoft.com/office/drawing/2014/main" id="{A6003F16-A563-370E-41CE-985F3405F784}"/>
              </a:ext>
            </a:extLst>
          </p:cNvPr>
          <p:cNvSpPr/>
          <p:nvPr/>
        </p:nvSpPr>
        <p:spPr>
          <a:xfrm>
            <a:off x="2258162" y="3790106"/>
            <a:ext cx="121920" cy="557962"/>
          </a:xfrm>
          <a:prstGeom prst="leftBrac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TextBox 37">
            <a:extLst>
              <a:ext uri="{FF2B5EF4-FFF2-40B4-BE49-F238E27FC236}">
                <a16:creationId xmlns:a16="http://schemas.microsoft.com/office/drawing/2014/main" id="{3EC5950A-B992-3D88-BEA4-1989388E1928}"/>
              </a:ext>
            </a:extLst>
          </p:cNvPr>
          <p:cNvSpPr txBox="1"/>
          <p:nvPr/>
        </p:nvSpPr>
        <p:spPr>
          <a:xfrm>
            <a:off x="6308369" y="5346743"/>
            <a:ext cx="4565160" cy="646331"/>
          </a:xfrm>
          <a:prstGeom prst="rect">
            <a:avLst/>
          </a:prstGeom>
          <a:noFill/>
        </p:spPr>
        <p:txBody>
          <a:bodyPr wrap="none" rtlCol="0">
            <a:spAutoFit/>
          </a:bodyPr>
          <a:lstStyle/>
          <a:p>
            <a:r>
              <a:rPr lang="en-US" sz="3600" b="1" dirty="0">
                <a:solidFill>
                  <a:schemeClr val="accent1">
                    <a:lumMod val="75000"/>
                  </a:schemeClr>
                </a:solidFill>
              </a:rPr>
              <a:t>Questions, comments?</a:t>
            </a:r>
          </a:p>
        </p:txBody>
      </p:sp>
      <p:sp>
        <p:nvSpPr>
          <p:cNvPr id="39" name="TextBox 38">
            <a:extLst>
              <a:ext uri="{FF2B5EF4-FFF2-40B4-BE49-F238E27FC236}">
                <a16:creationId xmlns:a16="http://schemas.microsoft.com/office/drawing/2014/main" id="{89D48D02-E966-1A0E-40F3-FF366466E68D}"/>
              </a:ext>
            </a:extLst>
          </p:cNvPr>
          <p:cNvSpPr txBox="1"/>
          <p:nvPr/>
        </p:nvSpPr>
        <p:spPr>
          <a:xfrm>
            <a:off x="5542566" y="4830807"/>
            <a:ext cx="6221575" cy="646331"/>
          </a:xfrm>
          <a:prstGeom prst="rect">
            <a:avLst/>
          </a:prstGeom>
          <a:noFill/>
        </p:spPr>
        <p:txBody>
          <a:bodyPr wrap="none" rtlCol="0">
            <a:spAutoFit/>
          </a:bodyPr>
          <a:lstStyle/>
          <a:p>
            <a:r>
              <a:rPr lang="en-US" sz="3600" b="1" dirty="0">
                <a:solidFill>
                  <a:schemeClr val="accent1">
                    <a:lumMod val="75000"/>
                  </a:schemeClr>
                </a:solidFill>
              </a:rPr>
              <a:t>Thank you for paying attention!</a:t>
            </a:r>
          </a:p>
        </p:txBody>
      </p:sp>
    </p:spTree>
    <p:extLst>
      <p:ext uri="{BB962C8B-B14F-4D97-AF65-F5344CB8AC3E}">
        <p14:creationId xmlns:p14="http://schemas.microsoft.com/office/powerpoint/2010/main" val="879137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12553A-4657-6C95-372E-6A8BF00A0773}"/>
              </a:ext>
            </a:extLst>
          </p:cNvPr>
          <p:cNvSpPr/>
          <p:nvPr/>
        </p:nvSpPr>
        <p:spPr>
          <a:xfrm>
            <a:off x="536716" y="745434"/>
            <a:ext cx="9421261" cy="5049079"/>
          </a:xfrm>
          <a:prstGeom prst="rect">
            <a:avLst/>
          </a:prstGeom>
          <a:solidFill>
            <a:schemeClr val="bg1">
              <a:lumMod val="8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0082269-6802-1695-ECEB-13DC865B2B2F}"/>
              </a:ext>
            </a:extLst>
          </p:cNvPr>
          <p:cNvSpPr/>
          <p:nvPr/>
        </p:nvSpPr>
        <p:spPr>
          <a:xfrm>
            <a:off x="863578" y="2795487"/>
            <a:ext cx="860408" cy="1472796"/>
          </a:xfrm>
          <a:prstGeom prst="rect">
            <a:avLst/>
          </a:prstGeom>
          <a:solidFill>
            <a:schemeClr val="accent6">
              <a:lumMod val="60000"/>
              <a:lumOff val="40000"/>
            </a:schemeClr>
          </a:solid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D1B8AC-E9D8-0658-C099-5141983B53CB}"/>
              </a:ext>
            </a:extLst>
          </p:cNvPr>
          <p:cNvSpPr/>
          <p:nvPr/>
        </p:nvSpPr>
        <p:spPr>
          <a:xfrm rot="16200000">
            <a:off x="3076277" y="10643"/>
            <a:ext cx="1325563" cy="3057367"/>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F0065D5-5C29-6188-2D7F-F547BA9B7094}"/>
              </a:ext>
            </a:extLst>
          </p:cNvPr>
          <p:cNvSpPr/>
          <p:nvPr/>
        </p:nvSpPr>
        <p:spPr>
          <a:xfrm rot="16200000">
            <a:off x="3060680" y="3117504"/>
            <a:ext cx="1325563" cy="3057367"/>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2C39F3E-9910-CC9A-C2D0-63CD9FAD6B9B}"/>
              </a:ext>
            </a:extLst>
          </p:cNvPr>
          <p:cNvSpPr/>
          <p:nvPr/>
        </p:nvSpPr>
        <p:spPr>
          <a:xfrm rot="16200000">
            <a:off x="6847663" y="1599595"/>
            <a:ext cx="1663897" cy="334467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787C1364-2BF6-FCF8-ED19-A72A3C125F31}"/>
              </a:ext>
            </a:extLst>
          </p:cNvPr>
          <p:cNvCxnSpPr>
            <a:cxnSpLocks/>
          </p:cNvCxnSpPr>
          <p:nvPr/>
        </p:nvCxnSpPr>
        <p:spPr>
          <a:xfrm>
            <a:off x="9551991" y="3403529"/>
            <a:ext cx="914235"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F33DFA-D254-B1AC-49D2-E5E749E11453}"/>
              </a:ext>
            </a:extLst>
          </p:cNvPr>
          <p:cNvCxnSpPr>
            <a:cxnSpLocks/>
          </p:cNvCxnSpPr>
          <p:nvPr/>
        </p:nvCxnSpPr>
        <p:spPr>
          <a:xfrm>
            <a:off x="1796706" y="3817058"/>
            <a:ext cx="3940539" cy="12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F2AA96-A1B5-7CE0-3CD5-961118209A32}"/>
              </a:ext>
            </a:extLst>
          </p:cNvPr>
          <p:cNvCxnSpPr/>
          <p:nvPr/>
        </p:nvCxnSpPr>
        <p:spPr>
          <a:xfrm>
            <a:off x="191787" y="6360028"/>
            <a:ext cx="11787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AD9ADE4-6CC6-FEA8-3FAB-DD6D3569C158}"/>
              </a:ext>
            </a:extLst>
          </p:cNvPr>
          <p:cNvCxnSpPr>
            <a:cxnSpLocks/>
          </p:cNvCxnSpPr>
          <p:nvPr/>
        </p:nvCxnSpPr>
        <p:spPr>
          <a:xfrm flipV="1">
            <a:off x="5434550" y="4329167"/>
            <a:ext cx="1159540" cy="698926"/>
          </a:xfrm>
          <a:prstGeom prst="bentConnector4">
            <a:avLst>
              <a:gd name="adj1" fmla="val 14126"/>
              <a:gd name="adj2" fmla="val 45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39EAA37-30A0-0CA9-8614-C9B1C5434D3F}"/>
              </a:ext>
            </a:extLst>
          </p:cNvPr>
          <p:cNvSpPr/>
          <p:nvPr/>
        </p:nvSpPr>
        <p:spPr>
          <a:xfrm rot="10800000">
            <a:off x="10519697" y="2609171"/>
            <a:ext cx="1371362" cy="157628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AEC1D69B-69AD-8B4C-3DBF-8605BABD2781}"/>
              </a:ext>
            </a:extLst>
          </p:cNvPr>
          <p:cNvSpPr txBox="1"/>
          <p:nvPr/>
        </p:nvSpPr>
        <p:spPr>
          <a:xfrm>
            <a:off x="2720018" y="911625"/>
            <a:ext cx="2011576" cy="400110"/>
          </a:xfrm>
          <a:prstGeom prst="rect">
            <a:avLst/>
          </a:prstGeom>
          <a:noFill/>
        </p:spPr>
        <p:txBody>
          <a:bodyPr wrap="none" rtlCol="0">
            <a:spAutoFit/>
          </a:bodyPr>
          <a:lstStyle/>
          <a:p>
            <a:r>
              <a:rPr lang="en-US" sz="2000" dirty="0">
                <a:solidFill>
                  <a:schemeClr val="accent2">
                    <a:lumMod val="50000"/>
                  </a:schemeClr>
                </a:solidFill>
              </a:rPr>
              <a:t>Advanced System</a:t>
            </a:r>
          </a:p>
        </p:txBody>
      </p:sp>
      <p:sp>
        <p:nvSpPr>
          <p:cNvPr id="60" name="TextBox 59">
            <a:extLst>
              <a:ext uri="{FF2B5EF4-FFF2-40B4-BE49-F238E27FC236}">
                <a16:creationId xmlns:a16="http://schemas.microsoft.com/office/drawing/2014/main" id="{ABF42B10-74D3-9F57-7925-75E16490C9C3}"/>
              </a:ext>
            </a:extLst>
          </p:cNvPr>
          <p:cNvSpPr txBox="1"/>
          <p:nvPr/>
        </p:nvSpPr>
        <p:spPr>
          <a:xfrm>
            <a:off x="2285706" y="4185459"/>
            <a:ext cx="2579552" cy="400110"/>
          </a:xfrm>
          <a:prstGeom prst="rect">
            <a:avLst/>
          </a:prstGeom>
          <a:noFill/>
        </p:spPr>
        <p:txBody>
          <a:bodyPr wrap="none" rtlCol="0">
            <a:spAutoFit/>
          </a:bodyPr>
          <a:lstStyle/>
          <a:p>
            <a:r>
              <a:rPr lang="en-US" sz="2000" dirty="0">
                <a:solidFill>
                  <a:schemeClr val="accent6">
                    <a:lumMod val="75000"/>
                  </a:schemeClr>
                </a:solidFill>
              </a:rPr>
              <a:t>Reversionary System 2 </a:t>
            </a:r>
          </a:p>
        </p:txBody>
      </p:sp>
      <p:sp>
        <p:nvSpPr>
          <p:cNvPr id="63" name="Rectangle 62">
            <a:extLst>
              <a:ext uri="{FF2B5EF4-FFF2-40B4-BE49-F238E27FC236}">
                <a16:creationId xmlns:a16="http://schemas.microsoft.com/office/drawing/2014/main" id="{318F7EE8-B6F6-275C-85E3-3047ED8D0EB4}"/>
              </a:ext>
            </a:extLst>
          </p:cNvPr>
          <p:cNvSpPr/>
          <p:nvPr/>
        </p:nvSpPr>
        <p:spPr>
          <a:xfrm>
            <a:off x="569537" y="2997432"/>
            <a:ext cx="245044" cy="1159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B64822E2-10EE-46B2-FEB8-FC91B45E3942}"/>
              </a:ext>
            </a:extLst>
          </p:cNvPr>
          <p:cNvCxnSpPr>
            <a:cxnSpLocks/>
          </p:cNvCxnSpPr>
          <p:nvPr/>
        </p:nvCxnSpPr>
        <p:spPr>
          <a:xfrm>
            <a:off x="6971951" y="1442810"/>
            <a:ext cx="0" cy="89040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E29A3E5-F834-C7BD-7F7B-F9B80164D0C5}"/>
              </a:ext>
            </a:extLst>
          </p:cNvPr>
          <p:cNvCxnSpPr>
            <a:cxnSpLocks/>
          </p:cNvCxnSpPr>
          <p:nvPr/>
        </p:nvCxnSpPr>
        <p:spPr>
          <a:xfrm>
            <a:off x="5427502" y="1442810"/>
            <a:ext cx="157625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F4FD26C-6792-2B67-F26B-1307D0A88E94}"/>
              </a:ext>
            </a:extLst>
          </p:cNvPr>
          <p:cNvSpPr txBox="1"/>
          <p:nvPr/>
        </p:nvSpPr>
        <p:spPr>
          <a:xfrm>
            <a:off x="6507395" y="2638822"/>
            <a:ext cx="2200795" cy="707886"/>
          </a:xfrm>
          <a:prstGeom prst="rect">
            <a:avLst/>
          </a:prstGeom>
          <a:noFill/>
        </p:spPr>
        <p:txBody>
          <a:bodyPr wrap="none" rtlCol="0">
            <a:spAutoFit/>
          </a:bodyPr>
          <a:lstStyle/>
          <a:p>
            <a:r>
              <a:rPr lang="en-US" sz="2000" dirty="0">
                <a:solidFill>
                  <a:schemeClr val="accent6">
                    <a:lumMod val="75000"/>
                  </a:schemeClr>
                </a:solidFill>
              </a:rPr>
              <a:t> Monitor &amp;</a:t>
            </a:r>
          </a:p>
          <a:p>
            <a:r>
              <a:rPr lang="en-US" sz="2000" dirty="0">
                <a:solidFill>
                  <a:schemeClr val="accent6">
                    <a:lumMod val="75000"/>
                  </a:schemeClr>
                </a:solidFill>
              </a:rPr>
              <a:t> Switch Mechanism</a:t>
            </a:r>
          </a:p>
        </p:txBody>
      </p:sp>
      <p:sp>
        <p:nvSpPr>
          <p:cNvPr id="87" name="TextBox 86">
            <a:extLst>
              <a:ext uri="{FF2B5EF4-FFF2-40B4-BE49-F238E27FC236}">
                <a16:creationId xmlns:a16="http://schemas.microsoft.com/office/drawing/2014/main" id="{AB6D416B-E040-E293-0434-254AD79B2405}"/>
              </a:ext>
            </a:extLst>
          </p:cNvPr>
          <p:cNvSpPr txBox="1"/>
          <p:nvPr/>
        </p:nvSpPr>
        <p:spPr>
          <a:xfrm>
            <a:off x="10627619" y="2906774"/>
            <a:ext cx="1167884" cy="923330"/>
          </a:xfrm>
          <a:prstGeom prst="rect">
            <a:avLst/>
          </a:prstGeom>
          <a:noFill/>
        </p:spPr>
        <p:txBody>
          <a:bodyPr wrap="none" rtlCol="0">
            <a:spAutoFit/>
          </a:bodyPr>
          <a:lstStyle/>
          <a:p>
            <a:r>
              <a:rPr lang="en-US" dirty="0">
                <a:solidFill>
                  <a:schemeClr val="accent6">
                    <a:lumMod val="75000"/>
                  </a:schemeClr>
                </a:solidFill>
              </a:rPr>
              <a:t>System </a:t>
            </a:r>
          </a:p>
          <a:p>
            <a:r>
              <a:rPr lang="en-US" dirty="0">
                <a:solidFill>
                  <a:schemeClr val="accent6">
                    <a:lumMod val="75000"/>
                  </a:schemeClr>
                </a:solidFill>
              </a:rPr>
              <a:t>Being</a:t>
            </a:r>
          </a:p>
          <a:p>
            <a:r>
              <a:rPr lang="en-US" dirty="0">
                <a:solidFill>
                  <a:schemeClr val="accent6">
                    <a:lumMod val="75000"/>
                  </a:schemeClr>
                </a:solidFill>
              </a:rPr>
              <a:t>Controlled</a:t>
            </a:r>
          </a:p>
        </p:txBody>
      </p:sp>
      <p:cxnSp>
        <p:nvCxnSpPr>
          <p:cNvPr id="89" name="Straight Connector 88">
            <a:extLst>
              <a:ext uri="{FF2B5EF4-FFF2-40B4-BE49-F238E27FC236}">
                <a16:creationId xmlns:a16="http://schemas.microsoft.com/office/drawing/2014/main" id="{272EF5BE-C1D8-499E-1920-179B4C826959}"/>
              </a:ext>
            </a:extLst>
          </p:cNvPr>
          <p:cNvCxnSpPr>
            <a:cxnSpLocks/>
          </p:cNvCxnSpPr>
          <p:nvPr/>
        </p:nvCxnSpPr>
        <p:spPr>
          <a:xfrm>
            <a:off x="11179760" y="4329167"/>
            <a:ext cx="0" cy="174716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DF2E4F-C490-44E7-E524-D7BB100E145A}"/>
              </a:ext>
            </a:extLst>
          </p:cNvPr>
          <p:cNvCxnSpPr>
            <a:cxnSpLocks/>
          </p:cNvCxnSpPr>
          <p:nvPr/>
        </p:nvCxnSpPr>
        <p:spPr>
          <a:xfrm flipH="1">
            <a:off x="265471" y="6076335"/>
            <a:ext cx="1094609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D430D28-C007-6371-2101-A0DCC89E5EA4}"/>
              </a:ext>
            </a:extLst>
          </p:cNvPr>
          <p:cNvCxnSpPr>
            <a:cxnSpLocks/>
          </p:cNvCxnSpPr>
          <p:nvPr/>
        </p:nvCxnSpPr>
        <p:spPr>
          <a:xfrm>
            <a:off x="281611" y="3495968"/>
            <a:ext cx="10025" cy="257428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8D0F746-88A8-3B22-88BA-C198EF18DF90}"/>
              </a:ext>
            </a:extLst>
          </p:cNvPr>
          <p:cNvCxnSpPr>
            <a:cxnSpLocks/>
          </p:cNvCxnSpPr>
          <p:nvPr/>
        </p:nvCxnSpPr>
        <p:spPr>
          <a:xfrm>
            <a:off x="255639" y="3505800"/>
            <a:ext cx="522582"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3C2CD157-3B98-641B-240F-1CB5AAE4B789}"/>
              </a:ext>
            </a:extLst>
          </p:cNvPr>
          <p:cNvSpPr txBox="1"/>
          <p:nvPr/>
        </p:nvSpPr>
        <p:spPr>
          <a:xfrm>
            <a:off x="972718" y="3115417"/>
            <a:ext cx="627095" cy="338554"/>
          </a:xfrm>
          <a:prstGeom prst="rect">
            <a:avLst/>
          </a:prstGeom>
          <a:noFill/>
        </p:spPr>
        <p:txBody>
          <a:bodyPr wrap="none" rtlCol="0">
            <a:spAutoFit/>
          </a:bodyPr>
          <a:lstStyle/>
          <a:p>
            <a:r>
              <a:rPr lang="en-US" sz="1600" dirty="0">
                <a:solidFill>
                  <a:schemeClr val="accent6">
                    <a:lumMod val="75000"/>
                  </a:schemeClr>
                </a:solidFill>
              </a:rPr>
              <a:t>Input</a:t>
            </a:r>
          </a:p>
        </p:txBody>
      </p:sp>
      <p:sp>
        <p:nvSpPr>
          <p:cNvPr id="108" name="TextBox 107">
            <a:extLst>
              <a:ext uri="{FF2B5EF4-FFF2-40B4-BE49-F238E27FC236}">
                <a16:creationId xmlns:a16="http://schemas.microsoft.com/office/drawing/2014/main" id="{21DAD2BD-DB45-C6C9-777B-6041CE687FA1}"/>
              </a:ext>
            </a:extLst>
          </p:cNvPr>
          <p:cNvSpPr txBox="1"/>
          <p:nvPr/>
        </p:nvSpPr>
        <p:spPr>
          <a:xfrm>
            <a:off x="856469" y="3407731"/>
            <a:ext cx="926857" cy="338554"/>
          </a:xfrm>
          <a:prstGeom prst="rect">
            <a:avLst/>
          </a:prstGeom>
          <a:noFill/>
        </p:spPr>
        <p:txBody>
          <a:bodyPr wrap="none" rtlCol="0">
            <a:spAutoFit/>
          </a:bodyPr>
          <a:lstStyle/>
          <a:p>
            <a:r>
              <a:rPr lang="en-US" sz="1600" dirty="0">
                <a:solidFill>
                  <a:schemeClr val="accent6">
                    <a:lumMod val="75000"/>
                  </a:schemeClr>
                </a:solidFill>
              </a:rPr>
              <a:t>Allocator</a:t>
            </a:r>
          </a:p>
        </p:txBody>
      </p:sp>
      <p:sp>
        <p:nvSpPr>
          <p:cNvPr id="109" name="Title 1">
            <a:extLst>
              <a:ext uri="{FF2B5EF4-FFF2-40B4-BE49-F238E27FC236}">
                <a16:creationId xmlns:a16="http://schemas.microsoft.com/office/drawing/2014/main" id="{0F7D068B-2E13-5768-46FD-930DF19A9F83}"/>
              </a:ext>
            </a:extLst>
          </p:cNvPr>
          <p:cNvSpPr txBox="1">
            <a:spLocks/>
          </p:cNvSpPr>
          <p:nvPr/>
        </p:nvSpPr>
        <p:spPr>
          <a:xfrm>
            <a:off x="331307" y="-272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Two Reversionary Systems</a:t>
            </a:r>
          </a:p>
        </p:txBody>
      </p:sp>
      <p:cxnSp>
        <p:nvCxnSpPr>
          <p:cNvPr id="112" name="Straight Connector 111">
            <a:extLst>
              <a:ext uri="{FF2B5EF4-FFF2-40B4-BE49-F238E27FC236}">
                <a16:creationId xmlns:a16="http://schemas.microsoft.com/office/drawing/2014/main" id="{48FD2D84-6AB2-C1AB-5827-E008E530F5A4}"/>
              </a:ext>
            </a:extLst>
          </p:cNvPr>
          <p:cNvCxnSpPr>
            <a:cxnSpLocks/>
          </p:cNvCxnSpPr>
          <p:nvPr/>
        </p:nvCxnSpPr>
        <p:spPr>
          <a:xfrm>
            <a:off x="331307" y="640507"/>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6BD40C20-4EE6-05D5-8856-FA9E8351A711}"/>
              </a:ext>
            </a:extLst>
          </p:cNvPr>
          <p:cNvSpPr/>
          <p:nvPr/>
        </p:nvSpPr>
        <p:spPr>
          <a:xfrm rot="16200000">
            <a:off x="3066143" y="1467316"/>
            <a:ext cx="1325563" cy="3057367"/>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lumMod val="75000"/>
                </a:schemeClr>
              </a:solidFill>
            </a:endParaRPr>
          </a:p>
        </p:txBody>
      </p:sp>
      <p:cxnSp>
        <p:nvCxnSpPr>
          <p:cNvPr id="26" name="Straight Arrow Connector 25">
            <a:extLst>
              <a:ext uri="{FF2B5EF4-FFF2-40B4-BE49-F238E27FC236}">
                <a16:creationId xmlns:a16="http://schemas.microsoft.com/office/drawing/2014/main" id="{CBD32E17-96C3-6F51-3E6B-9910AACB1577}"/>
              </a:ext>
            </a:extLst>
          </p:cNvPr>
          <p:cNvCxnSpPr/>
          <p:nvPr/>
        </p:nvCxnSpPr>
        <p:spPr>
          <a:xfrm>
            <a:off x="1286265" y="1629697"/>
            <a:ext cx="655657"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B818BED-31F5-08C3-C369-1EA60D0325CF}"/>
              </a:ext>
            </a:extLst>
          </p:cNvPr>
          <p:cNvCxnSpPr>
            <a:cxnSpLocks/>
          </p:cNvCxnSpPr>
          <p:nvPr/>
        </p:nvCxnSpPr>
        <p:spPr>
          <a:xfrm>
            <a:off x="1286265" y="1601416"/>
            <a:ext cx="0" cy="858979"/>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52AAA2B-F2B1-6C22-8A98-FBDEE1908243}"/>
              </a:ext>
            </a:extLst>
          </p:cNvPr>
          <p:cNvSpPr txBox="1"/>
          <p:nvPr/>
        </p:nvSpPr>
        <p:spPr>
          <a:xfrm>
            <a:off x="2416021" y="2467787"/>
            <a:ext cx="2521781" cy="400110"/>
          </a:xfrm>
          <a:prstGeom prst="rect">
            <a:avLst/>
          </a:prstGeom>
          <a:noFill/>
        </p:spPr>
        <p:txBody>
          <a:bodyPr wrap="none" rtlCol="0">
            <a:spAutoFit/>
          </a:bodyPr>
          <a:lstStyle/>
          <a:p>
            <a:r>
              <a:rPr lang="en-US" sz="2000" dirty="0">
                <a:solidFill>
                  <a:schemeClr val="accent2">
                    <a:lumMod val="50000"/>
                  </a:schemeClr>
                </a:solidFill>
              </a:rPr>
              <a:t>Reversionary System 1</a:t>
            </a:r>
          </a:p>
        </p:txBody>
      </p:sp>
      <p:cxnSp>
        <p:nvCxnSpPr>
          <p:cNvPr id="35" name="Straight Arrow Connector 34">
            <a:extLst>
              <a:ext uri="{FF2B5EF4-FFF2-40B4-BE49-F238E27FC236}">
                <a16:creationId xmlns:a16="http://schemas.microsoft.com/office/drawing/2014/main" id="{CB73DEDC-0723-5EEE-87D3-CCF008C0910F}"/>
              </a:ext>
            </a:extLst>
          </p:cNvPr>
          <p:cNvCxnSpPr>
            <a:cxnSpLocks/>
          </p:cNvCxnSpPr>
          <p:nvPr/>
        </p:nvCxnSpPr>
        <p:spPr>
          <a:xfrm>
            <a:off x="1248204" y="4764369"/>
            <a:ext cx="693718"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0A6CA8F-1C3E-4E87-0287-43AF52498C2D}"/>
              </a:ext>
            </a:extLst>
          </p:cNvPr>
          <p:cNvCxnSpPr>
            <a:cxnSpLocks/>
          </p:cNvCxnSpPr>
          <p:nvPr/>
        </p:nvCxnSpPr>
        <p:spPr>
          <a:xfrm>
            <a:off x="1261456" y="4353622"/>
            <a:ext cx="0" cy="42949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F51CDD4-3604-3B5E-03BE-696B2574FA90}"/>
              </a:ext>
            </a:extLst>
          </p:cNvPr>
          <p:cNvCxnSpPr/>
          <p:nvPr/>
        </p:nvCxnSpPr>
        <p:spPr>
          <a:xfrm>
            <a:off x="1468878" y="2467334"/>
            <a:ext cx="655657"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A04D961-4B58-B938-2C3D-0949FFF0FA2A}"/>
              </a:ext>
            </a:extLst>
          </p:cNvPr>
          <p:cNvCxnSpPr>
            <a:cxnSpLocks/>
          </p:cNvCxnSpPr>
          <p:nvPr/>
        </p:nvCxnSpPr>
        <p:spPr>
          <a:xfrm>
            <a:off x="1476308" y="2435357"/>
            <a:ext cx="0" cy="27957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74382FC-B3D5-6831-1297-478532A3AC98}"/>
              </a:ext>
            </a:extLst>
          </p:cNvPr>
          <p:cNvCxnSpPr>
            <a:cxnSpLocks/>
          </p:cNvCxnSpPr>
          <p:nvPr/>
        </p:nvCxnSpPr>
        <p:spPr>
          <a:xfrm>
            <a:off x="5377487" y="3008520"/>
            <a:ext cx="519733"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CDC6804-F2FC-AE9B-9C92-1926D62AF0B3}"/>
              </a:ext>
            </a:extLst>
          </p:cNvPr>
          <p:cNvSpPr txBox="1"/>
          <p:nvPr/>
        </p:nvSpPr>
        <p:spPr>
          <a:xfrm>
            <a:off x="10382988" y="781664"/>
            <a:ext cx="1264671" cy="646331"/>
          </a:xfrm>
          <a:prstGeom prst="rect">
            <a:avLst/>
          </a:prstGeom>
          <a:noFill/>
        </p:spPr>
        <p:txBody>
          <a:bodyPr wrap="square" rtlCol="0">
            <a:spAutoFit/>
          </a:bodyPr>
          <a:lstStyle/>
          <a:p>
            <a:r>
              <a:rPr lang="en-US" dirty="0"/>
              <a:t>Untrusted</a:t>
            </a:r>
          </a:p>
          <a:p>
            <a:endParaRPr lang="en-US" dirty="0"/>
          </a:p>
        </p:txBody>
      </p:sp>
      <p:cxnSp>
        <p:nvCxnSpPr>
          <p:cNvPr id="50" name="Straight Arrow Connector 49">
            <a:extLst>
              <a:ext uri="{FF2B5EF4-FFF2-40B4-BE49-F238E27FC236}">
                <a16:creationId xmlns:a16="http://schemas.microsoft.com/office/drawing/2014/main" id="{7040E69A-8BD8-2E72-2487-4D10E5D0BA7F}"/>
              </a:ext>
            </a:extLst>
          </p:cNvPr>
          <p:cNvCxnSpPr>
            <a:cxnSpLocks/>
          </p:cNvCxnSpPr>
          <p:nvPr/>
        </p:nvCxnSpPr>
        <p:spPr>
          <a:xfrm>
            <a:off x="10683139" y="1232223"/>
            <a:ext cx="519733"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A4784B5B-9006-567A-4A35-78D41EF5B7E9}"/>
              </a:ext>
            </a:extLst>
          </p:cNvPr>
          <p:cNvSpPr txBox="1"/>
          <p:nvPr/>
        </p:nvSpPr>
        <p:spPr>
          <a:xfrm>
            <a:off x="10488120" y="1479864"/>
            <a:ext cx="1159539" cy="646331"/>
          </a:xfrm>
          <a:prstGeom prst="rect">
            <a:avLst/>
          </a:prstGeom>
          <a:noFill/>
        </p:spPr>
        <p:txBody>
          <a:bodyPr wrap="square" rtlCol="0">
            <a:spAutoFit/>
          </a:bodyPr>
          <a:lstStyle/>
          <a:p>
            <a:r>
              <a:rPr lang="en-US" dirty="0"/>
              <a:t>Trusted</a:t>
            </a:r>
          </a:p>
          <a:p>
            <a:endParaRPr lang="en-US" dirty="0"/>
          </a:p>
        </p:txBody>
      </p:sp>
      <p:cxnSp>
        <p:nvCxnSpPr>
          <p:cNvPr id="52" name="Straight Arrow Connector 51">
            <a:extLst>
              <a:ext uri="{FF2B5EF4-FFF2-40B4-BE49-F238E27FC236}">
                <a16:creationId xmlns:a16="http://schemas.microsoft.com/office/drawing/2014/main" id="{DEF19B7A-2032-6FBD-D547-F1FC6B976A9C}"/>
              </a:ext>
            </a:extLst>
          </p:cNvPr>
          <p:cNvCxnSpPr/>
          <p:nvPr/>
        </p:nvCxnSpPr>
        <p:spPr>
          <a:xfrm>
            <a:off x="10615176" y="1960448"/>
            <a:ext cx="655657"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1F22DEC-78E8-B390-98D4-82F74C28E0AE}"/>
                  </a:ext>
                </a:extLst>
              </p:cNvPr>
              <p:cNvSpPr txBox="1"/>
              <p:nvPr/>
            </p:nvSpPr>
            <p:spPr>
              <a:xfrm>
                <a:off x="3351863" y="1429631"/>
                <a:ext cx="44723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𝛼</m:t>
                      </m:r>
                    </m:oMath>
                  </m:oMathPara>
                </a14:m>
                <a:endParaRPr lang="en-US" sz="2400" dirty="0"/>
              </a:p>
            </p:txBody>
          </p:sp>
        </mc:Choice>
        <mc:Fallback xmlns="">
          <p:sp>
            <p:nvSpPr>
              <p:cNvPr id="53" name="TextBox 52">
                <a:extLst>
                  <a:ext uri="{FF2B5EF4-FFF2-40B4-BE49-F238E27FC236}">
                    <a16:creationId xmlns:a16="http://schemas.microsoft.com/office/drawing/2014/main" id="{51F22DEC-78E8-B390-98D4-82F74C28E0AE}"/>
                  </a:ext>
                </a:extLst>
              </p:cNvPr>
              <p:cNvSpPr txBox="1">
                <a:spLocks noRot="1" noChangeAspect="1" noMove="1" noResize="1" noEditPoints="1" noAdjustHandles="1" noChangeArrowheads="1" noChangeShapeType="1" noTextEdit="1"/>
              </p:cNvSpPr>
              <p:nvPr/>
            </p:nvSpPr>
            <p:spPr>
              <a:xfrm>
                <a:off x="3351863" y="1429631"/>
                <a:ext cx="447238"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7D71DDA5-001B-44B2-EB22-3A4937AB7582}"/>
                  </a:ext>
                </a:extLst>
              </p:cNvPr>
              <p:cNvSpPr txBox="1"/>
              <p:nvPr/>
            </p:nvSpPr>
            <p:spPr>
              <a:xfrm>
                <a:off x="3351863" y="2935649"/>
                <a:ext cx="55547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oMath>
                  </m:oMathPara>
                </a14:m>
                <a:endParaRPr lang="en-US" sz="2400" dirty="0"/>
              </a:p>
            </p:txBody>
          </p:sp>
        </mc:Choice>
        <mc:Fallback xmlns="">
          <p:sp>
            <p:nvSpPr>
              <p:cNvPr id="54" name="TextBox 53">
                <a:extLst>
                  <a:ext uri="{FF2B5EF4-FFF2-40B4-BE49-F238E27FC236}">
                    <a16:creationId xmlns:a16="http://schemas.microsoft.com/office/drawing/2014/main" id="{7D71DDA5-001B-44B2-EB22-3A4937AB7582}"/>
                  </a:ext>
                </a:extLst>
              </p:cNvPr>
              <p:cNvSpPr txBox="1">
                <a:spLocks noRot="1" noChangeAspect="1" noMove="1" noResize="1" noEditPoints="1" noAdjustHandles="1" noChangeArrowheads="1" noChangeShapeType="1" noTextEdit="1"/>
              </p:cNvSpPr>
              <p:nvPr/>
            </p:nvSpPr>
            <p:spPr>
              <a:xfrm>
                <a:off x="3351863" y="2935649"/>
                <a:ext cx="555472" cy="461665"/>
              </a:xfrm>
              <a:prstGeom prst="rect">
                <a:avLst/>
              </a:prstGeom>
              <a:blipFill>
                <a:blip r:embed="rId3"/>
                <a:stretch>
                  <a:fillRect l="-4545"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3BE411E-80BA-9A19-C1DD-6817C2EFEC97}"/>
                  </a:ext>
                </a:extLst>
              </p:cNvPr>
              <p:cNvSpPr txBox="1"/>
              <p:nvPr/>
            </p:nvSpPr>
            <p:spPr>
              <a:xfrm>
                <a:off x="3333078" y="4612254"/>
                <a:ext cx="5625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2</m:t>
                          </m:r>
                        </m:sub>
                      </m:sSub>
                    </m:oMath>
                  </m:oMathPara>
                </a14:m>
                <a:endParaRPr lang="en-US" sz="2400" dirty="0"/>
              </a:p>
            </p:txBody>
          </p:sp>
        </mc:Choice>
        <mc:Fallback xmlns="">
          <p:sp>
            <p:nvSpPr>
              <p:cNvPr id="55" name="TextBox 54">
                <a:extLst>
                  <a:ext uri="{FF2B5EF4-FFF2-40B4-BE49-F238E27FC236}">
                    <a16:creationId xmlns:a16="http://schemas.microsoft.com/office/drawing/2014/main" id="{63BE411E-80BA-9A19-C1DD-6817C2EFEC97}"/>
                  </a:ext>
                </a:extLst>
              </p:cNvPr>
              <p:cNvSpPr txBox="1">
                <a:spLocks noRot="1" noChangeAspect="1" noMove="1" noResize="1" noEditPoints="1" noAdjustHandles="1" noChangeArrowheads="1" noChangeShapeType="1" noTextEdit="1"/>
              </p:cNvSpPr>
              <p:nvPr/>
            </p:nvSpPr>
            <p:spPr>
              <a:xfrm>
                <a:off x="3333078" y="4612254"/>
                <a:ext cx="562590" cy="461665"/>
              </a:xfrm>
              <a:prstGeom prst="rect">
                <a:avLst/>
              </a:prstGeom>
              <a:blipFill>
                <a:blip r:embed="rId4"/>
                <a:stretch>
                  <a:fillRect l="-2222"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43B7412-B215-FCBE-286E-8C37F49FEB03}"/>
                  </a:ext>
                </a:extLst>
              </p:cNvPr>
              <p:cNvSpPr txBox="1"/>
              <p:nvPr/>
            </p:nvSpPr>
            <p:spPr>
              <a:xfrm>
                <a:off x="6216464" y="3300061"/>
                <a:ext cx="94545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𝑆</m:t>
                          </m:r>
                        </m:e>
                        <m:sub>
                          <m:r>
                            <a:rPr lang="en-US" sz="2400" b="0" i="1" smtClean="0">
                              <a:latin typeface="Cambria Math" panose="02040503050406030204" pitchFamily="18" charset="0"/>
                            </a:rPr>
                            <m:t>2</m:t>
                          </m:r>
                        </m:sub>
                      </m:sSub>
                    </m:oMath>
                  </m:oMathPara>
                </a14:m>
                <a:endParaRPr lang="en-US" sz="2400" dirty="0"/>
              </a:p>
            </p:txBody>
          </p:sp>
        </mc:Choice>
        <mc:Fallback xmlns="">
          <p:sp>
            <p:nvSpPr>
              <p:cNvPr id="56" name="TextBox 55">
                <a:extLst>
                  <a:ext uri="{FF2B5EF4-FFF2-40B4-BE49-F238E27FC236}">
                    <a16:creationId xmlns:a16="http://schemas.microsoft.com/office/drawing/2014/main" id="{043B7412-B215-FCBE-286E-8C37F49FEB03}"/>
                  </a:ext>
                </a:extLst>
              </p:cNvPr>
              <p:cNvSpPr txBox="1">
                <a:spLocks noRot="1" noChangeAspect="1" noMove="1" noResize="1" noEditPoints="1" noAdjustHandles="1" noChangeArrowheads="1" noChangeShapeType="1" noTextEdit="1"/>
              </p:cNvSpPr>
              <p:nvPr/>
            </p:nvSpPr>
            <p:spPr>
              <a:xfrm>
                <a:off x="6216464" y="3300061"/>
                <a:ext cx="945451" cy="461665"/>
              </a:xfrm>
              <a:prstGeom prst="rect">
                <a:avLst/>
              </a:prstGeom>
              <a:blipFill>
                <a:blip r:embed="rId5"/>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F6E50AD-EC4E-C66C-E9E4-1C4E4F624C0A}"/>
                  </a:ext>
                </a:extLst>
              </p:cNvPr>
              <p:cNvSpPr txBox="1"/>
              <p:nvPr/>
            </p:nvSpPr>
            <p:spPr>
              <a:xfrm>
                <a:off x="7387369" y="3283897"/>
                <a:ext cx="1351524" cy="4934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1</m:t>
                              </m:r>
                            </m:sub>
                          </m:sSub>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𝑚</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2</m:t>
                              </m:r>
                            </m:sub>
                          </m:sSub>
                        </m:sub>
                      </m:sSub>
                    </m:oMath>
                  </m:oMathPara>
                </a14:m>
                <a:endParaRPr lang="en-US" sz="2400" dirty="0"/>
              </a:p>
            </p:txBody>
          </p:sp>
        </mc:Choice>
        <mc:Fallback xmlns="">
          <p:sp>
            <p:nvSpPr>
              <p:cNvPr id="57" name="TextBox 56">
                <a:extLst>
                  <a:ext uri="{FF2B5EF4-FFF2-40B4-BE49-F238E27FC236}">
                    <a16:creationId xmlns:a16="http://schemas.microsoft.com/office/drawing/2014/main" id="{EF6E50AD-EC4E-C66C-E9E4-1C4E4F624C0A}"/>
                  </a:ext>
                </a:extLst>
              </p:cNvPr>
              <p:cNvSpPr txBox="1">
                <a:spLocks noRot="1" noChangeAspect="1" noMove="1" noResize="1" noEditPoints="1" noAdjustHandles="1" noChangeArrowheads="1" noChangeShapeType="1" noTextEdit="1"/>
              </p:cNvSpPr>
              <p:nvPr/>
            </p:nvSpPr>
            <p:spPr>
              <a:xfrm>
                <a:off x="7387369" y="3283897"/>
                <a:ext cx="1351524" cy="493405"/>
              </a:xfrm>
              <a:prstGeom prst="rect">
                <a:avLst/>
              </a:prstGeom>
              <a:blipFill>
                <a:blip r:embed="rId6"/>
                <a:stretch>
                  <a:fillRect b="-2500"/>
                </a:stretch>
              </a:blipFill>
            </p:spPr>
            <p:txBody>
              <a:bodyPr/>
              <a:lstStyle/>
              <a:p>
                <a:r>
                  <a:rPr lang="en-US">
                    <a:noFill/>
                  </a:rPr>
                  <a:t> </a:t>
                </a:r>
              </a:p>
            </p:txBody>
          </p:sp>
        </mc:Fallback>
      </mc:AlternateContent>
    </p:spTree>
    <p:extLst>
      <p:ext uri="{BB962C8B-B14F-4D97-AF65-F5344CB8AC3E}">
        <p14:creationId xmlns:p14="http://schemas.microsoft.com/office/powerpoint/2010/main" val="18046282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AB779BA-3507-39DD-F7F1-3F8422B694A5}"/>
                  </a:ext>
                </a:extLst>
              </p:cNvPr>
              <p:cNvSpPr txBox="1">
                <a:spLocks noGrp="1"/>
              </p:cNvSpPr>
              <p:nvPr>
                <p:ph idx="1"/>
              </p:nvPr>
            </p:nvSpPr>
            <p:spPr>
              <a:xfrm>
                <a:off x="218888" y="215166"/>
                <a:ext cx="10740437" cy="4550605"/>
              </a:xfrm>
              <a:prstGeom prst="rect">
                <a:avLst/>
              </a:prstGeom>
              <a:noFill/>
            </p:spPr>
            <p:txBody>
              <a:bodyPr wrap="square" rtlCol="0">
                <a:spAutoFit/>
              </a:bodyPr>
              <a:lstStyle/>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1</m:t>
                        </m:r>
                      </m:sub>
                    </m:sSub>
                    <m:r>
                      <m:rPr>
                        <m:nor/>
                      </m:rPr>
                      <a:rPr lang="en-US" sz="1400" b="0" i="0" dirty="0" smtClean="0"/>
                      <m:t> </m:t>
                    </m:r>
                  </m:oMath>
                </a14:m>
                <a:r>
                  <a:rPr lang="en-US" sz="1400" dirty="0"/>
                  <a:t> Property that causes switch from advanced to reversionary system 1</a:t>
                </a:r>
              </a:p>
              <a:p>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1</m:t>
                                </m:r>
                              </m:sub>
                            </m:sSub>
                          </m:sub>
                        </m:sSub>
                      </m:e>
                      <m:sub>
                        <m:r>
                          <a:rPr lang="en-US" sz="1400" b="0" i="1" smtClean="0">
                            <a:latin typeface="Cambria Math" panose="02040503050406030204" pitchFamily="18" charset="0"/>
                          </a:rPr>
                          <m:t> </m:t>
                        </m:r>
                      </m:sub>
                    </m:sSub>
                    <m:r>
                      <a:rPr lang="en-US" sz="1400" b="0" i="0" smtClean="0">
                        <a:latin typeface="Cambria Math" panose="02040503050406030204" pitchFamily="18" charset="0"/>
                      </a:rPr>
                      <m:t> </m:t>
                    </m:r>
                  </m:oMath>
                </a14:m>
                <a:r>
                  <a:rPr lang="en-US" sz="1400" dirty="0"/>
                  <a:t>Monitor for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𝑆</m:t>
                        </m:r>
                      </m:e>
                      <m:sub>
                        <m:r>
                          <a:rPr lang="en-US" sz="1400" i="1">
                            <a:latin typeface="Cambria Math" panose="02040503050406030204" pitchFamily="18" charset="0"/>
                          </a:rPr>
                          <m:t>1</m:t>
                        </m:r>
                      </m:sub>
                    </m:sSub>
                  </m:oMath>
                </a14:m>
                <a:r>
                  <a:rPr lang="en-US" sz="1400" dirty="0"/>
                  <a:t> </a:t>
                </a:r>
              </a:p>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2</m:t>
                        </m:r>
                      </m:sub>
                    </m:sSub>
                    <m:r>
                      <a:rPr lang="en-US" sz="1400" b="0" i="0" smtClean="0">
                        <a:latin typeface="Cambria Math" panose="02040503050406030204" pitchFamily="18" charset="0"/>
                      </a:rPr>
                      <m:t> </m:t>
                    </m:r>
                  </m:oMath>
                </a14:m>
                <a:r>
                  <a:rPr lang="en-US" sz="1400" dirty="0"/>
                  <a:t> Property that causes switch from reversionary system 1 to reversionary system 2</a:t>
                </a:r>
                <a:r>
                  <a:rPr lang="en-US" sz="1400"/>
                  <a:t>.  </a:t>
                </a:r>
                <a:endParaRPr lang="en-US" sz="1400" dirty="0"/>
              </a:p>
              <a:p>
                <a14:m>
                  <m:oMath xmlns:m="http://schemas.openxmlformats.org/officeDocument/2006/math">
                    <m:sSub>
                      <m:sSubPr>
                        <m:ctrlPr>
                          <a:rPr lang="en-US" sz="1400" b="0" i="1" smtClean="0">
                            <a:latin typeface="Cambria Math" panose="02040503050406030204" pitchFamily="18" charset="0"/>
                          </a:rPr>
                        </m:ctrlPr>
                      </m:sSub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m:t>
                            </m:r>
                          </m:e>
                          <m:sub>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𝑆</m:t>
                                </m:r>
                              </m:e>
                              <m:sub>
                                <m:r>
                                  <a:rPr lang="en-US" sz="1400" b="0" i="1" smtClean="0">
                                    <a:latin typeface="Cambria Math" panose="02040503050406030204" pitchFamily="18" charset="0"/>
                                  </a:rPr>
                                  <m:t>2</m:t>
                                </m:r>
                              </m:sub>
                            </m:sSub>
                          </m:sub>
                        </m:sSub>
                      </m:e>
                      <m:sub>
                        <m:r>
                          <a:rPr lang="en-US" sz="1400" b="0" i="1" smtClean="0">
                            <a:latin typeface="Cambria Math" panose="02040503050406030204" pitchFamily="18" charset="0"/>
                          </a:rPr>
                          <m:t> </m:t>
                        </m:r>
                      </m:sub>
                    </m:sSub>
                  </m:oMath>
                </a14:m>
                <a:r>
                  <a:rPr lang="en-US" sz="1400" dirty="0"/>
                  <a:t> Monitor for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𝑆</m:t>
                        </m:r>
                      </m:e>
                      <m:sub>
                        <m:r>
                          <a:rPr lang="en-US" sz="1400" b="0" i="1" smtClean="0">
                            <a:latin typeface="Cambria Math" panose="02040503050406030204" pitchFamily="18" charset="0"/>
                          </a:rPr>
                          <m:t>2</m:t>
                        </m:r>
                      </m:sub>
                    </m:sSub>
                  </m:oMath>
                </a14:m>
                <a:r>
                  <a:rPr lang="en-US" sz="1400" dirty="0"/>
                  <a:t> </a:t>
                </a:r>
              </a:p>
              <a:p>
                <a:r>
                  <a:rPr lang="en-US" sz="1400" dirty="0"/>
                  <a:t>P  Safety Property</a:t>
                </a:r>
              </a:p>
              <a:p>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𝐺</m:t>
                        </m:r>
                      </m:e>
                      <m:sub>
                        <m:r>
                          <a:rPr lang="en-US" sz="1400" b="0" i="1" smtClean="0">
                            <a:latin typeface="Cambria Math" panose="02040503050406030204" pitchFamily="18" charset="0"/>
                          </a:rPr>
                          <m:t>1</m:t>
                        </m:r>
                      </m:sub>
                    </m:sSub>
                  </m:oMath>
                </a14:m>
                <a:r>
                  <a:rPr lang="en-US" sz="1400" dirty="0"/>
                  <a:t>,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𝐺</m:t>
                        </m:r>
                      </m:e>
                      <m:sub>
                        <m:r>
                          <a:rPr lang="en-US" sz="1400" b="0" i="1" smtClean="0">
                            <a:latin typeface="Cambria Math" panose="02040503050406030204" pitchFamily="18" charset="0"/>
                          </a:rPr>
                          <m:t>2</m:t>
                        </m:r>
                      </m:sub>
                    </m:sSub>
                    <m:r>
                      <a:rPr lang="en-US" sz="1400" b="0" i="0" smtClean="0">
                        <a:latin typeface="Cambria Math" panose="02040503050406030204" pitchFamily="18" charset="0"/>
                      </a:rPr>
                      <m:t> </m:t>
                    </m:r>
                  </m:oMath>
                </a14:m>
                <a:r>
                  <a:rPr lang="en-US" sz="1400" dirty="0"/>
                  <a:t>Primary and secondary </a:t>
                </a:r>
              </a:p>
              <a:p>
                <a:pPr marL="0" indent="0">
                  <a:buNone/>
                </a:pPr>
                <a:r>
                  <a:rPr lang="en-US" sz="1800" dirty="0">
                    <a:solidFill>
                      <a:schemeClr val="accent1">
                        <a:lumMod val="75000"/>
                      </a:schemeClr>
                    </a:solidFill>
                  </a:rPr>
                  <a:t>Specification of system: </a:t>
                </a:r>
              </a:p>
              <a:p>
                <a:pPr marL="0" indent="0">
                  <a:buNone/>
                </a:pPr>
                <a:endParaRPr lang="en-US" sz="2000" dirty="0"/>
              </a:p>
              <a:p>
                <a:pPr marL="0" indent="0">
                  <a:buNone/>
                </a:pPr>
                <a:endParaRPr lang="en-US" sz="2400" dirty="0"/>
              </a:p>
              <a:p>
                <a:pPr marL="0" indent="0">
                  <a:buNone/>
                </a:pPr>
                <a:endParaRPr lang="en-US" sz="2000" dirty="0"/>
              </a:p>
              <a:p>
                <a:pPr marL="0" indent="0">
                  <a:buNone/>
                </a:pPr>
                <a:endParaRPr lang="en-US" sz="2400" dirty="0"/>
              </a:p>
              <a:p>
                <a:endParaRPr lang="en-US" sz="2400" dirty="0"/>
              </a:p>
            </p:txBody>
          </p:sp>
        </mc:Choice>
        <mc:Fallback xmlns="">
          <p:sp>
            <p:nvSpPr>
              <p:cNvPr id="6" name="Content Placeholder 5">
                <a:extLst>
                  <a:ext uri="{FF2B5EF4-FFF2-40B4-BE49-F238E27FC236}">
                    <a16:creationId xmlns:a16="http://schemas.microsoft.com/office/drawing/2014/main" id="{FAB779BA-3507-39DD-F7F1-3F8422B694A5}"/>
                  </a:ext>
                </a:extLst>
              </p:cNvPr>
              <p:cNvSpPr txBox="1">
                <a:spLocks noGrp="1" noRot="1" noChangeAspect="1" noMove="1" noResize="1" noEditPoints="1" noAdjustHandles="1" noChangeArrowheads="1" noChangeShapeType="1" noTextEdit="1"/>
              </p:cNvSpPr>
              <p:nvPr>
                <p:ph idx="1"/>
              </p:nvPr>
            </p:nvSpPr>
            <p:spPr>
              <a:xfrm>
                <a:off x="218888" y="215166"/>
                <a:ext cx="10740437" cy="4550605"/>
              </a:xfrm>
              <a:prstGeom prst="rect">
                <a:avLst/>
              </a:prstGeom>
              <a:blipFill>
                <a:blip r:embed="rId2"/>
                <a:stretch>
                  <a:fillRect l="-590" t="-8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5AAE5D1-A851-E3DD-04D9-3F17177E3B08}"/>
                  </a:ext>
                </a:extLst>
              </p:cNvPr>
              <p:cNvSpPr txBox="1"/>
              <p:nvPr/>
            </p:nvSpPr>
            <p:spPr>
              <a:xfrm>
                <a:off x="450573" y="2991677"/>
                <a:ext cx="8979774" cy="42748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accent1">
                              <a:lumMod val="75000"/>
                            </a:schemeClr>
                          </a:solidFill>
                          <a:latin typeface="Cambria Math" panose="02040503050406030204" pitchFamily="18" charset="0"/>
                        </a:rPr>
                        <m:t>𝜔</m:t>
                      </m:r>
                      <m:sSup>
                        <m:sSupPr>
                          <m:ctrlPr>
                            <a:rPr lang="en-US" sz="2400" b="0" i="1" smtClean="0">
                              <a:solidFill>
                                <a:schemeClr val="accent1">
                                  <a:lumMod val="75000"/>
                                </a:schemeClr>
                              </a:solidFill>
                              <a:latin typeface="Cambria Math" panose="02040503050406030204" pitchFamily="18" charset="0"/>
                            </a:rPr>
                          </m:ctrlPr>
                        </m:sSupPr>
                        <m:e>
                          <m:r>
                            <a:rPr lang="en-US" sz="2400" b="0" i="1" smtClean="0">
                              <a:solidFill>
                                <a:schemeClr val="accent1">
                                  <a:lumMod val="75000"/>
                                </a:schemeClr>
                              </a:solidFill>
                              <a:latin typeface="Cambria Math" panose="02040503050406030204" pitchFamily="18" charset="0"/>
                            </a:rPr>
                            <m:t>=   (</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m:t>
                              </m:r>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𝑆</m:t>
                                  </m:r>
                                </m:e>
                                <m:sub>
                                  <m:r>
                                    <a:rPr lang="en-US" sz="2400" b="0" i="1" smtClean="0">
                                      <a:solidFill>
                                        <a:schemeClr val="accent1">
                                          <a:lumMod val="75000"/>
                                        </a:schemeClr>
                                      </a:solidFill>
                                      <a:latin typeface="Cambria Math" panose="02040503050406030204" pitchFamily="18" charset="0"/>
                                    </a:rPr>
                                    <m:t>1</m:t>
                                  </m:r>
                                </m:sub>
                              </m:sSub>
                              <m:r>
                                <a:rPr lang="en-US" sz="2400" b="0" i="1" smtClean="0">
                                  <a:solidFill>
                                    <a:schemeClr val="accent1">
                                      <a:lumMod val="75000"/>
                                    </a:schemeClr>
                                  </a:solidFill>
                                  <a:latin typeface="Cambria Math" panose="02040503050406030204" pitchFamily="18" charset="0"/>
                                </a:rPr>
                                <m:t>;</m:t>
                              </m:r>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 </m:t>
                                  </m:r>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𝑚</m:t>
                                      </m:r>
                                    </m:e>
                                    <m:sub>
                                      <m:sSub>
                                        <m:sSubPr>
                                          <m:ctrlPr>
                                            <a:rPr lang="en-US" sz="2400" b="0" i="1" smtClean="0">
                                              <a:solidFill>
                                                <a:schemeClr val="accent1">
                                                  <a:lumMod val="75000"/>
                                                </a:schemeClr>
                                              </a:solidFill>
                                              <a:latin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rPr>
                                            <m:t>𝑆</m:t>
                                          </m:r>
                                        </m:e>
                                        <m:sub>
                                          <m:r>
                                            <a:rPr lang="en-US" sz="2400" b="0" i="1" smtClean="0">
                                              <a:solidFill>
                                                <a:schemeClr val="accent1">
                                                  <a:lumMod val="75000"/>
                                                </a:schemeClr>
                                              </a:solidFill>
                                              <a:latin typeface="Cambria Math" panose="02040503050406030204" pitchFamily="18" charset="0"/>
                                            </a:rPr>
                                            <m:t>1</m:t>
                                          </m:r>
                                        </m:sub>
                                      </m:sSub>
                                    </m:sub>
                                  </m:sSub>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rPr>
                                    <m:t>𝛼</m:t>
                                  </m:r>
                                  <m:r>
                                    <a:rPr lang="en-US" sz="2400" b="0" i="1" smtClean="0">
                                      <a:solidFill>
                                        <a:schemeClr val="accent1">
                                          <a:lumMod val="75000"/>
                                        </a:schemeClr>
                                      </a:solidFill>
                                      <a:latin typeface="Cambria Math" panose="02040503050406030204" pitchFamily="18" charset="0"/>
                                    </a:rPr>
                                    <m:t>) </m:t>
                                  </m:r>
                                </m:e>
                                <m:sub>
                                  <m:r>
                                    <a:rPr lang="en-US" sz="2400" b="0" i="1" smtClean="0">
                                      <a:solidFill>
                                        <a:schemeClr val="accent1">
                                          <a:lumMod val="75000"/>
                                        </a:schemeClr>
                                      </a:solidFill>
                                      <a:latin typeface="Cambria Math" panose="02040503050406030204" pitchFamily="18" charset="0"/>
                                    </a:rPr>
                                    <m:t> </m:t>
                                  </m:r>
                                </m:sub>
                              </m:sSub>
                            </m:e>
                          </m:d>
                          <m:r>
                            <a:rPr lang="en-US" sz="2400" b="0" i="1" smtClean="0">
                              <a:solidFill>
                                <a:schemeClr val="accent1">
                                  <a:lumMod val="75000"/>
                                </a:schemeClr>
                              </a:solidFill>
                              <a:latin typeface="Cambria Math" panose="02040503050406030204" pitchFamily="18" charset="0"/>
                            </a:rPr>
                            <m:t>   ∪  </m:t>
                          </m:r>
                          <m:d>
                            <m:dPr>
                              <m:ctrlPr>
                                <a:rPr lang="en-US" sz="2400" b="0" i="1" smtClean="0">
                                  <a:solidFill>
                                    <a:schemeClr val="accent1">
                                      <a:lumMod val="75000"/>
                                    </a:schemeClr>
                                  </a:solidFill>
                                  <a:latin typeface="Cambria Math" panose="02040503050406030204" pitchFamily="18" charset="0"/>
                                </a:rPr>
                              </m:ctrlPr>
                            </m:dPr>
                            <m:e>
                              <m:r>
                                <a:rPr lang="en-US" sz="2400" b="0" i="1" smtClean="0">
                                  <a:solidFill>
                                    <a:schemeClr val="accent1">
                                      <a:lumMod val="75000"/>
                                    </a:schemeClr>
                                  </a:solidFill>
                                  <a:latin typeface="Cambria Math" panose="02040503050406030204" pitchFamily="18" charset="0"/>
                                </a:rPr>
                                <m:t>?</m:t>
                              </m:r>
                              <m:r>
                                <a:rPr lang="en-US" sz="2400" b="0" i="1" smtClean="0">
                                  <a:solidFill>
                                    <a:schemeClr val="accent1">
                                      <a:lumMod val="75000"/>
                                    </a:schemeClr>
                                  </a:solidFill>
                                  <a:latin typeface="Cambria Math" panose="02040503050406030204" pitchFamily="18" charset="0"/>
                                  <a:ea typeface="Cambria Math" panose="02040503050406030204" pitchFamily="18" charset="0"/>
                                </a:rPr>
                                <m:t>¬</m:t>
                              </m:r>
                              <m:sSub>
                                <m:sSubPr>
                                  <m:ctrlPr>
                                    <a:rPr lang="en-US" sz="2400"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ea typeface="Cambria Math" panose="02040503050406030204" pitchFamily="18" charset="0"/>
                                    </a:rPr>
                                    <m:t>𝑆</m:t>
                                  </m:r>
                                </m:e>
                                <m:sub>
                                  <m:r>
                                    <a:rPr lang="en-US" sz="2400" b="0" i="1" smtClean="0">
                                      <a:solidFill>
                                        <a:schemeClr val="accent1">
                                          <a:lumMod val="75000"/>
                                        </a:schemeClr>
                                      </a:solidFill>
                                      <a:latin typeface="Cambria Math" panose="02040503050406030204" pitchFamily="18" charset="0"/>
                                      <a:ea typeface="Cambria Math" panose="02040503050406030204" pitchFamily="18" charset="0"/>
                                    </a:rPr>
                                    <m:t>1</m:t>
                                  </m:r>
                                </m:sub>
                              </m:sSub>
                              <m:r>
                                <a:rPr lang="en-US" sz="2400" b="0" i="1" smtClean="0">
                                  <a:solidFill>
                                    <a:schemeClr val="accent1">
                                      <a:lumMod val="75000"/>
                                    </a:schemeClr>
                                  </a:solidFill>
                                  <a:latin typeface="Cambria Math" panose="02040503050406030204" pitchFamily="18" charset="0"/>
                                  <a:ea typeface="Cambria Math" panose="02040503050406030204" pitchFamily="18" charset="0"/>
                                </a:rPr>
                                <m:t>∧</m:t>
                              </m:r>
                              <m:sSub>
                                <m:sSubPr>
                                  <m:ctrlPr>
                                    <a:rPr lang="en-US" sz="2400"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ea typeface="Cambria Math" panose="02040503050406030204" pitchFamily="18" charset="0"/>
                                    </a:rPr>
                                    <m:t>𝑆</m:t>
                                  </m:r>
                                </m:e>
                                <m:sub>
                                  <m:r>
                                    <a:rPr lang="en-US" sz="2400" b="0" i="1" smtClean="0">
                                      <a:solidFill>
                                        <a:schemeClr val="accent1">
                                          <a:lumMod val="75000"/>
                                        </a:schemeClr>
                                      </a:solidFill>
                                      <a:latin typeface="Cambria Math" panose="02040503050406030204" pitchFamily="18" charset="0"/>
                                      <a:ea typeface="Cambria Math" panose="02040503050406030204" pitchFamily="18" charset="0"/>
                                    </a:rPr>
                                    <m:t>2</m:t>
                                  </m:r>
                                </m:sub>
                              </m:sSub>
                              <m:r>
                                <a:rPr lang="en-US" sz="2400" b="0" i="1" smtClean="0">
                                  <a:solidFill>
                                    <a:schemeClr val="accent1">
                                      <a:lumMod val="75000"/>
                                    </a:schemeClr>
                                  </a:solidFill>
                                  <a:latin typeface="Cambria Math" panose="02040503050406030204" pitchFamily="18" charset="0"/>
                                  <a:ea typeface="Cambria Math" panose="02040503050406030204" pitchFamily="18" charset="0"/>
                                </a:rPr>
                                <m:t> ; </m:t>
                              </m:r>
                              <m:sSub>
                                <m:sSubPr>
                                  <m:ctrlPr>
                                    <a:rPr lang="en-US" sz="2400" b="0" i="1" smtClean="0">
                                      <a:solidFill>
                                        <a:schemeClr val="accent1">
                                          <a:lumMod val="75000"/>
                                        </a:schemeClr>
                                      </a:solidFill>
                                      <a:latin typeface="Cambria Math" panose="02040503050406030204" pitchFamily="18" charset="0"/>
                                      <a:ea typeface="Cambria Math" panose="02040503050406030204" pitchFamily="18" charset="0"/>
                                    </a:rPr>
                                  </m:ctrlPr>
                                </m:sSubPr>
                                <m:e>
                                  <m:sSub>
                                    <m:sSubPr>
                                      <m:ctrlPr>
                                        <a:rPr lang="en-US" sz="2400"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ea typeface="Cambria Math" panose="02040503050406030204" pitchFamily="18" charset="0"/>
                                        </a:rPr>
                                        <m:t>𝑚</m:t>
                                      </m:r>
                                    </m:e>
                                    <m:sub>
                                      <m:sSub>
                                        <m:sSubPr>
                                          <m:ctrlPr>
                                            <a:rPr lang="en-US" sz="2400"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sz="2400" b="0" i="1" smtClean="0">
                                              <a:solidFill>
                                                <a:schemeClr val="accent1">
                                                  <a:lumMod val="75000"/>
                                                </a:schemeClr>
                                              </a:solidFill>
                                              <a:latin typeface="Cambria Math" panose="02040503050406030204" pitchFamily="18" charset="0"/>
                                              <a:ea typeface="Cambria Math" panose="02040503050406030204" pitchFamily="18" charset="0"/>
                                            </a:rPr>
                                            <m:t>𝑆</m:t>
                                          </m:r>
                                        </m:e>
                                        <m:sub>
                                          <m:r>
                                            <a:rPr lang="en-US" sz="2400" b="0" i="1" smtClean="0">
                                              <a:solidFill>
                                                <a:schemeClr val="accent1">
                                                  <a:lumMod val="75000"/>
                                                </a:schemeClr>
                                              </a:solidFill>
                                              <a:latin typeface="Cambria Math" panose="02040503050406030204" pitchFamily="18" charset="0"/>
                                              <a:ea typeface="Cambria Math" panose="02040503050406030204" pitchFamily="18" charset="0"/>
                                            </a:rPr>
                                            <m:t>2</m:t>
                                          </m:r>
                                        </m:sub>
                                      </m:sSub>
                                    </m:sub>
                                  </m:sSub>
                                  <m:r>
                                    <a:rPr lang="en-US" sz="2400" b="0" i="1" smtClean="0">
                                      <a:solidFill>
                                        <a:schemeClr val="accent1">
                                          <a:lumMod val="75000"/>
                                        </a:schemeClr>
                                      </a:solidFill>
                                      <a:latin typeface="Cambria Math" panose="02040503050406030204" pitchFamily="18" charset="0"/>
                                      <a:ea typeface="Cambria Math" panose="02040503050406030204" pitchFamily="18" charset="0"/>
                                    </a:rPr>
                                    <m:t>(</m:t>
                                  </m:r>
                                  <m:r>
                                    <a:rPr lang="en-US" sz="2400" b="0" i="1" smtClean="0">
                                      <a:solidFill>
                                        <a:schemeClr val="accent1">
                                          <a:lumMod val="75000"/>
                                        </a:schemeClr>
                                      </a:solidFill>
                                      <a:latin typeface="Cambria Math" panose="02040503050406030204" pitchFamily="18" charset="0"/>
                                      <a:ea typeface="Cambria Math" panose="02040503050406030204" pitchFamily="18" charset="0"/>
                                    </a:rPr>
                                    <m:t>𝛽</m:t>
                                  </m:r>
                                </m:e>
                                <m:sub>
                                  <m:r>
                                    <a:rPr lang="en-US" sz="2400" b="0" i="1" smtClean="0">
                                      <a:solidFill>
                                        <a:schemeClr val="accent1">
                                          <a:lumMod val="75000"/>
                                        </a:schemeClr>
                                      </a:solidFill>
                                      <a:latin typeface="Cambria Math" panose="02040503050406030204" pitchFamily="18" charset="0"/>
                                      <a:ea typeface="Cambria Math" panose="02040503050406030204" pitchFamily="18" charset="0"/>
                                    </a:rPr>
                                    <m:t>1</m:t>
                                  </m:r>
                                </m:sub>
                              </m:sSub>
                              <m:r>
                                <a:rPr lang="en-US" sz="2400" b="0" i="1" smtClean="0">
                                  <a:solidFill>
                                    <a:schemeClr val="accent1">
                                      <a:lumMod val="75000"/>
                                    </a:schemeClr>
                                  </a:solidFill>
                                  <a:latin typeface="Cambria Math" panose="02040503050406030204" pitchFamily="18" charset="0"/>
                                  <a:ea typeface="Cambria Math" panose="02040503050406030204" pitchFamily="18" charset="0"/>
                                </a:rPr>
                                <m:t>)</m:t>
                              </m:r>
                            </m:e>
                          </m:d>
                          <m:r>
                            <a:rPr lang="en-US" sz="2400" b="0" i="1" smtClean="0">
                              <a:solidFill>
                                <a:schemeClr val="accent1">
                                  <a:lumMod val="75000"/>
                                </a:schemeClr>
                              </a:solidFill>
                              <a:latin typeface="Cambria Math" panose="02040503050406030204" pitchFamily="18" charset="0"/>
                              <a:ea typeface="Cambria Math" panose="02040503050406030204" pitchFamily="18" charset="0"/>
                            </a:rPr>
                            <m:t>   ∪   </m:t>
                          </m:r>
                          <m:r>
                            <a:rPr lang="en-US" sz="2400" i="1">
                              <a:solidFill>
                                <a:schemeClr val="accent1">
                                  <a:lumMod val="75000"/>
                                </a:schemeClr>
                              </a:solidFill>
                              <a:latin typeface="Cambria Math" panose="02040503050406030204" pitchFamily="18" charset="0"/>
                            </a:rPr>
                            <m:t>(?</m:t>
                          </m:r>
                          <m:r>
                            <a:rPr lang="en-US" sz="2400" i="1">
                              <a:solidFill>
                                <a:schemeClr val="accent1">
                                  <a:lumMod val="75000"/>
                                </a:schemeClr>
                              </a:solidFill>
                              <a:latin typeface="Cambria Math" panose="02040503050406030204" pitchFamily="18" charset="0"/>
                              <a:ea typeface="Cambria Math" panose="02040503050406030204" pitchFamily="18" charset="0"/>
                            </a:rPr>
                            <m:t>¬</m:t>
                          </m:r>
                          <m:sSub>
                            <m:sSubPr>
                              <m:ctrlPr>
                                <a:rPr lang="en-US" sz="2400" i="1">
                                  <a:solidFill>
                                    <a:schemeClr val="accent1">
                                      <a:lumMod val="75000"/>
                                    </a:schemeClr>
                                  </a:solidFill>
                                  <a:latin typeface="Cambria Math" panose="02040503050406030204" pitchFamily="18" charset="0"/>
                                  <a:ea typeface="Cambria Math" panose="02040503050406030204" pitchFamily="18" charset="0"/>
                                </a:rPr>
                              </m:ctrlPr>
                            </m:sSubPr>
                            <m:e>
                              <m:r>
                                <a:rPr lang="en-US" sz="2400" i="1">
                                  <a:solidFill>
                                    <a:schemeClr val="accent1">
                                      <a:lumMod val="75000"/>
                                    </a:schemeClr>
                                  </a:solidFill>
                                  <a:latin typeface="Cambria Math" panose="02040503050406030204" pitchFamily="18" charset="0"/>
                                  <a:ea typeface="Cambria Math" panose="02040503050406030204" pitchFamily="18" charset="0"/>
                                </a:rPr>
                                <m:t>𝑆</m:t>
                              </m:r>
                            </m:e>
                            <m:sub>
                              <m:r>
                                <a:rPr lang="en-US" sz="2400" i="1">
                                  <a:solidFill>
                                    <a:schemeClr val="accent1">
                                      <a:lumMod val="75000"/>
                                    </a:schemeClr>
                                  </a:solidFill>
                                  <a:latin typeface="Cambria Math" panose="02040503050406030204" pitchFamily="18" charset="0"/>
                                  <a:ea typeface="Cambria Math" panose="02040503050406030204" pitchFamily="18" charset="0"/>
                                </a:rPr>
                                <m:t>1</m:t>
                              </m:r>
                            </m:sub>
                          </m:sSub>
                          <m:r>
                            <a:rPr lang="en-US" sz="2400" i="1">
                              <a:solidFill>
                                <a:schemeClr val="accent1">
                                  <a:lumMod val="75000"/>
                                </a:schemeClr>
                              </a:solidFill>
                              <a:latin typeface="Cambria Math" panose="02040503050406030204" pitchFamily="18" charset="0"/>
                              <a:ea typeface="Cambria Math" panose="02040503050406030204" pitchFamily="18" charset="0"/>
                            </a:rPr>
                            <m:t>∧</m:t>
                          </m:r>
                          <m:sSub>
                            <m:sSubPr>
                              <m:ctrlPr>
                                <a:rPr lang="en-US" sz="2400" i="1">
                                  <a:solidFill>
                                    <a:schemeClr val="accent1">
                                      <a:lumMod val="75000"/>
                                    </a:schemeClr>
                                  </a:solidFill>
                                  <a:latin typeface="Cambria Math" panose="02040503050406030204" pitchFamily="18" charset="0"/>
                                  <a:ea typeface="Cambria Math" panose="02040503050406030204" pitchFamily="18" charset="0"/>
                                </a:rPr>
                              </m:ctrlPr>
                            </m:sSubPr>
                            <m:e>
                              <m:r>
                                <a:rPr lang="en-US" sz="2400" i="1">
                                  <a:solidFill>
                                    <a:schemeClr val="accent1">
                                      <a:lumMod val="75000"/>
                                    </a:schemeClr>
                                  </a:solidFill>
                                  <a:latin typeface="Cambria Math" panose="02040503050406030204" pitchFamily="18" charset="0"/>
                                  <a:ea typeface="Cambria Math" panose="02040503050406030204" pitchFamily="18" charset="0"/>
                                </a:rPr>
                                <m:t>¬</m:t>
                              </m:r>
                              <m:r>
                                <a:rPr lang="en-US" sz="2400" i="1">
                                  <a:solidFill>
                                    <a:schemeClr val="accent1">
                                      <a:lumMod val="75000"/>
                                    </a:schemeClr>
                                  </a:solidFill>
                                  <a:latin typeface="Cambria Math" panose="02040503050406030204" pitchFamily="18" charset="0"/>
                                  <a:ea typeface="Cambria Math" panose="02040503050406030204" pitchFamily="18" charset="0"/>
                                </a:rPr>
                                <m:t>𝑆</m:t>
                              </m:r>
                            </m:e>
                            <m:sub>
                              <m:r>
                                <a:rPr lang="en-US" sz="2400" i="1">
                                  <a:solidFill>
                                    <a:schemeClr val="accent1">
                                      <a:lumMod val="75000"/>
                                    </a:schemeClr>
                                  </a:solidFill>
                                  <a:latin typeface="Cambria Math" panose="02040503050406030204" pitchFamily="18" charset="0"/>
                                  <a:ea typeface="Cambria Math" panose="02040503050406030204" pitchFamily="18" charset="0"/>
                                </a:rPr>
                                <m:t>2</m:t>
                              </m:r>
                            </m:sub>
                          </m:sSub>
                          <m:r>
                            <a:rPr lang="en-US" sz="2400" i="1">
                              <a:solidFill>
                                <a:schemeClr val="accent1">
                                  <a:lumMod val="75000"/>
                                </a:schemeClr>
                              </a:solidFill>
                              <a:latin typeface="Cambria Math" panose="02040503050406030204" pitchFamily="18" charset="0"/>
                              <a:ea typeface="Cambria Math" panose="02040503050406030204" pitchFamily="18" charset="0"/>
                            </a:rPr>
                            <m:t> ; </m:t>
                          </m:r>
                          <m:sSub>
                            <m:sSubPr>
                              <m:ctrlPr>
                                <a:rPr lang="en-US" sz="2400"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sz="2400" i="1">
                                  <a:solidFill>
                                    <a:schemeClr val="accent1">
                                      <a:lumMod val="75000"/>
                                    </a:schemeClr>
                                  </a:solidFill>
                                  <a:latin typeface="Cambria Math" panose="02040503050406030204" pitchFamily="18" charset="0"/>
                                  <a:ea typeface="Cambria Math" panose="02040503050406030204" pitchFamily="18" charset="0"/>
                                </a:rPr>
                                <m:t>𝛽</m:t>
                              </m:r>
                            </m:e>
                            <m:sub>
                              <m:r>
                                <a:rPr lang="en-US" sz="2400" b="0" i="1" smtClean="0">
                                  <a:solidFill>
                                    <a:schemeClr val="accent1">
                                      <a:lumMod val="75000"/>
                                    </a:schemeClr>
                                  </a:solidFill>
                                  <a:latin typeface="Cambria Math" panose="02040503050406030204" pitchFamily="18" charset="0"/>
                                  <a:ea typeface="Cambria Math" panose="02040503050406030204" pitchFamily="18" charset="0"/>
                                </a:rPr>
                                <m:t>2</m:t>
                              </m:r>
                            </m:sub>
                          </m:sSub>
                          <m:r>
                            <a:rPr lang="en-US" sz="2400" i="1">
                              <a:solidFill>
                                <a:schemeClr val="accent1">
                                  <a:lumMod val="75000"/>
                                </a:schemeClr>
                              </a:solidFill>
                              <a:latin typeface="Cambria Math" panose="02040503050406030204" pitchFamily="18" charset="0"/>
                              <a:ea typeface="Cambria Math" panose="02040503050406030204" pitchFamily="18" charset="0"/>
                            </a:rPr>
                            <m:t>))</m:t>
                          </m:r>
                        </m:e>
                        <m:sup>
                          <m:r>
                            <a:rPr lang="en-US" sz="2400" b="0" i="1" smtClean="0">
                              <a:solidFill>
                                <a:schemeClr val="accent1">
                                  <a:lumMod val="75000"/>
                                </a:schemeClr>
                              </a:solidFill>
                              <a:latin typeface="Cambria Math" panose="02040503050406030204" pitchFamily="18" charset="0"/>
                            </a:rPr>
                            <m:t>∗</m:t>
                          </m:r>
                        </m:sup>
                      </m:sSup>
                    </m:oMath>
                  </m:oMathPara>
                </a14:m>
                <a:endParaRPr lang="en-US" sz="2400" dirty="0">
                  <a:solidFill>
                    <a:schemeClr val="accent1">
                      <a:lumMod val="75000"/>
                    </a:schemeClr>
                  </a:solidFill>
                </a:endParaRPr>
              </a:p>
            </p:txBody>
          </p:sp>
        </mc:Choice>
        <mc:Fallback xmlns="">
          <p:sp>
            <p:nvSpPr>
              <p:cNvPr id="7" name="TextBox 6">
                <a:extLst>
                  <a:ext uri="{FF2B5EF4-FFF2-40B4-BE49-F238E27FC236}">
                    <a16:creationId xmlns:a16="http://schemas.microsoft.com/office/drawing/2014/main" id="{45AAE5D1-A851-E3DD-04D9-3F17177E3B08}"/>
                  </a:ext>
                </a:extLst>
              </p:cNvPr>
              <p:cNvSpPr txBox="1">
                <a:spLocks noRot="1" noChangeAspect="1" noMove="1" noResize="1" noEditPoints="1" noAdjustHandles="1" noChangeArrowheads="1" noChangeShapeType="1" noTextEdit="1"/>
              </p:cNvSpPr>
              <p:nvPr/>
            </p:nvSpPr>
            <p:spPr>
              <a:xfrm>
                <a:off x="450573" y="2991677"/>
                <a:ext cx="8979774" cy="427489"/>
              </a:xfrm>
              <a:prstGeom prst="rect">
                <a:avLst/>
              </a:prstGeom>
              <a:blipFill>
                <a:blip r:embed="rId3"/>
                <a:stretch>
                  <a:fillRect l="-847" r="-9463" b="-2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24C2D8-09E0-2E82-EFAA-2067E2779EE1}"/>
                  </a:ext>
                </a:extLst>
              </p:cNvPr>
              <p:cNvSpPr txBox="1"/>
              <p:nvPr/>
            </p:nvSpPr>
            <p:spPr>
              <a:xfrm>
                <a:off x="609599" y="3458000"/>
                <a:ext cx="3405808" cy="923330"/>
              </a:xfrm>
              <a:prstGeom prst="rect">
                <a:avLst/>
              </a:prstGeom>
              <a:noFill/>
            </p:spPr>
            <p:txBody>
              <a:bodyPr wrap="square" rtlCol="0">
                <a:spAutoFit/>
              </a:bodyPr>
              <a:lstStyle/>
              <a:p>
                <a:r>
                  <a:rPr lang="en-US" dirty="0">
                    <a:solidFill>
                      <a:schemeClr val="accent1">
                        <a:lumMod val="75000"/>
                      </a:schemeClr>
                    </a:solidFill>
                  </a:rPr>
                  <a:t>“When </a:t>
                </a:r>
                <a14:m>
                  <m:oMath xmlns:m="http://schemas.openxmlformats.org/officeDocument/2006/math">
                    <m:sSub>
                      <m:sSubPr>
                        <m:ctrlPr>
                          <a:rPr lang="en-US" sz="1800" b="0" i="1" smtClean="0">
                            <a:solidFill>
                              <a:schemeClr val="accent1">
                                <a:lumMod val="75000"/>
                              </a:schemeClr>
                            </a:solidFill>
                            <a:latin typeface="Cambria Math" panose="02040503050406030204" pitchFamily="18" charset="0"/>
                          </a:rPr>
                        </m:ctrlPr>
                      </m:sSubPr>
                      <m:e>
                        <m:r>
                          <a:rPr lang="en-US" sz="1800" b="0" i="1" smtClean="0">
                            <a:solidFill>
                              <a:schemeClr val="accent1">
                                <a:lumMod val="75000"/>
                              </a:schemeClr>
                            </a:solidFill>
                            <a:latin typeface="Cambria Math" panose="02040503050406030204" pitchFamily="18" charset="0"/>
                          </a:rPr>
                          <m:t>𝑆</m:t>
                        </m:r>
                      </m:e>
                      <m:sub>
                        <m:r>
                          <a:rPr lang="en-US" sz="1800" b="0" i="1" smtClean="0">
                            <a:solidFill>
                              <a:schemeClr val="accent1">
                                <a:lumMod val="75000"/>
                              </a:schemeClr>
                            </a:solidFill>
                            <a:latin typeface="Cambria Math" panose="02040503050406030204" pitchFamily="18" charset="0"/>
                          </a:rPr>
                          <m:t>1</m:t>
                        </m:r>
                      </m:sub>
                    </m:sSub>
                  </m:oMath>
                </a14:m>
                <a:r>
                  <a:rPr lang="en-US" dirty="0">
                    <a:solidFill>
                      <a:schemeClr val="accent1">
                        <a:lumMod val="75000"/>
                      </a:schemeClr>
                    </a:solidFill>
                  </a:rPr>
                  <a:t> is true run the advanced system with </a:t>
                </a:r>
                <a14:m>
                  <m:oMath xmlns:m="http://schemas.openxmlformats.org/officeDocument/2006/math">
                    <m:sSub>
                      <m:sSubPr>
                        <m:ctrlPr>
                          <a:rPr lang="en-US" i="1">
                            <a:solidFill>
                              <a:schemeClr val="accent1">
                                <a:lumMod val="75000"/>
                              </a:schemeClr>
                            </a:solidFill>
                            <a:latin typeface="Cambria Math" panose="02040503050406030204" pitchFamily="18" charset="0"/>
                          </a:rPr>
                        </m:ctrlPr>
                      </m:sSubPr>
                      <m:e>
                        <m:r>
                          <a:rPr lang="en-US" i="1">
                            <a:solidFill>
                              <a:schemeClr val="accent1">
                                <a:lumMod val="75000"/>
                              </a:schemeClr>
                            </a:solidFill>
                            <a:latin typeface="Cambria Math" panose="02040503050406030204" pitchFamily="18" charset="0"/>
                          </a:rPr>
                          <m:t>𝑆</m:t>
                        </m:r>
                      </m:e>
                      <m:sub>
                        <m:r>
                          <a:rPr lang="en-US" i="1">
                            <a:solidFill>
                              <a:schemeClr val="accent1">
                                <a:lumMod val="75000"/>
                              </a:schemeClr>
                            </a:solidFill>
                            <a:latin typeface="Cambria Math" panose="02040503050406030204" pitchFamily="18" charset="0"/>
                          </a:rPr>
                          <m:t>1</m:t>
                        </m:r>
                      </m:sub>
                    </m:sSub>
                    <m:r>
                      <a:rPr lang="en-US" i="1">
                        <a:solidFill>
                          <a:schemeClr val="accent1">
                            <a:lumMod val="75000"/>
                          </a:schemeClr>
                        </a:solidFill>
                        <a:latin typeface="Cambria Math" panose="02040503050406030204" pitchFamily="18" charset="0"/>
                      </a:rPr>
                      <m:t> </m:t>
                    </m:r>
                  </m:oMath>
                </a14:m>
                <a:r>
                  <a:rPr lang="en-US" dirty="0">
                    <a:solidFill>
                      <a:schemeClr val="accent1">
                        <a:lumMod val="75000"/>
                      </a:schemeClr>
                    </a:solidFill>
                  </a:rPr>
                  <a:t>monitor” </a:t>
                </a:r>
              </a:p>
            </p:txBody>
          </p:sp>
        </mc:Choice>
        <mc:Fallback xmlns="">
          <p:sp>
            <p:nvSpPr>
              <p:cNvPr id="9" name="TextBox 8">
                <a:extLst>
                  <a:ext uri="{FF2B5EF4-FFF2-40B4-BE49-F238E27FC236}">
                    <a16:creationId xmlns:a16="http://schemas.microsoft.com/office/drawing/2014/main" id="{2524C2D8-09E0-2E82-EFAA-2067E2779EE1}"/>
                  </a:ext>
                </a:extLst>
              </p:cNvPr>
              <p:cNvSpPr txBox="1">
                <a:spLocks noRot="1" noChangeAspect="1" noMove="1" noResize="1" noEditPoints="1" noAdjustHandles="1" noChangeArrowheads="1" noChangeShapeType="1" noTextEdit="1"/>
              </p:cNvSpPr>
              <p:nvPr/>
            </p:nvSpPr>
            <p:spPr>
              <a:xfrm>
                <a:off x="609599" y="3458000"/>
                <a:ext cx="3405808" cy="923330"/>
              </a:xfrm>
              <a:prstGeom prst="rect">
                <a:avLst/>
              </a:prstGeom>
              <a:blipFill>
                <a:blip r:embed="rId4"/>
                <a:stretch>
                  <a:fillRect l="-1487" t="-2703" b="-94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EB4E738-C142-D55A-69EE-1A05C57A8FCC}"/>
                  </a:ext>
                </a:extLst>
              </p:cNvPr>
              <p:cNvSpPr txBox="1"/>
              <p:nvPr/>
            </p:nvSpPr>
            <p:spPr>
              <a:xfrm>
                <a:off x="3542246" y="3434545"/>
                <a:ext cx="3405808" cy="923330"/>
              </a:xfrm>
              <a:prstGeom prst="rect">
                <a:avLst/>
              </a:prstGeom>
              <a:noFill/>
            </p:spPr>
            <p:txBody>
              <a:bodyPr wrap="square" rtlCol="0">
                <a:spAutoFit/>
              </a:bodyPr>
              <a:lstStyle/>
              <a:p>
                <a:r>
                  <a:rPr lang="en-US" dirty="0">
                    <a:solidFill>
                      <a:schemeClr val="accent1">
                        <a:lumMod val="75000"/>
                      </a:schemeClr>
                    </a:solidFill>
                  </a:rPr>
                  <a:t>“When </a:t>
                </a:r>
                <a14:m>
                  <m:oMath xmlns:m="http://schemas.openxmlformats.org/officeDocument/2006/math">
                    <m:sSub>
                      <m:sSubPr>
                        <m:ctrlPr>
                          <a:rPr lang="en-US" i="1">
                            <a:solidFill>
                              <a:schemeClr val="accent1">
                                <a:lumMod val="75000"/>
                              </a:schemeClr>
                            </a:solidFill>
                            <a:latin typeface="Cambria Math" panose="02040503050406030204" pitchFamily="18" charset="0"/>
                            <a:ea typeface="Cambria Math" panose="02040503050406030204" pitchFamily="18" charset="0"/>
                          </a:rPr>
                        </m:ctrlPr>
                      </m:sSubPr>
                      <m:e>
                        <m:r>
                          <a:rPr lang="en-US" i="1">
                            <a:solidFill>
                              <a:schemeClr val="accent1">
                                <a:lumMod val="75000"/>
                              </a:schemeClr>
                            </a:solidFill>
                            <a:latin typeface="Cambria Math" panose="02040503050406030204" pitchFamily="18" charset="0"/>
                            <a:ea typeface="Cambria Math" panose="02040503050406030204" pitchFamily="18" charset="0"/>
                          </a:rPr>
                          <m:t>𝑆</m:t>
                        </m:r>
                      </m:e>
                      <m:sub>
                        <m:r>
                          <a:rPr lang="en-US" i="1">
                            <a:solidFill>
                              <a:schemeClr val="accent1">
                                <a:lumMod val="75000"/>
                              </a:schemeClr>
                            </a:solidFill>
                            <a:latin typeface="Cambria Math" panose="02040503050406030204" pitchFamily="18" charset="0"/>
                            <a:ea typeface="Cambria Math" panose="02040503050406030204" pitchFamily="18" charset="0"/>
                          </a:rPr>
                          <m:t>1</m:t>
                        </m:r>
                      </m:sub>
                    </m:sSub>
                  </m:oMath>
                </a14:m>
                <a:r>
                  <a:rPr lang="en-US" dirty="0">
                    <a:solidFill>
                      <a:schemeClr val="accent1">
                        <a:lumMod val="75000"/>
                      </a:schemeClr>
                    </a:solidFill>
                  </a:rPr>
                  <a:t> is false and </a:t>
                </a:r>
                <a14:m>
                  <m:oMath xmlns:m="http://schemas.openxmlformats.org/officeDocument/2006/math">
                    <m:sSub>
                      <m:sSubPr>
                        <m:ctrlPr>
                          <a:rPr lang="en-US" sz="1800"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sz="1800" b="0" i="1" smtClean="0">
                            <a:solidFill>
                              <a:schemeClr val="accent1">
                                <a:lumMod val="75000"/>
                              </a:schemeClr>
                            </a:solidFill>
                            <a:latin typeface="Cambria Math" panose="02040503050406030204" pitchFamily="18" charset="0"/>
                            <a:ea typeface="Cambria Math" panose="02040503050406030204" pitchFamily="18" charset="0"/>
                          </a:rPr>
                          <m:t>𝑆</m:t>
                        </m:r>
                      </m:e>
                      <m:sub>
                        <m:r>
                          <a:rPr lang="en-US" sz="1800" b="0" i="1" smtClean="0">
                            <a:solidFill>
                              <a:schemeClr val="accent1">
                                <a:lumMod val="75000"/>
                              </a:schemeClr>
                            </a:solidFill>
                            <a:latin typeface="Cambria Math" panose="02040503050406030204" pitchFamily="18" charset="0"/>
                            <a:ea typeface="Cambria Math" panose="02040503050406030204" pitchFamily="18" charset="0"/>
                          </a:rPr>
                          <m:t>2</m:t>
                        </m:r>
                      </m:sub>
                    </m:sSub>
                  </m:oMath>
                </a14:m>
                <a:r>
                  <a:rPr lang="en-US" dirty="0">
                    <a:solidFill>
                      <a:schemeClr val="accent1">
                        <a:lumMod val="75000"/>
                      </a:schemeClr>
                    </a:solidFill>
                  </a:rPr>
                  <a:t> is true run the first revisionary system with </a:t>
                </a:r>
                <a14:m>
                  <m:oMath xmlns:m="http://schemas.openxmlformats.org/officeDocument/2006/math">
                    <m:sSub>
                      <m:sSubPr>
                        <m:ctrlPr>
                          <a:rPr lang="en-US" i="1">
                            <a:solidFill>
                              <a:schemeClr val="accent1">
                                <a:lumMod val="75000"/>
                              </a:schemeClr>
                            </a:solidFill>
                            <a:latin typeface="Cambria Math" panose="02040503050406030204" pitchFamily="18" charset="0"/>
                            <a:ea typeface="Cambria Math" panose="02040503050406030204" pitchFamily="18" charset="0"/>
                          </a:rPr>
                        </m:ctrlPr>
                      </m:sSubPr>
                      <m:e>
                        <m:r>
                          <a:rPr lang="en-US" i="1">
                            <a:solidFill>
                              <a:schemeClr val="accent1">
                                <a:lumMod val="75000"/>
                              </a:schemeClr>
                            </a:solidFill>
                            <a:latin typeface="Cambria Math" panose="02040503050406030204" pitchFamily="18" charset="0"/>
                            <a:ea typeface="Cambria Math" panose="02040503050406030204" pitchFamily="18" charset="0"/>
                          </a:rPr>
                          <m:t>𝑆</m:t>
                        </m:r>
                      </m:e>
                      <m:sub>
                        <m:r>
                          <a:rPr lang="en-US" i="1">
                            <a:solidFill>
                              <a:schemeClr val="accent1">
                                <a:lumMod val="75000"/>
                              </a:schemeClr>
                            </a:solidFill>
                            <a:latin typeface="Cambria Math" panose="02040503050406030204" pitchFamily="18" charset="0"/>
                            <a:ea typeface="Cambria Math" panose="02040503050406030204" pitchFamily="18" charset="0"/>
                          </a:rPr>
                          <m:t>2</m:t>
                        </m:r>
                      </m:sub>
                    </m:sSub>
                  </m:oMath>
                </a14:m>
                <a:r>
                  <a:rPr lang="en-US" dirty="0">
                    <a:solidFill>
                      <a:schemeClr val="accent1">
                        <a:lumMod val="75000"/>
                      </a:schemeClr>
                    </a:solidFill>
                  </a:rPr>
                  <a:t> monitor"</a:t>
                </a:r>
              </a:p>
            </p:txBody>
          </p:sp>
        </mc:Choice>
        <mc:Fallback xmlns="">
          <p:sp>
            <p:nvSpPr>
              <p:cNvPr id="10" name="TextBox 9">
                <a:extLst>
                  <a:ext uri="{FF2B5EF4-FFF2-40B4-BE49-F238E27FC236}">
                    <a16:creationId xmlns:a16="http://schemas.microsoft.com/office/drawing/2014/main" id="{6EB4E738-C142-D55A-69EE-1A05C57A8FCC}"/>
                  </a:ext>
                </a:extLst>
              </p:cNvPr>
              <p:cNvSpPr txBox="1">
                <a:spLocks noRot="1" noChangeAspect="1" noMove="1" noResize="1" noEditPoints="1" noAdjustHandles="1" noChangeArrowheads="1" noChangeShapeType="1" noTextEdit="1"/>
              </p:cNvSpPr>
              <p:nvPr/>
            </p:nvSpPr>
            <p:spPr>
              <a:xfrm>
                <a:off x="3542246" y="3434545"/>
                <a:ext cx="3405808" cy="923330"/>
              </a:xfrm>
              <a:prstGeom prst="rect">
                <a:avLst/>
              </a:prstGeom>
              <a:blipFill>
                <a:blip r:embed="rId5"/>
                <a:stretch>
                  <a:fillRect l="-1111" t="-2703" b="-94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5791595-B2BA-1551-1792-709E0B007C2A}"/>
                  </a:ext>
                </a:extLst>
              </p:cNvPr>
              <p:cNvSpPr txBox="1"/>
              <p:nvPr/>
            </p:nvSpPr>
            <p:spPr>
              <a:xfrm>
                <a:off x="7037621" y="3442568"/>
                <a:ext cx="3405808" cy="646331"/>
              </a:xfrm>
              <a:prstGeom prst="rect">
                <a:avLst/>
              </a:prstGeom>
              <a:noFill/>
            </p:spPr>
            <p:txBody>
              <a:bodyPr wrap="square" rtlCol="0">
                <a:spAutoFit/>
              </a:bodyPr>
              <a:lstStyle/>
              <a:p>
                <a:r>
                  <a:rPr lang="en-US" dirty="0">
                    <a:solidFill>
                      <a:schemeClr val="accent1">
                        <a:lumMod val="75000"/>
                      </a:schemeClr>
                    </a:solidFill>
                  </a:rPr>
                  <a:t>“When </a:t>
                </a:r>
                <a14:m>
                  <m:oMath xmlns:m="http://schemas.openxmlformats.org/officeDocument/2006/math">
                    <m:sSub>
                      <m:sSubPr>
                        <m:ctrlPr>
                          <a:rPr lang="en-US" sz="1800" b="0" i="1" smtClean="0">
                            <a:solidFill>
                              <a:schemeClr val="accent1">
                                <a:lumMod val="75000"/>
                              </a:schemeClr>
                            </a:solidFill>
                            <a:latin typeface="Cambria Math" panose="02040503050406030204" pitchFamily="18" charset="0"/>
                            <a:ea typeface="Cambria Math" panose="02040503050406030204" pitchFamily="18" charset="0"/>
                          </a:rPr>
                        </m:ctrlPr>
                      </m:sSubPr>
                      <m:e>
                        <m:r>
                          <a:rPr lang="en-US" sz="1800" b="0" i="1" smtClean="0">
                            <a:solidFill>
                              <a:schemeClr val="accent1">
                                <a:lumMod val="75000"/>
                              </a:schemeClr>
                            </a:solidFill>
                            <a:latin typeface="Cambria Math" panose="02040503050406030204" pitchFamily="18" charset="0"/>
                            <a:ea typeface="Cambria Math" panose="02040503050406030204" pitchFamily="18" charset="0"/>
                          </a:rPr>
                          <m:t>𝑆</m:t>
                        </m:r>
                      </m:e>
                      <m:sub>
                        <m:r>
                          <a:rPr lang="en-US" sz="1800" b="0" i="1" smtClean="0">
                            <a:solidFill>
                              <a:schemeClr val="accent1">
                                <a:lumMod val="75000"/>
                              </a:schemeClr>
                            </a:solidFill>
                            <a:latin typeface="Cambria Math" panose="02040503050406030204" pitchFamily="18" charset="0"/>
                            <a:ea typeface="Cambria Math" panose="02040503050406030204" pitchFamily="18" charset="0"/>
                          </a:rPr>
                          <m:t>1</m:t>
                        </m:r>
                      </m:sub>
                    </m:sSub>
                  </m:oMath>
                </a14:m>
                <a:r>
                  <a:rPr lang="en-US" dirty="0">
                    <a:solidFill>
                      <a:schemeClr val="accent1">
                        <a:lumMod val="75000"/>
                      </a:schemeClr>
                    </a:solidFill>
                  </a:rPr>
                  <a:t> and </a:t>
                </a:r>
                <a14:m>
                  <m:oMath xmlns:m="http://schemas.openxmlformats.org/officeDocument/2006/math">
                    <m:sSub>
                      <m:sSubPr>
                        <m:ctrlPr>
                          <a:rPr lang="en-US" i="1">
                            <a:solidFill>
                              <a:schemeClr val="accent1">
                                <a:lumMod val="75000"/>
                              </a:schemeClr>
                            </a:solidFill>
                            <a:latin typeface="Cambria Math" panose="02040503050406030204" pitchFamily="18" charset="0"/>
                            <a:ea typeface="Cambria Math" panose="02040503050406030204" pitchFamily="18" charset="0"/>
                          </a:rPr>
                        </m:ctrlPr>
                      </m:sSubPr>
                      <m:e>
                        <m:r>
                          <a:rPr lang="en-US" i="1">
                            <a:solidFill>
                              <a:schemeClr val="accent1">
                                <a:lumMod val="75000"/>
                              </a:schemeClr>
                            </a:solidFill>
                            <a:latin typeface="Cambria Math" panose="02040503050406030204" pitchFamily="18" charset="0"/>
                            <a:ea typeface="Cambria Math" panose="02040503050406030204" pitchFamily="18" charset="0"/>
                          </a:rPr>
                          <m:t>𝑆</m:t>
                        </m:r>
                      </m:e>
                      <m:sub>
                        <m:r>
                          <a:rPr lang="en-US" i="1">
                            <a:solidFill>
                              <a:schemeClr val="accent1">
                                <a:lumMod val="75000"/>
                              </a:schemeClr>
                            </a:solidFill>
                            <a:latin typeface="Cambria Math" panose="02040503050406030204" pitchFamily="18" charset="0"/>
                            <a:ea typeface="Cambria Math" panose="02040503050406030204" pitchFamily="18" charset="0"/>
                          </a:rPr>
                          <m:t>2</m:t>
                        </m:r>
                      </m:sub>
                    </m:sSub>
                  </m:oMath>
                </a14:m>
                <a:r>
                  <a:rPr lang="en-US" dirty="0">
                    <a:solidFill>
                      <a:schemeClr val="accent1">
                        <a:lumMod val="75000"/>
                      </a:schemeClr>
                    </a:solidFill>
                  </a:rPr>
                  <a:t> are false run the second revisionary system” </a:t>
                </a:r>
              </a:p>
            </p:txBody>
          </p:sp>
        </mc:Choice>
        <mc:Fallback xmlns="">
          <p:sp>
            <p:nvSpPr>
              <p:cNvPr id="11" name="TextBox 10">
                <a:extLst>
                  <a:ext uri="{FF2B5EF4-FFF2-40B4-BE49-F238E27FC236}">
                    <a16:creationId xmlns:a16="http://schemas.microsoft.com/office/drawing/2014/main" id="{45791595-B2BA-1551-1792-709E0B007C2A}"/>
                  </a:ext>
                </a:extLst>
              </p:cNvPr>
              <p:cNvSpPr txBox="1">
                <a:spLocks noRot="1" noChangeAspect="1" noMove="1" noResize="1" noEditPoints="1" noAdjustHandles="1" noChangeArrowheads="1" noChangeShapeType="1" noTextEdit="1"/>
              </p:cNvSpPr>
              <p:nvPr/>
            </p:nvSpPr>
            <p:spPr>
              <a:xfrm>
                <a:off x="7037621" y="3442568"/>
                <a:ext cx="3405808" cy="646331"/>
              </a:xfrm>
              <a:prstGeom prst="rect">
                <a:avLst/>
              </a:prstGeom>
              <a:blipFill>
                <a:blip r:embed="rId6"/>
                <a:stretch>
                  <a:fillRect l="-1111" t="-5769" r="-1111"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69B906-ADAB-EC99-2347-A79C87409AAE}"/>
                  </a:ext>
                </a:extLst>
              </p:cNvPr>
              <p:cNvSpPr txBox="1"/>
              <p:nvPr/>
            </p:nvSpPr>
            <p:spPr>
              <a:xfrm>
                <a:off x="609599" y="4788871"/>
                <a:ext cx="157700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accent2">
                                  <a:lumMod val="75000"/>
                                </a:schemeClr>
                              </a:solidFill>
                              <a:latin typeface="Cambria Math" panose="02040503050406030204" pitchFamily="18" charset="0"/>
                            </a:rPr>
                          </m:ctrlPr>
                        </m:dPr>
                        <m:e>
                          <m:r>
                            <a:rPr lang="en-US" sz="2800" i="1" smtClean="0">
                              <a:solidFill>
                                <a:schemeClr val="accent2">
                                  <a:lumMod val="75000"/>
                                </a:schemeClr>
                              </a:solidFill>
                              <a:latin typeface="Cambria Math" panose="02040503050406030204" pitchFamily="18" charset="0"/>
                            </a:rPr>
                            <m:t>𝜔</m:t>
                          </m:r>
                        </m:e>
                      </m:d>
                      <m:r>
                        <a:rPr lang="en-US" sz="2800" b="0" i="1" smtClean="0">
                          <a:solidFill>
                            <a:schemeClr val="accent2">
                              <a:lumMod val="75000"/>
                            </a:schemeClr>
                          </a:solidFill>
                          <a:latin typeface="Cambria Math" panose="02040503050406030204" pitchFamily="18" charset="0"/>
                        </a:rPr>
                        <m:t>𝑃</m:t>
                      </m:r>
                      <m:r>
                        <a:rPr lang="en-US" sz="2800" b="0" i="1" smtClean="0">
                          <a:solidFill>
                            <a:schemeClr val="accent2">
                              <a:lumMod val="75000"/>
                            </a:schemeClr>
                          </a:solidFill>
                          <a:latin typeface="Cambria Math" panose="02040503050406030204" pitchFamily="18" charset="0"/>
                        </a:rPr>
                        <m:t> </m:t>
                      </m:r>
                    </m:oMath>
                  </m:oMathPara>
                </a14:m>
                <a:endParaRPr lang="en-US" sz="2800" dirty="0">
                  <a:solidFill>
                    <a:schemeClr val="accent2">
                      <a:lumMod val="75000"/>
                    </a:schemeClr>
                  </a:solidFill>
                </a:endParaRPr>
              </a:p>
            </p:txBody>
          </p:sp>
        </mc:Choice>
        <mc:Fallback xmlns="">
          <p:sp>
            <p:nvSpPr>
              <p:cNvPr id="13" name="TextBox 12">
                <a:extLst>
                  <a:ext uri="{FF2B5EF4-FFF2-40B4-BE49-F238E27FC236}">
                    <a16:creationId xmlns:a16="http://schemas.microsoft.com/office/drawing/2014/main" id="{A969B906-ADAB-EC99-2347-A79C87409AAE}"/>
                  </a:ext>
                </a:extLst>
              </p:cNvPr>
              <p:cNvSpPr txBox="1">
                <a:spLocks noRot="1" noChangeAspect="1" noMove="1" noResize="1" noEditPoints="1" noAdjustHandles="1" noChangeArrowheads="1" noChangeShapeType="1" noTextEdit="1"/>
              </p:cNvSpPr>
              <p:nvPr/>
            </p:nvSpPr>
            <p:spPr>
              <a:xfrm>
                <a:off x="609599" y="4788871"/>
                <a:ext cx="1577006" cy="523220"/>
              </a:xfrm>
              <a:prstGeom prst="rect">
                <a:avLst/>
              </a:prstGeom>
              <a:blipFill>
                <a:blip r:embed="rId7"/>
                <a:stretch>
                  <a:fillRect b="-21429"/>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D9157F8C-EB45-D562-9C71-D0AD9CAA8066}"/>
              </a:ext>
            </a:extLst>
          </p:cNvPr>
          <p:cNvSpPr txBox="1"/>
          <p:nvPr/>
        </p:nvSpPr>
        <p:spPr>
          <a:xfrm>
            <a:off x="218888" y="5312091"/>
            <a:ext cx="2888977" cy="923330"/>
          </a:xfrm>
          <a:prstGeom prst="rect">
            <a:avLst/>
          </a:prstGeom>
          <a:noFill/>
        </p:spPr>
        <p:txBody>
          <a:bodyPr wrap="square" rtlCol="0">
            <a:spAutoFit/>
          </a:bodyPr>
          <a:lstStyle/>
          <a:p>
            <a:r>
              <a:rPr lang="en-US" dirty="0">
                <a:solidFill>
                  <a:schemeClr val="accent2">
                    <a:lumMod val="75000"/>
                  </a:schemeClr>
                </a:solidFill>
              </a:rPr>
              <a:t>“This ‘two reversionary system’ always maintains the safety property P”</a:t>
            </a:r>
          </a:p>
        </p:txBody>
      </p:sp>
      <p:sp>
        <p:nvSpPr>
          <p:cNvPr id="16" name="TextBox 15">
            <a:extLst>
              <a:ext uri="{FF2B5EF4-FFF2-40B4-BE49-F238E27FC236}">
                <a16:creationId xmlns:a16="http://schemas.microsoft.com/office/drawing/2014/main" id="{B4207C69-EBBD-0300-A978-C329F729CE09}"/>
              </a:ext>
            </a:extLst>
          </p:cNvPr>
          <p:cNvSpPr txBox="1"/>
          <p:nvPr/>
        </p:nvSpPr>
        <p:spPr>
          <a:xfrm>
            <a:off x="132516" y="4446705"/>
            <a:ext cx="6102626" cy="369332"/>
          </a:xfrm>
          <a:prstGeom prst="rect">
            <a:avLst/>
          </a:prstGeom>
          <a:noFill/>
        </p:spPr>
        <p:txBody>
          <a:bodyPr wrap="square">
            <a:spAutoFit/>
          </a:bodyPr>
          <a:lstStyle/>
          <a:p>
            <a:r>
              <a:rPr lang="en-US" sz="1800" dirty="0">
                <a:solidFill>
                  <a:schemeClr val="accent2">
                    <a:lumMod val="75000"/>
                  </a:schemeClr>
                </a:solidFill>
              </a:rPr>
              <a:t>Specifying properties of system </a:t>
            </a:r>
            <a:endParaRPr lang="en-US" dirty="0">
              <a:solidFill>
                <a:schemeClr val="accent2">
                  <a:lumMod val="75000"/>
                </a:schemeClr>
              </a:solidFill>
            </a:endParaRPr>
          </a:p>
        </p:txBody>
      </p:sp>
      <p:cxnSp>
        <p:nvCxnSpPr>
          <p:cNvPr id="17" name="Straight Connector 16">
            <a:extLst>
              <a:ext uri="{FF2B5EF4-FFF2-40B4-BE49-F238E27FC236}">
                <a16:creationId xmlns:a16="http://schemas.microsoft.com/office/drawing/2014/main" id="{3B5B80C2-A9CE-AF2E-1F37-5814072E6758}"/>
              </a:ext>
            </a:extLst>
          </p:cNvPr>
          <p:cNvCxnSpPr>
            <a:cxnSpLocks/>
          </p:cNvCxnSpPr>
          <p:nvPr/>
        </p:nvCxnSpPr>
        <p:spPr>
          <a:xfrm>
            <a:off x="473765" y="2595202"/>
            <a:ext cx="112444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F0EED10-D115-31A4-FF3C-1B465EBDF4B8}"/>
              </a:ext>
            </a:extLst>
          </p:cNvPr>
          <p:cNvCxnSpPr>
            <a:cxnSpLocks/>
          </p:cNvCxnSpPr>
          <p:nvPr/>
        </p:nvCxnSpPr>
        <p:spPr>
          <a:xfrm>
            <a:off x="473765" y="4390076"/>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1684746-3ED8-84C1-8712-02E81BC5FF3D}"/>
                  </a:ext>
                </a:extLst>
              </p:cNvPr>
              <p:cNvSpPr txBox="1"/>
              <p:nvPr/>
            </p:nvSpPr>
            <p:spPr>
              <a:xfrm>
                <a:off x="3806568" y="4797972"/>
                <a:ext cx="157700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accent2">
                                  <a:lumMod val="75000"/>
                                </a:schemeClr>
                              </a:solidFill>
                              <a:latin typeface="Cambria Math" panose="02040503050406030204" pitchFamily="18" charset="0"/>
                            </a:rPr>
                          </m:ctrlPr>
                        </m:dPr>
                        <m:e>
                          <m:r>
                            <a:rPr lang="en-US" sz="2800" b="0" i="1" smtClean="0">
                              <a:solidFill>
                                <a:schemeClr val="accent2">
                                  <a:lumMod val="75000"/>
                                </a:schemeClr>
                              </a:solidFill>
                              <a:latin typeface="Cambria Math" panose="02040503050406030204" pitchFamily="18" charset="0"/>
                            </a:rPr>
                            <m:t>𝛼</m:t>
                          </m:r>
                          <m:r>
                            <a:rPr lang="en-US" sz="2800" i="1" smtClean="0">
                              <a:solidFill>
                                <a:schemeClr val="accent2">
                                  <a:lumMod val="75000"/>
                                </a:schemeClr>
                              </a:solidFill>
                              <a:latin typeface="Cambria Math" panose="02040503050406030204" pitchFamily="18" charset="0"/>
                            </a:rPr>
                            <m:t> </m:t>
                          </m:r>
                        </m:e>
                      </m:d>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𝐺</m:t>
                          </m:r>
                        </m:e>
                        <m:sub>
                          <m:r>
                            <a:rPr lang="en-US" sz="2800" b="0" i="1" smtClean="0">
                              <a:solidFill>
                                <a:schemeClr val="accent2">
                                  <a:lumMod val="75000"/>
                                </a:schemeClr>
                              </a:solidFill>
                              <a:latin typeface="Cambria Math" panose="02040503050406030204" pitchFamily="18" charset="0"/>
                            </a:rPr>
                            <m:t>1</m:t>
                          </m:r>
                        </m:sub>
                      </m:sSub>
                      <m:r>
                        <a:rPr lang="en-US" sz="2800" b="0" i="1" smtClean="0">
                          <a:solidFill>
                            <a:schemeClr val="accent2">
                              <a:lumMod val="75000"/>
                            </a:schemeClr>
                          </a:solidFill>
                          <a:latin typeface="Cambria Math" panose="02040503050406030204" pitchFamily="18" charset="0"/>
                        </a:rPr>
                        <m:t> </m:t>
                      </m:r>
                    </m:oMath>
                  </m:oMathPara>
                </a14:m>
                <a:endParaRPr lang="en-US" sz="2800" dirty="0">
                  <a:solidFill>
                    <a:schemeClr val="accent2">
                      <a:lumMod val="75000"/>
                    </a:schemeClr>
                  </a:solidFill>
                </a:endParaRPr>
              </a:p>
            </p:txBody>
          </p:sp>
        </mc:Choice>
        <mc:Fallback xmlns="">
          <p:sp>
            <p:nvSpPr>
              <p:cNvPr id="19" name="TextBox 18">
                <a:extLst>
                  <a:ext uri="{FF2B5EF4-FFF2-40B4-BE49-F238E27FC236}">
                    <a16:creationId xmlns:a16="http://schemas.microsoft.com/office/drawing/2014/main" id="{51684746-3ED8-84C1-8712-02E81BC5FF3D}"/>
                  </a:ext>
                </a:extLst>
              </p:cNvPr>
              <p:cNvSpPr txBox="1">
                <a:spLocks noRot="1" noChangeAspect="1" noMove="1" noResize="1" noEditPoints="1" noAdjustHandles="1" noChangeArrowheads="1" noChangeShapeType="1" noTextEdit="1"/>
              </p:cNvSpPr>
              <p:nvPr/>
            </p:nvSpPr>
            <p:spPr>
              <a:xfrm>
                <a:off x="3806568" y="4797972"/>
                <a:ext cx="1577006" cy="523220"/>
              </a:xfrm>
              <a:prstGeom prst="rect">
                <a:avLst/>
              </a:prstGeom>
              <a:blipFill>
                <a:blip r:embed="rId8"/>
                <a:stretch>
                  <a:fillRect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BF02C34A-9D4D-8120-6C56-8DDE3F4C6C85}"/>
                  </a:ext>
                </a:extLst>
              </p:cNvPr>
              <p:cNvSpPr txBox="1"/>
              <p:nvPr/>
            </p:nvSpPr>
            <p:spPr>
              <a:xfrm>
                <a:off x="6393930" y="4691254"/>
                <a:ext cx="239272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2">
                              <a:lumMod val="75000"/>
                            </a:schemeClr>
                          </a:solidFill>
                          <a:latin typeface="Cambria Math" panose="02040503050406030204" pitchFamily="18" charset="0"/>
                        </a:rPr>
                        <m:t>¬</m:t>
                      </m:r>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𝑆</m:t>
                          </m:r>
                        </m:e>
                        <m:sub>
                          <m:r>
                            <a:rPr lang="en-US" sz="2800" b="0" i="1" smtClean="0">
                              <a:solidFill>
                                <a:schemeClr val="accent2">
                                  <a:lumMod val="75000"/>
                                </a:schemeClr>
                              </a:solidFill>
                              <a:latin typeface="Cambria Math" panose="02040503050406030204" pitchFamily="18" charset="0"/>
                            </a:rPr>
                            <m:t>1</m:t>
                          </m:r>
                        </m:sub>
                      </m:sSub>
                      <m:r>
                        <a:rPr lang="en-US" sz="2800" b="0" i="1" smtClean="0">
                          <a:solidFill>
                            <a:schemeClr val="accent2">
                              <a:lumMod val="75000"/>
                            </a:schemeClr>
                          </a:solidFill>
                          <a:latin typeface="Cambria Math" panose="02040503050406030204" pitchFamily="18" charset="0"/>
                        </a:rPr>
                        <m:t>→</m:t>
                      </m:r>
                      <m:d>
                        <m:dPr>
                          <m:begChr m:val="⟨"/>
                          <m:endChr m:val="⟩"/>
                          <m:ctrlPr>
                            <a:rPr lang="en-US" sz="2800" b="0" i="1" smtClean="0">
                              <a:solidFill>
                                <a:schemeClr val="accent2">
                                  <a:lumMod val="75000"/>
                                </a:schemeClr>
                              </a:solidFill>
                              <a:latin typeface="Cambria Math" panose="02040503050406030204" pitchFamily="18" charset="0"/>
                            </a:rPr>
                          </m:ctrlPr>
                        </m:dPr>
                        <m:e>
                          <m:r>
                            <a:rPr lang="en-US" sz="2800" b="0" i="1" smtClean="0">
                              <a:solidFill>
                                <a:schemeClr val="accent2">
                                  <a:lumMod val="75000"/>
                                </a:schemeClr>
                              </a:solidFill>
                              <a:latin typeface="Cambria Math" panose="02040503050406030204" pitchFamily="18" charset="0"/>
                            </a:rPr>
                            <m:t>𝜔</m:t>
                          </m:r>
                        </m:e>
                      </m:d>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𝐺</m:t>
                          </m:r>
                        </m:e>
                        <m:sub>
                          <m:r>
                            <a:rPr lang="en-US" sz="2800" b="0" i="1" smtClean="0">
                              <a:solidFill>
                                <a:schemeClr val="accent2">
                                  <a:lumMod val="75000"/>
                                </a:schemeClr>
                              </a:solidFill>
                              <a:latin typeface="Cambria Math" panose="02040503050406030204" pitchFamily="18" charset="0"/>
                            </a:rPr>
                            <m:t>2</m:t>
                          </m:r>
                        </m:sub>
                      </m:sSub>
                      <m:r>
                        <a:rPr lang="en-US" sz="2800" b="0" i="1" smtClean="0">
                          <a:solidFill>
                            <a:schemeClr val="accent2">
                              <a:lumMod val="75000"/>
                            </a:schemeClr>
                          </a:solidFill>
                          <a:latin typeface="Cambria Math" panose="02040503050406030204" pitchFamily="18" charset="0"/>
                        </a:rPr>
                        <m:t> </m:t>
                      </m:r>
                    </m:oMath>
                  </m:oMathPara>
                </a14:m>
                <a:endParaRPr lang="en-US" sz="2800" dirty="0">
                  <a:solidFill>
                    <a:schemeClr val="accent2">
                      <a:lumMod val="75000"/>
                    </a:schemeClr>
                  </a:solidFill>
                </a:endParaRPr>
              </a:p>
            </p:txBody>
          </p:sp>
        </mc:Choice>
        <mc:Fallback xmlns="">
          <p:sp>
            <p:nvSpPr>
              <p:cNvPr id="21" name="TextBox 20">
                <a:extLst>
                  <a:ext uri="{FF2B5EF4-FFF2-40B4-BE49-F238E27FC236}">
                    <a16:creationId xmlns:a16="http://schemas.microsoft.com/office/drawing/2014/main" id="{BF02C34A-9D4D-8120-6C56-8DDE3F4C6C85}"/>
                  </a:ext>
                </a:extLst>
              </p:cNvPr>
              <p:cNvSpPr txBox="1">
                <a:spLocks noRot="1" noChangeAspect="1" noMove="1" noResize="1" noEditPoints="1" noAdjustHandles="1" noChangeArrowheads="1" noChangeShapeType="1" noTextEdit="1"/>
              </p:cNvSpPr>
              <p:nvPr/>
            </p:nvSpPr>
            <p:spPr>
              <a:xfrm>
                <a:off x="6393930" y="4691254"/>
                <a:ext cx="2392726" cy="523220"/>
              </a:xfrm>
              <a:prstGeom prst="rect">
                <a:avLst/>
              </a:prstGeom>
              <a:blipFill>
                <a:blip r:embed="rId9"/>
                <a:stretch>
                  <a:fillRect r="-1058" b="-21429"/>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429A6AF5-4EC6-4AFD-2B38-AAA084F14401}"/>
              </a:ext>
            </a:extLst>
          </p:cNvPr>
          <p:cNvSpPr txBox="1"/>
          <p:nvPr/>
        </p:nvSpPr>
        <p:spPr>
          <a:xfrm>
            <a:off x="3306409" y="5346321"/>
            <a:ext cx="2888977" cy="646331"/>
          </a:xfrm>
          <a:prstGeom prst="rect">
            <a:avLst/>
          </a:prstGeom>
          <a:noFill/>
        </p:spPr>
        <p:txBody>
          <a:bodyPr wrap="square" rtlCol="0">
            <a:spAutoFit/>
          </a:bodyPr>
          <a:lstStyle/>
          <a:p>
            <a:r>
              <a:rPr lang="en-US" dirty="0">
                <a:solidFill>
                  <a:schemeClr val="accent2">
                    <a:lumMod val="75000"/>
                  </a:schemeClr>
                </a:solidFill>
              </a:rPr>
              <a:t>“The advanced system will complete the primary goal”</a:t>
            </a:r>
          </a:p>
        </p:txBody>
      </p:sp>
      <p:sp>
        <p:nvSpPr>
          <p:cNvPr id="23" name="TextBox 22">
            <a:extLst>
              <a:ext uri="{FF2B5EF4-FFF2-40B4-BE49-F238E27FC236}">
                <a16:creationId xmlns:a16="http://schemas.microsoft.com/office/drawing/2014/main" id="{0294DE3B-5C92-4BCA-4FCF-5A0332F23592}"/>
              </a:ext>
            </a:extLst>
          </p:cNvPr>
          <p:cNvSpPr txBox="1"/>
          <p:nvPr/>
        </p:nvSpPr>
        <p:spPr>
          <a:xfrm>
            <a:off x="6171008" y="5286658"/>
            <a:ext cx="2888977" cy="923330"/>
          </a:xfrm>
          <a:prstGeom prst="rect">
            <a:avLst/>
          </a:prstGeom>
          <a:noFill/>
        </p:spPr>
        <p:txBody>
          <a:bodyPr wrap="square" rtlCol="0">
            <a:spAutoFit/>
          </a:bodyPr>
          <a:lstStyle/>
          <a:p>
            <a:r>
              <a:rPr lang="en-US" dirty="0">
                <a:solidFill>
                  <a:schemeClr val="accent2">
                    <a:lumMod val="75000"/>
                  </a:schemeClr>
                </a:solidFill>
              </a:rPr>
              <a:t>“If the advanced system fails  the system will still complete the secondary goal”</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1ADD9FB-51AE-63AE-2BE6-2AECCC30D464}"/>
                  </a:ext>
                </a:extLst>
              </p:cNvPr>
              <p:cNvSpPr txBox="1"/>
              <p:nvPr/>
            </p:nvSpPr>
            <p:spPr>
              <a:xfrm>
                <a:off x="4750897" y="2043745"/>
                <a:ext cx="7044364" cy="369332"/>
              </a:xfrm>
              <a:prstGeom prst="rect">
                <a:avLst/>
              </a:prstGeom>
              <a:noFill/>
            </p:spPr>
            <p:txBody>
              <a:bodyPr wrap="none" rtlCol="0">
                <a:spAutoFit/>
              </a:bodyPr>
              <a:lstStyle/>
              <a:p>
                <a:r>
                  <a:rPr lang="en-US" dirty="0">
                    <a:solidFill>
                      <a:schemeClr val="accent6">
                        <a:lumMod val="75000"/>
                      </a:schemeClr>
                    </a:solidFill>
                  </a:rPr>
                  <a:t>Assuming </a:t>
                </a:r>
                <a14:m>
                  <m:oMath xmlns:m="http://schemas.openxmlformats.org/officeDocument/2006/math">
                    <m:sSub>
                      <m:sSubPr>
                        <m:ctrlPr>
                          <a:rPr lang="en-US" sz="1800" b="0" i="1" smtClean="0">
                            <a:solidFill>
                              <a:schemeClr val="accent6">
                                <a:lumMod val="75000"/>
                              </a:schemeClr>
                            </a:solidFill>
                            <a:latin typeface="Cambria Math" panose="02040503050406030204" pitchFamily="18" charset="0"/>
                          </a:rPr>
                        </m:ctrlPr>
                      </m:sSubPr>
                      <m:e>
                        <m:r>
                          <a:rPr lang="en-US" sz="1800" b="0" i="1" smtClean="0">
                            <a:solidFill>
                              <a:schemeClr val="accent6">
                                <a:lumMod val="75000"/>
                              </a:schemeClr>
                            </a:solidFill>
                            <a:latin typeface="Cambria Math" panose="02040503050406030204" pitchFamily="18" charset="0"/>
                          </a:rPr>
                          <m:t>𝑆</m:t>
                        </m:r>
                      </m:e>
                      <m:sub>
                        <m:r>
                          <a:rPr lang="en-US" sz="1800" b="0" i="1" smtClean="0">
                            <a:solidFill>
                              <a:schemeClr val="accent6">
                                <a:lumMod val="75000"/>
                              </a:schemeClr>
                            </a:solidFill>
                            <a:latin typeface="Cambria Math" panose="02040503050406030204" pitchFamily="18" charset="0"/>
                          </a:rPr>
                          <m:t>1</m:t>
                        </m:r>
                      </m:sub>
                    </m:sSub>
                  </m:oMath>
                </a14:m>
                <a:r>
                  <a:rPr lang="en-US" dirty="0">
                    <a:solidFill>
                      <a:schemeClr val="accent6">
                        <a:lumMod val="75000"/>
                      </a:schemeClr>
                    </a:solidFill>
                  </a:rPr>
                  <a:t> and </a:t>
                </a:r>
                <a14:m>
                  <m:oMath xmlns:m="http://schemas.openxmlformats.org/officeDocument/2006/math">
                    <m:sSub>
                      <m:sSubPr>
                        <m:ctrlPr>
                          <a:rPr lang="en-US" i="1" smtClean="0">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𝑆</m:t>
                        </m:r>
                      </m:e>
                      <m:sub>
                        <m:r>
                          <a:rPr lang="en-US" b="0" i="1" smtClean="0">
                            <a:solidFill>
                              <a:schemeClr val="accent6">
                                <a:lumMod val="75000"/>
                              </a:schemeClr>
                            </a:solidFill>
                            <a:latin typeface="Cambria Math" panose="02040503050406030204" pitchFamily="18" charset="0"/>
                          </a:rPr>
                          <m:t>2</m:t>
                        </m:r>
                      </m:sub>
                    </m:sSub>
                  </m:oMath>
                </a14:m>
                <a:r>
                  <a:rPr lang="en-US" dirty="0">
                    <a:solidFill>
                      <a:schemeClr val="accent6">
                        <a:lumMod val="75000"/>
                      </a:schemeClr>
                    </a:solidFill>
                  </a:rPr>
                  <a:t> only switch one way (represent irreversible  failures)</a:t>
                </a:r>
              </a:p>
            </p:txBody>
          </p:sp>
        </mc:Choice>
        <mc:Fallback xmlns="">
          <p:sp>
            <p:nvSpPr>
              <p:cNvPr id="24" name="TextBox 23">
                <a:extLst>
                  <a:ext uri="{FF2B5EF4-FFF2-40B4-BE49-F238E27FC236}">
                    <a16:creationId xmlns:a16="http://schemas.microsoft.com/office/drawing/2014/main" id="{E1ADD9FB-51AE-63AE-2BE6-2AECCC30D464}"/>
                  </a:ext>
                </a:extLst>
              </p:cNvPr>
              <p:cNvSpPr txBox="1">
                <a:spLocks noRot="1" noChangeAspect="1" noMove="1" noResize="1" noEditPoints="1" noAdjustHandles="1" noChangeArrowheads="1" noChangeShapeType="1" noTextEdit="1"/>
              </p:cNvSpPr>
              <p:nvPr/>
            </p:nvSpPr>
            <p:spPr>
              <a:xfrm>
                <a:off x="4750897" y="2043745"/>
                <a:ext cx="7044364" cy="369332"/>
              </a:xfrm>
              <a:prstGeom prst="rect">
                <a:avLst/>
              </a:prstGeom>
              <a:blipFill>
                <a:blip r:embed="rId10"/>
                <a:stretch>
                  <a:fillRect l="-540" t="-6452" b="-22581"/>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C63F266D-90B2-1E59-835F-C1F34D2982C9}"/>
              </a:ext>
            </a:extLst>
          </p:cNvPr>
          <p:cNvSpPr txBox="1"/>
          <p:nvPr/>
        </p:nvSpPr>
        <p:spPr>
          <a:xfrm>
            <a:off x="9084135" y="5355964"/>
            <a:ext cx="2888977" cy="923330"/>
          </a:xfrm>
          <a:prstGeom prst="rect">
            <a:avLst/>
          </a:prstGeom>
          <a:noFill/>
        </p:spPr>
        <p:txBody>
          <a:bodyPr wrap="square" rtlCol="0">
            <a:spAutoFit/>
          </a:bodyPr>
          <a:lstStyle/>
          <a:p>
            <a:r>
              <a:rPr lang="en-US" dirty="0">
                <a:solidFill>
                  <a:schemeClr val="accent2">
                    <a:lumMod val="75000"/>
                  </a:schemeClr>
                </a:solidFill>
              </a:rPr>
              <a:t>“If the advance system fails, the system will never complete its primary goal”</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4C9BEE1-BC90-A523-9E2B-6B7AF21B42F3}"/>
                  </a:ext>
                </a:extLst>
              </p:cNvPr>
              <p:cNvSpPr txBox="1"/>
              <p:nvPr/>
            </p:nvSpPr>
            <p:spPr>
              <a:xfrm>
                <a:off x="8945444" y="4731858"/>
                <a:ext cx="28809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accent2">
                              <a:lumMod val="75000"/>
                            </a:schemeClr>
                          </a:solidFill>
                          <a:latin typeface="Cambria Math" panose="02040503050406030204" pitchFamily="18" charset="0"/>
                        </a:rPr>
                        <m:t>¬</m:t>
                      </m:r>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𝑆</m:t>
                          </m:r>
                        </m:e>
                        <m:sub>
                          <m:r>
                            <a:rPr lang="en-US" sz="2800" b="0" i="1" smtClean="0">
                              <a:solidFill>
                                <a:schemeClr val="accent2">
                                  <a:lumMod val="75000"/>
                                </a:schemeClr>
                              </a:solidFill>
                              <a:latin typeface="Cambria Math" panose="02040503050406030204" pitchFamily="18" charset="0"/>
                            </a:rPr>
                            <m:t>1</m:t>
                          </m:r>
                        </m:sub>
                      </m:sSub>
                      <m:r>
                        <a:rPr lang="en-US" sz="2800" b="0" i="1" smtClean="0">
                          <a:solidFill>
                            <a:schemeClr val="accent2">
                              <a:lumMod val="75000"/>
                            </a:schemeClr>
                          </a:solidFill>
                          <a:latin typeface="Cambria Math" panose="02040503050406030204" pitchFamily="18" charset="0"/>
                        </a:rPr>
                        <m:t>→[</m:t>
                      </m:r>
                      <m:r>
                        <a:rPr lang="en-US" sz="2800" b="0" i="1" smtClean="0">
                          <a:solidFill>
                            <a:schemeClr val="accent2">
                              <a:lumMod val="75000"/>
                            </a:schemeClr>
                          </a:solidFill>
                          <a:latin typeface="Cambria Math" panose="02040503050406030204" pitchFamily="18" charset="0"/>
                        </a:rPr>
                        <m:t>𝜔</m:t>
                      </m:r>
                      <m:r>
                        <a:rPr lang="en-US" sz="2800" b="0" i="1" smtClean="0">
                          <a:solidFill>
                            <a:schemeClr val="accent2">
                              <a:lumMod val="75000"/>
                            </a:schemeClr>
                          </a:solidFill>
                          <a:latin typeface="Cambria Math" panose="02040503050406030204" pitchFamily="18" charset="0"/>
                        </a:rPr>
                        <m:t>]</m:t>
                      </m:r>
                      <m:sSub>
                        <m:sSubPr>
                          <m:ctrlPr>
                            <a:rPr lang="en-US" sz="2800" b="0" i="1" smtClean="0">
                              <a:solidFill>
                                <a:schemeClr val="accent2">
                                  <a:lumMod val="75000"/>
                                </a:schemeClr>
                              </a:solidFill>
                              <a:latin typeface="Cambria Math" panose="02040503050406030204" pitchFamily="18" charset="0"/>
                            </a:rPr>
                          </m:ctrlPr>
                        </m:sSubPr>
                        <m:e>
                          <m:r>
                            <a:rPr lang="en-US" sz="2800" b="0" i="1" smtClean="0">
                              <a:solidFill>
                                <a:schemeClr val="accent2">
                                  <a:lumMod val="75000"/>
                                </a:schemeClr>
                              </a:solidFill>
                              <a:latin typeface="Cambria Math" panose="02040503050406030204" pitchFamily="18" charset="0"/>
                            </a:rPr>
                            <m:t>¬</m:t>
                          </m:r>
                          <m:r>
                            <a:rPr lang="en-US" sz="2800" b="0" i="1" smtClean="0">
                              <a:solidFill>
                                <a:schemeClr val="accent2">
                                  <a:lumMod val="75000"/>
                                </a:schemeClr>
                              </a:solidFill>
                              <a:latin typeface="Cambria Math" panose="02040503050406030204" pitchFamily="18" charset="0"/>
                            </a:rPr>
                            <m:t>𝐺</m:t>
                          </m:r>
                        </m:e>
                        <m:sub>
                          <m:r>
                            <a:rPr lang="en-US" sz="2800" b="0" i="1" smtClean="0">
                              <a:solidFill>
                                <a:schemeClr val="accent2">
                                  <a:lumMod val="75000"/>
                                </a:schemeClr>
                              </a:solidFill>
                              <a:latin typeface="Cambria Math" panose="02040503050406030204" pitchFamily="18" charset="0"/>
                            </a:rPr>
                            <m:t>1</m:t>
                          </m:r>
                        </m:sub>
                      </m:sSub>
                      <m:r>
                        <a:rPr lang="en-US" sz="2800" b="0" i="1" smtClean="0">
                          <a:solidFill>
                            <a:schemeClr val="accent2">
                              <a:lumMod val="75000"/>
                            </a:schemeClr>
                          </a:solidFill>
                          <a:latin typeface="Cambria Math" panose="02040503050406030204" pitchFamily="18" charset="0"/>
                        </a:rPr>
                        <m:t> </m:t>
                      </m:r>
                    </m:oMath>
                  </m:oMathPara>
                </a14:m>
                <a:endParaRPr lang="en-US" sz="2800" dirty="0">
                  <a:solidFill>
                    <a:schemeClr val="accent2">
                      <a:lumMod val="75000"/>
                    </a:schemeClr>
                  </a:solidFill>
                </a:endParaRPr>
              </a:p>
            </p:txBody>
          </p:sp>
        </mc:Choice>
        <mc:Fallback xmlns="">
          <p:sp>
            <p:nvSpPr>
              <p:cNvPr id="29" name="TextBox 28">
                <a:extLst>
                  <a:ext uri="{FF2B5EF4-FFF2-40B4-BE49-F238E27FC236}">
                    <a16:creationId xmlns:a16="http://schemas.microsoft.com/office/drawing/2014/main" id="{C4C9BEE1-BC90-A523-9E2B-6B7AF21B42F3}"/>
                  </a:ext>
                </a:extLst>
              </p:cNvPr>
              <p:cNvSpPr txBox="1">
                <a:spLocks noRot="1" noChangeAspect="1" noMove="1" noResize="1" noEditPoints="1" noAdjustHandles="1" noChangeArrowheads="1" noChangeShapeType="1" noTextEdit="1"/>
              </p:cNvSpPr>
              <p:nvPr/>
            </p:nvSpPr>
            <p:spPr>
              <a:xfrm>
                <a:off x="8945444" y="4731858"/>
                <a:ext cx="2880902" cy="523220"/>
              </a:xfrm>
              <a:prstGeom prst="rect">
                <a:avLst/>
              </a:prstGeom>
              <a:blipFill>
                <a:blip r:embed="rId11"/>
                <a:stretch>
                  <a:fillRect b="-21429"/>
                </a:stretch>
              </a:blipFill>
            </p:spPr>
            <p:txBody>
              <a:bodyPr/>
              <a:lstStyle/>
              <a:p>
                <a:r>
                  <a:rPr lang="en-US">
                    <a:noFill/>
                  </a:rPr>
                  <a:t> </a:t>
                </a:r>
              </a:p>
            </p:txBody>
          </p:sp>
        </mc:Fallback>
      </mc:AlternateContent>
    </p:spTree>
    <p:extLst>
      <p:ext uri="{BB962C8B-B14F-4D97-AF65-F5344CB8AC3E}">
        <p14:creationId xmlns:p14="http://schemas.microsoft.com/office/powerpoint/2010/main" val="621614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A picture containing diagram&#10;&#10;Description automatically generated">
            <a:extLst>
              <a:ext uri="{FF2B5EF4-FFF2-40B4-BE49-F238E27FC236}">
                <a16:creationId xmlns:a16="http://schemas.microsoft.com/office/drawing/2014/main" id="{6AD5FC5E-65A4-3AA3-6822-05D699FC666A}"/>
              </a:ext>
            </a:extLst>
          </p:cNvPr>
          <p:cNvPicPr>
            <a:picLocks noChangeAspect="1"/>
          </p:cNvPicPr>
          <p:nvPr/>
        </p:nvPicPr>
        <p:blipFill rotWithShape="1">
          <a:blip r:embed="rId2"/>
          <a:srcRect l="1274" b="1281"/>
          <a:stretch/>
        </p:blipFill>
        <p:spPr>
          <a:xfrm>
            <a:off x="585014" y="933341"/>
            <a:ext cx="7312459" cy="5467460"/>
          </a:xfrm>
          <a:prstGeom prst="rect">
            <a:avLst/>
          </a:prstGeom>
        </p:spPr>
      </p:pic>
      <p:sp>
        <p:nvSpPr>
          <p:cNvPr id="6" name="Title 1">
            <a:extLst>
              <a:ext uri="{FF2B5EF4-FFF2-40B4-BE49-F238E27FC236}">
                <a16:creationId xmlns:a16="http://schemas.microsoft.com/office/drawing/2014/main" id="{4DF8FF8F-BD73-1AAA-7CEF-2AFFBB972FA6}"/>
              </a:ext>
            </a:extLst>
          </p:cNvPr>
          <p:cNvSpPr txBox="1">
            <a:spLocks/>
          </p:cNvSpPr>
          <p:nvPr/>
        </p:nvSpPr>
        <p:spPr>
          <a:xfrm>
            <a:off x="337930" y="-844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F-16 Close Call 5/5/16</a:t>
            </a:r>
          </a:p>
        </p:txBody>
      </p:sp>
      <p:cxnSp>
        <p:nvCxnSpPr>
          <p:cNvPr id="7" name="Straight Connector 6">
            <a:extLst>
              <a:ext uri="{FF2B5EF4-FFF2-40B4-BE49-F238E27FC236}">
                <a16:creationId xmlns:a16="http://schemas.microsoft.com/office/drawing/2014/main" id="{0F9904A9-913A-0F8B-42F7-B505309B0157}"/>
              </a:ext>
            </a:extLst>
          </p:cNvPr>
          <p:cNvCxnSpPr>
            <a:cxnSpLocks/>
          </p:cNvCxnSpPr>
          <p:nvPr/>
        </p:nvCxnSpPr>
        <p:spPr>
          <a:xfrm>
            <a:off x="337930" y="836448"/>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2D8BC81-93BD-0FF4-B31C-681AB365D9B9}"/>
              </a:ext>
            </a:extLst>
          </p:cNvPr>
          <p:cNvSpPr txBox="1"/>
          <p:nvPr/>
        </p:nvSpPr>
        <p:spPr>
          <a:xfrm>
            <a:off x="8291055" y="1010236"/>
            <a:ext cx="3077497" cy="461665"/>
          </a:xfrm>
          <a:prstGeom prst="rect">
            <a:avLst/>
          </a:prstGeom>
          <a:noFill/>
        </p:spPr>
        <p:txBody>
          <a:bodyPr wrap="square" rtlCol="0">
            <a:spAutoFit/>
          </a:bodyPr>
          <a:lstStyle/>
          <a:p>
            <a:r>
              <a:rPr lang="en-US" sz="2400" dirty="0">
                <a:solidFill>
                  <a:schemeClr val="accent5">
                    <a:lumMod val="75000"/>
                  </a:schemeClr>
                </a:solidFill>
              </a:rPr>
              <a:t>18</a:t>
            </a:r>
            <a:endParaRPr lang="en-US" sz="2400" dirty="0"/>
          </a:p>
        </p:txBody>
      </p:sp>
      <p:sp>
        <p:nvSpPr>
          <p:cNvPr id="9" name="TextBox 8">
            <a:extLst>
              <a:ext uri="{FF2B5EF4-FFF2-40B4-BE49-F238E27FC236}">
                <a16:creationId xmlns:a16="http://schemas.microsoft.com/office/drawing/2014/main" id="{C1464AE4-3B3A-A6EC-E553-B80B6E660565}"/>
              </a:ext>
            </a:extLst>
          </p:cNvPr>
          <p:cNvSpPr txBox="1"/>
          <p:nvPr/>
        </p:nvSpPr>
        <p:spPr>
          <a:xfrm>
            <a:off x="8101784" y="294969"/>
            <a:ext cx="1931554" cy="523220"/>
          </a:xfrm>
          <a:prstGeom prst="rect">
            <a:avLst/>
          </a:prstGeom>
          <a:noFill/>
        </p:spPr>
        <p:txBody>
          <a:bodyPr wrap="none" rtlCol="0">
            <a:spAutoFit/>
          </a:bodyPr>
          <a:lstStyle/>
          <a:p>
            <a:r>
              <a:rPr lang="en-US" sz="2800" dirty="0">
                <a:solidFill>
                  <a:schemeClr val="accent5">
                    <a:lumMod val="75000"/>
                  </a:schemeClr>
                </a:solidFill>
              </a:rPr>
              <a:t>Play-by-play</a:t>
            </a:r>
          </a:p>
        </p:txBody>
      </p:sp>
      <p:sp>
        <p:nvSpPr>
          <p:cNvPr id="10" name="TextBox 9">
            <a:extLst>
              <a:ext uri="{FF2B5EF4-FFF2-40B4-BE49-F238E27FC236}">
                <a16:creationId xmlns:a16="http://schemas.microsoft.com/office/drawing/2014/main" id="{65DB6924-8630-557F-7232-2E9DB4210609}"/>
              </a:ext>
            </a:extLst>
          </p:cNvPr>
          <p:cNvSpPr txBox="1"/>
          <p:nvPr/>
        </p:nvSpPr>
        <p:spPr>
          <a:xfrm>
            <a:off x="8283681" y="2716386"/>
            <a:ext cx="3077497" cy="461665"/>
          </a:xfrm>
          <a:prstGeom prst="rect">
            <a:avLst/>
          </a:prstGeom>
          <a:noFill/>
        </p:spPr>
        <p:txBody>
          <a:bodyPr wrap="square" rtlCol="0">
            <a:spAutoFit/>
          </a:bodyPr>
          <a:lstStyle/>
          <a:p>
            <a:r>
              <a:rPr lang="en-US" sz="2400" dirty="0">
                <a:solidFill>
                  <a:schemeClr val="accent5">
                    <a:lumMod val="75000"/>
                  </a:schemeClr>
                </a:solidFill>
              </a:rPr>
              <a:t>30</a:t>
            </a:r>
            <a:endParaRPr lang="en-US" sz="2400" dirty="0"/>
          </a:p>
        </p:txBody>
      </p:sp>
      <p:sp>
        <p:nvSpPr>
          <p:cNvPr id="11" name="TextBox 10">
            <a:extLst>
              <a:ext uri="{FF2B5EF4-FFF2-40B4-BE49-F238E27FC236}">
                <a16:creationId xmlns:a16="http://schemas.microsoft.com/office/drawing/2014/main" id="{FFF3A936-A52B-BD2D-3FEF-6CB60D2E9702}"/>
              </a:ext>
            </a:extLst>
          </p:cNvPr>
          <p:cNvSpPr txBox="1"/>
          <p:nvPr/>
        </p:nvSpPr>
        <p:spPr>
          <a:xfrm>
            <a:off x="8283681" y="3370098"/>
            <a:ext cx="3266768" cy="461665"/>
          </a:xfrm>
          <a:prstGeom prst="rect">
            <a:avLst/>
          </a:prstGeom>
          <a:noFill/>
        </p:spPr>
        <p:txBody>
          <a:bodyPr wrap="square" rtlCol="0">
            <a:spAutoFit/>
          </a:bodyPr>
          <a:lstStyle/>
          <a:p>
            <a:r>
              <a:rPr lang="en-US" sz="2400" dirty="0">
                <a:solidFill>
                  <a:schemeClr val="accent5">
                    <a:lumMod val="75000"/>
                  </a:schemeClr>
                </a:solidFill>
              </a:rPr>
              <a:t>33</a:t>
            </a:r>
            <a:endParaRPr lang="en-US" sz="2400" dirty="0"/>
          </a:p>
        </p:txBody>
      </p:sp>
      <p:sp>
        <p:nvSpPr>
          <p:cNvPr id="12" name="TextBox 11">
            <a:extLst>
              <a:ext uri="{FF2B5EF4-FFF2-40B4-BE49-F238E27FC236}">
                <a16:creationId xmlns:a16="http://schemas.microsoft.com/office/drawing/2014/main" id="{8B9C0869-4E1A-7F11-4F20-85C71518838D}"/>
              </a:ext>
            </a:extLst>
          </p:cNvPr>
          <p:cNvSpPr txBox="1"/>
          <p:nvPr/>
        </p:nvSpPr>
        <p:spPr>
          <a:xfrm>
            <a:off x="8291055" y="4188287"/>
            <a:ext cx="3266768" cy="461665"/>
          </a:xfrm>
          <a:prstGeom prst="rect">
            <a:avLst/>
          </a:prstGeom>
          <a:noFill/>
        </p:spPr>
        <p:txBody>
          <a:bodyPr wrap="square" rtlCol="0">
            <a:spAutoFit/>
          </a:bodyPr>
          <a:lstStyle/>
          <a:p>
            <a:r>
              <a:rPr lang="en-US" sz="2400" dirty="0">
                <a:solidFill>
                  <a:schemeClr val="accent5">
                    <a:lumMod val="75000"/>
                  </a:schemeClr>
                </a:solidFill>
              </a:rPr>
              <a:t>38</a:t>
            </a:r>
            <a:endParaRPr lang="en-US" sz="2400" dirty="0"/>
          </a:p>
        </p:txBody>
      </p:sp>
      <p:cxnSp>
        <p:nvCxnSpPr>
          <p:cNvPr id="13" name="Straight Connector 12">
            <a:extLst>
              <a:ext uri="{FF2B5EF4-FFF2-40B4-BE49-F238E27FC236}">
                <a16:creationId xmlns:a16="http://schemas.microsoft.com/office/drawing/2014/main" id="{7986E2F5-7B02-4396-F4B2-37AEBD56062E}"/>
              </a:ext>
            </a:extLst>
          </p:cNvPr>
          <p:cNvCxnSpPr>
            <a:cxnSpLocks/>
          </p:cNvCxnSpPr>
          <p:nvPr/>
        </p:nvCxnSpPr>
        <p:spPr>
          <a:xfrm>
            <a:off x="8908026" y="1241068"/>
            <a:ext cx="0" cy="413717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13B293-3DCC-86A2-D9D0-8BA88CA3CFFB}"/>
              </a:ext>
            </a:extLst>
          </p:cNvPr>
          <p:cNvSpPr txBox="1"/>
          <p:nvPr/>
        </p:nvSpPr>
        <p:spPr>
          <a:xfrm>
            <a:off x="8300889" y="4848014"/>
            <a:ext cx="3266768" cy="461665"/>
          </a:xfrm>
          <a:prstGeom prst="rect">
            <a:avLst/>
          </a:prstGeom>
          <a:noFill/>
        </p:spPr>
        <p:txBody>
          <a:bodyPr wrap="square" rtlCol="0">
            <a:spAutoFit/>
          </a:bodyPr>
          <a:lstStyle/>
          <a:p>
            <a:r>
              <a:rPr lang="en-US" sz="2400" dirty="0">
                <a:solidFill>
                  <a:schemeClr val="accent5">
                    <a:lumMod val="75000"/>
                  </a:schemeClr>
                </a:solidFill>
              </a:rPr>
              <a:t>41</a:t>
            </a:r>
            <a:endParaRPr lang="en-US" sz="2400" dirty="0"/>
          </a:p>
        </p:txBody>
      </p:sp>
      <p:sp>
        <p:nvSpPr>
          <p:cNvPr id="15" name="TextBox 14">
            <a:extLst>
              <a:ext uri="{FF2B5EF4-FFF2-40B4-BE49-F238E27FC236}">
                <a16:creationId xmlns:a16="http://schemas.microsoft.com/office/drawing/2014/main" id="{876F022B-A843-9D99-FA16-E5DDD7A8212F}"/>
              </a:ext>
            </a:extLst>
          </p:cNvPr>
          <p:cNvSpPr txBox="1"/>
          <p:nvPr/>
        </p:nvSpPr>
        <p:spPr>
          <a:xfrm>
            <a:off x="8291055" y="5847764"/>
            <a:ext cx="3266768" cy="461665"/>
          </a:xfrm>
          <a:prstGeom prst="rect">
            <a:avLst/>
          </a:prstGeom>
          <a:noFill/>
        </p:spPr>
        <p:txBody>
          <a:bodyPr wrap="square" rtlCol="0">
            <a:spAutoFit/>
          </a:bodyPr>
          <a:lstStyle/>
          <a:p>
            <a:r>
              <a:rPr lang="en-US" sz="2400" dirty="0">
                <a:solidFill>
                  <a:schemeClr val="accent5">
                    <a:lumMod val="75000"/>
                  </a:schemeClr>
                </a:solidFill>
              </a:rPr>
              <a:t>65</a:t>
            </a:r>
            <a:endParaRPr lang="en-US" sz="2400" dirty="0"/>
          </a:p>
        </p:txBody>
      </p:sp>
      <p:sp>
        <p:nvSpPr>
          <p:cNvPr id="16" name="TextBox 15">
            <a:extLst>
              <a:ext uri="{FF2B5EF4-FFF2-40B4-BE49-F238E27FC236}">
                <a16:creationId xmlns:a16="http://schemas.microsoft.com/office/drawing/2014/main" id="{2DECE567-43DE-CCE9-60C6-56A07B8D8715}"/>
              </a:ext>
            </a:extLst>
          </p:cNvPr>
          <p:cNvSpPr txBox="1"/>
          <p:nvPr/>
        </p:nvSpPr>
        <p:spPr>
          <a:xfrm>
            <a:off x="10041961" y="1910246"/>
            <a:ext cx="1565024" cy="646331"/>
          </a:xfrm>
          <a:prstGeom prst="rect">
            <a:avLst/>
          </a:prstGeom>
          <a:noFill/>
        </p:spPr>
        <p:txBody>
          <a:bodyPr wrap="square" rtlCol="0">
            <a:spAutoFit/>
          </a:bodyPr>
          <a:lstStyle/>
          <a:p>
            <a:r>
              <a:rPr lang="en-US" dirty="0"/>
              <a:t>Pilot loses</a:t>
            </a:r>
          </a:p>
          <a:p>
            <a:r>
              <a:rPr lang="en-US" dirty="0"/>
              <a:t>consciousness</a:t>
            </a:r>
          </a:p>
        </p:txBody>
      </p:sp>
      <p:sp>
        <p:nvSpPr>
          <p:cNvPr id="18" name="TextBox 17">
            <a:extLst>
              <a:ext uri="{FF2B5EF4-FFF2-40B4-BE49-F238E27FC236}">
                <a16:creationId xmlns:a16="http://schemas.microsoft.com/office/drawing/2014/main" id="{5466123A-389E-15C6-BD9B-27C41F131E76}"/>
              </a:ext>
            </a:extLst>
          </p:cNvPr>
          <p:cNvSpPr txBox="1"/>
          <p:nvPr/>
        </p:nvSpPr>
        <p:spPr>
          <a:xfrm>
            <a:off x="8912258" y="2800810"/>
            <a:ext cx="3266768" cy="338554"/>
          </a:xfrm>
          <a:prstGeom prst="rect">
            <a:avLst/>
          </a:prstGeom>
          <a:noFill/>
        </p:spPr>
        <p:txBody>
          <a:bodyPr wrap="square" rtlCol="0">
            <a:spAutoFit/>
          </a:bodyPr>
          <a:lstStyle/>
          <a:p>
            <a:r>
              <a:rPr lang="en-US" sz="1600" dirty="0"/>
              <a:t>Drops below ‘floor’</a:t>
            </a:r>
          </a:p>
        </p:txBody>
      </p:sp>
      <p:cxnSp>
        <p:nvCxnSpPr>
          <p:cNvPr id="19" name="Straight Connector 18">
            <a:extLst>
              <a:ext uri="{FF2B5EF4-FFF2-40B4-BE49-F238E27FC236}">
                <a16:creationId xmlns:a16="http://schemas.microsoft.com/office/drawing/2014/main" id="{F0B9D676-9F40-3828-471C-6042D56E65F9}"/>
              </a:ext>
            </a:extLst>
          </p:cNvPr>
          <p:cNvCxnSpPr/>
          <p:nvPr/>
        </p:nvCxnSpPr>
        <p:spPr>
          <a:xfrm>
            <a:off x="10618841" y="1233440"/>
            <a:ext cx="0" cy="6333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1B870D-D9E4-E50B-9491-901779FB76A0}"/>
              </a:ext>
            </a:extLst>
          </p:cNvPr>
          <p:cNvCxnSpPr>
            <a:cxnSpLocks/>
          </p:cNvCxnSpPr>
          <p:nvPr/>
        </p:nvCxnSpPr>
        <p:spPr>
          <a:xfrm>
            <a:off x="10604093" y="2632078"/>
            <a:ext cx="0" cy="24627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0CB0669-CD06-1F72-2705-63BC4F25F63B}"/>
              </a:ext>
            </a:extLst>
          </p:cNvPr>
          <p:cNvCxnSpPr>
            <a:cxnSpLocks/>
          </p:cNvCxnSpPr>
          <p:nvPr/>
        </p:nvCxnSpPr>
        <p:spPr>
          <a:xfrm>
            <a:off x="10513144" y="1243272"/>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6F05C1E-D33C-2137-B43E-CBBE3047241A}"/>
              </a:ext>
            </a:extLst>
          </p:cNvPr>
          <p:cNvCxnSpPr/>
          <p:nvPr/>
        </p:nvCxnSpPr>
        <p:spPr>
          <a:xfrm>
            <a:off x="8908026" y="5550103"/>
            <a:ext cx="0" cy="196215"/>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F86E246-2D91-88D9-69A7-3AFB82871E1E}"/>
              </a:ext>
            </a:extLst>
          </p:cNvPr>
          <p:cNvCxnSpPr/>
          <p:nvPr/>
        </p:nvCxnSpPr>
        <p:spPr>
          <a:xfrm>
            <a:off x="8908026" y="5847764"/>
            <a:ext cx="0" cy="196215"/>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483A786-A67F-F38B-B762-DC7F23373538}"/>
              </a:ext>
            </a:extLst>
          </p:cNvPr>
          <p:cNvSpPr txBox="1"/>
          <p:nvPr/>
        </p:nvSpPr>
        <p:spPr>
          <a:xfrm>
            <a:off x="8925232" y="981685"/>
            <a:ext cx="3266768" cy="338554"/>
          </a:xfrm>
          <a:prstGeom prst="rect">
            <a:avLst/>
          </a:prstGeom>
          <a:noFill/>
        </p:spPr>
        <p:txBody>
          <a:bodyPr wrap="square" rtlCol="0">
            <a:spAutoFit/>
          </a:bodyPr>
          <a:lstStyle/>
          <a:p>
            <a:r>
              <a:rPr lang="en-US" sz="1600" dirty="0"/>
              <a:t>8.2 G Maneuver</a:t>
            </a:r>
          </a:p>
        </p:txBody>
      </p:sp>
      <p:cxnSp>
        <p:nvCxnSpPr>
          <p:cNvPr id="33" name="Straight Connector 32">
            <a:extLst>
              <a:ext uri="{FF2B5EF4-FFF2-40B4-BE49-F238E27FC236}">
                <a16:creationId xmlns:a16="http://schemas.microsoft.com/office/drawing/2014/main" id="{03D2BFA2-1DAC-52C6-16F2-8E6BF54F2EDF}"/>
              </a:ext>
            </a:extLst>
          </p:cNvPr>
          <p:cNvCxnSpPr>
            <a:cxnSpLocks/>
          </p:cNvCxnSpPr>
          <p:nvPr/>
        </p:nvCxnSpPr>
        <p:spPr>
          <a:xfrm>
            <a:off x="10513144" y="5104414"/>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222738A2-ADB6-6BD6-7B58-8552E390DE6C}"/>
              </a:ext>
            </a:extLst>
          </p:cNvPr>
          <p:cNvSpPr/>
          <p:nvPr/>
        </p:nvSpPr>
        <p:spPr>
          <a:xfrm>
            <a:off x="6315458" y="2947219"/>
            <a:ext cx="1052051" cy="904568"/>
          </a:xfrm>
          <a:prstGeom prst="ellipse">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8383132A-A2AF-4B8D-F97C-024952F7BDF7}"/>
              </a:ext>
            </a:extLst>
          </p:cNvPr>
          <p:cNvSpPr/>
          <p:nvPr/>
        </p:nvSpPr>
        <p:spPr>
          <a:xfrm>
            <a:off x="1761104" y="3851787"/>
            <a:ext cx="1052051" cy="904568"/>
          </a:xfrm>
          <a:prstGeom prst="ellipse">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00251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0B31062-777F-9E13-86E3-12C17D4A31B1}"/>
              </a:ext>
            </a:extLst>
          </p:cNvPr>
          <p:cNvSpPr/>
          <p:nvPr/>
        </p:nvSpPr>
        <p:spPr>
          <a:xfrm>
            <a:off x="4909813" y="774700"/>
            <a:ext cx="1152229" cy="60833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3AE8B09-3BA6-2806-6ECA-B6C875F584C9}"/>
                  </a:ext>
                </a:extLst>
              </p:cNvPr>
              <p:cNvSpPr/>
              <p:nvPr/>
            </p:nvSpPr>
            <p:spPr>
              <a:xfrm>
                <a:off x="5468306" y="1091463"/>
                <a:ext cx="6116948" cy="5455548"/>
              </a:xfrm>
              <a:prstGeom prst="rect">
                <a:avLst/>
              </a:prstGeom>
              <a:solidFill>
                <a:schemeClr val="bg1"/>
              </a:solidFill>
              <a:ln w="50800">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𝑆</m:t>
                                  </m:r>
                                </m:sub>
                              </m:sSub>
                              <m:r>
                                <a:rPr lang="en-US" i="1">
                                  <a:latin typeface="Cambria Math" panose="02040503050406030204" pitchFamily="18" charset="0"/>
                                </a:rPr>
                                <m:t>(</m:t>
                              </m:r>
                              <m:r>
                                <a:rPr lang="en-US" i="1">
                                  <a:latin typeface="Cambria Math" panose="02040503050406030204" pitchFamily="18" charset="0"/>
                                </a:rPr>
                                <m:t>𝛼</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𝑆</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𝑚</m:t>
                              </m:r>
                            </m:e>
                            <m:sub>
                              <m:r>
                                <a:rPr lang="en-US" i="1">
                                  <a:latin typeface="Cambria Math" panose="02040503050406030204" pitchFamily="18" charset="0"/>
                                  <a:ea typeface="Cambria Math" panose="02040503050406030204" pitchFamily="18" charset="0"/>
                                </a:rPr>
                                <m:t>𝑆</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𝑃</m:t>
                      </m:r>
                    </m:oMath>
                  </m:oMathPara>
                </a14:m>
                <a:endParaRPr lang="en-US" dirty="0"/>
              </a:p>
            </p:txBody>
          </p:sp>
        </mc:Choice>
        <mc:Fallback xmlns="">
          <p:sp>
            <p:nvSpPr>
              <p:cNvPr id="11" name="Rectangle 10">
                <a:extLst>
                  <a:ext uri="{FF2B5EF4-FFF2-40B4-BE49-F238E27FC236}">
                    <a16:creationId xmlns:a16="http://schemas.microsoft.com/office/drawing/2014/main" id="{73AE8B09-3BA6-2806-6ECA-B6C875F584C9}"/>
                  </a:ext>
                </a:extLst>
              </p:cNvPr>
              <p:cNvSpPr>
                <a:spLocks noRot="1" noChangeAspect="1" noMove="1" noResize="1" noEditPoints="1" noAdjustHandles="1" noChangeArrowheads="1" noChangeShapeType="1" noTextEdit="1"/>
              </p:cNvSpPr>
              <p:nvPr/>
            </p:nvSpPr>
            <p:spPr>
              <a:xfrm>
                <a:off x="5468306" y="1091463"/>
                <a:ext cx="6116948" cy="5455548"/>
              </a:xfrm>
              <a:prstGeom prst="rect">
                <a:avLst/>
              </a:prstGeom>
              <a:blipFill>
                <a:blip r:embed="rId4"/>
                <a:stretch>
                  <a:fillRect/>
                </a:stretch>
              </a:blipFill>
              <a:ln w="50800">
                <a:solidFill>
                  <a:schemeClr val="accent6">
                    <a:lumMod val="75000"/>
                  </a:schemeClr>
                </a:solidFill>
                <a:prstDash val="sysDash"/>
              </a:ln>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FB875BC-5DAC-33E4-9054-4F5178F69968}"/>
              </a:ext>
            </a:extLst>
          </p:cNvPr>
          <p:cNvCxnSpPr>
            <a:cxnSpLocks/>
          </p:cNvCxnSpPr>
          <p:nvPr/>
        </p:nvCxnSpPr>
        <p:spPr>
          <a:xfrm>
            <a:off x="427859" y="864926"/>
            <a:ext cx="11244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5871C2-87B5-6D8D-0AB4-C555C4117A05}"/>
                  </a:ext>
                </a:extLst>
              </p:cNvPr>
              <p:cNvSpPr txBox="1"/>
              <p:nvPr/>
            </p:nvSpPr>
            <p:spPr>
              <a:xfrm>
                <a:off x="5705336" y="2512940"/>
                <a:ext cx="6870349" cy="2154436"/>
              </a:xfrm>
              <a:prstGeom prst="rect">
                <a:avLst/>
              </a:prstGeom>
              <a:noFill/>
            </p:spPr>
            <p:txBody>
              <a:bodyPr wrap="square" lIns="0" tIns="0" rIns="0" bIns="0" rtlCol="0">
                <a:spAutoFit/>
              </a:bodyPr>
              <a:lstStyle/>
              <a:p>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𝑌</m:t>
                    </m:r>
                    <m:r>
                      <a:rPr lang="en-US" sz="2800" b="0" i="1" smtClean="0">
                        <a:latin typeface="Cambria Math" panose="02040503050406030204" pitchFamily="18" charset="0"/>
                      </a:rPr>
                      <m:t> − </m:t>
                    </m:r>
                  </m:oMath>
                </a14:m>
                <a:r>
                  <a:rPr lang="en-US" sz="2800" b="0" dirty="0"/>
                  <a:t> Protocol start-up region</a:t>
                </a:r>
              </a:p>
              <a:p>
                <a14:m>
                  <m:oMath xmlns:m="http://schemas.openxmlformats.org/officeDocument/2006/math">
                    <m:r>
                      <a:rPr lang="en-US" sz="2800" b="0" i="1" smtClean="0">
                        <a:latin typeface="Cambria Math" panose="02040503050406030204" pitchFamily="18" charset="0"/>
                      </a:rPr>
                      <m:t>𝑂</m:t>
                    </m:r>
                    <m:r>
                      <a:rPr lang="en-US" sz="2800" b="0" i="1" smtClean="0">
                        <a:latin typeface="Cambria Math" panose="02040503050406030204" pitchFamily="18" charset="0"/>
                      </a:rPr>
                      <m:t> − </m:t>
                    </m:r>
                  </m:oMath>
                </a14:m>
                <a:r>
                  <a:rPr lang="en-US" sz="2800" b="0" dirty="0"/>
                  <a:t> Start protocol region</a:t>
                </a:r>
              </a:p>
              <a:p>
                <a14:m>
                  <m:oMath xmlns:m="http://schemas.openxmlformats.org/officeDocument/2006/math">
                    <m:r>
                      <a:rPr lang="en-US" sz="2800" b="0" i="1" smtClean="0">
                        <a:latin typeface="Cambria Math" panose="02040503050406030204" pitchFamily="18" charset="0"/>
                      </a:rPr>
                      <m:t>𝑅</m:t>
                    </m:r>
                  </m:oMath>
                </a14:m>
                <a:r>
                  <a:rPr lang="en-US" sz="2800" b="0" dirty="0"/>
                  <a:t>  –   Intersection region</a:t>
                </a:r>
              </a:p>
              <a:p>
                <a:endParaRPr lang="en-US" sz="2800" b="0" dirty="0"/>
              </a:p>
              <a:p>
                <a:endParaRPr lang="en-US" sz="2800" b="0" dirty="0"/>
              </a:p>
            </p:txBody>
          </p:sp>
        </mc:Choice>
        <mc:Fallback xmlns="">
          <p:sp>
            <p:nvSpPr>
              <p:cNvPr id="3" name="TextBox 2">
                <a:extLst>
                  <a:ext uri="{FF2B5EF4-FFF2-40B4-BE49-F238E27FC236}">
                    <a16:creationId xmlns:a16="http://schemas.microsoft.com/office/drawing/2014/main" id="{B35871C2-87B5-6D8D-0AB4-C555C4117A05}"/>
                  </a:ext>
                </a:extLst>
              </p:cNvPr>
              <p:cNvSpPr txBox="1">
                <a:spLocks noRot="1" noChangeAspect="1" noMove="1" noResize="1" noEditPoints="1" noAdjustHandles="1" noChangeArrowheads="1" noChangeShapeType="1" noTextEdit="1"/>
              </p:cNvSpPr>
              <p:nvPr/>
            </p:nvSpPr>
            <p:spPr>
              <a:xfrm>
                <a:off x="5705336" y="2512940"/>
                <a:ext cx="6870349" cy="2154436"/>
              </a:xfrm>
              <a:prstGeom prst="rect">
                <a:avLst/>
              </a:prstGeom>
              <a:blipFill>
                <a:blip r:embed="rId5"/>
                <a:stretch>
                  <a:fillRect l="-2768" t="-4678"/>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8393B3D7-D0A0-FACE-C422-2A6B10B56634}"/>
              </a:ext>
            </a:extLst>
          </p:cNvPr>
          <p:cNvSpPr>
            <a:spLocks noGrp="1"/>
          </p:cNvSpPr>
          <p:nvPr>
            <p:ph type="title"/>
          </p:nvPr>
        </p:nvSpPr>
        <p:spPr>
          <a:xfrm>
            <a:off x="337930" y="-87027"/>
            <a:ext cx="10515600" cy="1325563"/>
          </a:xfrm>
        </p:spPr>
        <p:txBody>
          <a:bodyPr>
            <a:normAutofit/>
          </a:bodyPr>
          <a:lstStyle/>
          <a:p>
            <a:r>
              <a:rPr lang="en-US" sz="3600" b="1" dirty="0">
                <a:solidFill>
                  <a:schemeClr val="accent1">
                    <a:lumMod val="75000"/>
                  </a:schemeClr>
                </a:solidFill>
              </a:rPr>
              <a:t>Intersection Protocol </a:t>
            </a:r>
          </a:p>
        </p:txBody>
      </p:sp>
      <p:sp>
        <p:nvSpPr>
          <p:cNvPr id="9" name="Rectangle 8">
            <a:extLst>
              <a:ext uri="{FF2B5EF4-FFF2-40B4-BE49-F238E27FC236}">
                <a16:creationId xmlns:a16="http://schemas.microsoft.com/office/drawing/2014/main" id="{E73926FC-81BC-64FE-0364-B89D7629F11C}"/>
              </a:ext>
            </a:extLst>
          </p:cNvPr>
          <p:cNvSpPr/>
          <p:nvPr/>
        </p:nvSpPr>
        <p:spPr>
          <a:xfrm>
            <a:off x="427859" y="1091463"/>
            <a:ext cx="4456554" cy="545557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E5D855-BE60-C305-17A2-8543B735EB8B}"/>
                  </a:ext>
                </a:extLst>
              </p:cNvPr>
              <p:cNvSpPr txBox="1"/>
              <p:nvPr/>
            </p:nvSpPr>
            <p:spPr>
              <a:xfrm>
                <a:off x="5027756" y="1444851"/>
                <a:ext cx="6516302" cy="8617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e>
                      </m:d>
                    </m:oMath>
                  </m:oMathPara>
                </a14:m>
                <a:endParaRPr lang="en-US" sz="2800" b="0" dirty="0"/>
              </a:p>
              <a:p>
                <a:pPr algn="ctr"/>
                <a:r>
                  <a:rPr lang="en-US" sz="2800" dirty="0"/>
                  <a:t> positions of aircraft</a:t>
                </a:r>
              </a:p>
            </p:txBody>
          </p:sp>
        </mc:Choice>
        <mc:Fallback xmlns="">
          <p:sp>
            <p:nvSpPr>
              <p:cNvPr id="16" name="TextBox 15">
                <a:extLst>
                  <a:ext uri="{FF2B5EF4-FFF2-40B4-BE49-F238E27FC236}">
                    <a16:creationId xmlns:a16="http://schemas.microsoft.com/office/drawing/2014/main" id="{E9E5D855-BE60-C305-17A2-8543B735EB8B}"/>
                  </a:ext>
                </a:extLst>
              </p:cNvPr>
              <p:cNvSpPr txBox="1">
                <a:spLocks noRot="1" noChangeAspect="1" noMove="1" noResize="1" noEditPoints="1" noAdjustHandles="1" noChangeArrowheads="1" noChangeShapeType="1" noTextEdit="1"/>
              </p:cNvSpPr>
              <p:nvPr/>
            </p:nvSpPr>
            <p:spPr>
              <a:xfrm>
                <a:off x="5027756" y="1444851"/>
                <a:ext cx="6516302" cy="861774"/>
              </a:xfrm>
              <a:prstGeom prst="rect">
                <a:avLst/>
              </a:prstGeom>
              <a:blipFill>
                <a:blip r:embed="rId6"/>
                <a:stretch>
                  <a:fillRect t="-4348" b="-24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5CA23D-A9E6-D01B-A6D7-04A5AA4D0702}"/>
                  </a:ext>
                </a:extLst>
              </p:cNvPr>
              <p:cNvSpPr txBox="1"/>
              <p:nvPr/>
            </p:nvSpPr>
            <p:spPr>
              <a:xfrm>
                <a:off x="4875855" y="4276888"/>
                <a:ext cx="651630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𝑌</m:t>
                          </m:r>
                          <m:r>
                            <a:rPr lang="en-US" sz="2800" b="0" i="1" smtClean="0">
                              <a:latin typeface="Cambria Math" panose="02040503050406030204" pitchFamily="18" charset="0"/>
                            </a:rPr>
                            <m:t>,</m:t>
                          </m:r>
                          <m:r>
                            <a:rPr lang="en-US" sz="2800" b="0" i="1" smtClean="0">
                              <a:latin typeface="Cambria Math" panose="02040503050406030204" pitchFamily="18" charset="0"/>
                            </a:rPr>
                            <m:t>𝑂</m:t>
                          </m:r>
                          <m:r>
                            <a:rPr lang="en-US" sz="2800" b="0" i="1" smtClean="0">
                              <a:latin typeface="Cambria Math" panose="02040503050406030204" pitchFamily="18" charset="0"/>
                            </a:rPr>
                            <m:t>,</m:t>
                          </m:r>
                          <m:r>
                            <a:rPr lang="en-US" sz="2800" b="1" i="1" smtClean="0">
                              <a:latin typeface="Cambria Math" panose="02040503050406030204" pitchFamily="18" charset="0"/>
                            </a:rPr>
                            <m:t>𝒙</m:t>
                          </m:r>
                          <m:r>
                            <a:rPr lang="en-US" sz="2800" b="0" i="1" smtClean="0">
                              <a:latin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p>
                          <m:r>
                            <a:rPr lang="en-US" sz="2800" b="0" i="1" smtClean="0">
                              <a:latin typeface="Cambria Math" panose="02040503050406030204" pitchFamily="18" charset="0"/>
                              <a:ea typeface="Cambria Math" panose="02040503050406030204" pitchFamily="18" charset="0"/>
                            </a:rPr>
                            <m:t> </m:t>
                          </m:r>
                        </m:sup>
                      </m:sSup>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no</m:t>
                          </m:r>
                        </m:e>
                        <m:sub>
                          <m:r>
                            <a:rPr lang="en-US" sz="2800" b="0" i="0" smtClean="0">
                              <a:latin typeface="Cambria Math" panose="02040503050406030204" pitchFamily="18" charset="0"/>
                            </a:rPr>
                            <m:t>2</m:t>
                          </m:r>
                        </m:sub>
                      </m:sSub>
                      <m:r>
                        <a:rPr lang="en-US" sz="2800" b="0" i="0" smtClean="0">
                          <a:latin typeface="Cambria Math" panose="02040503050406030204" pitchFamily="18" charset="0"/>
                        </a:rPr>
                        <m:t>(</m:t>
                      </m:r>
                      <m:r>
                        <m:rPr>
                          <m:sty m:val="p"/>
                        </m:rPr>
                        <a:rPr lang="en-US" sz="2800" b="0" i="0" smtClean="0">
                          <a:latin typeface="Cambria Math" panose="02040503050406030204" pitchFamily="18" charset="0"/>
                        </a:rPr>
                        <m:t>R</m:t>
                      </m:r>
                      <m:r>
                        <a:rPr lang="en-US" sz="2800" b="0" i="0" smtClean="0">
                          <a:latin typeface="Cambria Math" panose="02040503050406030204" pitchFamily="18" charset="0"/>
                        </a:rPr>
                        <m:t>,</m:t>
                      </m:r>
                      <m:r>
                        <a:rPr lang="en-US" sz="2800" b="1" i="0" smtClean="0">
                          <a:latin typeface="Cambria Math" panose="02040503050406030204" pitchFamily="18" charset="0"/>
                        </a:rPr>
                        <m:t>𝐱</m:t>
                      </m:r>
                      <m:r>
                        <a:rPr lang="en-US" sz="2800" b="0" i="0" smtClean="0">
                          <a:latin typeface="Cambria Math" panose="02040503050406030204" pitchFamily="18" charset="0"/>
                        </a:rPr>
                        <m:t>)</m:t>
                      </m:r>
                    </m:oMath>
                  </m:oMathPara>
                </a14:m>
                <a:endParaRPr lang="en-US" sz="2800" dirty="0"/>
              </a:p>
            </p:txBody>
          </p:sp>
        </mc:Choice>
        <mc:Fallback xmlns="">
          <p:sp>
            <p:nvSpPr>
              <p:cNvPr id="18" name="TextBox 17">
                <a:extLst>
                  <a:ext uri="{FF2B5EF4-FFF2-40B4-BE49-F238E27FC236}">
                    <a16:creationId xmlns:a16="http://schemas.microsoft.com/office/drawing/2014/main" id="{215CA23D-A9E6-D01B-A6D7-04A5AA4D0702}"/>
                  </a:ext>
                </a:extLst>
              </p:cNvPr>
              <p:cNvSpPr txBox="1">
                <a:spLocks noRot="1" noChangeAspect="1" noMove="1" noResize="1" noEditPoints="1" noAdjustHandles="1" noChangeArrowheads="1" noChangeShapeType="1" noTextEdit="1"/>
              </p:cNvSpPr>
              <p:nvPr/>
            </p:nvSpPr>
            <p:spPr>
              <a:xfrm>
                <a:off x="4875855" y="4276888"/>
                <a:ext cx="6516302" cy="430887"/>
              </a:xfrm>
              <a:prstGeom prst="rect">
                <a:avLst/>
              </a:prstGeom>
              <a:blipFill>
                <a:blip r:embed="rId7"/>
                <a:stretch>
                  <a:fillRect t="-14286" b="-34286"/>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C010B4D6-4D8E-A4C3-0ABF-E3A4F75FA6D8}"/>
              </a:ext>
            </a:extLst>
          </p:cNvPr>
          <p:cNvSpPr txBox="1"/>
          <p:nvPr/>
        </p:nvSpPr>
        <p:spPr>
          <a:xfrm>
            <a:off x="5718284" y="5258705"/>
            <a:ext cx="5135246" cy="1015663"/>
          </a:xfrm>
          <a:prstGeom prst="rect">
            <a:avLst/>
          </a:prstGeom>
          <a:noFill/>
        </p:spPr>
        <p:txBody>
          <a:bodyPr wrap="square" rtlCol="0">
            <a:spAutoFit/>
          </a:bodyPr>
          <a:lstStyle/>
          <a:p>
            <a:pPr algn="ctr"/>
            <a:r>
              <a:rPr lang="en-US" sz="2000" dirty="0"/>
              <a:t>“If aircraft merge through the intersection with the protocol, no two will be within the intersection area at any time ” </a:t>
            </a:r>
          </a:p>
        </p:txBody>
      </p:sp>
      <p:pic>
        <p:nvPicPr>
          <p:cNvPr id="40" name="Picture 39" descr="A picture containing circle, clock, screenshot, line&#10;&#10;Description automatically generated">
            <a:extLst>
              <a:ext uri="{FF2B5EF4-FFF2-40B4-BE49-F238E27FC236}">
                <a16:creationId xmlns:a16="http://schemas.microsoft.com/office/drawing/2014/main" id="{0C9620B5-1544-237E-B311-4B77B50A477D}"/>
              </a:ext>
            </a:extLst>
          </p:cNvPr>
          <p:cNvPicPr>
            <a:picLocks noChangeAspect="1"/>
          </p:cNvPicPr>
          <p:nvPr/>
        </p:nvPicPr>
        <p:blipFill rotWithShape="1">
          <a:blip r:embed="rId8"/>
          <a:srcRect l="14697" t="1675" r="17164" b="1575"/>
          <a:stretch/>
        </p:blipFill>
        <p:spPr>
          <a:xfrm>
            <a:off x="427859" y="1091434"/>
            <a:ext cx="4447996" cy="5455570"/>
          </a:xfrm>
          <a:prstGeom prst="rect">
            <a:avLst/>
          </a:prstGeom>
        </p:spPr>
      </p:pic>
    </p:spTree>
    <p:extLst>
      <p:ext uri="{BB962C8B-B14F-4D97-AF65-F5344CB8AC3E}">
        <p14:creationId xmlns:p14="http://schemas.microsoft.com/office/powerpoint/2010/main" val="231043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C9CD62-BCF9-D64E-A0D8-7C75CD4D2D9C}"/>
              </a:ext>
            </a:extLst>
          </p:cNvPr>
          <p:cNvSpPr/>
          <p:nvPr/>
        </p:nvSpPr>
        <p:spPr>
          <a:xfrm>
            <a:off x="-242047" y="2703982"/>
            <a:ext cx="12676094" cy="1234888"/>
          </a:xfrm>
          <a:prstGeom prst="rect">
            <a:avLst/>
          </a:prstGeom>
          <a:no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91373FC-C565-E343-924D-1F7342579631}"/>
              </a:ext>
            </a:extLst>
          </p:cNvPr>
          <p:cNvSpPr/>
          <p:nvPr/>
        </p:nvSpPr>
        <p:spPr>
          <a:xfrm rot="16200000">
            <a:off x="-242047" y="2963956"/>
            <a:ext cx="12676094" cy="1234888"/>
          </a:xfrm>
          <a:prstGeom prst="rect">
            <a:avLst/>
          </a:prstGeom>
          <a:no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F8D626-8F10-F942-A20A-8DD778D09CA6}"/>
              </a:ext>
            </a:extLst>
          </p:cNvPr>
          <p:cNvSpPr/>
          <p:nvPr/>
        </p:nvSpPr>
        <p:spPr>
          <a:xfrm rot="20012065">
            <a:off x="-1763633" y="2847414"/>
            <a:ext cx="15302830" cy="1234888"/>
          </a:xfrm>
          <a:prstGeom prst="rect">
            <a:avLst/>
          </a:prstGeom>
          <a:no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5F6F52F-C5E0-9A47-A9E2-88927C1243BE}"/>
              </a:ext>
            </a:extLst>
          </p:cNvPr>
          <p:cNvSpPr/>
          <p:nvPr/>
        </p:nvSpPr>
        <p:spPr>
          <a:xfrm>
            <a:off x="5988422" y="3211608"/>
            <a:ext cx="225013" cy="22860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CF889E33-E9E7-A14A-9215-E1070F5F2FD0}"/>
              </a:ext>
            </a:extLst>
          </p:cNvPr>
          <p:cNvSpPr/>
          <p:nvPr/>
        </p:nvSpPr>
        <p:spPr>
          <a:xfrm rot="5400000">
            <a:off x="448235" y="3109637"/>
            <a:ext cx="322730" cy="3922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EE974E9-3552-1E40-BED3-B21BF628E746}"/>
              </a:ext>
            </a:extLst>
          </p:cNvPr>
          <p:cNvCxnSpPr>
            <a:cxnSpLocks/>
          </p:cNvCxnSpPr>
          <p:nvPr/>
        </p:nvCxnSpPr>
        <p:spPr>
          <a:xfrm>
            <a:off x="805702" y="3305739"/>
            <a:ext cx="11386298" cy="69474"/>
          </a:xfrm>
          <a:prstGeom prst="line">
            <a:avLst/>
          </a:prstGeom>
        </p:spPr>
        <p:style>
          <a:lnRef idx="1">
            <a:schemeClr val="accent1"/>
          </a:lnRef>
          <a:fillRef idx="0">
            <a:schemeClr val="accent1"/>
          </a:fillRef>
          <a:effectRef idx="0">
            <a:schemeClr val="accent1"/>
          </a:effectRef>
          <a:fontRef idx="minor">
            <a:schemeClr val="tx1"/>
          </a:fontRef>
        </p:style>
      </p:cxnSp>
      <p:sp>
        <p:nvSpPr>
          <p:cNvPr id="14" name="Triangle 13">
            <a:extLst>
              <a:ext uri="{FF2B5EF4-FFF2-40B4-BE49-F238E27FC236}">
                <a16:creationId xmlns:a16="http://schemas.microsoft.com/office/drawing/2014/main" id="{D7387B93-10E5-7F48-ABC3-E1031262CF51}"/>
              </a:ext>
            </a:extLst>
          </p:cNvPr>
          <p:cNvSpPr/>
          <p:nvPr/>
        </p:nvSpPr>
        <p:spPr>
          <a:xfrm rot="3824634">
            <a:off x="481965" y="5873256"/>
            <a:ext cx="322730" cy="39220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A5C0B08-7A2B-2945-BA02-A07EAC7DDAA7}"/>
              </a:ext>
            </a:extLst>
          </p:cNvPr>
          <p:cNvCxnSpPr>
            <a:cxnSpLocks/>
          </p:cNvCxnSpPr>
          <p:nvPr/>
        </p:nvCxnSpPr>
        <p:spPr>
          <a:xfrm flipV="1">
            <a:off x="776504" y="107592"/>
            <a:ext cx="11827872" cy="5895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7504A12-0376-754C-A9CD-75D626EBCD2C}"/>
              </a:ext>
            </a:extLst>
          </p:cNvPr>
          <p:cNvCxnSpPr>
            <a:cxnSpLocks/>
          </p:cNvCxnSpPr>
          <p:nvPr/>
        </p:nvCxnSpPr>
        <p:spPr>
          <a:xfrm>
            <a:off x="6098389" y="394582"/>
            <a:ext cx="13381" cy="679654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riangle 17">
            <a:extLst>
              <a:ext uri="{FF2B5EF4-FFF2-40B4-BE49-F238E27FC236}">
                <a16:creationId xmlns:a16="http://schemas.microsoft.com/office/drawing/2014/main" id="{4E0F1A81-5BF3-184C-AE26-2D7719453AEC}"/>
              </a:ext>
            </a:extLst>
          </p:cNvPr>
          <p:cNvSpPr/>
          <p:nvPr/>
        </p:nvSpPr>
        <p:spPr>
          <a:xfrm rot="10800000">
            <a:off x="5928058" y="198480"/>
            <a:ext cx="322730" cy="39220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41CA6D4-18B7-5F1F-7787-FE0CAB021F47}"/>
              </a:ext>
            </a:extLst>
          </p:cNvPr>
          <p:cNvSpPr/>
          <p:nvPr/>
        </p:nvSpPr>
        <p:spPr>
          <a:xfrm>
            <a:off x="2668915" y="62370"/>
            <a:ext cx="6830291" cy="6629673"/>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5B9DCE9-F29A-2DA0-1B3E-B759A231FFC1}"/>
              </a:ext>
            </a:extLst>
          </p:cNvPr>
          <p:cNvSpPr/>
          <p:nvPr/>
        </p:nvSpPr>
        <p:spPr>
          <a:xfrm>
            <a:off x="1395347" y="-871558"/>
            <a:ext cx="9186149" cy="8736218"/>
          </a:xfrm>
          <a:prstGeom prst="ellipse">
            <a:avLst/>
          </a:prstGeom>
          <a:noFill/>
          <a:ln w="508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C4DB9F9-8884-D334-249D-8E81FB43198B}"/>
              </a:ext>
            </a:extLst>
          </p:cNvPr>
          <p:cNvSpPr/>
          <p:nvPr/>
        </p:nvSpPr>
        <p:spPr>
          <a:xfrm>
            <a:off x="5083070" y="2351809"/>
            <a:ext cx="2057400" cy="205740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6681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A4B42E1-3902-0D48-BC0E-07238CE78159}"/>
              </a:ext>
            </a:extLst>
          </p:cNvPr>
          <p:cNvSpPr/>
          <p:nvPr/>
        </p:nvSpPr>
        <p:spPr>
          <a:xfrm>
            <a:off x="5083070" y="2351809"/>
            <a:ext cx="2057400" cy="205740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C9CD62-BCF9-D64E-A0D8-7C75CD4D2D9C}"/>
              </a:ext>
            </a:extLst>
          </p:cNvPr>
          <p:cNvSpPr/>
          <p:nvPr/>
        </p:nvSpPr>
        <p:spPr>
          <a:xfrm>
            <a:off x="-242047" y="2703982"/>
            <a:ext cx="12676094" cy="1234888"/>
          </a:xfrm>
          <a:prstGeom prst="rect">
            <a:avLst/>
          </a:prstGeom>
          <a:no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91373FC-C565-E343-924D-1F7342579631}"/>
              </a:ext>
            </a:extLst>
          </p:cNvPr>
          <p:cNvSpPr/>
          <p:nvPr/>
        </p:nvSpPr>
        <p:spPr>
          <a:xfrm rot="16200000">
            <a:off x="-242047" y="2963956"/>
            <a:ext cx="12676094" cy="1234888"/>
          </a:xfrm>
          <a:prstGeom prst="rect">
            <a:avLst/>
          </a:prstGeom>
          <a:no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F8D626-8F10-F942-A20A-8DD778D09CA6}"/>
              </a:ext>
            </a:extLst>
          </p:cNvPr>
          <p:cNvSpPr/>
          <p:nvPr/>
        </p:nvSpPr>
        <p:spPr>
          <a:xfrm rot="20012065">
            <a:off x="-1763633" y="2847414"/>
            <a:ext cx="15302830" cy="1234888"/>
          </a:xfrm>
          <a:prstGeom prst="rect">
            <a:avLst/>
          </a:prstGeom>
          <a:no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5F6F52F-C5E0-9A47-A9E2-88927C1243BE}"/>
              </a:ext>
            </a:extLst>
          </p:cNvPr>
          <p:cNvSpPr/>
          <p:nvPr/>
        </p:nvSpPr>
        <p:spPr>
          <a:xfrm>
            <a:off x="5988422" y="3211608"/>
            <a:ext cx="225013" cy="22860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4E0F1A81-5BF3-184C-AE26-2D7719453AEC}"/>
              </a:ext>
            </a:extLst>
          </p:cNvPr>
          <p:cNvSpPr/>
          <p:nvPr/>
        </p:nvSpPr>
        <p:spPr>
          <a:xfrm rot="10800000">
            <a:off x="5936550" y="1250976"/>
            <a:ext cx="322730" cy="39220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EE974E9-3552-1E40-BED3-B21BF628E746}"/>
              </a:ext>
            </a:extLst>
          </p:cNvPr>
          <p:cNvCxnSpPr>
            <a:cxnSpLocks/>
            <a:stCxn id="11" idx="3"/>
          </p:cNvCxnSpPr>
          <p:nvPr/>
        </p:nvCxnSpPr>
        <p:spPr>
          <a:xfrm>
            <a:off x="2528232" y="3321423"/>
            <a:ext cx="9663768" cy="53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5C0B08-7A2B-2945-BA02-A07EAC7DDAA7}"/>
              </a:ext>
            </a:extLst>
          </p:cNvPr>
          <p:cNvCxnSpPr>
            <a:cxnSpLocks/>
          </p:cNvCxnSpPr>
          <p:nvPr/>
        </p:nvCxnSpPr>
        <p:spPr>
          <a:xfrm flipV="1">
            <a:off x="1736517" y="93737"/>
            <a:ext cx="10867859" cy="54447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7504A12-0376-754C-A9CD-75D626EBCD2C}"/>
              </a:ext>
            </a:extLst>
          </p:cNvPr>
          <p:cNvCxnSpPr>
            <a:cxnSpLocks/>
          </p:cNvCxnSpPr>
          <p:nvPr/>
        </p:nvCxnSpPr>
        <p:spPr>
          <a:xfrm>
            <a:off x="6097915" y="1643180"/>
            <a:ext cx="0" cy="5547950"/>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3883CC8A-5F6C-B714-037B-C3527B7EFDA3}"/>
              </a:ext>
            </a:extLst>
          </p:cNvPr>
          <p:cNvSpPr/>
          <p:nvPr/>
        </p:nvSpPr>
        <p:spPr>
          <a:xfrm>
            <a:off x="2668915" y="62370"/>
            <a:ext cx="6830291" cy="6629673"/>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1EBE439-F722-FBA1-B648-697790EF7545}"/>
              </a:ext>
            </a:extLst>
          </p:cNvPr>
          <p:cNvSpPr/>
          <p:nvPr/>
        </p:nvSpPr>
        <p:spPr>
          <a:xfrm>
            <a:off x="1395347" y="-896958"/>
            <a:ext cx="9186149" cy="8736218"/>
          </a:xfrm>
          <a:prstGeom prst="ellipse">
            <a:avLst/>
          </a:prstGeom>
          <a:noFill/>
          <a:ln w="508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10">
            <a:extLst>
              <a:ext uri="{FF2B5EF4-FFF2-40B4-BE49-F238E27FC236}">
                <a16:creationId xmlns:a16="http://schemas.microsoft.com/office/drawing/2014/main" id="{CF889E33-E9E7-A14A-9215-E1070F5F2FD0}"/>
              </a:ext>
            </a:extLst>
          </p:cNvPr>
          <p:cNvSpPr/>
          <p:nvPr/>
        </p:nvSpPr>
        <p:spPr>
          <a:xfrm rot="5400000">
            <a:off x="2562969" y="3125321"/>
            <a:ext cx="322730" cy="39220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D7387B93-10E5-7F48-ABC3-E1031262CF51}"/>
              </a:ext>
            </a:extLst>
          </p:cNvPr>
          <p:cNvSpPr/>
          <p:nvPr/>
        </p:nvSpPr>
        <p:spPr>
          <a:xfrm rot="3824634">
            <a:off x="1751021" y="5255627"/>
            <a:ext cx="322730" cy="392204"/>
          </a:xfrm>
          <a:prstGeom prst="triangle">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84174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1A585C7-A467-6295-E50C-32B50D44353F}"/>
              </a:ext>
            </a:extLst>
          </p:cNvPr>
          <p:cNvGrpSpPr/>
          <p:nvPr/>
        </p:nvGrpSpPr>
        <p:grpSpPr>
          <a:xfrm>
            <a:off x="-1763633" y="-2756647"/>
            <a:ext cx="15576615" cy="12676094"/>
            <a:chOff x="-1763633" y="-2756647"/>
            <a:chExt cx="15576615" cy="12676094"/>
          </a:xfrm>
        </p:grpSpPr>
        <p:sp>
          <p:nvSpPr>
            <p:cNvPr id="4" name="Oval 3">
              <a:extLst>
                <a:ext uri="{FF2B5EF4-FFF2-40B4-BE49-F238E27FC236}">
                  <a16:creationId xmlns:a16="http://schemas.microsoft.com/office/drawing/2014/main" id="{DA4B42E1-3902-0D48-BC0E-07238CE78159}"/>
                </a:ext>
              </a:extLst>
            </p:cNvPr>
            <p:cNvSpPr/>
            <p:nvPr/>
          </p:nvSpPr>
          <p:spPr>
            <a:xfrm>
              <a:off x="5083070" y="2351809"/>
              <a:ext cx="2057400" cy="2057400"/>
            </a:xfrm>
            <a:prstGeom prst="ellipse">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8C9CD62-BCF9-D64E-A0D8-7C75CD4D2D9C}"/>
                </a:ext>
              </a:extLst>
            </p:cNvPr>
            <p:cNvSpPr/>
            <p:nvPr/>
          </p:nvSpPr>
          <p:spPr>
            <a:xfrm>
              <a:off x="-242047" y="2703982"/>
              <a:ext cx="12676094" cy="1234888"/>
            </a:xfrm>
            <a:prstGeom prst="rect">
              <a:avLst/>
            </a:prstGeom>
            <a:no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91373FC-C565-E343-924D-1F7342579631}"/>
                </a:ext>
              </a:extLst>
            </p:cNvPr>
            <p:cNvSpPr/>
            <p:nvPr/>
          </p:nvSpPr>
          <p:spPr>
            <a:xfrm rot="16200000">
              <a:off x="-242047" y="2963956"/>
              <a:ext cx="12676094" cy="1234888"/>
            </a:xfrm>
            <a:prstGeom prst="rect">
              <a:avLst/>
            </a:prstGeom>
            <a:no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F8D626-8F10-F942-A20A-8DD778D09CA6}"/>
                </a:ext>
              </a:extLst>
            </p:cNvPr>
            <p:cNvSpPr/>
            <p:nvPr/>
          </p:nvSpPr>
          <p:spPr>
            <a:xfrm rot="20012065">
              <a:off x="-1763633" y="2847414"/>
              <a:ext cx="15302830" cy="1234888"/>
            </a:xfrm>
            <a:prstGeom prst="rect">
              <a:avLst/>
            </a:prstGeom>
            <a:noFill/>
            <a:ln w="28575">
              <a:solidFill>
                <a:schemeClr val="accent6">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5F6F52F-C5E0-9A47-A9E2-88927C1243BE}"/>
                </a:ext>
              </a:extLst>
            </p:cNvPr>
            <p:cNvSpPr/>
            <p:nvPr/>
          </p:nvSpPr>
          <p:spPr>
            <a:xfrm>
              <a:off x="5988422" y="3211608"/>
              <a:ext cx="225013" cy="22860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EE974E9-3552-1E40-BED3-B21BF628E746}"/>
                </a:ext>
              </a:extLst>
            </p:cNvPr>
            <p:cNvCxnSpPr>
              <a:cxnSpLocks/>
            </p:cNvCxnSpPr>
            <p:nvPr/>
          </p:nvCxnSpPr>
          <p:spPr>
            <a:xfrm>
              <a:off x="4149214" y="3321331"/>
              <a:ext cx="9663768" cy="53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A5C0B08-7A2B-2945-BA02-A07EAC7DDAA7}"/>
                </a:ext>
              </a:extLst>
            </p:cNvPr>
            <p:cNvCxnSpPr>
              <a:cxnSpLocks/>
            </p:cNvCxnSpPr>
            <p:nvPr/>
          </p:nvCxnSpPr>
          <p:spPr>
            <a:xfrm flipV="1">
              <a:off x="2945123" y="-525521"/>
              <a:ext cx="10867859" cy="5444744"/>
            </a:xfrm>
            <a:prstGeom prst="line">
              <a:avLst/>
            </a:prstGeom>
          </p:spPr>
          <p:style>
            <a:lnRef idx="1">
              <a:schemeClr val="accent1"/>
            </a:lnRef>
            <a:fillRef idx="0">
              <a:schemeClr val="accent1"/>
            </a:fillRef>
            <a:effectRef idx="0">
              <a:schemeClr val="accent1"/>
            </a:effectRef>
            <a:fontRef idx="minor">
              <a:schemeClr val="tx1"/>
            </a:fontRef>
          </p:style>
        </p:cxnSp>
        <p:sp>
          <p:nvSpPr>
            <p:cNvPr id="18" name="Triangle 17">
              <a:extLst>
                <a:ext uri="{FF2B5EF4-FFF2-40B4-BE49-F238E27FC236}">
                  <a16:creationId xmlns:a16="http://schemas.microsoft.com/office/drawing/2014/main" id="{4E0F1A81-5BF3-184C-AE26-2D7719453AEC}"/>
                </a:ext>
              </a:extLst>
            </p:cNvPr>
            <p:cNvSpPr/>
            <p:nvPr/>
          </p:nvSpPr>
          <p:spPr>
            <a:xfrm rot="10800000">
              <a:off x="5933003" y="2424397"/>
              <a:ext cx="322730" cy="392204"/>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17504A12-0376-754C-A9CD-75D626EBCD2C}"/>
                </a:ext>
              </a:extLst>
            </p:cNvPr>
            <p:cNvCxnSpPr>
              <a:cxnSpLocks/>
            </p:cNvCxnSpPr>
            <p:nvPr/>
          </p:nvCxnSpPr>
          <p:spPr>
            <a:xfrm>
              <a:off x="6094368" y="2816601"/>
              <a:ext cx="0" cy="554795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riangle 10">
              <a:extLst>
                <a:ext uri="{FF2B5EF4-FFF2-40B4-BE49-F238E27FC236}">
                  <a16:creationId xmlns:a16="http://schemas.microsoft.com/office/drawing/2014/main" id="{CF889E33-E9E7-A14A-9215-E1070F5F2FD0}"/>
                </a:ext>
              </a:extLst>
            </p:cNvPr>
            <p:cNvSpPr/>
            <p:nvPr/>
          </p:nvSpPr>
          <p:spPr>
            <a:xfrm rot="5400000">
              <a:off x="4183951" y="3099829"/>
              <a:ext cx="322730" cy="39220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CEAE605-3AA3-AE61-AF97-7841300C0402}"/>
                </a:ext>
              </a:extLst>
            </p:cNvPr>
            <p:cNvSpPr/>
            <p:nvPr/>
          </p:nvSpPr>
          <p:spPr>
            <a:xfrm>
              <a:off x="2668915" y="62370"/>
              <a:ext cx="6830291" cy="6629673"/>
            </a:xfrm>
            <a:prstGeom prst="ellipse">
              <a:avLst/>
            </a:prstGeom>
            <a:noFill/>
            <a:ln w="508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CD01891-B6E0-130C-DA73-A5A3BFAD1669}"/>
                </a:ext>
              </a:extLst>
            </p:cNvPr>
            <p:cNvSpPr/>
            <p:nvPr/>
          </p:nvSpPr>
          <p:spPr>
            <a:xfrm>
              <a:off x="1395347" y="-896958"/>
              <a:ext cx="9186149" cy="8736218"/>
            </a:xfrm>
            <a:prstGeom prst="ellipse">
              <a:avLst/>
            </a:prstGeom>
            <a:noFill/>
            <a:ln w="508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riangle 13">
              <a:extLst>
                <a:ext uri="{FF2B5EF4-FFF2-40B4-BE49-F238E27FC236}">
                  <a16:creationId xmlns:a16="http://schemas.microsoft.com/office/drawing/2014/main" id="{D7387B93-10E5-7F48-ABC3-E1031262CF51}"/>
                </a:ext>
              </a:extLst>
            </p:cNvPr>
            <p:cNvSpPr/>
            <p:nvPr/>
          </p:nvSpPr>
          <p:spPr>
            <a:xfrm rot="3824634">
              <a:off x="2897457" y="4676384"/>
              <a:ext cx="322730" cy="39220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24494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96EF3-66C3-0D98-654D-967652E103D2}"/>
              </a:ext>
            </a:extLst>
          </p:cNvPr>
          <p:cNvSpPr>
            <a:spLocks noGrp="1"/>
          </p:cNvSpPr>
          <p:nvPr>
            <p:ph type="title"/>
          </p:nvPr>
        </p:nvSpPr>
        <p:spPr/>
        <p:txBody>
          <a:bodyPr/>
          <a:lstStyle/>
          <a:p>
            <a:r>
              <a:rPr lang="en-US"/>
              <a:t>Fundamental Theorem of RTA</a:t>
            </a:r>
            <a:endParaRPr lang="en-US" dirty="0"/>
          </a:p>
        </p:txBody>
      </p:sp>
      <mc:AlternateContent xmlns:mc="http://schemas.openxmlformats.org/markup-compatibility/2006" xmlns:a14="http://schemas.microsoft.com/office/drawing/2010/main">
        <mc:Choice Requires="a14">
          <p:sp>
            <p:nvSpPr>
              <p:cNvPr id="4" name="Freeform 3">
                <a:extLst>
                  <a:ext uri="{FF2B5EF4-FFF2-40B4-BE49-F238E27FC236}">
                    <a16:creationId xmlns:a16="http://schemas.microsoft.com/office/drawing/2014/main" id="{4E540954-2BC7-7CA1-2632-828F76AD9A26}"/>
                  </a:ext>
                </a:extLst>
              </p:cNvPr>
              <p:cNvSpPr/>
              <p:nvPr/>
            </p:nvSpPr>
            <p:spPr>
              <a:xfrm>
                <a:off x="946610" y="3270997"/>
                <a:ext cx="4794770" cy="2330248"/>
              </a:xfrm>
              <a:custGeom>
                <a:avLst/>
                <a:gdLst>
                  <a:gd name="connsiteX0" fmla="*/ 504121 w 4794770"/>
                  <a:gd name="connsiteY0" fmla="*/ 13559 h 2330248"/>
                  <a:gd name="connsiteX1" fmla="*/ 562736 w 4794770"/>
                  <a:gd name="connsiteY1" fmla="*/ 2287836 h 2330248"/>
                  <a:gd name="connsiteX2" fmla="*/ 4794767 w 4794770"/>
                  <a:gd name="connsiteY2" fmla="*/ 1385159 h 2330248"/>
                  <a:gd name="connsiteX3" fmla="*/ 504121 w 4794770"/>
                  <a:gd name="connsiteY3" fmla="*/ 13559 h 2330248"/>
                </a:gdLst>
                <a:ahLst/>
                <a:cxnLst>
                  <a:cxn ang="0">
                    <a:pos x="connsiteX0" y="connsiteY0"/>
                  </a:cxn>
                  <a:cxn ang="0">
                    <a:pos x="connsiteX1" y="connsiteY1"/>
                  </a:cxn>
                  <a:cxn ang="0">
                    <a:pos x="connsiteX2" y="connsiteY2"/>
                  </a:cxn>
                  <a:cxn ang="0">
                    <a:pos x="connsiteX3" y="connsiteY3"/>
                  </a:cxn>
                </a:cxnLst>
                <a:rect l="l" t="t" r="r" b="b"/>
                <a:pathLst>
                  <a:path w="4794770" h="2330248">
                    <a:moveTo>
                      <a:pt x="504121" y="13559"/>
                    </a:moveTo>
                    <a:cubicBezTo>
                      <a:pt x="-201217" y="164005"/>
                      <a:pt x="-152372" y="2059236"/>
                      <a:pt x="562736" y="2287836"/>
                    </a:cubicBezTo>
                    <a:cubicBezTo>
                      <a:pt x="1277844" y="2516436"/>
                      <a:pt x="4798675" y="1764205"/>
                      <a:pt x="4794767" y="1385159"/>
                    </a:cubicBezTo>
                    <a:cubicBezTo>
                      <a:pt x="4790859" y="1006113"/>
                      <a:pt x="1209459" y="-136887"/>
                      <a:pt x="504121" y="13559"/>
                    </a:cubicBezTo>
                    <a:close/>
                  </a:path>
                </a:pathLst>
              </a:cu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825F15A7-03F4-43D7-82C5-3E23DA2F108C}" type="mathplaceholder">
                        <a:rPr lang="en-US" i="1" smtClean="0">
                          <a:latin typeface="Cambria Math" panose="02040503050406030204" pitchFamily="18" charset="0"/>
                        </a:rPr>
                        <a:t>Type equation here.</a:t>
                      </a:fld>
                    </m:oMath>
                  </m:oMathPara>
                </a14:m>
                <a:endParaRPr lang="en-US" dirty="0"/>
              </a:p>
            </p:txBody>
          </p:sp>
        </mc:Choice>
        <mc:Fallback xmlns="">
          <p:sp>
            <p:nvSpPr>
              <p:cNvPr id="4" name="Freeform 3">
                <a:extLst>
                  <a:ext uri="{FF2B5EF4-FFF2-40B4-BE49-F238E27FC236}">
                    <a16:creationId xmlns:a16="http://schemas.microsoft.com/office/drawing/2014/main" id="{4E540954-2BC7-7CA1-2632-828F76AD9A26}"/>
                  </a:ext>
                </a:extLst>
              </p:cNvPr>
              <p:cNvSpPr>
                <a:spLocks noRot="1" noChangeAspect="1" noMove="1" noResize="1" noEditPoints="1" noAdjustHandles="1" noChangeArrowheads="1" noChangeShapeType="1" noTextEdit="1"/>
              </p:cNvSpPr>
              <p:nvPr/>
            </p:nvSpPr>
            <p:spPr>
              <a:xfrm>
                <a:off x="946610" y="3270997"/>
                <a:ext cx="4794770" cy="2330248"/>
              </a:xfrm>
              <a:custGeom>
                <a:avLst/>
                <a:gdLst>
                  <a:gd name="connsiteX0" fmla="*/ 504121 w 4794770"/>
                  <a:gd name="connsiteY0" fmla="*/ 13559 h 2330248"/>
                  <a:gd name="connsiteX1" fmla="*/ 562736 w 4794770"/>
                  <a:gd name="connsiteY1" fmla="*/ 2287836 h 2330248"/>
                  <a:gd name="connsiteX2" fmla="*/ 4794767 w 4794770"/>
                  <a:gd name="connsiteY2" fmla="*/ 1385159 h 2330248"/>
                  <a:gd name="connsiteX3" fmla="*/ 504121 w 4794770"/>
                  <a:gd name="connsiteY3" fmla="*/ 13559 h 2330248"/>
                </a:gdLst>
                <a:ahLst/>
                <a:cxnLst>
                  <a:cxn ang="0">
                    <a:pos x="connsiteX0" y="connsiteY0"/>
                  </a:cxn>
                  <a:cxn ang="0">
                    <a:pos x="connsiteX1" y="connsiteY1"/>
                  </a:cxn>
                  <a:cxn ang="0">
                    <a:pos x="connsiteX2" y="connsiteY2"/>
                  </a:cxn>
                  <a:cxn ang="0">
                    <a:pos x="connsiteX3" y="connsiteY3"/>
                  </a:cxn>
                </a:cxnLst>
                <a:rect l="l" t="t" r="r" b="b"/>
                <a:pathLst>
                  <a:path w="4794770" h="2330248">
                    <a:moveTo>
                      <a:pt x="504121" y="13559"/>
                    </a:moveTo>
                    <a:cubicBezTo>
                      <a:pt x="-201217" y="164005"/>
                      <a:pt x="-152372" y="2059236"/>
                      <a:pt x="562736" y="2287836"/>
                    </a:cubicBezTo>
                    <a:cubicBezTo>
                      <a:pt x="1277844" y="2516436"/>
                      <a:pt x="4798675" y="1764205"/>
                      <a:pt x="4794767" y="1385159"/>
                    </a:cubicBezTo>
                    <a:cubicBezTo>
                      <a:pt x="4790859" y="1006113"/>
                      <a:pt x="1209459" y="-136887"/>
                      <a:pt x="504121" y="13559"/>
                    </a:cubicBezTo>
                    <a:close/>
                  </a:path>
                </a:pathLst>
              </a:custGeom>
              <a:blipFill>
                <a:blip r:embed="rId2"/>
                <a:stretch>
                  <a:fillRect/>
                </a:stretch>
              </a:blipFill>
              <a:ln w="3175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Freeform 4">
                <a:extLst>
                  <a:ext uri="{FF2B5EF4-FFF2-40B4-BE49-F238E27FC236}">
                    <a16:creationId xmlns:a16="http://schemas.microsoft.com/office/drawing/2014/main" id="{1757817A-3AEF-7E69-460D-FC0F5E78F198}"/>
                  </a:ext>
                </a:extLst>
              </p:cNvPr>
              <p:cNvSpPr/>
              <p:nvPr/>
            </p:nvSpPr>
            <p:spPr>
              <a:xfrm>
                <a:off x="565609" y="2601685"/>
                <a:ext cx="6488334" cy="3380560"/>
              </a:xfrm>
              <a:custGeom>
                <a:avLst/>
                <a:gdLst>
                  <a:gd name="connsiteX0" fmla="*/ 504121 w 4794770"/>
                  <a:gd name="connsiteY0" fmla="*/ 13559 h 2330248"/>
                  <a:gd name="connsiteX1" fmla="*/ 562736 w 4794770"/>
                  <a:gd name="connsiteY1" fmla="*/ 2287836 h 2330248"/>
                  <a:gd name="connsiteX2" fmla="*/ 4794767 w 4794770"/>
                  <a:gd name="connsiteY2" fmla="*/ 1385159 h 2330248"/>
                  <a:gd name="connsiteX3" fmla="*/ 504121 w 4794770"/>
                  <a:gd name="connsiteY3" fmla="*/ 13559 h 2330248"/>
                </a:gdLst>
                <a:ahLst/>
                <a:cxnLst>
                  <a:cxn ang="0">
                    <a:pos x="connsiteX0" y="connsiteY0"/>
                  </a:cxn>
                  <a:cxn ang="0">
                    <a:pos x="connsiteX1" y="connsiteY1"/>
                  </a:cxn>
                  <a:cxn ang="0">
                    <a:pos x="connsiteX2" y="connsiteY2"/>
                  </a:cxn>
                  <a:cxn ang="0">
                    <a:pos x="connsiteX3" y="connsiteY3"/>
                  </a:cxn>
                </a:cxnLst>
                <a:rect l="l" t="t" r="r" b="b"/>
                <a:pathLst>
                  <a:path w="4794770" h="2330248">
                    <a:moveTo>
                      <a:pt x="504121" y="13559"/>
                    </a:moveTo>
                    <a:cubicBezTo>
                      <a:pt x="-201217" y="164005"/>
                      <a:pt x="-152372" y="2059236"/>
                      <a:pt x="562736" y="2287836"/>
                    </a:cubicBezTo>
                    <a:cubicBezTo>
                      <a:pt x="1277844" y="2516436"/>
                      <a:pt x="4798675" y="1764205"/>
                      <a:pt x="4794767" y="1385159"/>
                    </a:cubicBezTo>
                    <a:cubicBezTo>
                      <a:pt x="4790859" y="1006113"/>
                      <a:pt x="1209459" y="-136887"/>
                      <a:pt x="504121" y="13559"/>
                    </a:cubicBezTo>
                    <a:close/>
                  </a:path>
                </a:pathLst>
              </a:custGeom>
              <a:noFill/>
              <a:ln w="317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a:fld id="{825F15A7-03F4-43D7-82C5-3E23DA2F108C}" type="mathplaceholder">
                        <a:rPr lang="en-US" i="1" smtClean="0">
                          <a:latin typeface="Cambria Math" panose="02040503050406030204" pitchFamily="18" charset="0"/>
                        </a:rPr>
                        <a:t>Type equation here.</a:t>
                      </a:fld>
                    </m:oMath>
                  </m:oMathPara>
                </a14:m>
                <a:endParaRPr lang="en-US" dirty="0"/>
              </a:p>
            </p:txBody>
          </p:sp>
        </mc:Choice>
        <mc:Fallback xmlns="">
          <p:sp>
            <p:nvSpPr>
              <p:cNvPr id="5" name="Freeform 4">
                <a:extLst>
                  <a:ext uri="{FF2B5EF4-FFF2-40B4-BE49-F238E27FC236}">
                    <a16:creationId xmlns:a16="http://schemas.microsoft.com/office/drawing/2014/main" id="{1757817A-3AEF-7E69-460D-FC0F5E78F198}"/>
                  </a:ext>
                </a:extLst>
              </p:cNvPr>
              <p:cNvSpPr>
                <a:spLocks noRot="1" noChangeAspect="1" noMove="1" noResize="1" noEditPoints="1" noAdjustHandles="1" noChangeArrowheads="1" noChangeShapeType="1" noTextEdit="1"/>
              </p:cNvSpPr>
              <p:nvPr/>
            </p:nvSpPr>
            <p:spPr>
              <a:xfrm>
                <a:off x="565609" y="2601685"/>
                <a:ext cx="6488334" cy="3380560"/>
              </a:xfrm>
              <a:custGeom>
                <a:avLst/>
                <a:gdLst>
                  <a:gd name="connsiteX0" fmla="*/ 504121 w 4794770"/>
                  <a:gd name="connsiteY0" fmla="*/ 13559 h 2330248"/>
                  <a:gd name="connsiteX1" fmla="*/ 562736 w 4794770"/>
                  <a:gd name="connsiteY1" fmla="*/ 2287836 h 2330248"/>
                  <a:gd name="connsiteX2" fmla="*/ 4794767 w 4794770"/>
                  <a:gd name="connsiteY2" fmla="*/ 1385159 h 2330248"/>
                  <a:gd name="connsiteX3" fmla="*/ 504121 w 4794770"/>
                  <a:gd name="connsiteY3" fmla="*/ 13559 h 2330248"/>
                </a:gdLst>
                <a:ahLst/>
                <a:cxnLst>
                  <a:cxn ang="0">
                    <a:pos x="connsiteX0" y="connsiteY0"/>
                  </a:cxn>
                  <a:cxn ang="0">
                    <a:pos x="connsiteX1" y="connsiteY1"/>
                  </a:cxn>
                  <a:cxn ang="0">
                    <a:pos x="connsiteX2" y="connsiteY2"/>
                  </a:cxn>
                  <a:cxn ang="0">
                    <a:pos x="connsiteX3" y="connsiteY3"/>
                  </a:cxn>
                </a:cxnLst>
                <a:rect l="l" t="t" r="r" b="b"/>
                <a:pathLst>
                  <a:path w="4794770" h="2330248">
                    <a:moveTo>
                      <a:pt x="504121" y="13559"/>
                    </a:moveTo>
                    <a:cubicBezTo>
                      <a:pt x="-201217" y="164005"/>
                      <a:pt x="-152372" y="2059236"/>
                      <a:pt x="562736" y="2287836"/>
                    </a:cubicBezTo>
                    <a:cubicBezTo>
                      <a:pt x="1277844" y="2516436"/>
                      <a:pt x="4798675" y="1764205"/>
                      <a:pt x="4794767" y="1385159"/>
                    </a:cubicBezTo>
                    <a:cubicBezTo>
                      <a:pt x="4790859" y="1006113"/>
                      <a:pt x="1209459" y="-136887"/>
                      <a:pt x="504121" y="13559"/>
                    </a:cubicBezTo>
                    <a:close/>
                  </a:path>
                </a:pathLst>
              </a:custGeom>
              <a:blipFill>
                <a:blip r:embed="rId3"/>
                <a:stretch>
                  <a:fillRect/>
                </a:stretch>
              </a:blipFill>
              <a:ln w="31750"/>
            </p:spPr>
            <p:txBody>
              <a:bodyPr/>
              <a:lstStyle/>
              <a:p>
                <a:r>
                  <a:rPr lang="en-US">
                    <a:noFill/>
                  </a:rPr>
                  <a:t> </a:t>
                </a:r>
              </a:p>
            </p:txBody>
          </p:sp>
        </mc:Fallback>
      </mc:AlternateContent>
    </p:spTree>
    <p:extLst>
      <p:ext uri="{BB962C8B-B14F-4D97-AF65-F5344CB8AC3E}">
        <p14:creationId xmlns:p14="http://schemas.microsoft.com/office/powerpoint/2010/main" val="2473985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6A902F8D-A550-D460-5DE5-8D9597B38B9C}"/>
              </a:ext>
            </a:extLst>
          </p:cNvPr>
          <p:cNvPicPr>
            <a:picLocks noChangeAspect="1"/>
          </p:cNvPicPr>
          <p:nvPr/>
        </p:nvPicPr>
        <p:blipFill rotWithShape="1">
          <a:blip r:embed="rId2"/>
          <a:srcRect l="1254" b="1007"/>
          <a:stretch/>
        </p:blipFill>
        <p:spPr>
          <a:xfrm>
            <a:off x="585015" y="910464"/>
            <a:ext cx="7301932" cy="5479186"/>
          </a:xfrm>
          <a:prstGeom prst="rect">
            <a:avLst/>
          </a:prstGeom>
        </p:spPr>
      </p:pic>
      <p:sp>
        <p:nvSpPr>
          <p:cNvPr id="11" name="Title 1">
            <a:extLst>
              <a:ext uri="{FF2B5EF4-FFF2-40B4-BE49-F238E27FC236}">
                <a16:creationId xmlns:a16="http://schemas.microsoft.com/office/drawing/2014/main" id="{35FD6FAA-F73B-710A-6844-EAC457C5AA1A}"/>
              </a:ext>
            </a:extLst>
          </p:cNvPr>
          <p:cNvSpPr txBox="1">
            <a:spLocks/>
          </p:cNvSpPr>
          <p:nvPr/>
        </p:nvSpPr>
        <p:spPr>
          <a:xfrm>
            <a:off x="337930" y="-844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F-16 Close Call 5/5/16</a:t>
            </a:r>
          </a:p>
        </p:txBody>
      </p:sp>
      <p:cxnSp>
        <p:nvCxnSpPr>
          <p:cNvPr id="12" name="Straight Connector 11">
            <a:extLst>
              <a:ext uri="{FF2B5EF4-FFF2-40B4-BE49-F238E27FC236}">
                <a16:creationId xmlns:a16="http://schemas.microsoft.com/office/drawing/2014/main" id="{F6FD6E9F-E109-1902-C51B-87084F2FFA0B}"/>
              </a:ext>
            </a:extLst>
          </p:cNvPr>
          <p:cNvCxnSpPr>
            <a:cxnSpLocks/>
          </p:cNvCxnSpPr>
          <p:nvPr/>
        </p:nvCxnSpPr>
        <p:spPr>
          <a:xfrm>
            <a:off x="337930" y="836448"/>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04264E5-076B-526A-709B-4875D5FCF203}"/>
              </a:ext>
            </a:extLst>
          </p:cNvPr>
          <p:cNvSpPr txBox="1"/>
          <p:nvPr/>
        </p:nvSpPr>
        <p:spPr>
          <a:xfrm>
            <a:off x="8291055" y="1010236"/>
            <a:ext cx="3077497" cy="461665"/>
          </a:xfrm>
          <a:prstGeom prst="rect">
            <a:avLst/>
          </a:prstGeom>
          <a:noFill/>
        </p:spPr>
        <p:txBody>
          <a:bodyPr wrap="square" rtlCol="0">
            <a:spAutoFit/>
          </a:bodyPr>
          <a:lstStyle/>
          <a:p>
            <a:r>
              <a:rPr lang="en-US" sz="2400" dirty="0">
                <a:solidFill>
                  <a:schemeClr val="accent5">
                    <a:lumMod val="75000"/>
                  </a:schemeClr>
                </a:solidFill>
              </a:rPr>
              <a:t>18</a:t>
            </a:r>
            <a:endParaRPr lang="en-US" sz="2400" dirty="0"/>
          </a:p>
        </p:txBody>
      </p:sp>
      <p:sp>
        <p:nvSpPr>
          <p:cNvPr id="17" name="TextBox 16">
            <a:extLst>
              <a:ext uri="{FF2B5EF4-FFF2-40B4-BE49-F238E27FC236}">
                <a16:creationId xmlns:a16="http://schemas.microsoft.com/office/drawing/2014/main" id="{9F869C24-745A-AE9F-BF80-A82E6DAC16FA}"/>
              </a:ext>
            </a:extLst>
          </p:cNvPr>
          <p:cNvSpPr txBox="1"/>
          <p:nvPr/>
        </p:nvSpPr>
        <p:spPr>
          <a:xfrm>
            <a:off x="8101784" y="294969"/>
            <a:ext cx="1931554" cy="523220"/>
          </a:xfrm>
          <a:prstGeom prst="rect">
            <a:avLst/>
          </a:prstGeom>
          <a:noFill/>
        </p:spPr>
        <p:txBody>
          <a:bodyPr wrap="none" rtlCol="0">
            <a:spAutoFit/>
          </a:bodyPr>
          <a:lstStyle/>
          <a:p>
            <a:r>
              <a:rPr lang="en-US" sz="2800" dirty="0">
                <a:solidFill>
                  <a:schemeClr val="accent5">
                    <a:lumMod val="75000"/>
                  </a:schemeClr>
                </a:solidFill>
              </a:rPr>
              <a:t>Play-by-play</a:t>
            </a:r>
          </a:p>
        </p:txBody>
      </p:sp>
      <p:sp>
        <p:nvSpPr>
          <p:cNvPr id="18" name="TextBox 17">
            <a:extLst>
              <a:ext uri="{FF2B5EF4-FFF2-40B4-BE49-F238E27FC236}">
                <a16:creationId xmlns:a16="http://schemas.microsoft.com/office/drawing/2014/main" id="{16B307D4-D5E9-A0E6-1F17-1788C01EFBCA}"/>
              </a:ext>
            </a:extLst>
          </p:cNvPr>
          <p:cNvSpPr txBox="1"/>
          <p:nvPr/>
        </p:nvSpPr>
        <p:spPr>
          <a:xfrm>
            <a:off x="8283681" y="2716386"/>
            <a:ext cx="3077497" cy="461665"/>
          </a:xfrm>
          <a:prstGeom prst="rect">
            <a:avLst/>
          </a:prstGeom>
          <a:noFill/>
        </p:spPr>
        <p:txBody>
          <a:bodyPr wrap="square" rtlCol="0">
            <a:spAutoFit/>
          </a:bodyPr>
          <a:lstStyle/>
          <a:p>
            <a:r>
              <a:rPr lang="en-US" sz="2400" dirty="0">
                <a:solidFill>
                  <a:schemeClr val="accent5">
                    <a:lumMod val="75000"/>
                  </a:schemeClr>
                </a:solidFill>
              </a:rPr>
              <a:t>29</a:t>
            </a:r>
            <a:endParaRPr lang="en-US" sz="2400" dirty="0"/>
          </a:p>
        </p:txBody>
      </p:sp>
      <p:sp>
        <p:nvSpPr>
          <p:cNvPr id="19" name="TextBox 18">
            <a:extLst>
              <a:ext uri="{FF2B5EF4-FFF2-40B4-BE49-F238E27FC236}">
                <a16:creationId xmlns:a16="http://schemas.microsoft.com/office/drawing/2014/main" id="{63B4C1E8-826A-7D64-B091-B063F9484870}"/>
              </a:ext>
            </a:extLst>
          </p:cNvPr>
          <p:cNvSpPr txBox="1"/>
          <p:nvPr/>
        </p:nvSpPr>
        <p:spPr>
          <a:xfrm>
            <a:off x="8283681" y="3370098"/>
            <a:ext cx="3266768" cy="461665"/>
          </a:xfrm>
          <a:prstGeom prst="rect">
            <a:avLst/>
          </a:prstGeom>
          <a:noFill/>
        </p:spPr>
        <p:txBody>
          <a:bodyPr wrap="square" rtlCol="0">
            <a:spAutoFit/>
          </a:bodyPr>
          <a:lstStyle/>
          <a:p>
            <a:r>
              <a:rPr lang="en-US" sz="2400" dirty="0">
                <a:solidFill>
                  <a:schemeClr val="accent5">
                    <a:lumMod val="75000"/>
                  </a:schemeClr>
                </a:solidFill>
              </a:rPr>
              <a:t>33</a:t>
            </a:r>
            <a:endParaRPr lang="en-US" sz="2400" dirty="0"/>
          </a:p>
        </p:txBody>
      </p:sp>
      <p:sp>
        <p:nvSpPr>
          <p:cNvPr id="20" name="TextBox 19">
            <a:extLst>
              <a:ext uri="{FF2B5EF4-FFF2-40B4-BE49-F238E27FC236}">
                <a16:creationId xmlns:a16="http://schemas.microsoft.com/office/drawing/2014/main" id="{4D34BA74-0821-2319-986B-ACF147FBA0DE}"/>
              </a:ext>
            </a:extLst>
          </p:cNvPr>
          <p:cNvSpPr txBox="1"/>
          <p:nvPr/>
        </p:nvSpPr>
        <p:spPr>
          <a:xfrm>
            <a:off x="8291055" y="4188287"/>
            <a:ext cx="3266768" cy="461665"/>
          </a:xfrm>
          <a:prstGeom prst="rect">
            <a:avLst/>
          </a:prstGeom>
          <a:noFill/>
        </p:spPr>
        <p:txBody>
          <a:bodyPr wrap="square" rtlCol="0">
            <a:spAutoFit/>
          </a:bodyPr>
          <a:lstStyle/>
          <a:p>
            <a:r>
              <a:rPr lang="en-US" sz="2400" dirty="0">
                <a:solidFill>
                  <a:schemeClr val="accent5">
                    <a:lumMod val="75000"/>
                  </a:schemeClr>
                </a:solidFill>
              </a:rPr>
              <a:t>38</a:t>
            </a:r>
            <a:endParaRPr lang="en-US" sz="2400" dirty="0"/>
          </a:p>
        </p:txBody>
      </p:sp>
      <p:cxnSp>
        <p:nvCxnSpPr>
          <p:cNvPr id="21" name="Straight Connector 20">
            <a:extLst>
              <a:ext uri="{FF2B5EF4-FFF2-40B4-BE49-F238E27FC236}">
                <a16:creationId xmlns:a16="http://schemas.microsoft.com/office/drawing/2014/main" id="{4C8BD7E0-71CD-2216-A76E-F0D71060B844}"/>
              </a:ext>
            </a:extLst>
          </p:cNvPr>
          <p:cNvCxnSpPr>
            <a:cxnSpLocks/>
          </p:cNvCxnSpPr>
          <p:nvPr/>
        </p:nvCxnSpPr>
        <p:spPr>
          <a:xfrm>
            <a:off x="8908026" y="1241068"/>
            <a:ext cx="0" cy="413717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DAD3E49-DFA2-8303-40D6-707861C3A890}"/>
              </a:ext>
            </a:extLst>
          </p:cNvPr>
          <p:cNvSpPr txBox="1"/>
          <p:nvPr/>
        </p:nvSpPr>
        <p:spPr>
          <a:xfrm>
            <a:off x="8300889" y="4848014"/>
            <a:ext cx="3266768" cy="461665"/>
          </a:xfrm>
          <a:prstGeom prst="rect">
            <a:avLst/>
          </a:prstGeom>
          <a:noFill/>
        </p:spPr>
        <p:txBody>
          <a:bodyPr wrap="square" rtlCol="0">
            <a:spAutoFit/>
          </a:bodyPr>
          <a:lstStyle/>
          <a:p>
            <a:r>
              <a:rPr lang="en-US" sz="2400" dirty="0">
                <a:solidFill>
                  <a:schemeClr val="accent5">
                    <a:lumMod val="75000"/>
                  </a:schemeClr>
                </a:solidFill>
              </a:rPr>
              <a:t>41</a:t>
            </a:r>
            <a:endParaRPr lang="en-US" sz="2400" dirty="0"/>
          </a:p>
        </p:txBody>
      </p:sp>
      <p:sp>
        <p:nvSpPr>
          <p:cNvPr id="23" name="TextBox 22">
            <a:extLst>
              <a:ext uri="{FF2B5EF4-FFF2-40B4-BE49-F238E27FC236}">
                <a16:creationId xmlns:a16="http://schemas.microsoft.com/office/drawing/2014/main" id="{E3AF9105-106C-2696-A438-14FD4C0E24BE}"/>
              </a:ext>
            </a:extLst>
          </p:cNvPr>
          <p:cNvSpPr txBox="1"/>
          <p:nvPr/>
        </p:nvSpPr>
        <p:spPr>
          <a:xfrm>
            <a:off x="8291055" y="5847764"/>
            <a:ext cx="3266768" cy="461665"/>
          </a:xfrm>
          <a:prstGeom prst="rect">
            <a:avLst/>
          </a:prstGeom>
          <a:noFill/>
        </p:spPr>
        <p:txBody>
          <a:bodyPr wrap="square" rtlCol="0">
            <a:spAutoFit/>
          </a:bodyPr>
          <a:lstStyle/>
          <a:p>
            <a:r>
              <a:rPr lang="en-US" sz="2400" dirty="0">
                <a:solidFill>
                  <a:schemeClr val="accent5">
                    <a:lumMod val="75000"/>
                  </a:schemeClr>
                </a:solidFill>
              </a:rPr>
              <a:t>65</a:t>
            </a:r>
            <a:endParaRPr lang="en-US" sz="2400" dirty="0"/>
          </a:p>
        </p:txBody>
      </p:sp>
      <p:sp>
        <p:nvSpPr>
          <p:cNvPr id="24" name="TextBox 23">
            <a:extLst>
              <a:ext uri="{FF2B5EF4-FFF2-40B4-BE49-F238E27FC236}">
                <a16:creationId xmlns:a16="http://schemas.microsoft.com/office/drawing/2014/main" id="{AA27272C-2036-EAE9-6035-0F5ADD2A9953}"/>
              </a:ext>
            </a:extLst>
          </p:cNvPr>
          <p:cNvSpPr txBox="1"/>
          <p:nvPr/>
        </p:nvSpPr>
        <p:spPr>
          <a:xfrm>
            <a:off x="10041961" y="1910246"/>
            <a:ext cx="1565024" cy="646331"/>
          </a:xfrm>
          <a:prstGeom prst="rect">
            <a:avLst/>
          </a:prstGeom>
          <a:noFill/>
        </p:spPr>
        <p:txBody>
          <a:bodyPr wrap="square" rtlCol="0">
            <a:spAutoFit/>
          </a:bodyPr>
          <a:lstStyle/>
          <a:p>
            <a:r>
              <a:rPr lang="en-US" dirty="0"/>
              <a:t>Pilot loses</a:t>
            </a:r>
          </a:p>
          <a:p>
            <a:r>
              <a:rPr lang="en-US" dirty="0"/>
              <a:t>consciousness</a:t>
            </a:r>
          </a:p>
        </p:txBody>
      </p:sp>
      <p:sp>
        <p:nvSpPr>
          <p:cNvPr id="25" name="TextBox 24">
            <a:extLst>
              <a:ext uri="{FF2B5EF4-FFF2-40B4-BE49-F238E27FC236}">
                <a16:creationId xmlns:a16="http://schemas.microsoft.com/office/drawing/2014/main" id="{4ED6604E-257B-A90F-6A05-6177E8B3F83A}"/>
              </a:ext>
            </a:extLst>
          </p:cNvPr>
          <p:cNvSpPr txBox="1"/>
          <p:nvPr/>
        </p:nvSpPr>
        <p:spPr>
          <a:xfrm>
            <a:off x="8912258" y="2800810"/>
            <a:ext cx="3266768" cy="338554"/>
          </a:xfrm>
          <a:prstGeom prst="rect">
            <a:avLst/>
          </a:prstGeom>
          <a:noFill/>
        </p:spPr>
        <p:txBody>
          <a:bodyPr wrap="square" rtlCol="0">
            <a:spAutoFit/>
          </a:bodyPr>
          <a:lstStyle/>
          <a:p>
            <a:r>
              <a:rPr lang="en-US" sz="1600" dirty="0"/>
              <a:t>Drops below ‘floor’</a:t>
            </a:r>
          </a:p>
        </p:txBody>
      </p:sp>
      <p:cxnSp>
        <p:nvCxnSpPr>
          <p:cNvPr id="26" name="Straight Connector 25">
            <a:extLst>
              <a:ext uri="{FF2B5EF4-FFF2-40B4-BE49-F238E27FC236}">
                <a16:creationId xmlns:a16="http://schemas.microsoft.com/office/drawing/2014/main" id="{443DF3F7-8D77-F6AA-2525-0C8CCF2A3757}"/>
              </a:ext>
            </a:extLst>
          </p:cNvPr>
          <p:cNvCxnSpPr/>
          <p:nvPr/>
        </p:nvCxnSpPr>
        <p:spPr>
          <a:xfrm>
            <a:off x="10618841" y="1233440"/>
            <a:ext cx="0" cy="6333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C94E338-2996-0BE4-65FE-B1F2C85216B5}"/>
              </a:ext>
            </a:extLst>
          </p:cNvPr>
          <p:cNvCxnSpPr>
            <a:cxnSpLocks/>
          </p:cNvCxnSpPr>
          <p:nvPr/>
        </p:nvCxnSpPr>
        <p:spPr>
          <a:xfrm>
            <a:off x="10604093" y="2632078"/>
            <a:ext cx="0" cy="24627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8235505-B60A-D496-DD84-484CCEF865F5}"/>
              </a:ext>
            </a:extLst>
          </p:cNvPr>
          <p:cNvCxnSpPr>
            <a:cxnSpLocks/>
          </p:cNvCxnSpPr>
          <p:nvPr/>
        </p:nvCxnSpPr>
        <p:spPr>
          <a:xfrm>
            <a:off x="10513144" y="1243272"/>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AD79AD5-B529-C432-40E8-8A7FEE5CD6AB}"/>
              </a:ext>
            </a:extLst>
          </p:cNvPr>
          <p:cNvSpPr txBox="1"/>
          <p:nvPr/>
        </p:nvSpPr>
        <p:spPr>
          <a:xfrm>
            <a:off x="8912258" y="3424417"/>
            <a:ext cx="3266768" cy="338554"/>
          </a:xfrm>
          <a:prstGeom prst="rect">
            <a:avLst/>
          </a:prstGeom>
          <a:noFill/>
        </p:spPr>
        <p:txBody>
          <a:bodyPr wrap="square" rtlCol="0">
            <a:spAutoFit/>
          </a:bodyPr>
          <a:lstStyle/>
          <a:p>
            <a:r>
              <a:rPr lang="en-US" sz="1600" dirty="0"/>
              <a:t>55º below horizon</a:t>
            </a:r>
          </a:p>
        </p:txBody>
      </p:sp>
      <p:sp>
        <p:nvSpPr>
          <p:cNvPr id="30" name="TextBox 29">
            <a:extLst>
              <a:ext uri="{FF2B5EF4-FFF2-40B4-BE49-F238E27FC236}">
                <a16:creationId xmlns:a16="http://schemas.microsoft.com/office/drawing/2014/main" id="{E502C0B7-4017-38CE-BC03-445E3D363950}"/>
              </a:ext>
            </a:extLst>
          </p:cNvPr>
          <p:cNvSpPr txBox="1"/>
          <p:nvPr/>
        </p:nvSpPr>
        <p:spPr>
          <a:xfrm>
            <a:off x="10749040" y="4003621"/>
            <a:ext cx="1466699" cy="646331"/>
          </a:xfrm>
          <a:prstGeom prst="rect">
            <a:avLst/>
          </a:prstGeom>
          <a:noFill/>
        </p:spPr>
        <p:txBody>
          <a:bodyPr wrap="square" rtlCol="0">
            <a:spAutoFit/>
          </a:bodyPr>
          <a:lstStyle/>
          <a:p>
            <a:r>
              <a:rPr lang="en-US" dirty="0"/>
              <a:t>Auto-GCAS</a:t>
            </a:r>
          </a:p>
          <a:p>
            <a:r>
              <a:rPr lang="en-US" dirty="0"/>
              <a:t>Activates</a:t>
            </a:r>
          </a:p>
        </p:txBody>
      </p:sp>
      <p:cxnSp>
        <p:nvCxnSpPr>
          <p:cNvPr id="31" name="Straight Connector 30">
            <a:extLst>
              <a:ext uri="{FF2B5EF4-FFF2-40B4-BE49-F238E27FC236}">
                <a16:creationId xmlns:a16="http://schemas.microsoft.com/office/drawing/2014/main" id="{93C154CD-7A11-7618-32DA-91B5C9680B46}"/>
              </a:ext>
            </a:extLst>
          </p:cNvPr>
          <p:cNvCxnSpPr>
            <a:cxnSpLocks/>
          </p:cNvCxnSpPr>
          <p:nvPr/>
        </p:nvCxnSpPr>
        <p:spPr>
          <a:xfrm>
            <a:off x="11262853" y="3609344"/>
            <a:ext cx="0" cy="444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2102A0C-F276-9B1F-B94F-58585CDB0022}"/>
              </a:ext>
            </a:extLst>
          </p:cNvPr>
          <p:cNvCxnSpPr>
            <a:cxnSpLocks/>
          </p:cNvCxnSpPr>
          <p:nvPr/>
        </p:nvCxnSpPr>
        <p:spPr>
          <a:xfrm>
            <a:off x="11157156" y="3609344"/>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D262B23-A7C6-8783-B673-880B88CC308B}"/>
              </a:ext>
            </a:extLst>
          </p:cNvPr>
          <p:cNvCxnSpPr>
            <a:cxnSpLocks/>
          </p:cNvCxnSpPr>
          <p:nvPr/>
        </p:nvCxnSpPr>
        <p:spPr>
          <a:xfrm>
            <a:off x="11257937" y="4649952"/>
            <a:ext cx="0" cy="444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9B644C2-CBCD-7DEF-C1A9-728D23AE63A7}"/>
              </a:ext>
            </a:extLst>
          </p:cNvPr>
          <p:cNvCxnSpPr>
            <a:cxnSpLocks/>
          </p:cNvCxnSpPr>
          <p:nvPr/>
        </p:nvCxnSpPr>
        <p:spPr>
          <a:xfrm>
            <a:off x="11157156" y="5103443"/>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277574-9E2C-86D5-12EC-B871C85F18DF}"/>
              </a:ext>
            </a:extLst>
          </p:cNvPr>
          <p:cNvCxnSpPr/>
          <p:nvPr/>
        </p:nvCxnSpPr>
        <p:spPr>
          <a:xfrm>
            <a:off x="8908026" y="5550103"/>
            <a:ext cx="0" cy="196215"/>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DF1A9FD-AB77-8DE7-192C-F241365C5336}"/>
              </a:ext>
            </a:extLst>
          </p:cNvPr>
          <p:cNvCxnSpPr/>
          <p:nvPr/>
        </p:nvCxnSpPr>
        <p:spPr>
          <a:xfrm>
            <a:off x="8908026" y="5847764"/>
            <a:ext cx="0" cy="196215"/>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37D9ABC-2229-3004-0C92-955268355CF2}"/>
              </a:ext>
            </a:extLst>
          </p:cNvPr>
          <p:cNvSpPr txBox="1"/>
          <p:nvPr/>
        </p:nvSpPr>
        <p:spPr>
          <a:xfrm>
            <a:off x="8925232" y="981685"/>
            <a:ext cx="3266768" cy="338554"/>
          </a:xfrm>
          <a:prstGeom prst="rect">
            <a:avLst/>
          </a:prstGeom>
          <a:noFill/>
        </p:spPr>
        <p:txBody>
          <a:bodyPr wrap="square" rtlCol="0">
            <a:spAutoFit/>
          </a:bodyPr>
          <a:lstStyle/>
          <a:p>
            <a:r>
              <a:rPr lang="en-US" sz="1600" dirty="0"/>
              <a:t>8.2 G Maneuver</a:t>
            </a:r>
          </a:p>
        </p:txBody>
      </p:sp>
      <p:cxnSp>
        <p:nvCxnSpPr>
          <p:cNvPr id="40" name="Straight Connector 39">
            <a:extLst>
              <a:ext uri="{FF2B5EF4-FFF2-40B4-BE49-F238E27FC236}">
                <a16:creationId xmlns:a16="http://schemas.microsoft.com/office/drawing/2014/main" id="{835FF3E2-06E9-C14F-66FF-CE2A448D53DB}"/>
              </a:ext>
            </a:extLst>
          </p:cNvPr>
          <p:cNvCxnSpPr>
            <a:cxnSpLocks/>
          </p:cNvCxnSpPr>
          <p:nvPr/>
        </p:nvCxnSpPr>
        <p:spPr>
          <a:xfrm>
            <a:off x="10513144" y="5094789"/>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C29493F-27EB-4352-CF09-E73A8BA883A4}"/>
              </a:ext>
            </a:extLst>
          </p:cNvPr>
          <p:cNvSpPr/>
          <p:nvPr/>
        </p:nvSpPr>
        <p:spPr>
          <a:xfrm>
            <a:off x="3022014" y="2179793"/>
            <a:ext cx="1694355" cy="1583177"/>
          </a:xfrm>
          <a:prstGeom prst="ellipse">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521026E-EAFD-D24B-31E0-28AB0F3A7252}"/>
              </a:ext>
            </a:extLst>
          </p:cNvPr>
          <p:cNvSpPr txBox="1"/>
          <p:nvPr/>
        </p:nvSpPr>
        <p:spPr>
          <a:xfrm>
            <a:off x="117804" y="6492062"/>
            <a:ext cx="9866613" cy="307777"/>
          </a:xfrm>
          <a:prstGeom prst="rect">
            <a:avLst/>
          </a:prstGeom>
          <a:noFill/>
        </p:spPr>
        <p:txBody>
          <a:bodyPr wrap="square">
            <a:spAutoFit/>
          </a:bodyPr>
          <a:lstStyle/>
          <a:p>
            <a:r>
              <a:rPr lang="en-US" sz="1400" dirty="0"/>
              <a:t>[2]: Auto GCAS, Lockheed Martin:  </a:t>
            </a:r>
            <a:r>
              <a:rPr lang="en-US" sz="1400" dirty="0">
                <a:hlinkClick r:id="rId3"/>
              </a:rPr>
              <a:t>https://www.lockheedmartin.com/en-us/products/autogcas.html</a:t>
            </a:r>
            <a:endParaRPr lang="en-US" sz="1400" dirty="0"/>
          </a:p>
        </p:txBody>
      </p:sp>
      <p:cxnSp>
        <p:nvCxnSpPr>
          <p:cNvPr id="5" name="Straight Connector 4">
            <a:extLst>
              <a:ext uri="{FF2B5EF4-FFF2-40B4-BE49-F238E27FC236}">
                <a16:creationId xmlns:a16="http://schemas.microsoft.com/office/drawing/2014/main" id="{B9901F59-6A15-320D-CF24-802B9C9088A5}"/>
              </a:ext>
            </a:extLst>
          </p:cNvPr>
          <p:cNvCxnSpPr/>
          <p:nvPr/>
        </p:nvCxnSpPr>
        <p:spPr>
          <a:xfrm>
            <a:off x="98140" y="6492062"/>
            <a:ext cx="117872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505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diagram&#10;&#10;Description automatically generated">
            <a:extLst>
              <a:ext uri="{FF2B5EF4-FFF2-40B4-BE49-F238E27FC236}">
                <a16:creationId xmlns:a16="http://schemas.microsoft.com/office/drawing/2014/main" id="{6E553DC1-550B-DA78-20F8-CB0B56D9E724}"/>
              </a:ext>
            </a:extLst>
          </p:cNvPr>
          <p:cNvPicPr>
            <a:picLocks noChangeAspect="1"/>
          </p:cNvPicPr>
          <p:nvPr/>
        </p:nvPicPr>
        <p:blipFill rotWithShape="1">
          <a:blip r:embed="rId2"/>
          <a:srcRect l="1357" b="919"/>
          <a:stretch/>
        </p:blipFill>
        <p:spPr>
          <a:xfrm>
            <a:off x="585015" y="910521"/>
            <a:ext cx="7287737" cy="5479128"/>
          </a:xfrm>
          <a:prstGeom prst="rect">
            <a:avLst/>
          </a:prstGeom>
        </p:spPr>
      </p:pic>
      <p:sp>
        <p:nvSpPr>
          <p:cNvPr id="4" name="Title 1">
            <a:extLst>
              <a:ext uri="{FF2B5EF4-FFF2-40B4-BE49-F238E27FC236}">
                <a16:creationId xmlns:a16="http://schemas.microsoft.com/office/drawing/2014/main" id="{8C872DD7-B714-664E-3F62-B1A06F0606AE}"/>
              </a:ext>
            </a:extLst>
          </p:cNvPr>
          <p:cNvSpPr txBox="1">
            <a:spLocks/>
          </p:cNvSpPr>
          <p:nvPr/>
        </p:nvSpPr>
        <p:spPr>
          <a:xfrm>
            <a:off x="337930" y="-844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F-16 Close Call 5/5/16</a:t>
            </a:r>
          </a:p>
        </p:txBody>
      </p:sp>
      <p:cxnSp>
        <p:nvCxnSpPr>
          <p:cNvPr id="5" name="Straight Connector 4">
            <a:extLst>
              <a:ext uri="{FF2B5EF4-FFF2-40B4-BE49-F238E27FC236}">
                <a16:creationId xmlns:a16="http://schemas.microsoft.com/office/drawing/2014/main" id="{A884A4B1-6870-7800-20FA-3630A2785538}"/>
              </a:ext>
            </a:extLst>
          </p:cNvPr>
          <p:cNvCxnSpPr>
            <a:cxnSpLocks/>
          </p:cNvCxnSpPr>
          <p:nvPr/>
        </p:nvCxnSpPr>
        <p:spPr>
          <a:xfrm>
            <a:off x="337930" y="836448"/>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4B02329-4913-25C7-0A92-3BC983BC685B}"/>
              </a:ext>
            </a:extLst>
          </p:cNvPr>
          <p:cNvSpPr txBox="1"/>
          <p:nvPr/>
        </p:nvSpPr>
        <p:spPr>
          <a:xfrm>
            <a:off x="8291055" y="1010236"/>
            <a:ext cx="3077497" cy="461665"/>
          </a:xfrm>
          <a:prstGeom prst="rect">
            <a:avLst/>
          </a:prstGeom>
          <a:noFill/>
        </p:spPr>
        <p:txBody>
          <a:bodyPr wrap="square" rtlCol="0">
            <a:spAutoFit/>
          </a:bodyPr>
          <a:lstStyle/>
          <a:p>
            <a:r>
              <a:rPr lang="en-US" sz="2400" dirty="0">
                <a:solidFill>
                  <a:schemeClr val="accent5">
                    <a:lumMod val="75000"/>
                  </a:schemeClr>
                </a:solidFill>
              </a:rPr>
              <a:t>18</a:t>
            </a:r>
            <a:endParaRPr lang="en-US" sz="2400" dirty="0"/>
          </a:p>
        </p:txBody>
      </p:sp>
      <p:sp>
        <p:nvSpPr>
          <p:cNvPr id="11" name="TextBox 10">
            <a:extLst>
              <a:ext uri="{FF2B5EF4-FFF2-40B4-BE49-F238E27FC236}">
                <a16:creationId xmlns:a16="http://schemas.microsoft.com/office/drawing/2014/main" id="{219B0792-E320-00A4-C0C2-9A2B91ABDDE3}"/>
              </a:ext>
            </a:extLst>
          </p:cNvPr>
          <p:cNvSpPr txBox="1"/>
          <p:nvPr/>
        </p:nvSpPr>
        <p:spPr>
          <a:xfrm>
            <a:off x="8101784" y="294969"/>
            <a:ext cx="1931554" cy="523220"/>
          </a:xfrm>
          <a:prstGeom prst="rect">
            <a:avLst/>
          </a:prstGeom>
          <a:noFill/>
        </p:spPr>
        <p:txBody>
          <a:bodyPr wrap="none" rtlCol="0">
            <a:spAutoFit/>
          </a:bodyPr>
          <a:lstStyle/>
          <a:p>
            <a:r>
              <a:rPr lang="en-US" sz="2800" dirty="0">
                <a:solidFill>
                  <a:schemeClr val="accent5">
                    <a:lumMod val="75000"/>
                  </a:schemeClr>
                </a:solidFill>
              </a:rPr>
              <a:t>Play-by-play</a:t>
            </a:r>
          </a:p>
        </p:txBody>
      </p:sp>
      <p:sp>
        <p:nvSpPr>
          <p:cNvPr id="12" name="TextBox 11">
            <a:extLst>
              <a:ext uri="{FF2B5EF4-FFF2-40B4-BE49-F238E27FC236}">
                <a16:creationId xmlns:a16="http://schemas.microsoft.com/office/drawing/2014/main" id="{74D084AE-AAD6-873E-9B54-3A8430D5312D}"/>
              </a:ext>
            </a:extLst>
          </p:cNvPr>
          <p:cNvSpPr txBox="1"/>
          <p:nvPr/>
        </p:nvSpPr>
        <p:spPr>
          <a:xfrm>
            <a:off x="8283681" y="2716386"/>
            <a:ext cx="3077497" cy="461665"/>
          </a:xfrm>
          <a:prstGeom prst="rect">
            <a:avLst/>
          </a:prstGeom>
          <a:noFill/>
        </p:spPr>
        <p:txBody>
          <a:bodyPr wrap="square" rtlCol="0">
            <a:spAutoFit/>
          </a:bodyPr>
          <a:lstStyle/>
          <a:p>
            <a:r>
              <a:rPr lang="en-US" sz="2400" dirty="0">
                <a:solidFill>
                  <a:schemeClr val="accent5">
                    <a:lumMod val="75000"/>
                  </a:schemeClr>
                </a:solidFill>
              </a:rPr>
              <a:t>29</a:t>
            </a:r>
            <a:endParaRPr lang="en-US" sz="2400" dirty="0"/>
          </a:p>
        </p:txBody>
      </p:sp>
      <p:sp>
        <p:nvSpPr>
          <p:cNvPr id="13" name="TextBox 12">
            <a:extLst>
              <a:ext uri="{FF2B5EF4-FFF2-40B4-BE49-F238E27FC236}">
                <a16:creationId xmlns:a16="http://schemas.microsoft.com/office/drawing/2014/main" id="{30E5E7D3-C793-210E-677A-BF441A09D3B0}"/>
              </a:ext>
            </a:extLst>
          </p:cNvPr>
          <p:cNvSpPr txBox="1"/>
          <p:nvPr/>
        </p:nvSpPr>
        <p:spPr>
          <a:xfrm>
            <a:off x="8283681" y="3370098"/>
            <a:ext cx="3266768" cy="461665"/>
          </a:xfrm>
          <a:prstGeom prst="rect">
            <a:avLst/>
          </a:prstGeom>
          <a:noFill/>
        </p:spPr>
        <p:txBody>
          <a:bodyPr wrap="square" rtlCol="0">
            <a:spAutoFit/>
          </a:bodyPr>
          <a:lstStyle/>
          <a:p>
            <a:r>
              <a:rPr lang="en-US" sz="2400" dirty="0">
                <a:solidFill>
                  <a:schemeClr val="accent5">
                    <a:lumMod val="75000"/>
                  </a:schemeClr>
                </a:solidFill>
              </a:rPr>
              <a:t>33</a:t>
            </a:r>
            <a:endParaRPr lang="en-US" sz="2400" dirty="0"/>
          </a:p>
        </p:txBody>
      </p:sp>
      <p:sp>
        <p:nvSpPr>
          <p:cNvPr id="14" name="TextBox 13">
            <a:extLst>
              <a:ext uri="{FF2B5EF4-FFF2-40B4-BE49-F238E27FC236}">
                <a16:creationId xmlns:a16="http://schemas.microsoft.com/office/drawing/2014/main" id="{5A293917-3DE0-CDF4-83AC-D1C2B0E6C239}"/>
              </a:ext>
            </a:extLst>
          </p:cNvPr>
          <p:cNvSpPr txBox="1"/>
          <p:nvPr/>
        </p:nvSpPr>
        <p:spPr>
          <a:xfrm>
            <a:off x="8291055" y="4188287"/>
            <a:ext cx="3266768" cy="461665"/>
          </a:xfrm>
          <a:prstGeom prst="rect">
            <a:avLst/>
          </a:prstGeom>
          <a:noFill/>
        </p:spPr>
        <p:txBody>
          <a:bodyPr wrap="square" rtlCol="0">
            <a:spAutoFit/>
          </a:bodyPr>
          <a:lstStyle/>
          <a:p>
            <a:r>
              <a:rPr lang="en-US" sz="2400" dirty="0">
                <a:solidFill>
                  <a:schemeClr val="accent5">
                    <a:lumMod val="75000"/>
                  </a:schemeClr>
                </a:solidFill>
              </a:rPr>
              <a:t>38</a:t>
            </a:r>
            <a:endParaRPr lang="en-US" sz="2400" dirty="0"/>
          </a:p>
        </p:txBody>
      </p:sp>
      <p:cxnSp>
        <p:nvCxnSpPr>
          <p:cNvPr id="15" name="Straight Connector 14">
            <a:extLst>
              <a:ext uri="{FF2B5EF4-FFF2-40B4-BE49-F238E27FC236}">
                <a16:creationId xmlns:a16="http://schemas.microsoft.com/office/drawing/2014/main" id="{362B7A16-C0E5-F69E-867C-7A75A32819A6}"/>
              </a:ext>
            </a:extLst>
          </p:cNvPr>
          <p:cNvCxnSpPr>
            <a:cxnSpLocks/>
          </p:cNvCxnSpPr>
          <p:nvPr/>
        </p:nvCxnSpPr>
        <p:spPr>
          <a:xfrm>
            <a:off x="8908026" y="1241068"/>
            <a:ext cx="0" cy="413717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1F9E593-9F9F-F5F4-437F-4E34DA902523}"/>
              </a:ext>
            </a:extLst>
          </p:cNvPr>
          <p:cNvSpPr txBox="1"/>
          <p:nvPr/>
        </p:nvSpPr>
        <p:spPr>
          <a:xfrm>
            <a:off x="8300889" y="4848014"/>
            <a:ext cx="3266768" cy="461665"/>
          </a:xfrm>
          <a:prstGeom prst="rect">
            <a:avLst/>
          </a:prstGeom>
          <a:noFill/>
        </p:spPr>
        <p:txBody>
          <a:bodyPr wrap="square" rtlCol="0">
            <a:spAutoFit/>
          </a:bodyPr>
          <a:lstStyle/>
          <a:p>
            <a:r>
              <a:rPr lang="en-US" sz="2400" dirty="0">
                <a:solidFill>
                  <a:schemeClr val="accent5">
                    <a:lumMod val="75000"/>
                  </a:schemeClr>
                </a:solidFill>
              </a:rPr>
              <a:t>41</a:t>
            </a:r>
            <a:endParaRPr lang="en-US" sz="2400" dirty="0"/>
          </a:p>
        </p:txBody>
      </p:sp>
      <p:sp>
        <p:nvSpPr>
          <p:cNvPr id="17" name="TextBox 16">
            <a:extLst>
              <a:ext uri="{FF2B5EF4-FFF2-40B4-BE49-F238E27FC236}">
                <a16:creationId xmlns:a16="http://schemas.microsoft.com/office/drawing/2014/main" id="{7EAA943E-23AB-AFD6-AB2E-907802728D5E}"/>
              </a:ext>
            </a:extLst>
          </p:cNvPr>
          <p:cNvSpPr txBox="1"/>
          <p:nvPr/>
        </p:nvSpPr>
        <p:spPr>
          <a:xfrm>
            <a:off x="8291055" y="5847764"/>
            <a:ext cx="3266768" cy="461665"/>
          </a:xfrm>
          <a:prstGeom prst="rect">
            <a:avLst/>
          </a:prstGeom>
          <a:noFill/>
        </p:spPr>
        <p:txBody>
          <a:bodyPr wrap="square" rtlCol="0">
            <a:spAutoFit/>
          </a:bodyPr>
          <a:lstStyle/>
          <a:p>
            <a:r>
              <a:rPr lang="en-US" sz="2400" dirty="0">
                <a:solidFill>
                  <a:schemeClr val="accent5">
                    <a:lumMod val="75000"/>
                  </a:schemeClr>
                </a:solidFill>
              </a:rPr>
              <a:t>65</a:t>
            </a:r>
            <a:endParaRPr lang="en-US" sz="2400" dirty="0"/>
          </a:p>
        </p:txBody>
      </p:sp>
      <p:sp>
        <p:nvSpPr>
          <p:cNvPr id="18" name="TextBox 17">
            <a:extLst>
              <a:ext uri="{FF2B5EF4-FFF2-40B4-BE49-F238E27FC236}">
                <a16:creationId xmlns:a16="http://schemas.microsoft.com/office/drawing/2014/main" id="{31D7017B-3C91-48E8-D119-353DA5870DA7}"/>
              </a:ext>
            </a:extLst>
          </p:cNvPr>
          <p:cNvSpPr txBox="1"/>
          <p:nvPr/>
        </p:nvSpPr>
        <p:spPr>
          <a:xfrm>
            <a:off x="10041961" y="1910246"/>
            <a:ext cx="1565024" cy="646331"/>
          </a:xfrm>
          <a:prstGeom prst="rect">
            <a:avLst/>
          </a:prstGeom>
          <a:noFill/>
        </p:spPr>
        <p:txBody>
          <a:bodyPr wrap="square" rtlCol="0">
            <a:spAutoFit/>
          </a:bodyPr>
          <a:lstStyle/>
          <a:p>
            <a:r>
              <a:rPr lang="en-US" dirty="0"/>
              <a:t>Pilot loses</a:t>
            </a:r>
          </a:p>
          <a:p>
            <a:r>
              <a:rPr lang="en-US" dirty="0"/>
              <a:t>consciousness</a:t>
            </a:r>
          </a:p>
        </p:txBody>
      </p:sp>
      <p:sp>
        <p:nvSpPr>
          <p:cNvPr id="19" name="TextBox 18">
            <a:extLst>
              <a:ext uri="{FF2B5EF4-FFF2-40B4-BE49-F238E27FC236}">
                <a16:creationId xmlns:a16="http://schemas.microsoft.com/office/drawing/2014/main" id="{63B8841F-23A9-7F6D-A4AD-55ABFB817D42}"/>
              </a:ext>
            </a:extLst>
          </p:cNvPr>
          <p:cNvSpPr txBox="1"/>
          <p:nvPr/>
        </p:nvSpPr>
        <p:spPr>
          <a:xfrm>
            <a:off x="8912258" y="2800810"/>
            <a:ext cx="3266768" cy="338554"/>
          </a:xfrm>
          <a:prstGeom prst="rect">
            <a:avLst/>
          </a:prstGeom>
          <a:noFill/>
        </p:spPr>
        <p:txBody>
          <a:bodyPr wrap="square" rtlCol="0">
            <a:spAutoFit/>
          </a:bodyPr>
          <a:lstStyle/>
          <a:p>
            <a:r>
              <a:rPr lang="en-US" sz="1600" dirty="0"/>
              <a:t>Drops below ‘floor’</a:t>
            </a:r>
          </a:p>
        </p:txBody>
      </p:sp>
      <p:cxnSp>
        <p:nvCxnSpPr>
          <p:cNvPr id="20" name="Straight Connector 19">
            <a:extLst>
              <a:ext uri="{FF2B5EF4-FFF2-40B4-BE49-F238E27FC236}">
                <a16:creationId xmlns:a16="http://schemas.microsoft.com/office/drawing/2014/main" id="{BAE8BA8E-74FA-5D81-C71F-029A6021EE68}"/>
              </a:ext>
            </a:extLst>
          </p:cNvPr>
          <p:cNvCxnSpPr/>
          <p:nvPr/>
        </p:nvCxnSpPr>
        <p:spPr>
          <a:xfrm>
            <a:off x="10618841" y="1233440"/>
            <a:ext cx="0" cy="6333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02D7FCA-C26B-1C00-C196-00F985D8DC27}"/>
              </a:ext>
            </a:extLst>
          </p:cNvPr>
          <p:cNvCxnSpPr>
            <a:cxnSpLocks/>
          </p:cNvCxnSpPr>
          <p:nvPr/>
        </p:nvCxnSpPr>
        <p:spPr>
          <a:xfrm>
            <a:off x="10604093" y="2632078"/>
            <a:ext cx="0" cy="24627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ED6C14-AEFF-6002-ECE8-9CF38CBB4B8F}"/>
              </a:ext>
            </a:extLst>
          </p:cNvPr>
          <p:cNvCxnSpPr>
            <a:cxnSpLocks/>
          </p:cNvCxnSpPr>
          <p:nvPr/>
        </p:nvCxnSpPr>
        <p:spPr>
          <a:xfrm>
            <a:off x="10513144" y="1243272"/>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33A537F-3F33-6B60-B3B4-278A63FBC325}"/>
              </a:ext>
            </a:extLst>
          </p:cNvPr>
          <p:cNvSpPr txBox="1"/>
          <p:nvPr/>
        </p:nvSpPr>
        <p:spPr>
          <a:xfrm>
            <a:off x="8912258" y="3424417"/>
            <a:ext cx="3266768" cy="338554"/>
          </a:xfrm>
          <a:prstGeom prst="rect">
            <a:avLst/>
          </a:prstGeom>
          <a:noFill/>
        </p:spPr>
        <p:txBody>
          <a:bodyPr wrap="square" rtlCol="0">
            <a:spAutoFit/>
          </a:bodyPr>
          <a:lstStyle/>
          <a:p>
            <a:r>
              <a:rPr lang="en-US" sz="1600" dirty="0"/>
              <a:t>55º below horizon</a:t>
            </a:r>
          </a:p>
        </p:txBody>
      </p:sp>
      <p:sp>
        <p:nvSpPr>
          <p:cNvPr id="24" name="TextBox 23">
            <a:extLst>
              <a:ext uri="{FF2B5EF4-FFF2-40B4-BE49-F238E27FC236}">
                <a16:creationId xmlns:a16="http://schemas.microsoft.com/office/drawing/2014/main" id="{CC487233-682F-9F23-3CC1-B6F7B5447E62}"/>
              </a:ext>
            </a:extLst>
          </p:cNvPr>
          <p:cNvSpPr txBox="1"/>
          <p:nvPr/>
        </p:nvSpPr>
        <p:spPr>
          <a:xfrm>
            <a:off x="10749040" y="4003621"/>
            <a:ext cx="1466699" cy="646331"/>
          </a:xfrm>
          <a:prstGeom prst="rect">
            <a:avLst/>
          </a:prstGeom>
          <a:noFill/>
        </p:spPr>
        <p:txBody>
          <a:bodyPr wrap="square" rtlCol="0">
            <a:spAutoFit/>
          </a:bodyPr>
          <a:lstStyle/>
          <a:p>
            <a:r>
              <a:rPr lang="en-US" dirty="0"/>
              <a:t>Auto-GCAS</a:t>
            </a:r>
          </a:p>
          <a:p>
            <a:r>
              <a:rPr lang="en-US" dirty="0"/>
              <a:t>Activates</a:t>
            </a:r>
          </a:p>
        </p:txBody>
      </p:sp>
      <p:cxnSp>
        <p:nvCxnSpPr>
          <p:cNvPr id="25" name="Straight Connector 24">
            <a:extLst>
              <a:ext uri="{FF2B5EF4-FFF2-40B4-BE49-F238E27FC236}">
                <a16:creationId xmlns:a16="http://schemas.microsoft.com/office/drawing/2014/main" id="{281FFFFB-6A08-C4FD-9603-8F2F56B73CC6}"/>
              </a:ext>
            </a:extLst>
          </p:cNvPr>
          <p:cNvCxnSpPr>
            <a:cxnSpLocks/>
          </p:cNvCxnSpPr>
          <p:nvPr/>
        </p:nvCxnSpPr>
        <p:spPr>
          <a:xfrm>
            <a:off x="11262853" y="3609344"/>
            <a:ext cx="0" cy="444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BABEBA-2C21-22E3-362F-B5F700FEC870}"/>
              </a:ext>
            </a:extLst>
          </p:cNvPr>
          <p:cNvCxnSpPr>
            <a:cxnSpLocks/>
          </p:cNvCxnSpPr>
          <p:nvPr/>
        </p:nvCxnSpPr>
        <p:spPr>
          <a:xfrm>
            <a:off x="11157156" y="3609344"/>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D1EABA-F235-99A0-8D0F-8CB5013AC7B6}"/>
              </a:ext>
            </a:extLst>
          </p:cNvPr>
          <p:cNvCxnSpPr>
            <a:cxnSpLocks/>
          </p:cNvCxnSpPr>
          <p:nvPr/>
        </p:nvCxnSpPr>
        <p:spPr>
          <a:xfrm>
            <a:off x="11257937" y="4649952"/>
            <a:ext cx="0" cy="444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628D27E-B4BA-C8E4-B75D-AB2C2E5BEDD4}"/>
              </a:ext>
            </a:extLst>
          </p:cNvPr>
          <p:cNvCxnSpPr>
            <a:cxnSpLocks/>
          </p:cNvCxnSpPr>
          <p:nvPr/>
        </p:nvCxnSpPr>
        <p:spPr>
          <a:xfrm>
            <a:off x="11157156" y="5103443"/>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A92D085-F22E-424D-EA56-20207A6FECD6}"/>
              </a:ext>
            </a:extLst>
          </p:cNvPr>
          <p:cNvSpPr txBox="1"/>
          <p:nvPr/>
        </p:nvSpPr>
        <p:spPr>
          <a:xfrm>
            <a:off x="8925232" y="4273494"/>
            <a:ext cx="3266768" cy="338554"/>
          </a:xfrm>
          <a:prstGeom prst="rect">
            <a:avLst/>
          </a:prstGeom>
          <a:noFill/>
        </p:spPr>
        <p:txBody>
          <a:bodyPr wrap="square" rtlCol="0">
            <a:spAutoFit/>
          </a:bodyPr>
          <a:lstStyle/>
          <a:p>
            <a:r>
              <a:rPr lang="en-US" sz="1600" dirty="0"/>
              <a:t>9 G maneuver</a:t>
            </a:r>
          </a:p>
        </p:txBody>
      </p:sp>
      <p:cxnSp>
        <p:nvCxnSpPr>
          <p:cNvPr id="30" name="Straight Connector 29">
            <a:extLst>
              <a:ext uri="{FF2B5EF4-FFF2-40B4-BE49-F238E27FC236}">
                <a16:creationId xmlns:a16="http://schemas.microsoft.com/office/drawing/2014/main" id="{8E0C1EB0-D7E3-DD2B-E5EE-744F9F9C4583}"/>
              </a:ext>
            </a:extLst>
          </p:cNvPr>
          <p:cNvCxnSpPr/>
          <p:nvPr/>
        </p:nvCxnSpPr>
        <p:spPr>
          <a:xfrm>
            <a:off x="8908026" y="5550103"/>
            <a:ext cx="0" cy="196215"/>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FEF857-6724-749A-85D1-2099905D8908}"/>
              </a:ext>
            </a:extLst>
          </p:cNvPr>
          <p:cNvCxnSpPr/>
          <p:nvPr/>
        </p:nvCxnSpPr>
        <p:spPr>
          <a:xfrm>
            <a:off x="8908026" y="5847764"/>
            <a:ext cx="0" cy="196215"/>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FA6FE4C-9CF1-AB98-BBF5-586C2CF5B276}"/>
              </a:ext>
            </a:extLst>
          </p:cNvPr>
          <p:cNvSpPr txBox="1"/>
          <p:nvPr/>
        </p:nvSpPr>
        <p:spPr>
          <a:xfrm>
            <a:off x="8925232" y="981685"/>
            <a:ext cx="3266768" cy="338554"/>
          </a:xfrm>
          <a:prstGeom prst="rect">
            <a:avLst/>
          </a:prstGeom>
          <a:noFill/>
        </p:spPr>
        <p:txBody>
          <a:bodyPr wrap="square" rtlCol="0">
            <a:spAutoFit/>
          </a:bodyPr>
          <a:lstStyle/>
          <a:p>
            <a:r>
              <a:rPr lang="en-US" sz="1600" dirty="0"/>
              <a:t>8.2 G Maneuver</a:t>
            </a:r>
          </a:p>
        </p:txBody>
      </p:sp>
      <p:cxnSp>
        <p:nvCxnSpPr>
          <p:cNvPr id="34" name="Straight Connector 33">
            <a:extLst>
              <a:ext uri="{FF2B5EF4-FFF2-40B4-BE49-F238E27FC236}">
                <a16:creationId xmlns:a16="http://schemas.microsoft.com/office/drawing/2014/main" id="{BA0FBF27-1698-37DE-9F1F-D215845C04AF}"/>
              </a:ext>
            </a:extLst>
          </p:cNvPr>
          <p:cNvCxnSpPr>
            <a:cxnSpLocks/>
          </p:cNvCxnSpPr>
          <p:nvPr/>
        </p:nvCxnSpPr>
        <p:spPr>
          <a:xfrm>
            <a:off x="10513144" y="5094789"/>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4417C06D-D303-25F3-A585-DA106A95D3E3}"/>
              </a:ext>
            </a:extLst>
          </p:cNvPr>
          <p:cNvSpPr/>
          <p:nvPr/>
        </p:nvSpPr>
        <p:spPr>
          <a:xfrm>
            <a:off x="1789983" y="2046097"/>
            <a:ext cx="982096" cy="1020959"/>
          </a:xfrm>
          <a:prstGeom prst="ellipse">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0843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iagram&#10;&#10;Description automatically generated">
            <a:extLst>
              <a:ext uri="{FF2B5EF4-FFF2-40B4-BE49-F238E27FC236}">
                <a16:creationId xmlns:a16="http://schemas.microsoft.com/office/drawing/2014/main" id="{A878C440-7588-D03A-5C2A-FB98E346BD71}"/>
              </a:ext>
            </a:extLst>
          </p:cNvPr>
          <p:cNvPicPr>
            <a:picLocks noChangeAspect="1"/>
          </p:cNvPicPr>
          <p:nvPr/>
        </p:nvPicPr>
        <p:blipFill rotWithShape="1">
          <a:blip r:embed="rId2"/>
          <a:srcRect l="1055" b="1005"/>
          <a:stretch/>
        </p:blipFill>
        <p:spPr>
          <a:xfrm>
            <a:off x="585015" y="898742"/>
            <a:ext cx="7310164" cy="5490903"/>
          </a:xfrm>
          <a:prstGeom prst="rect">
            <a:avLst/>
          </a:prstGeom>
        </p:spPr>
      </p:pic>
      <p:sp>
        <p:nvSpPr>
          <p:cNvPr id="5" name="Title 1">
            <a:extLst>
              <a:ext uri="{FF2B5EF4-FFF2-40B4-BE49-F238E27FC236}">
                <a16:creationId xmlns:a16="http://schemas.microsoft.com/office/drawing/2014/main" id="{0A1A244C-33D7-279E-F730-CC2C45B2765F}"/>
              </a:ext>
            </a:extLst>
          </p:cNvPr>
          <p:cNvSpPr txBox="1">
            <a:spLocks/>
          </p:cNvSpPr>
          <p:nvPr/>
        </p:nvSpPr>
        <p:spPr>
          <a:xfrm>
            <a:off x="337930" y="-8449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F-16 Close Call 5/5/16</a:t>
            </a:r>
          </a:p>
        </p:txBody>
      </p:sp>
      <p:cxnSp>
        <p:nvCxnSpPr>
          <p:cNvPr id="6" name="Straight Connector 5">
            <a:extLst>
              <a:ext uri="{FF2B5EF4-FFF2-40B4-BE49-F238E27FC236}">
                <a16:creationId xmlns:a16="http://schemas.microsoft.com/office/drawing/2014/main" id="{D962E6E4-78FD-0F5B-0B6D-D08AC99C1414}"/>
              </a:ext>
            </a:extLst>
          </p:cNvPr>
          <p:cNvCxnSpPr>
            <a:cxnSpLocks/>
          </p:cNvCxnSpPr>
          <p:nvPr/>
        </p:nvCxnSpPr>
        <p:spPr>
          <a:xfrm>
            <a:off x="337930" y="836448"/>
            <a:ext cx="1124447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9F2481C-68E6-C374-99A5-11E5DB022BEB}"/>
              </a:ext>
            </a:extLst>
          </p:cNvPr>
          <p:cNvSpPr txBox="1"/>
          <p:nvPr/>
        </p:nvSpPr>
        <p:spPr>
          <a:xfrm>
            <a:off x="8291055" y="1010236"/>
            <a:ext cx="3077497" cy="461665"/>
          </a:xfrm>
          <a:prstGeom prst="rect">
            <a:avLst/>
          </a:prstGeom>
          <a:noFill/>
        </p:spPr>
        <p:txBody>
          <a:bodyPr wrap="square" rtlCol="0">
            <a:spAutoFit/>
          </a:bodyPr>
          <a:lstStyle/>
          <a:p>
            <a:r>
              <a:rPr lang="en-US" sz="2400" dirty="0">
                <a:solidFill>
                  <a:schemeClr val="accent5">
                    <a:lumMod val="75000"/>
                  </a:schemeClr>
                </a:solidFill>
              </a:rPr>
              <a:t>18</a:t>
            </a:r>
            <a:endParaRPr lang="en-US" sz="2400" dirty="0"/>
          </a:p>
        </p:txBody>
      </p:sp>
      <p:sp>
        <p:nvSpPr>
          <p:cNvPr id="11" name="TextBox 10">
            <a:extLst>
              <a:ext uri="{FF2B5EF4-FFF2-40B4-BE49-F238E27FC236}">
                <a16:creationId xmlns:a16="http://schemas.microsoft.com/office/drawing/2014/main" id="{683E30BB-8BD0-8648-0F31-DDBB6323C801}"/>
              </a:ext>
            </a:extLst>
          </p:cNvPr>
          <p:cNvSpPr txBox="1"/>
          <p:nvPr/>
        </p:nvSpPr>
        <p:spPr>
          <a:xfrm>
            <a:off x="8101784" y="294969"/>
            <a:ext cx="1931554" cy="523220"/>
          </a:xfrm>
          <a:prstGeom prst="rect">
            <a:avLst/>
          </a:prstGeom>
          <a:noFill/>
        </p:spPr>
        <p:txBody>
          <a:bodyPr wrap="none" rtlCol="0">
            <a:spAutoFit/>
          </a:bodyPr>
          <a:lstStyle/>
          <a:p>
            <a:r>
              <a:rPr lang="en-US" sz="2800" dirty="0">
                <a:solidFill>
                  <a:schemeClr val="accent5">
                    <a:lumMod val="75000"/>
                  </a:schemeClr>
                </a:solidFill>
              </a:rPr>
              <a:t>Play-by-play</a:t>
            </a:r>
          </a:p>
        </p:txBody>
      </p:sp>
      <p:sp>
        <p:nvSpPr>
          <p:cNvPr id="12" name="TextBox 11">
            <a:extLst>
              <a:ext uri="{FF2B5EF4-FFF2-40B4-BE49-F238E27FC236}">
                <a16:creationId xmlns:a16="http://schemas.microsoft.com/office/drawing/2014/main" id="{902C4E19-C136-9001-99BD-EBC1CBF54EF2}"/>
              </a:ext>
            </a:extLst>
          </p:cNvPr>
          <p:cNvSpPr txBox="1"/>
          <p:nvPr/>
        </p:nvSpPr>
        <p:spPr>
          <a:xfrm>
            <a:off x="8283681" y="2716386"/>
            <a:ext cx="3077497" cy="461665"/>
          </a:xfrm>
          <a:prstGeom prst="rect">
            <a:avLst/>
          </a:prstGeom>
          <a:noFill/>
        </p:spPr>
        <p:txBody>
          <a:bodyPr wrap="square" rtlCol="0">
            <a:spAutoFit/>
          </a:bodyPr>
          <a:lstStyle/>
          <a:p>
            <a:r>
              <a:rPr lang="en-US" sz="2400" dirty="0">
                <a:solidFill>
                  <a:schemeClr val="accent5">
                    <a:lumMod val="75000"/>
                  </a:schemeClr>
                </a:solidFill>
              </a:rPr>
              <a:t>29</a:t>
            </a:r>
            <a:endParaRPr lang="en-US" sz="2400" dirty="0"/>
          </a:p>
        </p:txBody>
      </p:sp>
      <p:sp>
        <p:nvSpPr>
          <p:cNvPr id="13" name="TextBox 12">
            <a:extLst>
              <a:ext uri="{FF2B5EF4-FFF2-40B4-BE49-F238E27FC236}">
                <a16:creationId xmlns:a16="http://schemas.microsoft.com/office/drawing/2014/main" id="{C21E957A-0E95-3480-4403-FF637E5898FB}"/>
              </a:ext>
            </a:extLst>
          </p:cNvPr>
          <p:cNvSpPr txBox="1"/>
          <p:nvPr/>
        </p:nvSpPr>
        <p:spPr>
          <a:xfrm>
            <a:off x="8283681" y="3370098"/>
            <a:ext cx="3266768" cy="461665"/>
          </a:xfrm>
          <a:prstGeom prst="rect">
            <a:avLst/>
          </a:prstGeom>
          <a:noFill/>
        </p:spPr>
        <p:txBody>
          <a:bodyPr wrap="square" rtlCol="0">
            <a:spAutoFit/>
          </a:bodyPr>
          <a:lstStyle/>
          <a:p>
            <a:r>
              <a:rPr lang="en-US" sz="2400" dirty="0">
                <a:solidFill>
                  <a:schemeClr val="accent5">
                    <a:lumMod val="75000"/>
                  </a:schemeClr>
                </a:solidFill>
              </a:rPr>
              <a:t>33</a:t>
            </a:r>
            <a:endParaRPr lang="en-US" sz="2400" dirty="0"/>
          </a:p>
        </p:txBody>
      </p:sp>
      <p:sp>
        <p:nvSpPr>
          <p:cNvPr id="14" name="TextBox 13">
            <a:extLst>
              <a:ext uri="{FF2B5EF4-FFF2-40B4-BE49-F238E27FC236}">
                <a16:creationId xmlns:a16="http://schemas.microsoft.com/office/drawing/2014/main" id="{DD01BF98-56AE-6A80-B43C-C36CB0E2C986}"/>
              </a:ext>
            </a:extLst>
          </p:cNvPr>
          <p:cNvSpPr txBox="1"/>
          <p:nvPr/>
        </p:nvSpPr>
        <p:spPr>
          <a:xfrm>
            <a:off x="8291055" y="4188287"/>
            <a:ext cx="3266768" cy="461665"/>
          </a:xfrm>
          <a:prstGeom prst="rect">
            <a:avLst/>
          </a:prstGeom>
          <a:noFill/>
        </p:spPr>
        <p:txBody>
          <a:bodyPr wrap="square" rtlCol="0">
            <a:spAutoFit/>
          </a:bodyPr>
          <a:lstStyle/>
          <a:p>
            <a:r>
              <a:rPr lang="en-US" sz="2400" dirty="0">
                <a:solidFill>
                  <a:schemeClr val="accent5">
                    <a:lumMod val="75000"/>
                  </a:schemeClr>
                </a:solidFill>
              </a:rPr>
              <a:t>38</a:t>
            </a:r>
            <a:endParaRPr lang="en-US" sz="2400" dirty="0"/>
          </a:p>
        </p:txBody>
      </p:sp>
      <p:cxnSp>
        <p:nvCxnSpPr>
          <p:cNvPr id="15" name="Straight Connector 14">
            <a:extLst>
              <a:ext uri="{FF2B5EF4-FFF2-40B4-BE49-F238E27FC236}">
                <a16:creationId xmlns:a16="http://schemas.microsoft.com/office/drawing/2014/main" id="{F488F2FC-8271-BD11-A937-55C9306A3625}"/>
              </a:ext>
            </a:extLst>
          </p:cNvPr>
          <p:cNvCxnSpPr>
            <a:cxnSpLocks/>
          </p:cNvCxnSpPr>
          <p:nvPr/>
        </p:nvCxnSpPr>
        <p:spPr>
          <a:xfrm>
            <a:off x="8908026" y="1241068"/>
            <a:ext cx="0" cy="4137177"/>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9C2E831-9FC8-3BE6-97A3-85416CA31727}"/>
              </a:ext>
            </a:extLst>
          </p:cNvPr>
          <p:cNvSpPr txBox="1"/>
          <p:nvPr/>
        </p:nvSpPr>
        <p:spPr>
          <a:xfrm>
            <a:off x="8300889" y="4848014"/>
            <a:ext cx="3266768" cy="461665"/>
          </a:xfrm>
          <a:prstGeom prst="rect">
            <a:avLst/>
          </a:prstGeom>
          <a:noFill/>
        </p:spPr>
        <p:txBody>
          <a:bodyPr wrap="square" rtlCol="0">
            <a:spAutoFit/>
          </a:bodyPr>
          <a:lstStyle/>
          <a:p>
            <a:r>
              <a:rPr lang="en-US" sz="2400" dirty="0">
                <a:solidFill>
                  <a:schemeClr val="accent5">
                    <a:lumMod val="75000"/>
                  </a:schemeClr>
                </a:solidFill>
              </a:rPr>
              <a:t>41</a:t>
            </a:r>
            <a:endParaRPr lang="en-US" sz="2400" dirty="0"/>
          </a:p>
        </p:txBody>
      </p:sp>
      <p:sp>
        <p:nvSpPr>
          <p:cNvPr id="17" name="TextBox 16">
            <a:extLst>
              <a:ext uri="{FF2B5EF4-FFF2-40B4-BE49-F238E27FC236}">
                <a16:creationId xmlns:a16="http://schemas.microsoft.com/office/drawing/2014/main" id="{1290EE2A-1327-23B3-D877-4BEFB8E9EDCC}"/>
              </a:ext>
            </a:extLst>
          </p:cNvPr>
          <p:cNvSpPr txBox="1"/>
          <p:nvPr/>
        </p:nvSpPr>
        <p:spPr>
          <a:xfrm>
            <a:off x="8291055" y="5847764"/>
            <a:ext cx="3266768" cy="461665"/>
          </a:xfrm>
          <a:prstGeom prst="rect">
            <a:avLst/>
          </a:prstGeom>
          <a:noFill/>
        </p:spPr>
        <p:txBody>
          <a:bodyPr wrap="square" rtlCol="0">
            <a:spAutoFit/>
          </a:bodyPr>
          <a:lstStyle/>
          <a:p>
            <a:r>
              <a:rPr lang="en-US" sz="2400" dirty="0">
                <a:solidFill>
                  <a:schemeClr val="accent5">
                    <a:lumMod val="75000"/>
                  </a:schemeClr>
                </a:solidFill>
              </a:rPr>
              <a:t>65</a:t>
            </a:r>
            <a:endParaRPr lang="en-US" sz="2400" dirty="0"/>
          </a:p>
        </p:txBody>
      </p:sp>
      <p:sp>
        <p:nvSpPr>
          <p:cNvPr id="18" name="TextBox 17">
            <a:extLst>
              <a:ext uri="{FF2B5EF4-FFF2-40B4-BE49-F238E27FC236}">
                <a16:creationId xmlns:a16="http://schemas.microsoft.com/office/drawing/2014/main" id="{B39B438C-2DDE-4319-7009-B4DCD7C804E5}"/>
              </a:ext>
            </a:extLst>
          </p:cNvPr>
          <p:cNvSpPr txBox="1"/>
          <p:nvPr/>
        </p:nvSpPr>
        <p:spPr>
          <a:xfrm>
            <a:off x="10041961" y="1910246"/>
            <a:ext cx="1565024" cy="646331"/>
          </a:xfrm>
          <a:prstGeom prst="rect">
            <a:avLst/>
          </a:prstGeom>
          <a:noFill/>
        </p:spPr>
        <p:txBody>
          <a:bodyPr wrap="square" rtlCol="0">
            <a:spAutoFit/>
          </a:bodyPr>
          <a:lstStyle/>
          <a:p>
            <a:r>
              <a:rPr lang="en-US" dirty="0"/>
              <a:t>Pilot loses</a:t>
            </a:r>
          </a:p>
          <a:p>
            <a:r>
              <a:rPr lang="en-US" dirty="0"/>
              <a:t>consciousness</a:t>
            </a:r>
          </a:p>
        </p:txBody>
      </p:sp>
      <p:sp>
        <p:nvSpPr>
          <p:cNvPr id="19" name="TextBox 18">
            <a:extLst>
              <a:ext uri="{FF2B5EF4-FFF2-40B4-BE49-F238E27FC236}">
                <a16:creationId xmlns:a16="http://schemas.microsoft.com/office/drawing/2014/main" id="{4D5CD1E1-8144-6294-0424-7192277BD726}"/>
              </a:ext>
            </a:extLst>
          </p:cNvPr>
          <p:cNvSpPr txBox="1"/>
          <p:nvPr/>
        </p:nvSpPr>
        <p:spPr>
          <a:xfrm>
            <a:off x="8912258" y="2800810"/>
            <a:ext cx="3266768" cy="338554"/>
          </a:xfrm>
          <a:prstGeom prst="rect">
            <a:avLst/>
          </a:prstGeom>
          <a:noFill/>
        </p:spPr>
        <p:txBody>
          <a:bodyPr wrap="square" rtlCol="0">
            <a:spAutoFit/>
          </a:bodyPr>
          <a:lstStyle/>
          <a:p>
            <a:r>
              <a:rPr lang="en-US" sz="1600" dirty="0"/>
              <a:t>Drops below ‘floor’</a:t>
            </a:r>
          </a:p>
        </p:txBody>
      </p:sp>
      <p:cxnSp>
        <p:nvCxnSpPr>
          <p:cNvPr id="20" name="Straight Connector 19">
            <a:extLst>
              <a:ext uri="{FF2B5EF4-FFF2-40B4-BE49-F238E27FC236}">
                <a16:creationId xmlns:a16="http://schemas.microsoft.com/office/drawing/2014/main" id="{6D13FAE5-B1DB-D86E-DE13-1CF48D5EBAF3}"/>
              </a:ext>
            </a:extLst>
          </p:cNvPr>
          <p:cNvCxnSpPr/>
          <p:nvPr/>
        </p:nvCxnSpPr>
        <p:spPr>
          <a:xfrm>
            <a:off x="10618841" y="1233440"/>
            <a:ext cx="0" cy="6333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BEA0592-60FD-9567-70B0-83572FEC96E2}"/>
              </a:ext>
            </a:extLst>
          </p:cNvPr>
          <p:cNvCxnSpPr>
            <a:cxnSpLocks/>
          </p:cNvCxnSpPr>
          <p:nvPr/>
        </p:nvCxnSpPr>
        <p:spPr>
          <a:xfrm>
            <a:off x="10604093" y="2632078"/>
            <a:ext cx="0" cy="24627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6A4549C-8A17-440F-0213-25BDEBE64049}"/>
              </a:ext>
            </a:extLst>
          </p:cNvPr>
          <p:cNvCxnSpPr>
            <a:cxnSpLocks/>
          </p:cNvCxnSpPr>
          <p:nvPr/>
        </p:nvCxnSpPr>
        <p:spPr>
          <a:xfrm>
            <a:off x="10513144" y="1243272"/>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445A1F-9C5A-7C8E-DB94-28BF2F45523C}"/>
              </a:ext>
            </a:extLst>
          </p:cNvPr>
          <p:cNvSpPr txBox="1"/>
          <p:nvPr/>
        </p:nvSpPr>
        <p:spPr>
          <a:xfrm>
            <a:off x="8912258" y="3424417"/>
            <a:ext cx="3266768" cy="338554"/>
          </a:xfrm>
          <a:prstGeom prst="rect">
            <a:avLst/>
          </a:prstGeom>
          <a:noFill/>
        </p:spPr>
        <p:txBody>
          <a:bodyPr wrap="square" rtlCol="0">
            <a:spAutoFit/>
          </a:bodyPr>
          <a:lstStyle/>
          <a:p>
            <a:r>
              <a:rPr lang="en-US" sz="1600" dirty="0"/>
              <a:t>55º below horizon</a:t>
            </a:r>
          </a:p>
        </p:txBody>
      </p:sp>
      <p:sp>
        <p:nvSpPr>
          <p:cNvPr id="24" name="TextBox 23">
            <a:extLst>
              <a:ext uri="{FF2B5EF4-FFF2-40B4-BE49-F238E27FC236}">
                <a16:creationId xmlns:a16="http://schemas.microsoft.com/office/drawing/2014/main" id="{F4107B86-1C24-AEBD-63F1-00BECABC1DEF}"/>
              </a:ext>
            </a:extLst>
          </p:cNvPr>
          <p:cNvSpPr txBox="1"/>
          <p:nvPr/>
        </p:nvSpPr>
        <p:spPr>
          <a:xfrm>
            <a:off x="10749040" y="4003621"/>
            <a:ext cx="1466699" cy="646331"/>
          </a:xfrm>
          <a:prstGeom prst="rect">
            <a:avLst/>
          </a:prstGeom>
          <a:noFill/>
        </p:spPr>
        <p:txBody>
          <a:bodyPr wrap="square" rtlCol="0">
            <a:spAutoFit/>
          </a:bodyPr>
          <a:lstStyle/>
          <a:p>
            <a:r>
              <a:rPr lang="en-US" dirty="0"/>
              <a:t>Auto-GCAS</a:t>
            </a:r>
          </a:p>
          <a:p>
            <a:r>
              <a:rPr lang="en-US" dirty="0"/>
              <a:t>Activates</a:t>
            </a:r>
          </a:p>
        </p:txBody>
      </p:sp>
      <p:cxnSp>
        <p:nvCxnSpPr>
          <p:cNvPr id="25" name="Straight Connector 24">
            <a:extLst>
              <a:ext uri="{FF2B5EF4-FFF2-40B4-BE49-F238E27FC236}">
                <a16:creationId xmlns:a16="http://schemas.microsoft.com/office/drawing/2014/main" id="{07DC305C-A563-8DE6-F75E-C5B5B81EBE08}"/>
              </a:ext>
            </a:extLst>
          </p:cNvPr>
          <p:cNvCxnSpPr>
            <a:cxnSpLocks/>
          </p:cNvCxnSpPr>
          <p:nvPr/>
        </p:nvCxnSpPr>
        <p:spPr>
          <a:xfrm>
            <a:off x="11262853" y="3609344"/>
            <a:ext cx="0" cy="444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E13A4D-249E-6416-8F42-5ECD17DF1013}"/>
              </a:ext>
            </a:extLst>
          </p:cNvPr>
          <p:cNvCxnSpPr>
            <a:cxnSpLocks/>
          </p:cNvCxnSpPr>
          <p:nvPr/>
        </p:nvCxnSpPr>
        <p:spPr>
          <a:xfrm>
            <a:off x="11157156" y="3609344"/>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0C6BA6E-A963-C1B1-7ED5-7136A6B86566}"/>
              </a:ext>
            </a:extLst>
          </p:cNvPr>
          <p:cNvCxnSpPr>
            <a:cxnSpLocks/>
          </p:cNvCxnSpPr>
          <p:nvPr/>
        </p:nvCxnSpPr>
        <p:spPr>
          <a:xfrm>
            <a:off x="11257937" y="4649952"/>
            <a:ext cx="0" cy="4448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2CCD788-16F9-BB16-37D9-6135BC88869E}"/>
              </a:ext>
            </a:extLst>
          </p:cNvPr>
          <p:cNvCxnSpPr>
            <a:cxnSpLocks/>
          </p:cNvCxnSpPr>
          <p:nvPr/>
        </p:nvCxnSpPr>
        <p:spPr>
          <a:xfrm>
            <a:off x="11157156" y="5103443"/>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D374BB6-2B6A-36FC-CC32-133E5BE27C2D}"/>
              </a:ext>
            </a:extLst>
          </p:cNvPr>
          <p:cNvSpPr txBox="1"/>
          <p:nvPr/>
        </p:nvSpPr>
        <p:spPr>
          <a:xfrm>
            <a:off x="8925232" y="4273494"/>
            <a:ext cx="3266768" cy="338554"/>
          </a:xfrm>
          <a:prstGeom prst="rect">
            <a:avLst/>
          </a:prstGeom>
          <a:noFill/>
        </p:spPr>
        <p:txBody>
          <a:bodyPr wrap="square" rtlCol="0">
            <a:spAutoFit/>
          </a:bodyPr>
          <a:lstStyle/>
          <a:p>
            <a:r>
              <a:rPr lang="en-US" sz="1600" dirty="0"/>
              <a:t>9 G maneuver</a:t>
            </a:r>
          </a:p>
        </p:txBody>
      </p:sp>
      <p:cxnSp>
        <p:nvCxnSpPr>
          <p:cNvPr id="30" name="Straight Connector 29">
            <a:extLst>
              <a:ext uri="{FF2B5EF4-FFF2-40B4-BE49-F238E27FC236}">
                <a16:creationId xmlns:a16="http://schemas.microsoft.com/office/drawing/2014/main" id="{CB6C09AE-6727-DD76-2B04-F70FA1CD25C9}"/>
              </a:ext>
            </a:extLst>
          </p:cNvPr>
          <p:cNvCxnSpPr/>
          <p:nvPr/>
        </p:nvCxnSpPr>
        <p:spPr>
          <a:xfrm>
            <a:off x="8908026" y="5550103"/>
            <a:ext cx="0" cy="196215"/>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17ED10-C3FB-6819-4105-0FB395A69BB3}"/>
              </a:ext>
            </a:extLst>
          </p:cNvPr>
          <p:cNvCxnSpPr/>
          <p:nvPr/>
        </p:nvCxnSpPr>
        <p:spPr>
          <a:xfrm>
            <a:off x="8908026" y="5847764"/>
            <a:ext cx="0" cy="196215"/>
          </a:xfrm>
          <a:prstGeom prst="line">
            <a:avLst/>
          </a:prstGeom>
          <a:ln w="50800"/>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A9FBF67-35E5-9350-5CAB-E42DC9BB6B16}"/>
              </a:ext>
            </a:extLst>
          </p:cNvPr>
          <p:cNvSpPr txBox="1"/>
          <p:nvPr/>
        </p:nvSpPr>
        <p:spPr>
          <a:xfrm>
            <a:off x="8979843" y="5809860"/>
            <a:ext cx="3266768" cy="338554"/>
          </a:xfrm>
          <a:prstGeom prst="rect">
            <a:avLst/>
          </a:prstGeom>
          <a:noFill/>
        </p:spPr>
        <p:txBody>
          <a:bodyPr wrap="square" rtlCol="0">
            <a:spAutoFit/>
          </a:bodyPr>
          <a:lstStyle/>
          <a:p>
            <a:r>
              <a:rPr lang="en-US" sz="1600" dirty="0"/>
              <a:t>Back above ‘floor’</a:t>
            </a:r>
          </a:p>
        </p:txBody>
      </p:sp>
      <p:sp>
        <p:nvSpPr>
          <p:cNvPr id="33" name="TextBox 32">
            <a:extLst>
              <a:ext uri="{FF2B5EF4-FFF2-40B4-BE49-F238E27FC236}">
                <a16:creationId xmlns:a16="http://schemas.microsoft.com/office/drawing/2014/main" id="{8E5EBD84-C9CD-A217-D384-C94580A2BEAD}"/>
              </a:ext>
            </a:extLst>
          </p:cNvPr>
          <p:cNvSpPr txBox="1"/>
          <p:nvPr/>
        </p:nvSpPr>
        <p:spPr>
          <a:xfrm>
            <a:off x="8925232" y="981685"/>
            <a:ext cx="3266768" cy="338554"/>
          </a:xfrm>
          <a:prstGeom prst="rect">
            <a:avLst/>
          </a:prstGeom>
          <a:noFill/>
        </p:spPr>
        <p:txBody>
          <a:bodyPr wrap="square" rtlCol="0">
            <a:spAutoFit/>
          </a:bodyPr>
          <a:lstStyle/>
          <a:p>
            <a:r>
              <a:rPr lang="en-US" sz="1600" dirty="0"/>
              <a:t>8.2 G Maneuver</a:t>
            </a:r>
          </a:p>
        </p:txBody>
      </p:sp>
      <p:cxnSp>
        <p:nvCxnSpPr>
          <p:cNvPr id="34" name="Straight Connector 33">
            <a:extLst>
              <a:ext uri="{FF2B5EF4-FFF2-40B4-BE49-F238E27FC236}">
                <a16:creationId xmlns:a16="http://schemas.microsoft.com/office/drawing/2014/main" id="{3579E616-ABF9-8A99-E0C6-EF1CDC74BEE7}"/>
              </a:ext>
            </a:extLst>
          </p:cNvPr>
          <p:cNvCxnSpPr>
            <a:cxnSpLocks/>
          </p:cNvCxnSpPr>
          <p:nvPr/>
        </p:nvCxnSpPr>
        <p:spPr>
          <a:xfrm>
            <a:off x="10513144" y="5094789"/>
            <a:ext cx="201562"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902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12553A-4657-6C95-372E-6A8BF00A0773}"/>
              </a:ext>
            </a:extLst>
          </p:cNvPr>
          <p:cNvSpPr/>
          <p:nvPr/>
        </p:nvSpPr>
        <p:spPr>
          <a:xfrm>
            <a:off x="536716" y="745434"/>
            <a:ext cx="9421261" cy="5049079"/>
          </a:xfrm>
          <a:prstGeom prst="rect">
            <a:avLst/>
          </a:prstGeom>
          <a:solidFill>
            <a:schemeClr val="bg1">
              <a:lumMod val="8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0082269-6802-1695-ECEB-13DC865B2B2F}"/>
              </a:ext>
            </a:extLst>
          </p:cNvPr>
          <p:cNvSpPr/>
          <p:nvPr/>
        </p:nvSpPr>
        <p:spPr>
          <a:xfrm>
            <a:off x="863578" y="2795487"/>
            <a:ext cx="860408" cy="1472796"/>
          </a:xfrm>
          <a:prstGeom prst="rect">
            <a:avLst/>
          </a:prstGeom>
          <a:solidFill>
            <a:schemeClr val="accent6">
              <a:lumMod val="60000"/>
              <a:lumOff val="40000"/>
            </a:schemeClr>
          </a:solid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D1B8AC-E9D8-0658-C099-5141983B53CB}"/>
              </a:ext>
            </a:extLst>
          </p:cNvPr>
          <p:cNvSpPr/>
          <p:nvPr/>
        </p:nvSpPr>
        <p:spPr>
          <a:xfrm rot="16200000">
            <a:off x="3388273" y="664008"/>
            <a:ext cx="1325563" cy="3057367"/>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F0065D5-5C29-6188-2D7F-F547BA9B7094}"/>
              </a:ext>
            </a:extLst>
          </p:cNvPr>
          <p:cNvSpPr/>
          <p:nvPr/>
        </p:nvSpPr>
        <p:spPr>
          <a:xfrm rot="16200000">
            <a:off x="3397642" y="3290699"/>
            <a:ext cx="1325563" cy="3057367"/>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2C39F3E-9910-CC9A-C2D0-63CD9FAD6B9B}"/>
              </a:ext>
            </a:extLst>
          </p:cNvPr>
          <p:cNvSpPr/>
          <p:nvPr/>
        </p:nvSpPr>
        <p:spPr>
          <a:xfrm rot="16200000">
            <a:off x="6847663" y="1824879"/>
            <a:ext cx="1663897" cy="334467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787C1364-2BF6-FCF8-ED19-A72A3C125F31}"/>
              </a:ext>
            </a:extLst>
          </p:cNvPr>
          <p:cNvCxnSpPr>
            <a:cxnSpLocks/>
          </p:cNvCxnSpPr>
          <p:nvPr/>
        </p:nvCxnSpPr>
        <p:spPr>
          <a:xfrm>
            <a:off x="9551991" y="3403529"/>
            <a:ext cx="914235"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F33DFA-D254-B1AC-49D2-E5E749E11453}"/>
              </a:ext>
            </a:extLst>
          </p:cNvPr>
          <p:cNvCxnSpPr>
            <a:cxnSpLocks/>
          </p:cNvCxnSpPr>
          <p:nvPr/>
        </p:nvCxnSpPr>
        <p:spPr>
          <a:xfrm>
            <a:off x="1796707" y="3495969"/>
            <a:ext cx="3940539" cy="12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F2AA96-A1B5-7CE0-3CD5-961118209A32}"/>
              </a:ext>
            </a:extLst>
          </p:cNvPr>
          <p:cNvCxnSpPr/>
          <p:nvPr/>
        </p:nvCxnSpPr>
        <p:spPr>
          <a:xfrm>
            <a:off x="191787" y="6360028"/>
            <a:ext cx="1178726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481266-3F98-33FD-A2A8-E48F6A656EF3}"/>
              </a:ext>
            </a:extLst>
          </p:cNvPr>
          <p:cNvSpPr txBox="1"/>
          <p:nvPr/>
        </p:nvSpPr>
        <p:spPr>
          <a:xfrm>
            <a:off x="176796" y="6372187"/>
            <a:ext cx="11802257" cy="461665"/>
          </a:xfrm>
          <a:prstGeom prst="rect">
            <a:avLst/>
          </a:prstGeom>
          <a:noFill/>
        </p:spPr>
        <p:txBody>
          <a:bodyPr wrap="square">
            <a:spAutoFit/>
          </a:bodyPr>
          <a:lstStyle/>
          <a:p>
            <a:r>
              <a:rPr lang="en-US" sz="1200" dirty="0"/>
              <a:t>[2]: Runtime Assurance Framework Development For Highly Adaptive Flight Control Systems, SBIR Phase III Report, J.D. Schierman et. al. </a:t>
            </a:r>
            <a:r>
              <a:rPr lang="en-US" sz="1200" b="1" dirty="0">
                <a:effectLst/>
                <a:latin typeface="TimesNewRomanPS"/>
                <a:hlinkClick r:id="rId2"/>
              </a:rPr>
              <a:t>https://apps.dtic.mil/dtic/tr/fulltext/u2/1010277.pdf</a:t>
            </a:r>
            <a:endParaRPr lang="en-US" sz="1200" dirty="0"/>
          </a:p>
        </p:txBody>
      </p:sp>
      <p:cxnSp>
        <p:nvCxnSpPr>
          <p:cNvPr id="16" name="Elbow Connector 15">
            <a:extLst>
              <a:ext uri="{FF2B5EF4-FFF2-40B4-BE49-F238E27FC236}">
                <a16:creationId xmlns:a16="http://schemas.microsoft.com/office/drawing/2014/main" id="{360A5201-A985-AA1E-F6CF-9F397558BFD9}"/>
              </a:ext>
            </a:extLst>
          </p:cNvPr>
          <p:cNvCxnSpPr>
            <a:cxnSpLocks/>
          </p:cNvCxnSpPr>
          <p:nvPr/>
        </p:nvCxnSpPr>
        <p:spPr>
          <a:xfrm>
            <a:off x="1199175" y="4468696"/>
            <a:ext cx="1077460" cy="554911"/>
          </a:xfrm>
          <a:prstGeom prst="bentConnector3">
            <a:avLst>
              <a:gd name="adj1" fmla="val 2955"/>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4FCE363-0F78-8062-713A-3D05C32FA186}"/>
              </a:ext>
            </a:extLst>
          </p:cNvPr>
          <p:cNvCxnSpPr>
            <a:cxnSpLocks/>
          </p:cNvCxnSpPr>
          <p:nvPr/>
        </p:nvCxnSpPr>
        <p:spPr>
          <a:xfrm flipV="1">
            <a:off x="1228062" y="2106871"/>
            <a:ext cx="1086619" cy="486679"/>
          </a:xfrm>
          <a:prstGeom prst="bentConnector3">
            <a:avLst>
              <a:gd name="adj1" fmla="val 243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AD9ADE4-6CC6-FEA8-3FAB-DD6D3569C158}"/>
              </a:ext>
            </a:extLst>
          </p:cNvPr>
          <p:cNvCxnSpPr>
            <a:cxnSpLocks/>
          </p:cNvCxnSpPr>
          <p:nvPr/>
        </p:nvCxnSpPr>
        <p:spPr>
          <a:xfrm flipV="1">
            <a:off x="5844212" y="4449032"/>
            <a:ext cx="1159540" cy="698926"/>
          </a:xfrm>
          <a:prstGeom prst="bentConnector4">
            <a:avLst>
              <a:gd name="adj1" fmla="val 14126"/>
              <a:gd name="adj2" fmla="val 45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39EAA37-30A0-0CA9-8614-C9B1C5434D3F}"/>
              </a:ext>
            </a:extLst>
          </p:cNvPr>
          <p:cNvSpPr/>
          <p:nvPr/>
        </p:nvSpPr>
        <p:spPr>
          <a:xfrm rot="10800000">
            <a:off x="10519697" y="2609171"/>
            <a:ext cx="1371362" cy="157628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AEC1D69B-69AD-8B4C-3DBF-8605BABD2781}"/>
              </a:ext>
            </a:extLst>
          </p:cNvPr>
          <p:cNvSpPr txBox="1"/>
          <p:nvPr/>
        </p:nvSpPr>
        <p:spPr>
          <a:xfrm>
            <a:off x="3054635" y="1955880"/>
            <a:ext cx="2011576" cy="400110"/>
          </a:xfrm>
          <a:prstGeom prst="rect">
            <a:avLst/>
          </a:prstGeom>
          <a:noFill/>
        </p:spPr>
        <p:txBody>
          <a:bodyPr wrap="none" rtlCol="0">
            <a:spAutoFit/>
          </a:bodyPr>
          <a:lstStyle/>
          <a:p>
            <a:r>
              <a:rPr lang="en-US" sz="2000" dirty="0">
                <a:solidFill>
                  <a:schemeClr val="accent2">
                    <a:lumMod val="50000"/>
                  </a:schemeClr>
                </a:solidFill>
              </a:rPr>
              <a:t>Advanced System</a:t>
            </a:r>
          </a:p>
        </p:txBody>
      </p:sp>
      <p:sp>
        <p:nvSpPr>
          <p:cNvPr id="60" name="TextBox 59">
            <a:extLst>
              <a:ext uri="{FF2B5EF4-FFF2-40B4-BE49-F238E27FC236}">
                <a16:creationId xmlns:a16="http://schemas.microsoft.com/office/drawing/2014/main" id="{ABF42B10-74D3-9F57-7925-75E16490C9C3}"/>
              </a:ext>
            </a:extLst>
          </p:cNvPr>
          <p:cNvSpPr txBox="1"/>
          <p:nvPr/>
        </p:nvSpPr>
        <p:spPr>
          <a:xfrm>
            <a:off x="2913117" y="4630860"/>
            <a:ext cx="2334229" cy="400110"/>
          </a:xfrm>
          <a:prstGeom prst="rect">
            <a:avLst/>
          </a:prstGeom>
          <a:noFill/>
        </p:spPr>
        <p:txBody>
          <a:bodyPr wrap="none" rtlCol="0">
            <a:spAutoFit/>
          </a:bodyPr>
          <a:lstStyle/>
          <a:p>
            <a:r>
              <a:rPr lang="en-US" sz="2000" dirty="0">
                <a:solidFill>
                  <a:schemeClr val="accent6">
                    <a:lumMod val="75000"/>
                  </a:schemeClr>
                </a:solidFill>
              </a:rPr>
              <a:t>Reversionary System</a:t>
            </a:r>
          </a:p>
        </p:txBody>
      </p:sp>
      <p:sp>
        <p:nvSpPr>
          <p:cNvPr id="63" name="Rectangle 62">
            <a:extLst>
              <a:ext uri="{FF2B5EF4-FFF2-40B4-BE49-F238E27FC236}">
                <a16:creationId xmlns:a16="http://schemas.microsoft.com/office/drawing/2014/main" id="{318F7EE8-B6F6-275C-85E3-3047ED8D0EB4}"/>
              </a:ext>
            </a:extLst>
          </p:cNvPr>
          <p:cNvSpPr/>
          <p:nvPr/>
        </p:nvSpPr>
        <p:spPr>
          <a:xfrm>
            <a:off x="569537" y="2997432"/>
            <a:ext cx="245044" cy="1159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D076DBD0-C04D-F5E1-D13A-6B9426F77BA8}"/>
              </a:ext>
            </a:extLst>
          </p:cNvPr>
          <p:cNvSpPr txBox="1"/>
          <p:nvPr/>
        </p:nvSpPr>
        <p:spPr>
          <a:xfrm>
            <a:off x="5824043" y="4786673"/>
            <a:ext cx="1159539" cy="646331"/>
          </a:xfrm>
          <a:prstGeom prst="rect">
            <a:avLst/>
          </a:prstGeom>
          <a:noFill/>
        </p:spPr>
        <p:txBody>
          <a:bodyPr wrap="square" rtlCol="0">
            <a:spAutoFit/>
          </a:bodyPr>
          <a:lstStyle/>
          <a:p>
            <a:r>
              <a:rPr lang="en-US" dirty="0"/>
              <a:t>Trusted</a:t>
            </a:r>
          </a:p>
          <a:p>
            <a:endParaRPr lang="en-US" dirty="0"/>
          </a:p>
        </p:txBody>
      </p:sp>
      <p:sp>
        <p:nvSpPr>
          <p:cNvPr id="66" name="TextBox 65">
            <a:extLst>
              <a:ext uri="{FF2B5EF4-FFF2-40B4-BE49-F238E27FC236}">
                <a16:creationId xmlns:a16="http://schemas.microsoft.com/office/drawing/2014/main" id="{EEF2D358-96DB-F844-AF98-E359F956A56A}"/>
              </a:ext>
            </a:extLst>
          </p:cNvPr>
          <p:cNvSpPr txBox="1"/>
          <p:nvPr/>
        </p:nvSpPr>
        <p:spPr>
          <a:xfrm>
            <a:off x="5812412" y="5121882"/>
            <a:ext cx="1159539" cy="646331"/>
          </a:xfrm>
          <a:prstGeom prst="rect">
            <a:avLst/>
          </a:prstGeom>
          <a:noFill/>
        </p:spPr>
        <p:txBody>
          <a:bodyPr wrap="square" rtlCol="0">
            <a:spAutoFit/>
          </a:bodyPr>
          <a:lstStyle/>
          <a:p>
            <a:r>
              <a:rPr lang="en-US" dirty="0"/>
              <a:t>Output</a:t>
            </a:r>
          </a:p>
          <a:p>
            <a:endParaRPr lang="en-US" dirty="0"/>
          </a:p>
        </p:txBody>
      </p:sp>
      <p:cxnSp>
        <p:nvCxnSpPr>
          <p:cNvPr id="80" name="Straight Arrow Connector 79">
            <a:extLst>
              <a:ext uri="{FF2B5EF4-FFF2-40B4-BE49-F238E27FC236}">
                <a16:creationId xmlns:a16="http://schemas.microsoft.com/office/drawing/2014/main" id="{B64822E2-10EE-46B2-FEB8-FC91B45E3942}"/>
              </a:ext>
            </a:extLst>
          </p:cNvPr>
          <p:cNvCxnSpPr>
            <a:cxnSpLocks/>
          </p:cNvCxnSpPr>
          <p:nvPr/>
        </p:nvCxnSpPr>
        <p:spPr>
          <a:xfrm>
            <a:off x="7063365" y="1974350"/>
            <a:ext cx="0" cy="60594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E29A3E5-F834-C7BD-7F7B-F9B80164D0C5}"/>
              </a:ext>
            </a:extLst>
          </p:cNvPr>
          <p:cNvCxnSpPr/>
          <p:nvPr/>
        </p:nvCxnSpPr>
        <p:spPr>
          <a:xfrm>
            <a:off x="5922614" y="1999402"/>
            <a:ext cx="115954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F4FD26C-6792-2B67-F26B-1307D0A88E94}"/>
              </a:ext>
            </a:extLst>
          </p:cNvPr>
          <p:cNvSpPr txBox="1"/>
          <p:nvPr/>
        </p:nvSpPr>
        <p:spPr>
          <a:xfrm>
            <a:off x="6579213" y="3074120"/>
            <a:ext cx="2200795" cy="707886"/>
          </a:xfrm>
          <a:prstGeom prst="rect">
            <a:avLst/>
          </a:prstGeom>
          <a:noFill/>
        </p:spPr>
        <p:txBody>
          <a:bodyPr wrap="none" rtlCol="0">
            <a:spAutoFit/>
          </a:bodyPr>
          <a:lstStyle/>
          <a:p>
            <a:r>
              <a:rPr lang="en-US" sz="2000" dirty="0">
                <a:solidFill>
                  <a:schemeClr val="accent6">
                    <a:lumMod val="75000"/>
                  </a:schemeClr>
                </a:solidFill>
              </a:rPr>
              <a:t>RTA Monitor &amp;</a:t>
            </a:r>
          </a:p>
          <a:p>
            <a:r>
              <a:rPr lang="en-US" sz="2000" dirty="0">
                <a:solidFill>
                  <a:schemeClr val="accent6">
                    <a:lumMod val="75000"/>
                  </a:schemeClr>
                </a:solidFill>
              </a:rPr>
              <a:t> Switch Mechanism</a:t>
            </a:r>
          </a:p>
        </p:txBody>
      </p:sp>
      <p:sp>
        <p:nvSpPr>
          <p:cNvPr id="87" name="TextBox 86">
            <a:extLst>
              <a:ext uri="{FF2B5EF4-FFF2-40B4-BE49-F238E27FC236}">
                <a16:creationId xmlns:a16="http://schemas.microsoft.com/office/drawing/2014/main" id="{AB6D416B-E040-E293-0434-254AD79B2405}"/>
              </a:ext>
            </a:extLst>
          </p:cNvPr>
          <p:cNvSpPr txBox="1"/>
          <p:nvPr/>
        </p:nvSpPr>
        <p:spPr>
          <a:xfrm>
            <a:off x="10627619" y="2906774"/>
            <a:ext cx="1167884" cy="923330"/>
          </a:xfrm>
          <a:prstGeom prst="rect">
            <a:avLst/>
          </a:prstGeom>
          <a:noFill/>
        </p:spPr>
        <p:txBody>
          <a:bodyPr wrap="none" rtlCol="0">
            <a:spAutoFit/>
          </a:bodyPr>
          <a:lstStyle/>
          <a:p>
            <a:r>
              <a:rPr lang="en-US" dirty="0">
                <a:solidFill>
                  <a:schemeClr val="accent6">
                    <a:lumMod val="75000"/>
                  </a:schemeClr>
                </a:solidFill>
              </a:rPr>
              <a:t>System </a:t>
            </a:r>
          </a:p>
          <a:p>
            <a:r>
              <a:rPr lang="en-US" dirty="0">
                <a:solidFill>
                  <a:schemeClr val="accent6">
                    <a:lumMod val="75000"/>
                  </a:schemeClr>
                </a:solidFill>
              </a:rPr>
              <a:t>Being</a:t>
            </a:r>
          </a:p>
          <a:p>
            <a:r>
              <a:rPr lang="en-US" dirty="0">
                <a:solidFill>
                  <a:schemeClr val="accent6">
                    <a:lumMod val="75000"/>
                  </a:schemeClr>
                </a:solidFill>
              </a:rPr>
              <a:t>Controlled</a:t>
            </a:r>
          </a:p>
        </p:txBody>
      </p:sp>
      <p:cxnSp>
        <p:nvCxnSpPr>
          <p:cNvPr id="89" name="Straight Connector 88">
            <a:extLst>
              <a:ext uri="{FF2B5EF4-FFF2-40B4-BE49-F238E27FC236}">
                <a16:creationId xmlns:a16="http://schemas.microsoft.com/office/drawing/2014/main" id="{272EF5BE-C1D8-499E-1920-179B4C826959}"/>
              </a:ext>
            </a:extLst>
          </p:cNvPr>
          <p:cNvCxnSpPr>
            <a:cxnSpLocks/>
          </p:cNvCxnSpPr>
          <p:nvPr/>
        </p:nvCxnSpPr>
        <p:spPr>
          <a:xfrm>
            <a:off x="11179760" y="4329167"/>
            <a:ext cx="0" cy="174716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DF2E4F-C490-44E7-E524-D7BB100E145A}"/>
              </a:ext>
            </a:extLst>
          </p:cNvPr>
          <p:cNvCxnSpPr>
            <a:cxnSpLocks/>
          </p:cNvCxnSpPr>
          <p:nvPr/>
        </p:nvCxnSpPr>
        <p:spPr>
          <a:xfrm flipH="1">
            <a:off x="265471" y="6076335"/>
            <a:ext cx="1094609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D430D28-C007-6371-2101-A0DCC89E5EA4}"/>
              </a:ext>
            </a:extLst>
          </p:cNvPr>
          <p:cNvCxnSpPr>
            <a:cxnSpLocks/>
          </p:cNvCxnSpPr>
          <p:nvPr/>
        </p:nvCxnSpPr>
        <p:spPr>
          <a:xfrm>
            <a:off x="281611" y="3495968"/>
            <a:ext cx="10025" cy="257428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8D0F746-88A8-3B22-88BA-C198EF18DF90}"/>
              </a:ext>
            </a:extLst>
          </p:cNvPr>
          <p:cNvCxnSpPr>
            <a:cxnSpLocks/>
          </p:cNvCxnSpPr>
          <p:nvPr/>
        </p:nvCxnSpPr>
        <p:spPr>
          <a:xfrm>
            <a:off x="255639" y="3505800"/>
            <a:ext cx="522582"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E21D7400-6EDD-5C84-2EE2-3B580CFD3C78}"/>
              </a:ext>
            </a:extLst>
          </p:cNvPr>
          <p:cNvSpPr txBox="1"/>
          <p:nvPr/>
        </p:nvSpPr>
        <p:spPr>
          <a:xfrm>
            <a:off x="5881303" y="1979610"/>
            <a:ext cx="1159539" cy="646331"/>
          </a:xfrm>
          <a:prstGeom prst="rect">
            <a:avLst/>
          </a:prstGeom>
          <a:noFill/>
        </p:spPr>
        <p:txBody>
          <a:bodyPr wrap="square" rtlCol="0">
            <a:spAutoFit/>
          </a:bodyPr>
          <a:lstStyle/>
          <a:p>
            <a:r>
              <a:rPr lang="en-US" dirty="0"/>
              <a:t>Output</a:t>
            </a:r>
          </a:p>
          <a:p>
            <a:endParaRPr lang="en-US" dirty="0"/>
          </a:p>
        </p:txBody>
      </p:sp>
      <p:sp>
        <p:nvSpPr>
          <p:cNvPr id="103" name="TextBox 102">
            <a:extLst>
              <a:ext uri="{FF2B5EF4-FFF2-40B4-BE49-F238E27FC236}">
                <a16:creationId xmlns:a16="http://schemas.microsoft.com/office/drawing/2014/main" id="{222DDE52-A4CE-5D31-3DFB-1399DB14D71F}"/>
              </a:ext>
            </a:extLst>
          </p:cNvPr>
          <p:cNvSpPr txBox="1"/>
          <p:nvPr/>
        </p:nvSpPr>
        <p:spPr>
          <a:xfrm>
            <a:off x="5858781" y="1629697"/>
            <a:ext cx="1264671" cy="646331"/>
          </a:xfrm>
          <a:prstGeom prst="rect">
            <a:avLst/>
          </a:prstGeom>
          <a:noFill/>
        </p:spPr>
        <p:txBody>
          <a:bodyPr wrap="square" rtlCol="0">
            <a:spAutoFit/>
          </a:bodyPr>
          <a:lstStyle/>
          <a:p>
            <a:r>
              <a:rPr lang="en-US" dirty="0"/>
              <a:t>Untrusted</a:t>
            </a:r>
          </a:p>
          <a:p>
            <a:endParaRPr lang="en-US" dirty="0"/>
          </a:p>
        </p:txBody>
      </p:sp>
      <p:sp>
        <p:nvSpPr>
          <p:cNvPr id="104" name="TextBox 103">
            <a:extLst>
              <a:ext uri="{FF2B5EF4-FFF2-40B4-BE49-F238E27FC236}">
                <a16:creationId xmlns:a16="http://schemas.microsoft.com/office/drawing/2014/main" id="{AB3F44F8-C6F6-9EA7-8E72-6F3DC5E7C5A0}"/>
              </a:ext>
            </a:extLst>
          </p:cNvPr>
          <p:cNvSpPr txBox="1"/>
          <p:nvPr/>
        </p:nvSpPr>
        <p:spPr>
          <a:xfrm>
            <a:off x="9535231" y="3008520"/>
            <a:ext cx="1159539" cy="646331"/>
          </a:xfrm>
          <a:prstGeom prst="rect">
            <a:avLst/>
          </a:prstGeom>
          <a:noFill/>
        </p:spPr>
        <p:txBody>
          <a:bodyPr wrap="square" rtlCol="0">
            <a:spAutoFit/>
          </a:bodyPr>
          <a:lstStyle/>
          <a:p>
            <a:r>
              <a:rPr lang="en-US" dirty="0"/>
              <a:t>Trusted</a:t>
            </a:r>
          </a:p>
          <a:p>
            <a:endParaRPr lang="en-US" dirty="0"/>
          </a:p>
        </p:txBody>
      </p:sp>
      <p:sp>
        <p:nvSpPr>
          <p:cNvPr id="105" name="TextBox 104">
            <a:extLst>
              <a:ext uri="{FF2B5EF4-FFF2-40B4-BE49-F238E27FC236}">
                <a16:creationId xmlns:a16="http://schemas.microsoft.com/office/drawing/2014/main" id="{9589272E-EB06-FD68-47BB-AA6DDA4203FF}"/>
              </a:ext>
            </a:extLst>
          </p:cNvPr>
          <p:cNvSpPr txBox="1"/>
          <p:nvPr/>
        </p:nvSpPr>
        <p:spPr>
          <a:xfrm>
            <a:off x="9523600" y="3387273"/>
            <a:ext cx="1159539" cy="646331"/>
          </a:xfrm>
          <a:prstGeom prst="rect">
            <a:avLst/>
          </a:prstGeom>
          <a:noFill/>
        </p:spPr>
        <p:txBody>
          <a:bodyPr wrap="square" rtlCol="0">
            <a:spAutoFit/>
          </a:bodyPr>
          <a:lstStyle/>
          <a:p>
            <a:r>
              <a:rPr lang="en-US" dirty="0"/>
              <a:t>Output</a:t>
            </a:r>
          </a:p>
          <a:p>
            <a:endParaRPr lang="en-US" dirty="0"/>
          </a:p>
        </p:txBody>
      </p:sp>
      <p:sp>
        <p:nvSpPr>
          <p:cNvPr id="107" name="TextBox 106">
            <a:extLst>
              <a:ext uri="{FF2B5EF4-FFF2-40B4-BE49-F238E27FC236}">
                <a16:creationId xmlns:a16="http://schemas.microsoft.com/office/drawing/2014/main" id="{3C2CD157-3B98-641B-240F-1CB5AAE4B789}"/>
              </a:ext>
            </a:extLst>
          </p:cNvPr>
          <p:cNvSpPr txBox="1"/>
          <p:nvPr/>
        </p:nvSpPr>
        <p:spPr>
          <a:xfrm>
            <a:off x="972718" y="3115417"/>
            <a:ext cx="627095" cy="338554"/>
          </a:xfrm>
          <a:prstGeom prst="rect">
            <a:avLst/>
          </a:prstGeom>
          <a:noFill/>
        </p:spPr>
        <p:txBody>
          <a:bodyPr wrap="none" rtlCol="0">
            <a:spAutoFit/>
          </a:bodyPr>
          <a:lstStyle/>
          <a:p>
            <a:r>
              <a:rPr lang="en-US" sz="1600" dirty="0">
                <a:solidFill>
                  <a:schemeClr val="accent6">
                    <a:lumMod val="75000"/>
                  </a:schemeClr>
                </a:solidFill>
              </a:rPr>
              <a:t>Input</a:t>
            </a:r>
          </a:p>
        </p:txBody>
      </p:sp>
      <p:sp>
        <p:nvSpPr>
          <p:cNvPr id="108" name="TextBox 107">
            <a:extLst>
              <a:ext uri="{FF2B5EF4-FFF2-40B4-BE49-F238E27FC236}">
                <a16:creationId xmlns:a16="http://schemas.microsoft.com/office/drawing/2014/main" id="{21DAD2BD-DB45-C6C9-777B-6041CE687FA1}"/>
              </a:ext>
            </a:extLst>
          </p:cNvPr>
          <p:cNvSpPr txBox="1"/>
          <p:nvPr/>
        </p:nvSpPr>
        <p:spPr>
          <a:xfrm>
            <a:off x="856469" y="3407731"/>
            <a:ext cx="926857" cy="338554"/>
          </a:xfrm>
          <a:prstGeom prst="rect">
            <a:avLst/>
          </a:prstGeom>
          <a:noFill/>
        </p:spPr>
        <p:txBody>
          <a:bodyPr wrap="none" rtlCol="0">
            <a:spAutoFit/>
          </a:bodyPr>
          <a:lstStyle/>
          <a:p>
            <a:r>
              <a:rPr lang="en-US" sz="1600" dirty="0">
                <a:solidFill>
                  <a:schemeClr val="accent6">
                    <a:lumMod val="75000"/>
                  </a:schemeClr>
                </a:solidFill>
              </a:rPr>
              <a:t>Allocator</a:t>
            </a:r>
          </a:p>
        </p:txBody>
      </p:sp>
      <p:sp>
        <p:nvSpPr>
          <p:cNvPr id="109" name="Title 1">
            <a:extLst>
              <a:ext uri="{FF2B5EF4-FFF2-40B4-BE49-F238E27FC236}">
                <a16:creationId xmlns:a16="http://schemas.microsoft.com/office/drawing/2014/main" id="{0F7D068B-2E13-5768-46FD-930DF19A9F83}"/>
              </a:ext>
            </a:extLst>
          </p:cNvPr>
          <p:cNvSpPr txBox="1">
            <a:spLocks/>
          </p:cNvSpPr>
          <p:nvPr/>
        </p:nvSpPr>
        <p:spPr>
          <a:xfrm>
            <a:off x="331307" y="-272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Runtime Assurance (RTA)</a:t>
            </a:r>
          </a:p>
        </p:txBody>
      </p:sp>
      <p:cxnSp>
        <p:nvCxnSpPr>
          <p:cNvPr id="112" name="Straight Connector 111">
            <a:extLst>
              <a:ext uri="{FF2B5EF4-FFF2-40B4-BE49-F238E27FC236}">
                <a16:creationId xmlns:a16="http://schemas.microsoft.com/office/drawing/2014/main" id="{48FD2D84-6AB2-C1AB-5827-E008E530F5A4}"/>
              </a:ext>
            </a:extLst>
          </p:cNvPr>
          <p:cNvCxnSpPr>
            <a:cxnSpLocks/>
          </p:cNvCxnSpPr>
          <p:nvPr/>
        </p:nvCxnSpPr>
        <p:spPr>
          <a:xfrm>
            <a:off x="331307" y="640507"/>
            <a:ext cx="112444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125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712553A-4657-6C95-372E-6A8BF00A0773}"/>
              </a:ext>
            </a:extLst>
          </p:cNvPr>
          <p:cNvSpPr/>
          <p:nvPr/>
        </p:nvSpPr>
        <p:spPr>
          <a:xfrm>
            <a:off x="536716" y="745434"/>
            <a:ext cx="9421261" cy="5049079"/>
          </a:xfrm>
          <a:prstGeom prst="rect">
            <a:avLst/>
          </a:prstGeom>
          <a:solidFill>
            <a:schemeClr val="bg1">
              <a:lumMod val="85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0082269-6802-1695-ECEB-13DC865B2B2F}"/>
              </a:ext>
            </a:extLst>
          </p:cNvPr>
          <p:cNvSpPr/>
          <p:nvPr/>
        </p:nvSpPr>
        <p:spPr>
          <a:xfrm>
            <a:off x="863578" y="2795487"/>
            <a:ext cx="860408" cy="1472796"/>
          </a:xfrm>
          <a:prstGeom prst="rect">
            <a:avLst/>
          </a:prstGeom>
          <a:solidFill>
            <a:schemeClr val="accent6">
              <a:lumMod val="60000"/>
              <a:lumOff val="40000"/>
            </a:schemeClr>
          </a:solidFill>
          <a:ln w="412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D1B8AC-E9D8-0658-C099-5141983B53CB}"/>
              </a:ext>
            </a:extLst>
          </p:cNvPr>
          <p:cNvSpPr/>
          <p:nvPr/>
        </p:nvSpPr>
        <p:spPr>
          <a:xfrm rot="16200000">
            <a:off x="3388273" y="664008"/>
            <a:ext cx="1325563" cy="3057367"/>
          </a:xfrm>
          <a:prstGeom prst="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5F0065D5-5C29-6188-2D7F-F547BA9B7094}"/>
              </a:ext>
            </a:extLst>
          </p:cNvPr>
          <p:cNvSpPr/>
          <p:nvPr/>
        </p:nvSpPr>
        <p:spPr>
          <a:xfrm rot="16200000">
            <a:off x="3397642" y="3290699"/>
            <a:ext cx="1325563" cy="3057367"/>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2C39F3E-9910-CC9A-C2D0-63CD9FAD6B9B}"/>
              </a:ext>
            </a:extLst>
          </p:cNvPr>
          <p:cNvSpPr/>
          <p:nvPr/>
        </p:nvSpPr>
        <p:spPr>
          <a:xfrm rot="16200000">
            <a:off x="6847663" y="1824879"/>
            <a:ext cx="1663897" cy="334467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787C1364-2BF6-FCF8-ED19-A72A3C125F31}"/>
              </a:ext>
            </a:extLst>
          </p:cNvPr>
          <p:cNvCxnSpPr>
            <a:cxnSpLocks/>
          </p:cNvCxnSpPr>
          <p:nvPr/>
        </p:nvCxnSpPr>
        <p:spPr>
          <a:xfrm>
            <a:off x="9551991" y="3403529"/>
            <a:ext cx="914235"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EF33DFA-D254-B1AC-49D2-E5E749E11453}"/>
              </a:ext>
            </a:extLst>
          </p:cNvPr>
          <p:cNvCxnSpPr>
            <a:cxnSpLocks/>
          </p:cNvCxnSpPr>
          <p:nvPr/>
        </p:nvCxnSpPr>
        <p:spPr>
          <a:xfrm>
            <a:off x="1796707" y="3495969"/>
            <a:ext cx="3940539" cy="1249"/>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8F2AA96-A1B5-7CE0-3CD5-961118209A32}"/>
              </a:ext>
            </a:extLst>
          </p:cNvPr>
          <p:cNvCxnSpPr/>
          <p:nvPr/>
        </p:nvCxnSpPr>
        <p:spPr>
          <a:xfrm>
            <a:off x="191787" y="6360028"/>
            <a:ext cx="11787266"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A481266-3F98-33FD-A2A8-E48F6A656EF3}"/>
              </a:ext>
            </a:extLst>
          </p:cNvPr>
          <p:cNvSpPr txBox="1"/>
          <p:nvPr/>
        </p:nvSpPr>
        <p:spPr>
          <a:xfrm>
            <a:off x="176796" y="6372187"/>
            <a:ext cx="11802257" cy="461665"/>
          </a:xfrm>
          <a:prstGeom prst="rect">
            <a:avLst/>
          </a:prstGeom>
          <a:noFill/>
        </p:spPr>
        <p:txBody>
          <a:bodyPr wrap="square">
            <a:spAutoFit/>
          </a:bodyPr>
          <a:lstStyle/>
          <a:p>
            <a:r>
              <a:rPr lang="en-US" sz="1200" dirty="0"/>
              <a:t>[2]: Runtime Assurance Framework Development For Highly Adaptive Flight Control Systems, SBIR Phase III Report, J.D. Schierman et. al. </a:t>
            </a:r>
            <a:r>
              <a:rPr lang="en-US" sz="1200" b="1" dirty="0">
                <a:effectLst/>
                <a:latin typeface="TimesNewRomanPS"/>
                <a:hlinkClick r:id="rId2"/>
              </a:rPr>
              <a:t>https://apps.dtic.mil/dtic/tr/fulltext/u2/1010277.pdf</a:t>
            </a:r>
            <a:endParaRPr lang="en-US" sz="1200" dirty="0"/>
          </a:p>
        </p:txBody>
      </p:sp>
      <p:cxnSp>
        <p:nvCxnSpPr>
          <p:cNvPr id="16" name="Elbow Connector 15">
            <a:extLst>
              <a:ext uri="{FF2B5EF4-FFF2-40B4-BE49-F238E27FC236}">
                <a16:creationId xmlns:a16="http://schemas.microsoft.com/office/drawing/2014/main" id="{360A5201-A985-AA1E-F6CF-9F397558BFD9}"/>
              </a:ext>
            </a:extLst>
          </p:cNvPr>
          <p:cNvCxnSpPr>
            <a:cxnSpLocks/>
          </p:cNvCxnSpPr>
          <p:nvPr/>
        </p:nvCxnSpPr>
        <p:spPr>
          <a:xfrm>
            <a:off x="1199175" y="4468696"/>
            <a:ext cx="1077460" cy="554911"/>
          </a:xfrm>
          <a:prstGeom prst="bentConnector3">
            <a:avLst>
              <a:gd name="adj1" fmla="val 2955"/>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A4FCE363-0F78-8062-713A-3D05C32FA186}"/>
              </a:ext>
            </a:extLst>
          </p:cNvPr>
          <p:cNvCxnSpPr>
            <a:cxnSpLocks/>
          </p:cNvCxnSpPr>
          <p:nvPr/>
        </p:nvCxnSpPr>
        <p:spPr>
          <a:xfrm flipV="1">
            <a:off x="1228062" y="2106871"/>
            <a:ext cx="1086619" cy="486679"/>
          </a:xfrm>
          <a:prstGeom prst="bentConnector3">
            <a:avLst>
              <a:gd name="adj1" fmla="val 243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DAD9ADE4-6CC6-FEA8-3FAB-DD6D3569C158}"/>
              </a:ext>
            </a:extLst>
          </p:cNvPr>
          <p:cNvCxnSpPr>
            <a:cxnSpLocks/>
          </p:cNvCxnSpPr>
          <p:nvPr/>
        </p:nvCxnSpPr>
        <p:spPr>
          <a:xfrm flipV="1">
            <a:off x="5844212" y="4449032"/>
            <a:ext cx="1159540" cy="698926"/>
          </a:xfrm>
          <a:prstGeom prst="bentConnector4">
            <a:avLst>
              <a:gd name="adj1" fmla="val 14126"/>
              <a:gd name="adj2" fmla="val 456"/>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639EAA37-30A0-0CA9-8614-C9B1C5434D3F}"/>
              </a:ext>
            </a:extLst>
          </p:cNvPr>
          <p:cNvSpPr/>
          <p:nvPr/>
        </p:nvSpPr>
        <p:spPr>
          <a:xfrm rot="10800000">
            <a:off x="10519697" y="2609171"/>
            <a:ext cx="1371362" cy="1576288"/>
          </a:xfrm>
          <a:prstGeom prst="rect">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AEC1D69B-69AD-8B4C-3DBF-8605BABD2781}"/>
              </a:ext>
            </a:extLst>
          </p:cNvPr>
          <p:cNvSpPr txBox="1"/>
          <p:nvPr/>
        </p:nvSpPr>
        <p:spPr>
          <a:xfrm>
            <a:off x="3054635" y="1955880"/>
            <a:ext cx="2090701" cy="707886"/>
          </a:xfrm>
          <a:prstGeom prst="rect">
            <a:avLst/>
          </a:prstGeom>
          <a:noFill/>
        </p:spPr>
        <p:txBody>
          <a:bodyPr wrap="none" rtlCol="0">
            <a:spAutoFit/>
          </a:bodyPr>
          <a:lstStyle/>
          <a:p>
            <a:r>
              <a:rPr lang="en-US" sz="2000" dirty="0" err="1">
                <a:solidFill>
                  <a:schemeClr val="accent2">
                    <a:lumMod val="50000"/>
                  </a:schemeClr>
                </a:solidFill>
              </a:rPr>
              <a:t>Classficiation</a:t>
            </a:r>
            <a:r>
              <a:rPr lang="en-US" sz="2000" dirty="0">
                <a:solidFill>
                  <a:schemeClr val="accent2">
                    <a:lumMod val="50000"/>
                  </a:schemeClr>
                </a:solidFill>
              </a:rPr>
              <a:t> (NN)</a:t>
            </a:r>
          </a:p>
          <a:p>
            <a:r>
              <a:rPr lang="en-US" sz="2000" dirty="0">
                <a:solidFill>
                  <a:schemeClr val="accent2">
                    <a:lumMod val="50000"/>
                  </a:schemeClr>
                </a:solidFill>
              </a:rPr>
              <a:t> System</a:t>
            </a:r>
          </a:p>
        </p:txBody>
      </p:sp>
      <p:sp>
        <p:nvSpPr>
          <p:cNvPr id="60" name="TextBox 59">
            <a:extLst>
              <a:ext uri="{FF2B5EF4-FFF2-40B4-BE49-F238E27FC236}">
                <a16:creationId xmlns:a16="http://schemas.microsoft.com/office/drawing/2014/main" id="{ABF42B10-74D3-9F57-7925-75E16490C9C3}"/>
              </a:ext>
            </a:extLst>
          </p:cNvPr>
          <p:cNvSpPr txBox="1"/>
          <p:nvPr/>
        </p:nvSpPr>
        <p:spPr>
          <a:xfrm>
            <a:off x="2950118" y="4526414"/>
            <a:ext cx="2005164" cy="707886"/>
          </a:xfrm>
          <a:prstGeom prst="rect">
            <a:avLst/>
          </a:prstGeom>
          <a:noFill/>
        </p:spPr>
        <p:txBody>
          <a:bodyPr wrap="none" rtlCol="0">
            <a:spAutoFit/>
          </a:bodyPr>
          <a:lstStyle/>
          <a:p>
            <a:r>
              <a:rPr lang="en-US" sz="2000" dirty="0">
                <a:solidFill>
                  <a:schemeClr val="accent6">
                    <a:lumMod val="75000"/>
                  </a:schemeClr>
                </a:solidFill>
              </a:rPr>
              <a:t>Human Operator </a:t>
            </a:r>
          </a:p>
          <a:p>
            <a:r>
              <a:rPr lang="en-US" sz="2000" dirty="0">
                <a:solidFill>
                  <a:schemeClr val="accent6">
                    <a:lumMod val="75000"/>
                  </a:schemeClr>
                </a:solidFill>
              </a:rPr>
              <a:t>checking</a:t>
            </a:r>
          </a:p>
        </p:txBody>
      </p:sp>
      <p:sp>
        <p:nvSpPr>
          <p:cNvPr id="63" name="Rectangle 62">
            <a:extLst>
              <a:ext uri="{FF2B5EF4-FFF2-40B4-BE49-F238E27FC236}">
                <a16:creationId xmlns:a16="http://schemas.microsoft.com/office/drawing/2014/main" id="{318F7EE8-B6F6-275C-85E3-3047ED8D0EB4}"/>
              </a:ext>
            </a:extLst>
          </p:cNvPr>
          <p:cNvSpPr/>
          <p:nvPr/>
        </p:nvSpPr>
        <p:spPr>
          <a:xfrm>
            <a:off x="569537" y="2997432"/>
            <a:ext cx="245044" cy="11591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a:extLst>
              <a:ext uri="{FF2B5EF4-FFF2-40B4-BE49-F238E27FC236}">
                <a16:creationId xmlns:a16="http://schemas.microsoft.com/office/drawing/2014/main" id="{D076DBD0-C04D-F5E1-D13A-6B9426F77BA8}"/>
              </a:ext>
            </a:extLst>
          </p:cNvPr>
          <p:cNvSpPr txBox="1"/>
          <p:nvPr/>
        </p:nvSpPr>
        <p:spPr>
          <a:xfrm>
            <a:off x="5824043" y="4786673"/>
            <a:ext cx="1159539" cy="646331"/>
          </a:xfrm>
          <a:prstGeom prst="rect">
            <a:avLst/>
          </a:prstGeom>
          <a:noFill/>
        </p:spPr>
        <p:txBody>
          <a:bodyPr wrap="square" rtlCol="0">
            <a:spAutoFit/>
          </a:bodyPr>
          <a:lstStyle/>
          <a:p>
            <a:r>
              <a:rPr lang="en-US" dirty="0"/>
              <a:t>Trusted</a:t>
            </a:r>
          </a:p>
          <a:p>
            <a:endParaRPr lang="en-US" dirty="0"/>
          </a:p>
        </p:txBody>
      </p:sp>
      <p:sp>
        <p:nvSpPr>
          <p:cNvPr id="66" name="TextBox 65">
            <a:extLst>
              <a:ext uri="{FF2B5EF4-FFF2-40B4-BE49-F238E27FC236}">
                <a16:creationId xmlns:a16="http://schemas.microsoft.com/office/drawing/2014/main" id="{EEF2D358-96DB-F844-AF98-E359F956A56A}"/>
              </a:ext>
            </a:extLst>
          </p:cNvPr>
          <p:cNvSpPr txBox="1"/>
          <p:nvPr/>
        </p:nvSpPr>
        <p:spPr>
          <a:xfrm>
            <a:off x="5812412" y="5121882"/>
            <a:ext cx="1159539" cy="646331"/>
          </a:xfrm>
          <a:prstGeom prst="rect">
            <a:avLst/>
          </a:prstGeom>
          <a:noFill/>
        </p:spPr>
        <p:txBody>
          <a:bodyPr wrap="square" rtlCol="0">
            <a:spAutoFit/>
          </a:bodyPr>
          <a:lstStyle/>
          <a:p>
            <a:r>
              <a:rPr lang="en-US" dirty="0"/>
              <a:t>Output</a:t>
            </a:r>
          </a:p>
          <a:p>
            <a:endParaRPr lang="en-US" dirty="0"/>
          </a:p>
        </p:txBody>
      </p:sp>
      <p:cxnSp>
        <p:nvCxnSpPr>
          <p:cNvPr id="80" name="Straight Arrow Connector 79">
            <a:extLst>
              <a:ext uri="{FF2B5EF4-FFF2-40B4-BE49-F238E27FC236}">
                <a16:creationId xmlns:a16="http://schemas.microsoft.com/office/drawing/2014/main" id="{B64822E2-10EE-46B2-FEB8-FC91B45E3942}"/>
              </a:ext>
            </a:extLst>
          </p:cNvPr>
          <p:cNvCxnSpPr>
            <a:cxnSpLocks/>
          </p:cNvCxnSpPr>
          <p:nvPr/>
        </p:nvCxnSpPr>
        <p:spPr>
          <a:xfrm>
            <a:off x="7063365" y="1974350"/>
            <a:ext cx="0" cy="605947"/>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E29A3E5-F834-C7BD-7F7B-F9B80164D0C5}"/>
              </a:ext>
            </a:extLst>
          </p:cNvPr>
          <p:cNvCxnSpPr/>
          <p:nvPr/>
        </p:nvCxnSpPr>
        <p:spPr>
          <a:xfrm>
            <a:off x="5922614" y="1999402"/>
            <a:ext cx="115954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4F4FD26C-6792-2B67-F26B-1307D0A88E94}"/>
              </a:ext>
            </a:extLst>
          </p:cNvPr>
          <p:cNvSpPr txBox="1"/>
          <p:nvPr/>
        </p:nvSpPr>
        <p:spPr>
          <a:xfrm>
            <a:off x="6579213" y="3074120"/>
            <a:ext cx="2200795" cy="707886"/>
          </a:xfrm>
          <a:prstGeom prst="rect">
            <a:avLst/>
          </a:prstGeom>
          <a:noFill/>
        </p:spPr>
        <p:txBody>
          <a:bodyPr wrap="none" rtlCol="0">
            <a:spAutoFit/>
          </a:bodyPr>
          <a:lstStyle/>
          <a:p>
            <a:r>
              <a:rPr lang="en-US" sz="2000" dirty="0">
                <a:solidFill>
                  <a:schemeClr val="accent6">
                    <a:lumMod val="75000"/>
                  </a:schemeClr>
                </a:solidFill>
              </a:rPr>
              <a:t>RTA Monitor &amp;</a:t>
            </a:r>
          </a:p>
          <a:p>
            <a:r>
              <a:rPr lang="en-US" sz="2000" dirty="0">
                <a:solidFill>
                  <a:schemeClr val="accent6">
                    <a:lumMod val="75000"/>
                  </a:schemeClr>
                </a:solidFill>
              </a:rPr>
              <a:t> Switch Mechanism</a:t>
            </a:r>
          </a:p>
        </p:txBody>
      </p:sp>
      <p:sp>
        <p:nvSpPr>
          <p:cNvPr id="87" name="TextBox 86">
            <a:extLst>
              <a:ext uri="{FF2B5EF4-FFF2-40B4-BE49-F238E27FC236}">
                <a16:creationId xmlns:a16="http://schemas.microsoft.com/office/drawing/2014/main" id="{AB6D416B-E040-E293-0434-254AD79B2405}"/>
              </a:ext>
            </a:extLst>
          </p:cNvPr>
          <p:cNvSpPr txBox="1"/>
          <p:nvPr/>
        </p:nvSpPr>
        <p:spPr>
          <a:xfrm>
            <a:off x="10627619" y="2906774"/>
            <a:ext cx="1167884" cy="923330"/>
          </a:xfrm>
          <a:prstGeom prst="rect">
            <a:avLst/>
          </a:prstGeom>
          <a:noFill/>
        </p:spPr>
        <p:txBody>
          <a:bodyPr wrap="none" rtlCol="0">
            <a:spAutoFit/>
          </a:bodyPr>
          <a:lstStyle/>
          <a:p>
            <a:r>
              <a:rPr lang="en-US" dirty="0">
                <a:solidFill>
                  <a:schemeClr val="accent6">
                    <a:lumMod val="75000"/>
                  </a:schemeClr>
                </a:solidFill>
              </a:rPr>
              <a:t>System </a:t>
            </a:r>
          </a:p>
          <a:p>
            <a:r>
              <a:rPr lang="en-US" dirty="0">
                <a:solidFill>
                  <a:schemeClr val="accent6">
                    <a:lumMod val="75000"/>
                  </a:schemeClr>
                </a:solidFill>
              </a:rPr>
              <a:t>Being</a:t>
            </a:r>
          </a:p>
          <a:p>
            <a:r>
              <a:rPr lang="en-US" dirty="0">
                <a:solidFill>
                  <a:schemeClr val="accent6">
                    <a:lumMod val="75000"/>
                  </a:schemeClr>
                </a:solidFill>
              </a:rPr>
              <a:t>Controlled</a:t>
            </a:r>
          </a:p>
        </p:txBody>
      </p:sp>
      <p:cxnSp>
        <p:nvCxnSpPr>
          <p:cNvPr id="89" name="Straight Connector 88">
            <a:extLst>
              <a:ext uri="{FF2B5EF4-FFF2-40B4-BE49-F238E27FC236}">
                <a16:creationId xmlns:a16="http://schemas.microsoft.com/office/drawing/2014/main" id="{272EF5BE-C1D8-499E-1920-179B4C826959}"/>
              </a:ext>
            </a:extLst>
          </p:cNvPr>
          <p:cNvCxnSpPr>
            <a:cxnSpLocks/>
          </p:cNvCxnSpPr>
          <p:nvPr/>
        </p:nvCxnSpPr>
        <p:spPr>
          <a:xfrm>
            <a:off x="11179760" y="4329167"/>
            <a:ext cx="0" cy="174716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0DF2E4F-C490-44E7-E524-D7BB100E145A}"/>
              </a:ext>
            </a:extLst>
          </p:cNvPr>
          <p:cNvCxnSpPr>
            <a:cxnSpLocks/>
          </p:cNvCxnSpPr>
          <p:nvPr/>
        </p:nvCxnSpPr>
        <p:spPr>
          <a:xfrm flipH="1">
            <a:off x="265471" y="6076335"/>
            <a:ext cx="1094609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CD430D28-C007-6371-2101-A0DCC89E5EA4}"/>
              </a:ext>
            </a:extLst>
          </p:cNvPr>
          <p:cNvCxnSpPr>
            <a:cxnSpLocks/>
          </p:cNvCxnSpPr>
          <p:nvPr/>
        </p:nvCxnSpPr>
        <p:spPr>
          <a:xfrm>
            <a:off x="281611" y="3495968"/>
            <a:ext cx="10025" cy="2574288"/>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28D0F746-88A8-3B22-88BA-C198EF18DF90}"/>
              </a:ext>
            </a:extLst>
          </p:cNvPr>
          <p:cNvCxnSpPr>
            <a:cxnSpLocks/>
          </p:cNvCxnSpPr>
          <p:nvPr/>
        </p:nvCxnSpPr>
        <p:spPr>
          <a:xfrm>
            <a:off x="255639" y="3505800"/>
            <a:ext cx="522582"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E21D7400-6EDD-5C84-2EE2-3B580CFD3C78}"/>
              </a:ext>
            </a:extLst>
          </p:cNvPr>
          <p:cNvSpPr txBox="1"/>
          <p:nvPr/>
        </p:nvSpPr>
        <p:spPr>
          <a:xfrm>
            <a:off x="5881303" y="1979610"/>
            <a:ext cx="1159539" cy="646331"/>
          </a:xfrm>
          <a:prstGeom prst="rect">
            <a:avLst/>
          </a:prstGeom>
          <a:noFill/>
        </p:spPr>
        <p:txBody>
          <a:bodyPr wrap="square" rtlCol="0">
            <a:spAutoFit/>
          </a:bodyPr>
          <a:lstStyle/>
          <a:p>
            <a:r>
              <a:rPr lang="en-US" dirty="0"/>
              <a:t>Output</a:t>
            </a:r>
          </a:p>
          <a:p>
            <a:endParaRPr lang="en-US" dirty="0"/>
          </a:p>
        </p:txBody>
      </p:sp>
      <p:sp>
        <p:nvSpPr>
          <p:cNvPr id="103" name="TextBox 102">
            <a:extLst>
              <a:ext uri="{FF2B5EF4-FFF2-40B4-BE49-F238E27FC236}">
                <a16:creationId xmlns:a16="http://schemas.microsoft.com/office/drawing/2014/main" id="{222DDE52-A4CE-5D31-3DFB-1399DB14D71F}"/>
              </a:ext>
            </a:extLst>
          </p:cNvPr>
          <p:cNvSpPr txBox="1"/>
          <p:nvPr/>
        </p:nvSpPr>
        <p:spPr>
          <a:xfrm>
            <a:off x="5858781" y="1629697"/>
            <a:ext cx="1264671" cy="646331"/>
          </a:xfrm>
          <a:prstGeom prst="rect">
            <a:avLst/>
          </a:prstGeom>
          <a:noFill/>
        </p:spPr>
        <p:txBody>
          <a:bodyPr wrap="square" rtlCol="0">
            <a:spAutoFit/>
          </a:bodyPr>
          <a:lstStyle/>
          <a:p>
            <a:r>
              <a:rPr lang="en-US" dirty="0"/>
              <a:t>Untrusted</a:t>
            </a:r>
          </a:p>
          <a:p>
            <a:endParaRPr lang="en-US" dirty="0"/>
          </a:p>
        </p:txBody>
      </p:sp>
      <p:sp>
        <p:nvSpPr>
          <p:cNvPr id="104" name="TextBox 103">
            <a:extLst>
              <a:ext uri="{FF2B5EF4-FFF2-40B4-BE49-F238E27FC236}">
                <a16:creationId xmlns:a16="http://schemas.microsoft.com/office/drawing/2014/main" id="{AB3F44F8-C6F6-9EA7-8E72-6F3DC5E7C5A0}"/>
              </a:ext>
            </a:extLst>
          </p:cNvPr>
          <p:cNvSpPr txBox="1"/>
          <p:nvPr/>
        </p:nvSpPr>
        <p:spPr>
          <a:xfrm>
            <a:off x="9535231" y="3008520"/>
            <a:ext cx="1159539" cy="646331"/>
          </a:xfrm>
          <a:prstGeom prst="rect">
            <a:avLst/>
          </a:prstGeom>
          <a:noFill/>
        </p:spPr>
        <p:txBody>
          <a:bodyPr wrap="square" rtlCol="0">
            <a:spAutoFit/>
          </a:bodyPr>
          <a:lstStyle/>
          <a:p>
            <a:r>
              <a:rPr lang="en-US" dirty="0"/>
              <a:t>Trusted</a:t>
            </a:r>
          </a:p>
          <a:p>
            <a:endParaRPr lang="en-US" dirty="0"/>
          </a:p>
        </p:txBody>
      </p:sp>
      <p:sp>
        <p:nvSpPr>
          <p:cNvPr id="105" name="TextBox 104">
            <a:extLst>
              <a:ext uri="{FF2B5EF4-FFF2-40B4-BE49-F238E27FC236}">
                <a16:creationId xmlns:a16="http://schemas.microsoft.com/office/drawing/2014/main" id="{9589272E-EB06-FD68-47BB-AA6DDA4203FF}"/>
              </a:ext>
            </a:extLst>
          </p:cNvPr>
          <p:cNvSpPr txBox="1"/>
          <p:nvPr/>
        </p:nvSpPr>
        <p:spPr>
          <a:xfrm>
            <a:off x="9523600" y="3387273"/>
            <a:ext cx="1159539" cy="646331"/>
          </a:xfrm>
          <a:prstGeom prst="rect">
            <a:avLst/>
          </a:prstGeom>
          <a:noFill/>
        </p:spPr>
        <p:txBody>
          <a:bodyPr wrap="square" rtlCol="0">
            <a:spAutoFit/>
          </a:bodyPr>
          <a:lstStyle/>
          <a:p>
            <a:r>
              <a:rPr lang="en-US" dirty="0"/>
              <a:t>Output</a:t>
            </a:r>
          </a:p>
          <a:p>
            <a:endParaRPr lang="en-US" dirty="0"/>
          </a:p>
        </p:txBody>
      </p:sp>
      <p:sp>
        <p:nvSpPr>
          <p:cNvPr id="107" name="TextBox 106">
            <a:extLst>
              <a:ext uri="{FF2B5EF4-FFF2-40B4-BE49-F238E27FC236}">
                <a16:creationId xmlns:a16="http://schemas.microsoft.com/office/drawing/2014/main" id="{3C2CD157-3B98-641B-240F-1CB5AAE4B789}"/>
              </a:ext>
            </a:extLst>
          </p:cNvPr>
          <p:cNvSpPr txBox="1"/>
          <p:nvPr/>
        </p:nvSpPr>
        <p:spPr>
          <a:xfrm>
            <a:off x="972718" y="3115417"/>
            <a:ext cx="627095" cy="338554"/>
          </a:xfrm>
          <a:prstGeom prst="rect">
            <a:avLst/>
          </a:prstGeom>
          <a:noFill/>
        </p:spPr>
        <p:txBody>
          <a:bodyPr wrap="none" rtlCol="0">
            <a:spAutoFit/>
          </a:bodyPr>
          <a:lstStyle/>
          <a:p>
            <a:r>
              <a:rPr lang="en-US" sz="1600" dirty="0">
                <a:solidFill>
                  <a:schemeClr val="accent6">
                    <a:lumMod val="75000"/>
                  </a:schemeClr>
                </a:solidFill>
              </a:rPr>
              <a:t>Input</a:t>
            </a:r>
          </a:p>
        </p:txBody>
      </p:sp>
      <p:sp>
        <p:nvSpPr>
          <p:cNvPr id="108" name="TextBox 107">
            <a:extLst>
              <a:ext uri="{FF2B5EF4-FFF2-40B4-BE49-F238E27FC236}">
                <a16:creationId xmlns:a16="http://schemas.microsoft.com/office/drawing/2014/main" id="{21DAD2BD-DB45-C6C9-777B-6041CE687FA1}"/>
              </a:ext>
            </a:extLst>
          </p:cNvPr>
          <p:cNvSpPr txBox="1"/>
          <p:nvPr/>
        </p:nvSpPr>
        <p:spPr>
          <a:xfrm>
            <a:off x="856469" y="3407731"/>
            <a:ext cx="926857" cy="338554"/>
          </a:xfrm>
          <a:prstGeom prst="rect">
            <a:avLst/>
          </a:prstGeom>
          <a:noFill/>
        </p:spPr>
        <p:txBody>
          <a:bodyPr wrap="none" rtlCol="0">
            <a:spAutoFit/>
          </a:bodyPr>
          <a:lstStyle/>
          <a:p>
            <a:r>
              <a:rPr lang="en-US" sz="1600" dirty="0">
                <a:solidFill>
                  <a:schemeClr val="accent6">
                    <a:lumMod val="75000"/>
                  </a:schemeClr>
                </a:solidFill>
              </a:rPr>
              <a:t>Allocator</a:t>
            </a:r>
          </a:p>
        </p:txBody>
      </p:sp>
      <p:sp>
        <p:nvSpPr>
          <p:cNvPr id="109" name="Title 1">
            <a:extLst>
              <a:ext uri="{FF2B5EF4-FFF2-40B4-BE49-F238E27FC236}">
                <a16:creationId xmlns:a16="http://schemas.microsoft.com/office/drawing/2014/main" id="{0F7D068B-2E13-5768-46FD-930DF19A9F83}"/>
              </a:ext>
            </a:extLst>
          </p:cNvPr>
          <p:cNvSpPr txBox="1">
            <a:spLocks/>
          </p:cNvSpPr>
          <p:nvPr/>
        </p:nvSpPr>
        <p:spPr>
          <a:xfrm>
            <a:off x="331307" y="-2721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75000"/>
                  </a:schemeClr>
                </a:solidFill>
              </a:rPr>
              <a:t>Runtime Assurance (RTA)</a:t>
            </a:r>
          </a:p>
        </p:txBody>
      </p:sp>
      <p:cxnSp>
        <p:nvCxnSpPr>
          <p:cNvPr id="112" name="Straight Connector 111">
            <a:extLst>
              <a:ext uri="{FF2B5EF4-FFF2-40B4-BE49-F238E27FC236}">
                <a16:creationId xmlns:a16="http://schemas.microsoft.com/office/drawing/2014/main" id="{48FD2D84-6AB2-C1AB-5827-E008E530F5A4}"/>
              </a:ext>
            </a:extLst>
          </p:cNvPr>
          <p:cNvCxnSpPr>
            <a:cxnSpLocks/>
          </p:cNvCxnSpPr>
          <p:nvPr/>
        </p:nvCxnSpPr>
        <p:spPr>
          <a:xfrm>
            <a:off x="331307" y="640507"/>
            <a:ext cx="1124447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9865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14738</TotalTime>
  <Words>2448</Words>
  <Application>Microsoft Macintosh PowerPoint</Application>
  <PresentationFormat>Widescreen</PresentationFormat>
  <Paragraphs>494</Paragraphs>
  <Slides>44</Slides>
  <Notes>15</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TimesNewRomanPS</vt:lpstr>
      <vt:lpstr>Office Theme</vt:lpstr>
      <vt:lpstr>Formally Verifying  Run-time Assurance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do we model and analyze these systems at design time?</vt:lpstr>
      <vt:lpstr>Hybrid Programs and Differential Dynamic Logic</vt:lpstr>
      <vt:lpstr>Hybrid Programs</vt:lpstr>
      <vt:lpstr>Hybrid Programs</vt:lpstr>
      <vt:lpstr>Hybrid Programs (continued)</vt:lpstr>
      <vt:lpstr>Hybrid Programs (continued)</vt:lpstr>
      <vt:lpstr>Hybrid Programs (continued)</vt:lpstr>
      <vt:lpstr>Hybrid Programs (continued)</vt:lpstr>
      <vt:lpstr>dL: Differential Dynamic Logic </vt:lpstr>
      <vt:lpstr>dL: Differential Dynamic Logic </vt:lpstr>
      <vt:lpstr>dL: Differential Dynamic Logic – Rule Schema ^     </vt:lpstr>
      <vt:lpstr>dL: Proof</vt:lpstr>
      <vt:lpstr>dL: Proof</vt:lpstr>
      <vt:lpstr>dL: Proof</vt:lpstr>
      <vt:lpstr>dL: Proof</vt:lpstr>
      <vt:lpstr>dL: Proof</vt:lpstr>
      <vt:lpstr>dL</vt:lpstr>
      <vt:lpstr>RTA in Plaidypvs</vt:lpstr>
      <vt:lpstr>PowerPoint Presentation</vt:lpstr>
      <vt:lpstr>PowerPoint Presentation</vt:lpstr>
      <vt:lpstr>Geofence RTA</vt:lpstr>
      <vt:lpstr>Geofence RTA</vt:lpstr>
      <vt:lpstr>Geofence RTA</vt:lpstr>
      <vt:lpstr>Summary </vt:lpstr>
      <vt:lpstr>Summary </vt:lpstr>
      <vt:lpstr>PowerPoint Presentation</vt:lpstr>
      <vt:lpstr>PowerPoint Presentation</vt:lpstr>
      <vt:lpstr>Intersection Protocol </vt:lpstr>
      <vt:lpstr>PowerPoint Presentation</vt:lpstr>
      <vt:lpstr>PowerPoint Presentation</vt:lpstr>
      <vt:lpstr>PowerPoint Presentation</vt:lpstr>
      <vt:lpstr>Fundamental Theorem of RTA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Slagel, Tanner (LARC-D320)</dc:creator>
  <cp:lastModifiedBy>Slagel, Tanner (LARC-D320)</cp:lastModifiedBy>
  <cp:revision>8</cp:revision>
  <dcterms:created xsi:type="dcterms:W3CDTF">2023-06-27T12:52:04Z</dcterms:created>
  <dcterms:modified xsi:type="dcterms:W3CDTF">2023-11-01T12:34:11Z</dcterms:modified>
</cp:coreProperties>
</file>