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7" r:id="rId2"/>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266" autoAdjust="0"/>
    <p:restoredTop sz="94765"/>
  </p:normalViewPr>
  <p:slideViewPr>
    <p:cSldViewPr snapToGrid="0">
      <p:cViewPr varScale="1">
        <p:scale>
          <a:sx n="19" d="100"/>
          <a:sy n="19" d="100"/>
        </p:scale>
        <p:origin x="1551"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D9F673-8038-F14B-B540-763DC32DDA8C}" type="datetimeFigureOut">
              <a:rPr lang="en-US" smtClean="0"/>
              <a:t>7/25/2024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5468C9-B65D-5F4E-8E77-F7A906649AF3}" type="slidenum">
              <a:rPr lang="en-US" smtClean="0"/>
              <a:t>‹#›</a:t>
            </a:fld>
            <a:endParaRPr lang="en-US"/>
          </a:p>
        </p:txBody>
      </p:sp>
    </p:spTree>
    <p:extLst>
      <p:ext uri="{BB962C8B-B14F-4D97-AF65-F5344CB8AC3E}">
        <p14:creationId xmlns:p14="http://schemas.microsoft.com/office/powerpoint/2010/main" val="2283124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5468C9-B65D-5F4E-8E77-F7A906649AF3}" type="slidenum">
              <a:rPr lang="en-US" smtClean="0"/>
              <a:t>1</a:t>
            </a:fld>
            <a:endParaRPr lang="en-US"/>
          </a:p>
        </p:txBody>
      </p:sp>
    </p:spTree>
    <p:extLst>
      <p:ext uri="{BB962C8B-B14F-4D97-AF65-F5344CB8AC3E}">
        <p14:creationId xmlns:p14="http://schemas.microsoft.com/office/powerpoint/2010/main" val="2886874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8000"/>
            </a:lvl1pPr>
          </a:lstStyle>
          <a:p>
            <a:r>
              <a:rPr lang="en-US" dirty="0"/>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88871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82297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54838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32259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8000"/>
            </a:lvl1pPr>
          </a:lstStyle>
          <a:p>
            <a:r>
              <a:rPr lang="en-US" dirty="0"/>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9257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61494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dirty="0"/>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81929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30560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93739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4267"/>
            </a:lvl1pPr>
          </a:lstStyle>
          <a:p>
            <a:r>
              <a:rPr lang="en-US" dirty="0"/>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91755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4267"/>
            </a:lvl1pPr>
          </a:lstStyle>
          <a:p>
            <a:r>
              <a:rPr lang="en-US" dirty="0"/>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61499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1600">
                <a:solidFill>
                  <a:schemeClr val="tx1">
                    <a:tint val="75000"/>
                  </a:schemeClr>
                </a:solidFill>
              </a:defRPr>
            </a:lvl1pPr>
          </a:lstStyle>
          <a:p>
            <a:fld id="{C764DE79-268F-4C1A-8933-263129D2AF90}" type="datetimeFigureOut">
              <a:rPr lang="en-US" dirty="0"/>
              <a:t>7/25/2024</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16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5558632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hyperlink" Target="https://www.osti.gov/biblio/1471215" TargetMode="External"/><Relationship Id="rId7" Type="http://schemas.openxmlformats.org/officeDocument/2006/relationships/image" Target="../media/image1.png"/><Relationship Id="rId12" Type="http://schemas.openxmlformats.org/officeDocument/2006/relationships/image" Target="../media/image6.png"/><Relationship Id="rId17" Type="http://schemas.openxmlformats.org/officeDocument/2006/relationships/image" Target="../media/image11.jpeg"/><Relationship Id="rId2" Type="http://schemas.openxmlformats.org/officeDocument/2006/relationships/notesSlide" Target="../notesSlides/notesSlide1.xml"/><Relationship Id="rId16"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hyperlink" Target="https://helpx.adobe.com/coldfusion/user-guide.html" TargetMode="External"/><Relationship Id="rId11" Type="http://schemas.openxmlformats.org/officeDocument/2006/relationships/image" Target="../media/image5.png"/><Relationship Id="rId5" Type="http://schemas.openxmlformats.org/officeDocument/2006/relationships/hyperlink" Target="https://learncfinaweek.com/" TargetMode="Externa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hyperlink" Target="https://www.jlab.org/accelerator/srf/pansophy" TargetMode="External"/><Relationship Id="rId9" Type="http://schemas.openxmlformats.org/officeDocument/2006/relationships/image" Target="../media/image3.png"/><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72EF0DAE-2C13-DEC9-56A0-E7127C1E53A7}"/>
              </a:ext>
            </a:extLst>
          </p:cNvPr>
          <p:cNvSpPr/>
          <p:nvPr/>
        </p:nvSpPr>
        <p:spPr>
          <a:xfrm>
            <a:off x="11154000" y="16959815"/>
            <a:ext cx="21562101" cy="15278172"/>
          </a:xfrm>
          <a:prstGeom prst="rect">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8" name="Rectangle 57">
            <a:extLst>
              <a:ext uri="{FF2B5EF4-FFF2-40B4-BE49-F238E27FC236}">
                <a16:creationId xmlns:a16="http://schemas.microsoft.com/office/drawing/2014/main" id="{2DB4FBDD-A2B8-28CD-5C32-556127068F76}"/>
              </a:ext>
            </a:extLst>
          </p:cNvPr>
          <p:cNvSpPr/>
          <p:nvPr/>
        </p:nvSpPr>
        <p:spPr>
          <a:xfrm>
            <a:off x="11150582" y="4895078"/>
            <a:ext cx="21565519" cy="11782240"/>
          </a:xfrm>
          <a:prstGeom prst="rect">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A6F544E9-B629-3209-134E-1BF7450379B2}"/>
              </a:ext>
            </a:extLst>
          </p:cNvPr>
          <p:cNvSpPr/>
          <p:nvPr/>
        </p:nvSpPr>
        <p:spPr>
          <a:xfrm>
            <a:off x="590398" y="594359"/>
            <a:ext cx="42699732" cy="3880499"/>
          </a:xfrm>
          <a:prstGeom prst="rect">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30" name="Group 29">
            <a:extLst>
              <a:ext uri="{FF2B5EF4-FFF2-40B4-BE49-F238E27FC236}">
                <a16:creationId xmlns:a16="http://schemas.microsoft.com/office/drawing/2014/main" id="{F5E0FCAE-913D-3434-3CC3-03394772FF7A}"/>
              </a:ext>
            </a:extLst>
          </p:cNvPr>
          <p:cNvGrpSpPr/>
          <p:nvPr/>
        </p:nvGrpSpPr>
        <p:grpSpPr>
          <a:xfrm>
            <a:off x="611739" y="17653047"/>
            <a:ext cx="10217093" cy="14584939"/>
            <a:chOff x="668507" y="4449053"/>
            <a:chExt cx="10880591" cy="10254864"/>
          </a:xfrm>
        </p:grpSpPr>
        <p:sp>
          <p:nvSpPr>
            <p:cNvPr id="31" name="Rectangle 30">
              <a:extLst>
                <a:ext uri="{FF2B5EF4-FFF2-40B4-BE49-F238E27FC236}">
                  <a16:creationId xmlns:a16="http://schemas.microsoft.com/office/drawing/2014/main" id="{E1C9FD7E-75CE-F9DD-1A55-7D4FB6FBE65F}"/>
                </a:ext>
              </a:extLst>
            </p:cNvPr>
            <p:cNvSpPr/>
            <p:nvPr/>
          </p:nvSpPr>
          <p:spPr>
            <a:xfrm>
              <a:off x="668507" y="4449053"/>
              <a:ext cx="10880591" cy="10254864"/>
            </a:xfrm>
            <a:prstGeom prst="rect">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F898CD12-855E-1772-788A-8762D82DE506}"/>
                </a:ext>
              </a:extLst>
            </p:cNvPr>
            <p:cNvSpPr/>
            <p:nvPr/>
          </p:nvSpPr>
          <p:spPr>
            <a:xfrm>
              <a:off x="1060392" y="4771783"/>
              <a:ext cx="10119873" cy="96297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15D4CCE3-68C0-3597-FD64-50C85CD24CA7}"/>
                </a:ext>
              </a:extLst>
            </p:cNvPr>
            <p:cNvSpPr txBox="1"/>
            <p:nvPr/>
          </p:nvSpPr>
          <p:spPr>
            <a:xfrm>
              <a:off x="1496444" y="5764451"/>
              <a:ext cx="9155613" cy="37004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latin typeface="Arial" panose="020B0604020202020204" pitchFamily="34" charset="0"/>
                  <a:cs typeface="Arial" panose="020B0604020202020204" pitchFamily="34" charset="0"/>
                </a:rPr>
                <a:t>As parts make their way around the SRF Test Lab, they go through various stages, or actions, at different locations, or work centers. At each step, an engineer is tasked with creating a Traveler for the part they are dealing with. To streamline the creation of travelers into the Pansophy system and minimize errors due to typos, it is in Jefferson Lab’s best interest to automate the entrance of part information as much as possible. As such, unique bar codes have been placed on most parts with stickers. These barcodes, which produce Transaction IDs, can prove various important characteristics of a part. Combined with location information stored in cookies that is pre-set on every engineer's machine, a proper implementation will instantly redirect an engineer to a Traveler page with just on scan of a barcode (Figure 1).</a:t>
              </a:r>
            </a:p>
          </p:txBody>
        </p:sp>
        <p:sp>
          <p:nvSpPr>
            <p:cNvPr id="34" name="TextBox 33">
              <a:extLst>
                <a:ext uri="{FF2B5EF4-FFF2-40B4-BE49-F238E27FC236}">
                  <a16:creationId xmlns:a16="http://schemas.microsoft.com/office/drawing/2014/main" id="{B07072D0-EB02-3A0A-DC14-BA543CF2E9C8}"/>
                </a:ext>
              </a:extLst>
            </p:cNvPr>
            <p:cNvSpPr txBox="1"/>
            <p:nvPr/>
          </p:nvSpPr>
          <p:spPr>
            <a:xfrm>
              <a:off x="4057167" y="4996006"/>
              <a:ext cx="4057169" cy="5410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dirty="0">
                  <a:latin typeface="Arial" panose="020B0604020202020204" pitchFamily="34" charset="0"/>
                  <a:ea typeface="Verdana"/>
                  <a:cs typeface="Arial" panose="020B0604020202020204" pitchFamily="34" charset="0"/>
                </a:rPr>
                <a:t>Objectives</a:t>
              </a:r>
              <a:endParaRPr lang="en-US" dirty="0">
                <a:latin typeface="Arial" panose="020B0604020202020204" pitchFamily="34" charset="0"/>
                <a:ea typeface="Verdana"/>
                <a:cs typeface="Arial" panose="020B0604020202020204" pitchFamily="34" charset="0"/>
              </a:endParaRPr>
            </a:p>
          </p:txBody>
        </p:sp>
      </p:grpSp>
      <p:grpSp>
        <p:nvGrpSpPr>
          <p:cNvPr id="93" name="Group 92">
            <a:extLst>
              <a:ext uri="{FF2B5EF4-FFF2-40B4-BE49-F238E27FC236}">
                <a16:creationId xmlns:a16="http://schemas.microsoft.com/office/drawing/2014/main" id="{045B1661-7720-39C5-19A3-70528A344151}"/>
              </a:ext>
            </a:extLst>
          </p:cNvPr>
          <p:cNvGrpSpPr/>
          <p:nvPr/>
        </p:nvGrpSpPr>
        <p:grpSpPr>
          <a:xfrm>
            <a:off x="11523047" y="6562424"/>
            <a:ext cx="20833071" cy="9896776"/>
            <a:chOff x="11510704" y="6876637"/>
            <a:chExt cx="11054429" cy="2210929"/>
          </a:xfrm>
        </p:grpSpPr>
        <p:sp>
          <p:nvSpPr>
            <p:cNvPr id="42" name="Rectangle 41">
              <a:extLst>
                <a:ext uri="{FF2B5EF4-FFF2-40B4-BE49-F238E27FC236}">
                  <a16:creationId xmlns:a16="http://schemas.microsoft.com/office/drawing/2014/main" id="{68AFAFB8-E430-7EBB-220E-7C52541CA1A4}"/>
                </a:ext>
              </a:extLst>
            </p:cNvPr>
            <p:cNvSpPr/>
            <p:nvPr/>
          </p:nvSpPr>
          <p:spPr>
            <a:xfrm>
              <a:off x="11510704" y="6876637"/>
              <a:ext cx="11054429" cy="22109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5A2F085B-163A-9803-BBD2-6D1EF6257FC1}"/>
                </a:ext>
              </a:extLst>
            </p:cNvPr>
            <p:cNvSpPr txBox="1"/>
            <p:nvPr/>
          </p:nvSpPr>
          <p:spPr>
            <a:xfrm>
              <a:off x="16955151" y="7310406"/>
              <a:ext cx="4060875" cy="3919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lgn="just">
                <a:buFontTx/>
                <a:buChar char="-"/>
              </a:pPr>
              <a:endParaRPr lang="en-US" sz="3600" dirty="0">
                <a:latin typeface="Arial" panose="020B0604020202020204" pitchFamily="34" charset="0"/>
                <a:cs typeface="Arial" panose="020B0604020202020204" pitchFamily="34" charset="0"/>
              </a:endParaRPr>
            </a:p>
            <a:p>
              <a:pPr marL="571500" indent="-571500" algn="just">
                <a:buFontTx/>
                <a:buChar char="-"/>
              </a:pPr>
              <a:endParaRPr lang="en-US" sz="3600" dirty="0">
                <a:latin typeface="Arial" panose="020B0604020202020204" pitchFamily="34" charset="0"/>
                <a:cs typeface="Arial" panose="020B0604020202020204" pitchFamily="34" charset="0"/>
              </a:endParaRPr>
            </a:p>
            <a:p>
              <a:pPr marL="571500" indent="-571500" algn="just">
                <a:buFontTx/>
                <a:buChar char="-"/>
              </a:pPr>
              <a:r>
                <a:rPr lang="en-US" sz="3600" dirty="0">
                  <a:latin typeface="Arial" panose="020B0604020202020204" pitchFamily="34" charset="0"/>
                  <a:cs typeface="Arial" panose="020B0604020202020204" pitchFamily="34" charset="0"/>
                </a:rPr>
                <a:t>Placeholder text</a:t>
              </a:r>
            </a:p>
          </p:txBody>
        </p:sp>
      </p:grpSp>
      <p:grpSp>
        <p:nvGrpSpPr>
          <p:cNvPr id="87" name="Group 86">
            <a:extLst>
              <a:ext uri="{FF2B5EF4-FFF2-40B4-BE49-F238E27FC236}">
                <a16:creationId xmlns:a16="http://schemas.microsoft.com/office/drawing/2014/main" id="{DEC1B022-FDDE-FA69-3413-B16840BE71A7}"/>
              </a:ext>
            </a:extLst>
          </p:cNvPr>
          <p:cNvGrpSpPr/>
          <p:nvPr/>
        </p:nvGrpSpPr>
        <p:grpSpPr>
          <a:xfrm>
            <a:off x="11437164" y="5234416"/>
            <a:ext cx="20918953" cy="1976009"/>
            <a:chOff x="11584995" y="5105411"/>
            <a:chExt cx="10907166" cy="1026863"/>
          </a:xfrm>
        </p:grpSpPr>
        <p:sp>
          <p:nvSpPr>
            <p:cNvPr id="83" name="Rectangle 82">
              <a:extLst>
                <a:ext uri="{FF2B5EF4-FFF2-40B4-BE49-F238E27FC236}">
                  <a16:creationId xmlns:a16="http://schemas.microsoft.com/office/drawing/2014/main" id="{CDA8651D-2CDD-1D5A-9DA1-256B78EF9326}"/>
                </a:ext>
              </a:extLst>
            </p:cNvPr>
            <p:cNvSpPr/>
            <p:nvPr/>
          </p:nvSpPr>
          <p:spPr>
            <a:xfrm>
              <a:off x="11623832" y="5123250"/>
              <a:ext cx="10868329" cy="1009024"/>
            </a:xfrm>
            <a:prstGeom prst="rect">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84" name="TextBox 83">
              <a:extLst>
                <a:ext uri="{FF2B5EF4-FFF2-40B4-BE49-F238E27FC236}">
                  <a16:creationId xmlns:a16="http://schemas.microsoft.com/office/drawing/2014/main" id="{052B5C3F-B206-B250-FEC6-FEEC06CFCD71}"/>
                </a:ext>
              </a:extLst>
            </p:cNvPr>
            <p:cNvSpPr txBox="1"/>
            <p:nvPr/>
          </p:nvSpPr>
          <p:spPr>
            <a:xfrm>
              <a:off x="11584995" y="5105411"/>
              <a:ext cx="10907166" cy="52780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000" b="1" dirty="0">
                  <a:latin typeface="Arial" panose="020B0604020202020204" pitchFamily="34" charset="0"/>
                  <a:ea typeface="Verdana"/>
                  <a:cs typeface="Arial" panose="020B0604020202020204" pitchFamily="34" charset="0"/>
                </a:rPr>
                <a:t>Methodology</a:t>
              </a:r>
            </a:p>
          </p:txBody>
        </p:sp>
      </p:grpSp>
      <p:sp>
        <p:nvSpPr>
          <p:cNvPr id="85" name="TextBox 84">
            <a:extLst>
              <a:ext uri="{FF2B5EF4-FFF2-40B4-BE49-F238E27FC236}">
                <a16:creationId xmlns:a16="http://schemas.microsoft.com/office/drawing/2014/main" id="{05AB214F-B33E-20FD-CE54-C2E87395742E}"/>
              </a:ext>
            </a:extLst>
          </p:cNvPr>
          <p:cNvSpPr txBox="1"/>
          <p:nvPr/>
        </p:nvSpPr>
        <p:spPr>
          <a:xfrm>
            <a:off x="-7909560" y="17419320"/>
            <a:ext cx="184731" cy="369332"/>
          </a:xfrm>
          <a:prstGeom prst="rect">
            <a:avLst/>
          </a:prstGeom>
          <a:noFill/>
        </p:spPr>
        <p:txBody>
          <a:bodyPr wrap="none" rtlCol="0">
            <a:spAutoFit/>
          </a:bodyPr>
          <a:lstStyle/>
          <a:p>
            <a:endParaRPr lang="en-US"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8EE53560-7504-8024-46A3-F19307A2BD37}"/>
              </a:ext>
            </a:extLst>
          </p:cNvPr>
          <p:cNvSpPr txBox="1"/>
          <p:nvPr/>
        </p:nvSpPr>
        <p:spPr>
          <a:xfrm>
            <a:off x="7496001" y="807283"/>
            <a:ext cx="285752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7200" b="1" dirty="0">
                <a:solidFill>
                  <a:schemeClr val="bg1"/>
                </a:solidFill>
                <a:latin typeface="Arial" panose="020B0604020202020204" pitchFamily="34" charset="0"/>
                <a:ea typeface="Verdana"/>
                <a:cs typeface="Arial" panose="020B0604020202020204" pitchFamily="34" charset="0"/>
              </a:rPr>
              <a:t>Automating Data Collection and Location Tagging for the SRF Lab in the Pansophy Inventory Management System</a:t>
            </a:r>
          </a:p>
        </p:txBody>
      </p:sp>
      <p:sp>
        <p:nvSpPr>
          <p:cNvPr id="23" name="TextBox 22">
            <a:extLst>
              <a:ext uri="{FF2B5EF4-FFF2-40B4-BE49-F238E27FC236}">
                <a16:creationId xmlns:a16="http://schemas.microsoft.com/office/drawing/2014/main" id="{40DF63E2-4F7D-57A1-DA28-C2C13187B341}"/>
              </a:ext>
            </a:extLst>
          </p:cNvPr>
          <p:cNvSpPr txBox="1"/>
          <p:nvPr/>
        </p:nvSpPr>
        <p:spPr>
          <a:xfrm>
            <a:off x="9989482" y="3021410"/>
            <a:ext cx="23507227" cy="1323439"/>
          </a:xfrm>
          <a:prstGeom prst="rect">
            <a:avLst/>
          </a:prstGeom>
          <a:noFill/>
        </p:spPr>
        <p:txBody>
          <a:bodyPr wrap="square" rtlCol="0">
            <a:spAutoFit/>
          </a:bodyPr>
          <a:lstStyle/>
          <a:p>
            <a:pPr algn="ctr"/>
            <a:r>
              <a:rPr lang="en-US" sz="4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Nicolas Crespo, Tabb High School</a:t>
            </a:r>
          </a:p>
          <a:p>
            <a:pPr algn="ctr"/>
            <a:r>
              <a:rPr lang="en-US" sz="4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Mentors: Valerie Bookwalter</a:t>
            </a:r>
            <a:r>
              <a:rPr lang="en-US" sz="4000" i="1" dirty="0">
                <a:solidFill>
                  <a:schemeClr val="bg1"/>
                </a:solidFill>
                <a:latin typeface="Arial" panose="020B0604020202020204" pitchFamily="34" charset="0"/>
                <a:ea typeface="Times New Roman" panose="02020603050405020304" pitchFamily="18" charset="0"/>
                <a:cs typeface="Arial" panose="020B0604020202020204" pitchFamily="34" charset="0"/>
              </a:rPr>
              <a:t> (</a:t>
            </a:r>
            <a:r>
              <a:rPr lang="en-US" sz="4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Computer Scientist)</a:t>
            </a:r>
            <a:r>
              <a:rPr lang="en-US" sz="4000" i="1" dirty="0">
                <a:solidFill>
                  <a:schemeClr val="bg1"/>
                </a:solidFill>
                <a:latin typeface="Arial" panose="020B0604020202020204" pitchFamily="34" charset="0"/>
                <a:ea typeface="Times New Roman" panose="02020603050405020304" pitchFamily="18" charset="0"/>
                <a:cs typeface="Arial" panose="020B0604020202020204" pitchFamily="34" charset="0"/>
              </a:rPr>
              <a:t> &amp; </a:t>
            </a:r>
            <a:r>
              <a:rPr lang="en-US" sz="4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Mike Dickey</a:t>
            </a:r>
            <a:r>
              <a:rPr lang="en-US" sz="4000" i="1" dirty="0">
                <a:solidFill>
                  <a:schemeClr val="bg1"/>
                </a:solidFill>
                <a:latin typeface="Arial" panose="020B0604020202020204" pitchFamily="34" charset="0"/>
                <a:ea typeface="Times New Roman" panose="02020603050405020304" pitchFamily="18" charset="0"/>
                <a:cs typeface="Arial" panose="020B0604020202020204" pitchFamily="34" charset="0"/>
              </a:rPr>
              <a:t> (Sr. Production Support Technician)</a:t>
            </a:r>
            <a:r>
              <a:rPr lang="en-US" sz="4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endParaRPr lang="en-US" sz="4000" i="1" dirty="0">
              <a:solidFill>
                <a:schemeClr val="bg1"/>
              </a:solidFill>
              <a:latin typeface="Arial" panose="020B0604020202020204" pitchFamily="34" charset="0"/>
              <a:ea typeface="Times New Roman" panose="02020603050405020304" pitchFamily="18" charset="0"/>
              <a:cs typeface="Arial" panose="020B0604020202020204" pitchFamily="34" charset="0"/>
            </a:endParaRPr>
          </a:p>
        </p:txBody>
      </p:sp>
      <p:grpSp>
        <p:nvGrpSpPr>
          <p:cNvPr id="3" name="Group 2">
            <a:extLst>
              <a:ext uri="{FF2B5EF4-FFF2-40B4-BE49-F238E27FC236}">
                <a16:creationId xmlns:a16="http://schemas.microsoft.com/office/drawing/2014/main" id="{A67EE393-3CD6-86EF-09D2-42A75EAE0E27}"/>
              </a:ext>
            </a:extLst>
          </p:cNvPr>
          <p:cNvGrpSpPr/>
          <p:nvPr/>
        </p:nvGrpSpPr>
        <p:grpSpPr>
          <a:xfrm>
            <a:off x="590398" y="4919591"/>
            <a:ext cx="10238433" cy="12481247"/>
            <a:chOff x="668507" y="4449053"/>
            <a:chExt cx="10880591" cy="12481247"/>
          </a:xfrm>
        </p:grpSpPr>
        <p:sp>
          <p:nvSpPr>
            <p:cNvPr id="4" name="Rectangle 3">
              <a:extLst>
                <a:ext uri="{FF2B5EF4-FFF2-40B4-BE49-F238E27FC236}">
                  <a16:creationId xmlns:a16="http://schemas.microsoft.com/office/drawing/2014/main" id="{67EB5358-47B5-5B67-BACE-004156DF9E80}"/>
                </a:ext>
              </a:extLst>
            </p:cNvPr>
            <p:cNvSpPr/>
            <p:nvPr/>
          </p:nvSpPr>
          <p:spPr>
            <a:xfrm>
              <a:off x="668507" y="4449053"/>
              <a:ext cx="10880591" cy="12481247"/>
            </a:xfrm>
            <a:prstGeom prst="rect">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9E793530-CA9B-B4F6-2C98-6A6B8B049B76}"/>
                </a:ext>
              </a:extLst>
            </p:cNvPr>
            <p:cNvSpPr/>
            <p:nvPr/>
          </p:nvSpPr>
          <p:spPr>
            <a:xfrm>
              <a:off x="1060392" y="4771783"/>
              <a:ext cx="10119873" cy="1181546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D1E6B352-C352-BDFB-30A1-CFFA0868BC44}"/>
                </a:ext>
              </a:extLst>
            </p:cNvPr>
            <p:cNvSpPr txBox="1"/>
            <p:nvPr/>
          </p:nvSpPr>
          <p:spPr>
            <a:xfrm>
              <a:off x="1517397" y="5850507"/>
              <a:ext cx="9155613" cy="10433625"/>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latin typeface="Arial" panose="020B0604020202020204" pitchFamily="34" charset="0"/>
                  <a:ea typeface="Verdana"/>
                  <a:cs typeface="Arial" panose="020B0604020202020204" pitchFamily="34" charset="0"/>
                </a:rPr>
                <a:t>The superconducting radio frequency (SRF) cavities that line the linear particle accelerator at Jefferson Lab allow for near zero energy loss and enable particles to travel at close to the speed of light. However, the highly specialized nature of SRF technology means Jefferson Lab must design, construct and test SRF cavities in house. Though this allows the Lab to produce cavities for accelerator facilities around the world, it also presents an exceedingly difficult challenge in inventory and data management. Pansophy, an internal data management system is an all-encompassing solution to this problem.</a:t>
              </a:r>
            </a:p>
            <a:p>
              <a:pPr algn="just"/>
              <a:endParaRPr lang="en-US" sz="2400" dirty="0">
                <a:latin typeface="Arial" panose="020B0604020202020204" pitchFamily="34" charset="0"/>
                <a:ea typeface="Verdana"/>
                <a:cs typeface="Arial" panose="020B0604020202020204" pitchFamily="34" charset="0"/>
              </a:endParaRPr>
            </a:p>
            <a:p>
              <a:pPr algn="just"/>
              <a:r>
                <a:rPr lang="en-US" sz="2400" dirty="0">
                  <a:latin typeface="Arial" panose="020B0604020202020204" pitchFamily="34" charset="0"/>
                  <a:ea typeface="Verdana"/>
                  <a:cs typeface="Arial" panose="020B0604020202020204" pitchFamily="34" charset="0"/>
                </a:rPr>
                <a:t>Pansophy is an internal website that is only accessible inside of Jefferson Lab's firewall. Its front end is written in ColdFusion, JavaScript and CSS, with ColdFusion being used mainly due to its ability to seamlessly embed SQL (Structured Query Language) onto a webpage. ColdFusion is an HTML-like language with its own plethora of custom tags and a built-in scripting language, CFScript.</a:t>
              </a:r>
            </a:p>
            <a:p>
              <a:pPr algn="just"/>
              <a:endParaRPr lang="en-US" sz="2400" dirty="0">
                <a:latin typeface="Arial" panose="020B0604020202020204" pitchFamily="34" charset="0"/>
                <a:ea typeface="Verdana"/>
                <a:cs typeface="Arial" panose="020B0604020202020204" pitchFamily="34" charset="0"/>
              </a:endParaRPr>
            </a:p>
            <a:p>
              <a:pPr algn="just"/>
              <a:r>
                <a:rPr lang="en-US" sz="2400" dirty="0">
                  <a:latin typeface="Arial" panose="020B0604020202020204" pitchFamily="34" charset="0"/>
                  <a:ea typeface="Verdana"/>
                  <a:cs typeface="Arial" panose="020B0604020202020204" pitchFamily="34" charset="0"/>
                </a:rPr>
                <a:t>SQL is used to query the two main relation Oracle databases: the PRIMeS (Production and Research Inventory Management System) and Travelers. Each database houses a collection of tables each with a primary key and various foreign keys. By cross referencing the correct tables, relevant information about a part or traveler can be discerned even when provided limited information.</a:t>
              </a:r>
            </a:p>
            <a:p>
              <a:pPr algn="just"/>
              <a:endParaRPr lang="en-US" sz="24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269E82B2-A8AB-50C0-7B5B-F5513A748E36}"/>
                </a:ext>
              </a:extLst>
            </p:cNvPr>
            <p:cNvSpPr txBox="1"/>
            <p:nvPr/>
          </p:nvSpPr>
          <p:spPr>
            <a:xfrm>
              <a:off x="3845624" y="4996736"/>
              <a:ext cx="4545256" cy="769441"/>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dirty="0">
                  <a:latin typeface="Arial" panose="020B0604020202020204" pitchFamily="34" charset="0"/>
                  <a:ea typeface="Verdana"/>
                  <a:cs typeface="Arial" panose="020B0604020202020204" pitchFamily="34" charset="0"/>
                </a:rPr>
                <a:t>Introduction</a:t>
              </a:r>
              <a:endParaRPr lang="en-US" dirty="0">
                <a:latin typeface="Arial" panose="020B0604020202020204" pitchFamily="34" charset="0"/>
                <a:ea typeface="Verdana"/>
                <a:cs typeface="Arial" panose="020B0604020202020204" pitchFamily="34" charset="0"/>
              </a:endParaRPr>
            </a:p>
          </p:txBody>
        </p:sp>
      </p:grpSp>
      <p:grpSp>
        <p:nvGrpSpPr>
          <p:cNvPr id="70" name="Group 69">
            <a:extLst>
              <a:ext uri="{FF2B5EF4-FFF2-40B4-BE49-F238E27FC236}">
                <a16:creationId xmlns:a16="http://schemas.microsoft.com/office/drawing/2014/main" id="{A2D98FED-0119-20FD-F172-4D69F4B13ABB}"/>
              </a:ext>
            </a:extLst>
          </p:cNvPr>
          <p:cNvGrpSpPr/>
          <p:nvPr/>
        </p:nvGrpSpPr>
        <p:grpSpPr>
          <a:xfrm>
            <a:off x="33025979" y="25308722"/>
            <a:ext cx="10264151" cy="6905969"/>
            <a:chOff x="668507" y="4449053"/>
            <a:chExt cx="10880591" cy="7639665"/>
          </a:xfrm>
        </p:grpSpPr>
        <p:sp>
          <p:nvSpPr>
            <p:cNvPr id="71" name="Rectangle 70">
              <a:extLst>
                <a:ext uri="{FF2B5EF4-FFF2-40B4-BE49-F238E27FC236}">
                  <a16:creationId xmlns:a16="http://schemas.microsoft.com/office/drawing/2014/main" id="{E7E7654A-8442-8E6E-7CEE-8B126569DDD0}"/>
                </a:ext>
              </a:extLst>
            </p:cNvPr>
            <p:cNvSpPr/>
            <p:nvPr/>
          </p:nvSpPr>
          <p:spPr>
            <a:xfrm>
              <a:off x="668507" y="4449053"/>
              <a:ext cx="10880591" cy="7639665"/>
            </a:xfrm>
            <a:prstGeom prst="rect">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D3046DDC-3FAF-C6E4-A795-691C42C5615D}"/>
                </a:ext>
              </a:extLst>
            </p:cNvPr>
            <p:cNvSpPr/>
            <p:nvPr/>
          </p:nvSpPr>
          <p:spPr>
            <a:xfrm>
              <a:off x="1048867" y="4764065"/>
              <a:ext cx="10119874" cy="698960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73" name="TextBox 72">
              <a:extLst>
                <a:ext uri="{FF2B5EF4-FFF2-40B4-BE49-F238E27FC236}">
                  <a16:creationId xmlns:a16="http://schemas.microsoft.com/office/drawing/2014/main" id="{21D89441-3BA5-7705-F7FF-03D27373963D}"/>
                </a:ext>
              </a:extLst>
            </p:cNvPr>
            <p:cNvSpPr txBox="1"/>
            <p:nvPr/>
          </p:nvSpPr>
          <p:spPr>
            <a:xfrm>
              <a:off x="1510719" y="5917778"/>
              <a:ext cx="9154914" cy="45964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indent="-457200">
                <a:buFontTx/>
                <a:buChar char="-"/>
              </a:pPr>
              <a:r>
                <a:rPr lang="en-US" sz="2400" dirty="0">
                  <a:latin typeface="Arial" panose="020B0604020202020204" pitchFamily="34" charset="0"/>
                  <a:ea typeface="Verdana" panose="020B0604030504040204" pitchFamily="34" charset="0"/>
                  <a:cs typeface="Arial" panose="020B0604020202020204" pitchFamily="34" charset="0"/>
                </a:rPr>
                <a:t>Learn </a:t>
              </a:r>
              <a:r>
                <a:rPr lang="en-US" sz="2400" dirty="0" err="1">
                  <a:latin typeface="Arial" panose="020B0604020202020204" pitchFamily="34" charset="0"/>
                  <a:ea typeface="Verdana" panose="020B0604030504040204" pitchFamily="34" charset="0"/>
                  <a:cs typeface="Arial" panose="020B0604020202020204" pitchFamily="34" charset="0"/>
                </a:rPr>
                <a:t>coldfusion</a:t>
              </a:r>
              <a:r>
                <a:rPr lang="en-US" sz="2400" dirty="0">
                  <a:latin typeface="Arial" panose="020B0604020202020204" pitchFamily="34" charset="0"/>
                  <a:ea typeface="Verdana" panose="020B0604030504040204" pitchFamily="34" charset="0"/>
                  <a:cs typeface="Arial" panose="020B0604020202020204" pitchFamily="34" charset="0"/>
                </a:rPr>
                <a:t> in a week</a:t>
              </a:r>
            </a:p>
            <a:p>
              <a:pPr lvl="1" indent="-457200">
                <a:buFontTx/>
                <a:buChar char="-"/>
              </a:pPr>
              <a:r>
                <a:rPr lang="en-US" sz="2400" dirty="0">
                  <a:latin typeface="Arial" panose="020B0604020202020204" pitchFamily="34" charset="0"/>
                  <a:ea typeface="Verdana" panose="020B0604030504040204" pitchFamily="34" charset="0"/>
                  <a:cs typeface="Arial" panose="020B0604020202020204" pitchFamily="34" charset="0"/>
                </a:rPr>
                <a:t>Adobe documentation</a:t>
              </a:r>
            </a:p>
            <a:p>
              <a:pPr lvl="1" indent="-457200">
                <a:buFontTx/>
                <a:buChar char="-"/>
              </a:pPr>
              <a:r>
                <a:rPr lang="en-US" sz="2400" dirty="0">
                  <a:latin typeface="Arial" panose="020B0604020202020204" pitchFamily="34" charset="0"/>
                  <a:ea typeface="Verdana" panose="020B0604030504040204" pitchFamily="34" charset="0"/>
                  <a:cs typeface="Arial" panose="020B0604020202020204" pitchFamily="34" charset="0"/>
                </a:rPr>
                <a:t>ORACLE </a:t>
              </a:r>
              <a:r>
                <a:rPr lang="en-US" sz="2400" dirty="0" err="1">
                  <a:latin typeface="Arial" panose="020B0604020202020204" pitchFamily="34" charset="0"/>
                  <a:ea typeface="Verdana" panose="020B0604030504040204" pitchFamily="34" charset="0"/>
                  <a:cs typeface="Arial" panose="020B0604020202020204" pitchFamily="34" charset="0"/>
                </a:rPr>
                <a:t>sql</a:t>
              </a:r>
              <a:r>
                <a:rPr lang="en-US" sz="2400" dirty="0">
                  <a:latin typeface="Arial" panose="020B0604020202020204" pitchFamily="34" charset="0"/>
                  <a:ea typeface="Verdana" panose="020B0604030504040204" pitchFamily="34" charset="0"/>
                  <a:cs typeface="Arial" panose="020B0604020202020204" pitchFamily="34" charset="0"/>
                </a:rPr>
                <a:t> documentation</a:t>
              </a:r>
            </a:p>
            <a:p>
              <a:pPr lvl="1" indent="-457200">
                <a:buFontTx/>
                <a:buChar char="-"/>
              </a:pPr>
              <a:r>
                <a:rPr lang="en-US" sz="2400" dirty="0">
                  <a:latin typeface="Arial" panose="020B0604020202020204" pitchFamily="34" charset="0"/>
                  <a:ea typeface="Verdana" panose="020B0604030504040204" pitchFamily="34" charset="0"/>
                  <a:cs typeface="Arial" panose="020B0604020202020204" pitchFamily="34" charset="0"/>
                </a:rPr>
                <a:t>Mike/Valerie paper?</a:t>
              </a:r>
            </a:p>
            <a:p>
              <a:pPr lvl="1" indent="-457200">
                <a:buFontTx/>
                <a:buChar char="-"/>
              </a:pPr>
              <a:r>
                <a:rPr lang="en-US" sz="2400" dirty="0">
                  <a:latin typeface="Arial" panose="020B0604020202020204" pitchFamily="34" charset="0"/>
                  <a:ea typeface="Verdana" panose="020B0604030504040204" pitchFamily="34" charset="0"/>
                  <a:cs typeface="Arial" panose="020B0604020202020204" pitchFamily="34" charset="0"/>
                </a:rPr>
                <a:t>NOTE: formatting not correct yet</a:t>
              </a:r>
            </a:p>
            <a:p>
              <a:pPr lvl="1" indent="-457200">
                <a:buFontTx/>
                <a:buChar char="-"/>
              </a:pPr>
              <a:endParaRPr lang="en-US" sz="2400" dirty="0">
                <a:latin typeface="Arial" panose="020B0604020202020204" pitchFamily="34" charset="0"/>
                <a:ea typeface="Verdana" panose="020B0604030504040204" pitchFamily="34" charset="0"/>
                <a:cs typeface="Arial" panose="020B0604020202020204" pitchFamily="34" charset="0"/>
              </a:endParaRPr>
            </a:p>
            <a:p>
              <a:pPr lvl="1" indent="-457200">
                <a:buFontTx/>
                <a:buChar char="-"/>
              </a:pPr>
              <a:r>
                <a:rPr lang="en-US" sz="2400" dirty="0">
                  <a:latin typeface="Arial" panose="020B0604020202020204" pitchFamily="34" charset="0"/>
                  <a:ea typeface="Verdana" panose="020B0604030504040204" pitchFamily="34" charset="0"/>
                  <a:cs typeface="Arial" panose="020B0604020202020204" pitchFamily="34" charset="0"/>
                  <a:hlinkClick r:id="rId3"/>
                </a:rPr>
                <a:t>https://www.osti.gov/biblio/1471215</a:t>
              </a:r>
              <a:endParaRPr lang="en-US" sz="2400" dirty="0">
                <a:latin typeface="Arial" panose="020B0604020202020204" pitchFamily="34" charset="0"/>
                <a:ea typeface="Verdana" panose="020B0604030504040204" pitchFamily="34" charset="0"/>
                <a:cs typeface="Arial" panose="020B0604020202020204" pitchFamily="34" charset="0"/>
              </a:endParaRPr>
            </a:p>
            <a:p>
              <a:pPr lvl="1" indent="-457200">
                <a:buFontTx/>
                <a:buChar char="-"/>
              </a:pPr>
              <a:r>
                <a:rPr lang="en-US" sz="2400" dirty="0">
                  <a:latin typeface="Arial" panose="020B0604020202020204" pitchFamily="34" charset="0"/>
                  <a:ea typeface="Verdana" panose="020B0604030504040204" pitchFamily="34" charset="0"/>
                  <a:cs typeface="Arial" panose="020B0604020202020204" pitchFamily="34" charset="0"/>
                  <a:hlinkClick r:id="rId4"/>
                </a:rPr>
                <a:t>https://www.jlab.org/accelerator/srf/pansophy</a:t>
              </a:r>
              <a:endParaRPr lang="en-US" sz="2400" dirty="0">
                <a:latin typeface="Arial" panose="020B0604020202020204" pitchFamily="34" charset="0"/>
                <a:ea typeface="Verdana" panose="020B0604030504040204" pitchFamily="34" charset="0"/>
                <a:cs typeface="Arial" panose="020B0604020202020204" pitchFamily="34" charset="0"/>
              </a:endParaRPr>
            </a:p>
            <a:p>
              <a:pPr lvl="1" indent="-457200">
                <a:buFontTx/>
                <a:buChar char="-"/>
              </a:pPr>
              <a:r>
                <a:rPr lang="en-US" sz="2400" dirty="0">
                  <a:latin typeface="Arial" panose="020B0604020202020204" pitchFamily="34" charset="0"/>
                  <a:ea typeface="Verdana" panose="020B0604030504040204" pitchFamily="34" charset="0"/>
                  <a:cs typeface="Arial" panose="020B0604020202020204" pitchFamily="34" charset="0"/>
                  <a:hlinkClick r:id="rId5"/>
                </a:rPr>
                <a:t>https://learncfinaweek.com/</a:t>
              </a:r>
              <a:endParaRPr lang="en-US" sz="2400" dirty="0">
                <a:latin typeface="Arial" panose="020B0604020202020204" pitchFamily="34" charset="0"/>
                <a:ea typeface="Verdana" panose="020B0604030504040204" pitchFamily="34" charset="0"/>
                <a:cs typeface="Arial" panose="020B0604020202020204" pitchFamily="34" charset="0"/>
              </a:endParaRPr>
            </a:p>
            <a:p>
              <a:pPr lvl="1" indent="-457200">
                <a:buFontTx/>
                <a:buChar char="-"/>
              </a:pPr>
              <a:r>
                <a:rPr lang="en-US" sz="2400" dirty="0">
                  <a:latin typeface="Arial" panose="020B0604020202020204" pitchFamily="34" charset="0"/>
                  <a:ea typeface="Verdana" panose="020B0604030504040204" pitchFamily="34" charset="0"/>
                  <a:cs typeface="Arial" panose="020B0604020202020204" pitchFamily="34" charset="0"/>
                  <a:hlinkClick r:id="rId6"/>
                </a:rPr>
                <a:t>https://helpx.adobe.com/coldfusion/user-guide.html</a:t>
              </a:r>
              <a:endParaRPr lang="en-US" sz="2400" dirty="0">
                <a:latin typeface="Arial" panose="020B0604020202020204" pitchFamily="34" charset="0"/>
                <a:ea typeface="Verdana" panose="020B0604030504040204" pitchFamily="34" charset="0"/>
                <a:cs typeface="Arial" panose="020B0604020202020204" pitchFamily="34" charset="0"/>
              </a:endParaRPr>
            </a:p>
            <a:p>
              <a:pPr lvl="1" indent="-457200">
                <a:buFontTx/>
                <a:buChar char="-"/>
              </a:pPr>
              <a:endParaRPr lang="en-US" sz="2400" dirty="0">
                <a:latin typeface="Arial" panose="020B0604020202020204" pitchFamily="34" charset="0"/>
                <a:ea typeface="Verdana" panose="020B0604030504040204" pitchFamily="34" charset="0"/>
                <a:cs typeface="Arial" panose="020B0604020202020204" pitchFamily="34" charset="0"/>
              </a:endParaRPr>
            </a:p>
          </p:txBody>
        </p:sp>
        <p:sp>
          <p:nvSpPr>
            <p:cNvPr id="74" name="TextBox 73">
              <a:extLst>
                <a:ext uri="{FF2B5EF4-FFF2-40B4-BE49-F238E27FC236}">
                  <a16:creationId xmlns:a16="http://schemas.microsoft.com/office/drawing/2014/main" id="{113730A8-74C6-227E-9B9C-D7317F8E7DBD}"/>
                </a:ext>
              </a:extLst>
            </p:cNvPr>
            <p:cNvSpPr txBox="1"/>
            <p:nvPr/>
          </p:nvSpPr>
          <p:spPr>
            <a:xfrm>
              <a:off x="4051959" y="5029353"/>
              <a:ext cx="405716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dirty="0">
                  <a:latin typeface="Arial" panose="020B0604020202020204" pitchFamily="34" charset="0"/>
                  <a:ea typeface="Verdana"/>
                  <a:cs typeface="Arial" panose="020B0604020202020204" pitchFamily="34" charset="0"/>
                </a:rPr>
                <a:t>References</a:t>
              </a:r>
              <a:endParaRPr lang="en-US" dirty="0">
                <a:latin typeface="Arial" panose="020B0604020202020204" pitchFamily="34" charset="0"/>
                <a:ea typeface="Verdana"/>
                <a:cs typeface="Arial" panose="020B0604020202020204" pitchFamily="34" charset="0"/>
              </a:endParaRPr>
            </a:p>
          </p:txBody>
        </p:sp>
      </p:grpSp>
      <p:grpSp>
        <p:nvGrpSpPr>
          <p:cNvPr id="75" name="Group 74">
            <a:extLst>
              <a:ext uri="{FF2B5EF4-FFF2-40B4-BE49-F238E27FC236}">
                <a16:creationId xmlns:a16="http://schemas.microsoft.com/office/drawing/2014/main" id="{6741094E-E857-1985-AA4F-B489D92820A9}"/>
              </a:ext>
            </a:extLst>
          </p:cNvPr>
          <p:cNvGrpSpPr/>
          <p:nvPr/>
        </p:nvGrpSpPr>
        <p:grpSpPr>
          <a:xfrm>
            <a:off x="32996724" y="18112048"/>
            <a:ext cx="10252279" cy="6905969"/>
            <a:chOff x="668507" y="4449053"/>
            <a:chExt cx="10880591" cy="6305694"/>
          </a:xfrm>
        </p:grpSpPr>
        <p:sp>
          <p:nvSpPr>
            <p:cNvPr id="76" name="Rectangle 75">
              <a:extLst>
                <a:ext uri="{FF2B5EF4-FFF2-40B4-BE49-F238E27FC236}">
                  <a16:creationId xmlns:a16="http://schemas.microsoft.com/office/drawing/2014/main" id="{09C13825-C253-FBB0-B1AB-C1932E16DD0B}"/>
                </a:ext>
              </a:extLst>
            </p:cNvPr>
            <p:cNvSpPr/>
            <p:nvPr/>
          </p:nvSpPr>
          <p:spPr>
            <a:xfrm>
              <a:off x="668507" y="4449053"/>
              <a:ext cx="10880591" cy="6305694"/>
            </a:xfrm>
            <a:prstGeom prst="rect">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7" name="Rectangle 76">
              <a:extLst>
                <a:ext uri="{FF2B5EF4-FFF2-40B4-BE49-F238E27FC236}">
                  <a16:creationId xmlns:a16="http://schemas.microsoft.com/office/drawing/2014/main" id="{AA9C3E30-EAF1-CB69-7319-525FD6E673B6}"/>
                </a:ext>
              </a:extLst>
            </p:cNvPr>
            <p:cNvSpPr/>
            <p:nvPr/>
          </p:nvSpPr>
          <p:spPr>
            <a:xfrm>
              <a:off x="1060392" y="4771783"/>
              <a:ext cx="10119874" cy="56293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8" name="TextBox 77">
              <a:extLst>
                <a:ext uri="{FF2B5EF4-FFF2-40B4-BE49-F238E27FC236}">
                  <a16:creationId xmlns:a16="http://schemas.microsoft.com/office/drawing/2014/main" id="{C2437296-03CB-AC72-1A89-0CE470C379B1}"/>
                </a:ext>
              </a:extLst>
            </p:cNvPr>
            <p:cNvSpPr txBox="1"/>
            <p:nvPr/>
          </p:nvSpPr>
          <p:spPr>
            <a:xfrm>
              <a:off x="1349978" y="6389546"/>
              <a:ext cx="9358278" cy="26650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latin typeface="Arial" panose="020B0604020202020204" pitchFamily="34" charset="0"/>
                  <a:ea typeface="Verdana"/>
                  <a:cs typeface="Arial" panose="020B0604020202020204" pitchFamily="34" charset="0"/>
                </a:rPr>
                <a:t>I would like to acknowledge Mike Dickey and Valerie Bookwalter for their excellent mentorship and invaluable guidance for this project, Carol </a:t>
              </a:r>
              <a:r>
                <a:rPr lang="en-US" sz="2400" dirty="0" err="1">
                  <a:latin typeface="Arial" panose="020B0604020202020204" pitchFamily="34" charset="0"/>
                  <a:ea typeface="Verdana"/>
                  <a:cs typeface="Arial" panose="020B0604020202020204" pitchFamily="34" charset="0"/>
                </a:rPr>
                <a:t>McKisson</a:t>
              </a:r>
              <a:r>
                <a:rPr lang="en-US" sz="2400" dirty="0">
                  <a:latin typeface="Arial" panose="020B0604020202020204" pitchFamily="34" charset="0"/>
                  <a:ea typeface="Verdana"/>
                  <a:cs typeface="Arial" panose="020B0604020202020204" pitchFamily="34" charset="0"/>
                </a:rPr>
                <a:t> and Jalyn Dio for making the program possible, and my fellow interns for making my experience even more enjoyable. </a:t>
              </a:r>
              <a:endParaRPr lang="en-US" dirty="0">
                <a:latin typeface="Arial" panose="020B0604020202020204" pitchFamily="34" charset="0"/>
                <a:cs typeface="Arial" panose="020B0604020202020204" pitchFamily="34" charset="0"/>
              </a:endParaRPr>
            </a:p>
          </p:txBody>
        </p:sp>
        <p:sp>
          <p:nvSpPr>
            <p:cNvPr id="79" name="TextBox 78">
              <a:extLst>
                <a:ext uri="{FF2B5EF4-FFF2-40B4-BE49-F238E27FC236}">
                  <a16:creationId xmlns:a16="http://schemas.microsoft.com/office/drawing/2014/main" id="{85ECF273-543B-6F6C-2D49-EB3B7E58AECA}"/>
                </a:ext>
              </a:extLst>
            </p:cNvPr>
            <p:cNvSpPr txBox="1"/>
            <p:nvPr/>
          </p:nvSpPr>
          <p:spPr>
            <a:xfrm>
              <a:off x="2540220" y="4993675"/>
              <a:ext cx="712325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dirty="0">
                  <a:latin typeface="Arial" panose="020B0604020202020204" pitchFamily="34" charset="0"/>
                  <a:ea typeface="Verdana"/>
                  <a:cs typeface="Arial" panose="020B0604020202020204" pitchFamily="34" charset="0"/>
                </a:rPr>
                <a:t>Acknowledgments</a:t>
              </a:r>
              <a:endParaRPr lang="en-US" dirty="0">
                <a:latin typeface="Arial" panose="020B0604020202020204" pitchFamily="34" charset="0"/>
                <a:ea typeface="Verdana"/>
                <a:cs typeface="Arial" panose="020B0604020202020204" pitchFamily="34" charset="0"/>
              </a:endParaRPr>
            </a:p>
          </p:txBody>
        </p:sp>
      </p:grpSp>
      <p:grpSp>
        <p:nvGrpSpPr>
          <p:cNvPr id="19" name="Group 18">
            <a:extLst>
              <a:ext uri="{FF2B5EF4-FFF2-40B4-BE49-F238E27FC236}">
                <a16:creationId xmlns:a16="http://schemas.microsoft.com/office/drawing/2014/main" id="{42DB1AC9-8322-5583-A5B4-86943FC64040}"/>
              </a:ext>
            </a:extLst>
          </p:cNvPr>
          <p:cNvGrpSpPr/>
          <p:nvPr/>
        </p:nvGrpSpPr>
        <p:grpSpPr>
          <a:xfrm>
            <a:off x="33002684" y="4917616"/>
            <a:ext cx="10287448" cy="7312443"/>
            <a:chOff x="668507" y="4449053"/>
            <a:chExt cx="10880591" cy="7312443"/>
          </a:xfrm>
        </p:grpSpPr>
        <p:sp>
          <p:nvSpPr>
            <p:cNvPr id="20" name="Rectangle 19">
              <a:extLst>
                <a:ext uri="{FF2B5EF4-FFF2-40B4-BE49-F238E27FC236}">
                  <a16:creationId xmlns:a16="http://schemas.microsoft.com/office/drawing/2014/main" id="{0F168091-20A6-020B-F489-3A2EE7638E39}"/>
                </a:ext>
              </a:extLst>
            </p:cNvPr>
            <p:cNvSpPr/>
            <p:nvPr/>
          </p:nvSpPr>
          <p:spPr>
            <a:xfrm>
              <a:off x="668507" y="4449053"/>
              <a:ext cx="10880591" cy="7312443"/>
            </a:xfrm>
            <a:prstGeom prst="rect">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DA871DCF-BA17-BD4A-A8DB-A66C45249E9F}"/>
                </a:ext>
              </a:extLst>
            </p:cNvPr>
            <p:cNvSpPr/>
            <p:nvPr/>
          </p:nvSpPr>
          <p:spPr>
            <a:xfrm>
              <a:off x="1060392" y="4778831"/>
              <a:ext cx="10119874" cy="663749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6A015EC1-3091-A4BA-DE54-008A4DEA0235}"/>
                </a:ext>
              </a:extLst>
            </p:cNvPr>
            <p:cNvSpPr txBox="1"/>
            <p:nvPr/>
          </p:nvSpPr>
          <p:spPr>
            <a:xfrm>
              <a:off x="1533769" y="5901098"/>
              <a:ext cx="9177964"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Tx/>
                <a:buChar char="-"/>
              </a:pPr>
              <a:r>
                <a:rPr lang="en-US" sz="2400" dirty="0">
                  <a:latin typeface="Arial" panose="020B0604020202020204" pitchFamily="34" charset="0"/>
                  <a:ea typeface="Verdana"/>
                  <a:cs typeface="Arial" panose="020B0604020202020204" pitchFamily="34" charset="0"/>
                </a:rPr>
                <a:t>Dealing with non-standard standards</a:t>
              </a:r>
            </a:p>
            <a:p>
              <a:pPr marL="342900" indent="-342900" algn="just">
                <a:buFontTx/>
                <a:buChar char="-"/>
              </a:pPr>
              <a:r>
                <a:rPr lang="en-US" sz="2400" dirty="0">
                  <a:latin typeface="Arial" panose="020B0604020202020204" pitchFamily="34" charset="0"/>
                  <a:ea typeface="Verdana"/>
                  <a:cs typeface="Arial" panose="020B0604020202020204" pitchFamily="34" charset="0"/>
                </a:rPr>
                <a:t>Dev/production database discrepancies</a:t>
              </a:r>
            </a:p>
            <a:p>
              <a:pPr marL="342900" indent="-342900" algn="just">
                <a:buFontTx/>
                <a:buChar char="-"/>
              </a:pPr>
              <a:r>
                <a:rPr lang="en-US" sz="2400" dirty="0">
                  <a:latin typeface="Arial" panose="020B0604020202020204" pitchFamily="34" charset="0"/>
                  <a:ea typeface="Verdana"/>
                  <a:cs typeface="Arial" panose="020B0604020202020204" pitchFamily="34" charset="0"/>
                </a:rPr>
                <a:t>Difficult to reverse engineer and test query results for accuracy vs edge cases</a:t>
              </a:r>
            </a:p>
            <a:p>
              <a:pPr marL="342900" indent="-342900" algn="just">
                <a:buFontTx/>
                <a:buChar char="-"/>
              </a:pPr>
              <a:r>
                <a:rPr lang="en-US" sz="2400" dirty="0">
                  <a:latin typeface="Arial" panose="020B0604020202020204" pitchFamily="34" charset="0"/>
                  <a:ea typeface="Verdana"/>
                  <a:cs typeface="Arial" panose="020B0604020202020204" pitchFamily="34" charset="0"/>
                </a:rPr>
                <a:t>No barcode scanners available for easier testing</a:t>
              </a:r>
            </a:p>
            <a:p>
              <a:pPr algn="just"/>
              <a:endParaRPr lang="en-US" sz="2400" dirty="0">
                <a:latin typeface="Arial" panose="020B0604020202020204" pitchFamily="34" charset="0"/>
                <a:ea typeface="Verdana"/>
                <a:cs typeface="Arial" panose="020B0604020202020204" pitchFamily="34" charset="0"/>
              </a:endParaRPr>
            </a:p>
            <a:p>
              <a:pPr marL="285750" indent="-285750" algn="just">
                <a:buFontTx/>
                <a:buChar char="-"/>
              </a:pPr>
              <a:endParaRPr lang="en-US"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D7CE632D-1E24-26C9-76E2-F20E22573FCD}"/>
                </a:ext>
              </a:extLst>
            </p:cNvPr>
            <p:cNvSpPr txBox="1"/>
            <p:nvPr/>
          </p:nvSpPr>
          <p:spPr>
            <a:xfrm>
              <a:off x="4091743" y="5060018"/>
              <a:ext cx="405716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dirty="0">
                  <a:latin typeface="Arial" panose="020B0604020202020204" pitchFamily="34" charset="0"/>
                  <a:ea typeface="Verdana"/>
                  <a:cs typeface="Arial" panose="020B0604020202020204" pitchFamily="34" charset="0"/>
                </a:rPr>
                <a:t>Challenges</a:t>
              </a:r>
              <a:endParaRPr lang="en-US" dirty="0">
                <a:latin typeface="Arial" panose="020B0604020202020204" pitchFamily="34" charset="0"/>
                <a:ea typeface="Verdana"/>
                <a:cs typeface="Arial" panose="020B0604020202020204" pitchFamily="34" charset="0"/>
              </a:endParaRPr>
            </a:p>
          </p:txBody>
        </p:sp>
      </p:grpSp>
      <p:grpSp>
        <p:nvGrpSpPr>
          <p:cNvPr id="62" name="Group 61">
            <a:extLst>
              <a:ext uri="{FF2B5EF4-FFF2-40B4-BE49-F238E27FC236}">
                <a16:creationId xmlns:a16="http://schemas.microsoft.com/office/drawing/2014/main" id="{D4F1C839-62C5-2324-2D40-06409BEA5F4D}"/>
              </a:ext>
            </a:extLst>
          </p:cNvPr>
          <p:cNvGrpSpPr/>
          <p:nvPr/>
        </p:nvGrpSpPr>
        <p:grpSpPr>
          <a:xfrm>
            <a:off x="11524388" y="17266983"/>
            <a:ext cx="20831730" cy="2306892"/>
            <a:chOff x="11715162" y="17179097"/>
            <a:chExt cx="13099300" cy="1026863"/>
          </a:xfrm>
        </p:grpSpPr>
        <p:sp>
          <p:nvSpPr>
            <p:cNvPr id="36" name="Rectangle 35">
              <a:extLst>
                <a:ext uri="{FF2B5EF4-FFF2-40B4-BE49-F238E27FC236}">
                  <a16:creationId xmlns:a16="http://schemas.microsoft.com/office/drawing/2014/main" id="{A69B82C3-5163-EBDC-CDB0-692033FBD067}"/>
                </a:ext>
              </a:extLst>
            </p:cNvPr>
            <p:cNvSpPr/>
            <p:nvPr/>
          </p:nvSpPr>
          <p:spPr>
            <a:xfrm>
              <a:off x="11715162" y="17196936"/>
              <a:ext cx="13099300" cy="1009024"/>
            </a:xfrm>
            <a:prstGeom prst="rect">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3D193147-7A9E-10E0-43F1-7380A8C64FF8}"/>
                </a:ext>
              </a:extLst>
            </p:cNvPr>
            <p:cNvSpPr txBox="1"/>
            <p:nvPr/>
          </p:nvSpPr>
          <p:spPr>
            <a:xfrm>
              <a:off x="11752565" y="17179097"/>
              <a:ext cx="13061897" cy="45210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000" b="1" dirty="0">
                  <a:latin typeface="Arial" panose="020B0604020202020204" pitchFamily="34" charset="0"/>
                  <a:ea typeface="Verdana"/>
                  <a:cs typeface="Arial" panose="020B0604020202020204" pitchFamily="34" charset="0"/>
                </a:rPr>
                <a:t>Results</a:t>
              </a:r>
            </a:p>
          </p:txBody>
        </p:sp>
      </p:grpSp>
      <p:grpSp>
        <p:nvGrpSpPr>
          <p:cNvPr id="14" name="Group 13">
            <a:extLst>
              <a:ext uri="{FF2B5EF4-FFF2-40B4-BE49-F238E27FC236}">
                <a16:creationId xmlns:a16="http://schemas.microsoft.com/office/drawing/2014/main" id="{411F7986-978D-8DE2-5079-0083BD17C869}"/>
              </a:ext>
            </a:extLst>
          </p:cNvPr>
          <p:cNvGrpSpPr/>
          <p:nvPr/>
        </p:nvGrpSpPr>
        <p:grpSpPr>
          <a:xfrm>
            <a:off x="33018415" y="12514466"/>
            <a:ext cx="10252279" cy="5202875"/>
            <a:chOff x="668507" y="4449053"/>
            <a:chExt cx="10880591" cy="5202875"/>
          </a:xfrm>
        </p:grpSpPr>
        <p:sp>
          <p:nvSpPr>
            <p:cNvPr id="26" name="Rectangle 25">
              <a:extLst>
                <a:ext uri="{FF2B5EF4-FFF2-40B4-BE49-F238E27FC236}">
                  <a16:creationId xmlns:a16="http://schemas.microsoft.com/office/drawing/2014/main" id="{41F6CD76-7827-5B5A-D2E9-95A7EEC7F601}"/>
                </a:ext>
              </a:extLst>
            </p:cNvPr>
            <p:cNvSpPr/>
            <p:nvPr/>
          </p:nvSpPr>
          <p:spPr>
            <a:xfrm>
              <a:off x="668507" y="4449053"/>
              <a:ext cx="10880591" cy="5202875"/>
            </a:xfrm>
            <a:prstGeom prst="rect">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E013A16A-5A18-3559-EC1F-E8A7F8014EA6}"/>
                </a:ext>
              </a:extLst>
            </p:cNvPr>
            <p:cNvSpPr/>
            <p:nvPr/>
          </p:nvSpPr>
          <p:spPr>
            <a:xfrm>
              <a:off x="1060392" y="4771784"/>
              <a:ext cx="10119874" cy="4550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68C72904-BE8A-A4F3-63A4-0034CD7DE5A3}"/>
                </a:ext>
              </a:extLst>
            </p:cNvPr>
            <p:cNvSpPr txBox="1"/>
            <p:nvPr/>
          </p:nvSpPr>
          <p:spPr>
            <a:xfrm>
              <a:off x="1556819" y="5903268"/>
              <a:ext cx="915491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Tx/>
                <a:buChar char="-"/>
              </a:pPr>
              <a:r>
                <a:rPr lang="en-US" sz="2400" dirty="0">
                  <a:latin typeface="Arial" panose="020B0604020202020204" pitchFamily="34" charset="0"/>
                  <a:ea typeface="Verdana" panose="020B0604030504040204" pitchFamily="34" charset="0"/>
                  <a:cs typeface="Arial" panose="020B0604020202020204" pitchFamily="34" charset="0"/>
                </a:rPr>
                <a:t>Standardization of formatting for traveler IDs?</a:t>
              </a:r>
            </a:p>
            <a:p>
              <a:pPr marL="342900" indent="-342900" algn="just">
                <a:buFontTx/>
                <a:buChar char="-"/>
              </a:pPr>
              <a:r>
                <a:rPr lang="en-US" sz="2400" dirty="0">
                  <a:latin typeface="Arial" panose="020B0604020202020204" pitchFamily="34" charset="0"/>
                  <a:ea typeface="Verdana" panose="020B0604030504040204" pitchFamily="34" charset="0"/>
                  <a:cs typeface="Arial" panose="020B0604020202020204" pitchFamily="34" charset="0"/>
                </a:rPr>
                <a:t>Allow for fuzzy searching of </a:t>
              </a:r>
              <a:r>
                <a:rPr lang="en-US" sz="2400" dirty="0" err="1">
                  <a:latin typeface="Arial" panose="020B0604020202020204" pitchFamily="34" charset="0"/>
                  <a:ea typeface="Verdana" panose="020B0604030504040204" pitchFamily="34" charset="0"/>
                  <a:cs typeface="Arial" panose="020B0604020202020204" pitchFamily="34" charset="0"/>
                </a:rPr>
                <a:t>workcenters</a:t>
              </a:r>
              <a:r>
                <a:rPr lang="en-US" sz="2400" dirty="0">
                  <a:latin typeface="Arial" panose="020B0604020202020204" pitchFamily="34" charset="0"/>
                  <a:ea typeface="Verdana" panose="020B0604030504040204" pitchFamily="34" charset="0"/>
                  <a:cs typeface="Arial" panose="020B0604020202020204" pitchFamily="34" charset="0"/>
                </a:rPr>
                <a:t>, actions, </a:t>
              </a:r>
              <a:r>
                <a:rPr lang="en-US" sz="2400" dirty="0" err="1">
                  <a:latin typeface="Arial" panose="020B0604020202020204" pitchFamily="34" charset="0"/>
                  <a:ea typeface="Verdana" panose="020B0604030504040204" pitchFamily="34" charset="0"/>
                  <a:cs typeface="Arial" panose="020B0604020202020204" pitchFamily="34" charset="0"/>
                </a:rPr>
                <a:t>etc</a:t>
              </a:r>
              <a:endParaRPr lang="en-US" sz="2400" dirty="0">
                <a:latin typeface="Arial" panose="020B0604020202020204" pitchFamily="34" charset="0"/>
                <a:ea typeface="Verdana" panose="020B0604030504040204" pitchFamily="34" charset="0"/>
                <a:cs typeface="Arial" panose="020B0604020202020204" pitchFamily="34" charset="0"/>
              </a:endParaRPr>
            </a:p>
            <a:p>
              <a:pPr marL="342900" indent="-342900" algn="just">
                <a:buFontTx/>
                <a:buChar char="-"/>
              </a:pPr>
              <a:endParaRPr lang="en-US" sz="2400" dirty="0">
                <a:latin typeface="Arial" panose="020B0604020202020204" pitchFamily="34" charset="0"/>
                <a:ea typeface="Verdana" panose="020B060403050404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0AA941A4-E862-4E68-460F-14E16AA251B9}"/>
                </a:ext>
              </a:extLst>
            </p:cNvPr>
            <p:cNvSpPr txBox="1"/>
            <p:nvPr/>
          </p:nvSpPr>
          <p:spPr>
            <a:xfrm>
              <a:off x="2579330" y="5091962"/>
              <a:ext cx="712325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dirty="0">
                  <a:latin typeface="Arial" panose="020B0604020202020204" pitchFamily="34" charset="0"/>
                  <a:ea typeface="Verdana"/>
                  <a:cs typeface="Arial" panose="020B0604020202020204" pitchFamily="34" charset="0"/>
                </a:rPr>
                <a:t>Future Work</a:t>
              </a:r>
              <a:endParaRPr lang="en-US" dirty="0">
                <a:latin typeface="Arial" panose="020B0604020202020204" pitchFamily="34" charset="0"/>
                <a:ea typeface="Verdana"/>
                <a:cs typeface="Arial" panose="020B0604020202020204" pitchFamily="34" charset="0"/>
              </a:endParaRPr>
            </a:p>
          </p:txBody>
        </p:sp>
      </p:grpSp>
      <p:grpSp>
        <p:nvGrpSpPr>
          <p:cNvPr id="37" name="Group 36">
            <a:extLst>
              <a:ext uri="{FF2B5EF4-FFF2-40B4-BE49-F238E27FC236}">
                <a16:creationId xmlns:a16="http://schemas.microsoft.com/office/drawing/2014/main" id="{F681BC48-1F15-40D7-EBE2-7F843BE4734A}"/>
              </a:ext>
            </a:extLst>
          </p:cNvPr>
          <p:cNvGrpSpPr/>
          <p:nvPr/>
        </p:nvGrpSpPr>
        <p:grpSpPr>
          <a:xfrm>
            <a:off x="11523267" y="18576344"/>
            <a:ext cx="20831730" cy="13304324"/>
            <a:chOff x="11523268" y="18576343"/>
            <a:chExt cx="10609308" cy="5010983"/>
          </a:xfrm>
        </p:grpSpPr>
        <p:grpSp>
          <p:nvGrpSpPr>
            <p:cNvPr id="35" name="Group 34">
              <a:extLst>
                <a:ext uri="{FF2B5EF4-FFF2-40B4-BE49-F238E27FC236}">
                  <a16:creationId xmlns:a16="http://schemas.microsoft.com/office/drawing/2014/main" id="{E36F8E85-EC2F-3F8F-44D1-D3326B0037EE}"/>
                </a:ext>
              </a:extLst>
            </p:cNvPr>
            <p:cNvGrpSpPr/>
            <p:nvPr/>
          </p:nvGrpSpPr>
          <p:grpSpPr>
            <a:xfrm>
              <a:off x="11523268" y="18576343"/>
              <a:ext cx="10609308" cy="5010983"/>
              <a:chOff x="11477686" y="18519305"/>
              <a:chExt cx="11697863" cy="5010983"/>
            </a:xfrm>
          </p:grpSpPr>
          <p:sp>
            <p:nvSpPr>
              <p:cNvPr id="46" name="Rectangle 45">
                <a:extLst>
                  <a:ext uri="{FF2B5EF4-FFF2-40B4-BE49-F238E27FC236}">
                    <a16:creationId xmlns:a16="http://schemas.microsoft.com/office/drawing/2014/main" id="{BDC500D8-92E1-5225-5D32-4C025FBDD57E}"/>
                  </a:ext>
                </a:extLst>
              </p:cNvPr>
              <p:cNvSpPr/>
              <p:nvPr/>
            </p:nvSpPr>
            <p:spPr>
              <a:xfrm>
                <a:off x="11477686" y="18519305"/>
                <a:ext cx="11697863" cy="50109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770963E3-7602-32C5-FF7D-A30C131F608B}"/>
                  </a:ext>
                </a:extLst>
              </p:cNvPr>
              <p:cNvSpPr txBox="1"/>
              <p:nvPr/>
            </p:nvSpPr>
            <p:spPr>
              <a:xfrm>
                <a:off x="11789115" y="19342068"/>
                <a:ext cx="10963706" cy="730308"/>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Tx/>
                  <a:buChar char="-"/>
                </a:pPr>
                <a:r>
                  <a:rPr lang="en-US" sz="2400" dirty="0">
                    <a:latin typeface="Arial" panose="020B0604020202020204" pitchFamily="34" charset="0"/>
                    <a:ea typeface="Verdana"/>
                    <a:cs typeface="Arial" panose="020B0604020202020204" pitchFamily="34" charset="0"/>
                  </a:rPr>
                  <a:t>Paragraph explaining why pansophy is useful/important</a:t>
                </a:r>
              </a:p>
              <a:p>
                <a:pPr marL="342900" indent="-342900" algn="just">
                  <a:buFontTx/>
                  <a:buChar char="-"/>
                </a:pPr>
                <a:r>
                  <a:rPr lang="en-US" sz="2400" dirty="0">
                    <a:latin typeface="Arial" panose="020B0604020202020204" pitchFamily="34" charset="0"/>
                    <a:ea typeface="Verdana"/>
                    <a:cs typeface="Arial" panose="020B0604020202020204" pitchFamily="34" charset="0"/>
                  </a:rPr>
                  <a:t>ERD diagram showing relation database</a:t>
                </a:r>
              </a:p>
              <a:p>
                <a:pPr marL="342900" indent="-342900" algn="just">
                  <a:buFontTx/>
                  <a:buChar char="-"/>
                </a:pPr>
                <a:r>
                  <a:rPr lang="en-US" sz="2400" dirty="0">
                    <a:latin typeface="Arial" panose="020B0604020202020204" pitchFamily="34" charset="0"/>
                    <a:ea typeface="Verdana"/>
                    <a:cs typeface="Arial" panose="020B0604020202020204" pitchFamily="34" charset="0"/>
                  </a:rPr>
                  <a:t>Explaining why </a:t>
                </a:r>
                <a:r>
                  <a:rPr lang="en-US" sz="2400" dirty="0" err="1">
                    <a:latin typeface="Arial" panose="020B0604020202020204" pitchFamily="34" charset="0"/>
                    <a:ea typeface="Verdana"/>
                    <a:cs typeface="Arial" panose="020B0604020202020204" pitchFamily="34" charset="0"/>
                  </a:rPr>
                  <a:t>coldfusion</a:t>
                </a:r>
                <a:r>
                  <a:rPr lang="en-US" sz="2400" dirty="0">
                    <a:latin typeface="Arial" panose="020B0604020202020204" pitchFamily="34" charset="0"/>
                    <a:ea typeface="Verdana"/>
                    <a:cs typeface="Arial" panose="020B0604020202020204" pitchFamily="34" charset="0"/>
                  </a:rPr>
                  <a:t> is used</a:t>
                </a:r>
              </a:p>
              <a:p>
                <a:pPr marL="342900" indent="-342900" algn="just">
                  <a:buFontTx/>
                  <a:buChar char="-"/>
                </a:pPr>
                <a:r>
                  <a:rPr lang="en-US" sz="2400" dirty="0">
                    <a:latin typeface="Arial" panose="020B0604020202020204" pitchFamily="34" charset="0"/>
                    <a:ea typeface="Verdana"/>
                    <a:cs typeface="Arial" panose="020B0604020202020204" pitchFamily="34" charset="0"/>
                  </a:rPr>
                  <a:t>Explain how SQL works (maybe)</a:t>
                </a:r>
              </a:p>
              <a:p>
                <a:pPr marL="342900" indent="-342900" algn="just">
                  <a:buFontTx/>
                  <a:buChar char="-"/>
                </a:pPr>
                <a:r>
                  <a:rPr lang="en-US" sz="2400" dirty="0">
                    <a:latin typeface="Arial" panose="020B0604020202020204" pitchFamily="34" charset="0"/>
                    <a:ea typeface="Verdana"/>
                    <a:cs typeface="Arial" panose="020B0604020202020204" pitchFamily="34" charset="0"/>
                  </a:rPr>
                  <a:t>Some code/queries</a:t>
                </a:r>
              </a:p>
            </p:txBody>
          </p:sp>
        </p:grpSp>
        <p:sp>
          <p:nvSpPr>
            <p:cNvPr id="66" name="TextBox 65">
              <a:extLst>
                <a:ext uri="{FF2B5EF4-FFF2-40B4-BE49-F238E27FC236}">
                  <a16:creationId xmlns:a16="http://schemas.microsoft.com/office/drawing/2014/main" id="{34209F7E-BD0D-77A4-5071-63B39FC2939C}"/>
                </a:ext>
              </a:extLst>
            </p:cNvPr>
            <p:cNvSpPr txBox="1"/>
            <p:nvPr/>
          </p:nvSpPr>
          <p:spPr>
            <a:xfrm>
              <a:off x="11805716" y="22188416"/>
              <a:ext cx="9932333" cy="1738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2400" dirty="0">
                <a:latin typeface="Arial" panose="020B0604020202020204" pitchFamily="34" charset="0"/>
                <a:ea typeface="Verdana"/>
                <a:cs typeface="Arial" panose="020B0604020202020204" pitchFamily="34" charset="0"/>
              </a:endParaRPr>
            </a:p>
          </p:txBody>
        </p:sp>
      </p:grpSp>
      <p:sp>
        <p:nvSpPr>
          <p:cNvPr id="18" name="AutoShape 6">
            <a:extLst>
              <a:ext uri="{FF2B5EF4-FFF2-40B4-BE49-F238E27FC236}">
                <a16:creationId xmlns:a16="http://schemas.microsoft.com/office/drawing/2014/main" id="{07C01F6A-4C98-E2E1-AE2F-A57FC966BFA1}"/>
              </a:ext>
            </a:extLst>
          </p:cNvPr>
          <p:cNvSpPr>
            <a:spLocks noChangeAspect="1" noChangeArrowheads="1"/>
          </p:cNvSpPr>
          <p:nvPr/>
        </p:nvSpPr>
        <p:spPr bwMode="auto">
          <a:xfrm>
            <a:off x="15302753" y="9816353"/>
            <a:ext cx="6795247" cy="679524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pic>
        <p:nvPicPr>
          <p:cNvPr id="56" name="Picture 55" descr="A tiger with its mouth open&#10;&#10;Description automatically generated">
            <a:extLst>
              <a:ext uri="{FF2B5EF4-FFF2-40B4-BE49-F238E27FC236}">
                <a16:creationId xmlns:a16="http://schemas.microsoft.com/office/drawing/2014/main" id="{956E439D-4C83-DC6D-A168-99CE0D03FDA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500339" y="1471329"/>
            <a:ext cx="2176428" cy="2057404"/>
          </a:xfrm>
          <a:prstGeom prst="rect">
            <a:avLst/>
          </a:prstGeom>
        </p:spPr>
      </p:pic>
      <p:pic>
        <p:nvPicPr>
          <p:cNvPr id="60" name="Picture 59" descr="A logo with a golden spiral&#10;&#10;Description automatically generated">
            <a:extLst>
              <a:ext uri="{FF2B5EF4-FFF2-40B4-BE49-F238E27FC236}">
                <a16:creationId xmlns:a16="http://schemas.microsoft.com/office/drawing/2014/main" id="{F8533E2B-ACE6-24F8-F57A-42EEB4F8942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458656" y="1352684"/>
            <a:ext cx="4616647" cy="2308324"/>
          </a:xfrm>
          <a:prstGeom prst="rect">
            <a:avLst/>
          </a:prstGeom>
        </p:spPr>
      </p:pic>
      <p:pic>
        <p:nvPicPr>
          <p:cNvPr id="63" name="Picture 62" descr="A red line in a black background&#10;&#10;Description automatically generated">
            <a:extLst>
              <a:ext uri="{FF2B5EF4-FFF2-40B4-BE49-F238E27FC236}">
                <a16:creationId xmlns:a16="http://schemas.microsoft.com/office/drawing/2014/main" id="{096B2E61-F213-0E38-1E37-90E63D2B54A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17977" y="2637469"/>
            <a:ext cx="4631283" cy="1165697"/>
          </a:xfrm>
          <a:prstGeom prst="rect">
            <a:avLst/>
          </a:prstGeom>
        </p:spPr>
      </p:pic>
      <p:grpSp>
        <p:nvGrpSpPr>
          <p:cNvPr id="86" name="Group 85">
            <a:extLst>
              <a:ext uri="{FF2B5EF4-FFF2-40B4-BE49-F238E27FC236}">
                <a16:creationId xmlns:a16="http://schemas.microsoft.com/office/drawing/2014/main" id="{42022C9B-4C48-2EA1-67B2-8BC738EA762F}"/>
              </a:ext>
            </a:extLst>
          </p:cNvPr>
          <p:cNvGrpSpPr>
            <a:grpSpLocks noChangeAspect="1"/>
          </p:cNvGrpSpPr>
          <p:nvPr/>
        </p:nvGrpSpPr>
        <p:grpSpPr>
          <a:xfrm>
            <a:off x="1476595" y="1102807"/>
            <a:ext cx="6380412" cy="1280160"/>
            <a:chOff x="6774655" y="3168326"/>
            <a:chExt cx="7615222" cy="1527911"/>
          </a:xfrm>
        </p:grpSpPr>
        <p:pic>
          <p:nvPicPr>
            <p:cNvPr id="80" name="Picture 79" descr="A logo with green text&#10;&#10;Description automatically generated">
              <a:extLst>
                <a:ext uri="{FF2B5EF4-FFF2-40B4-BE49-F238E27FC236}">
                  <a16:creationId xmlns:a16="http://schemas.microsoft.com/office/drawing/2014/main" id="{B8E407CA-5138-9CDC-CE43-F94AD993C72F}"/>
                </a:ext>
              </a:extLst>
            </p:cNvPr>
            <p:cNvPicPr>
              <a:picLocks noChangeAspect="1"/>
            </p:cNvPicPr>
            <p:nvPr/>
          </p:nvPicPr>
          <p:blipFill rotWithShape="1">
            <a:blip r:embed="rId10">
              <a:extLst>
                <a:ext uri="{28A0092B-C50C-407E-A947-70E740481C1C}">
                  <a14:useLocalDpi xmlns:a14="http://schemas.microsoft.com/office/drawing/2010/main" val="0"/>
                </a:ext>
              </a:extLst>
            </a:blip>
            <a:srcRect l="67685" t="35345" b="34469"/>
            <a:stretch/>
          </p:blipFill>
          <p:spPr>
            <a:xfrm>
              <a:off x="11938045" y="3168326"/>
              <a:ext cx="2451832" cy="1527911"/>
            </a:xfrm>
            <a:prstGeom prst="rect">
              <a:avLst/>
            </a:prstGeom>
          </p:spPr>
        </p:pic>
        <p:pic>
          <p:nvPicPr>
            <p:cNvPr id="82" name="Picture 81" descr="A black background with green text&#10;&#10;Description automatically generated">
              <a:extLst>
                <a:ext uri="{FF2B5EF4-FFF2-40B4-BE49-F238E27FC236}">
                  <a16:creationId xmlns:a16="http://schemas.microsoft.com/office/drawing/2014/main" id="{F2A54FBD-DA67-3BED-003F-C23E27F3F72B}"/>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r="19981" b="38872"/>
            <a:stretch/>
          </p:blipFill>
          <p:spPr>
            <a:xfrm>
              <a:off x="6774655" y="3214320"/>
              <a:ext cx="5351189" cy="1323439"/>
            </a:xfrm>
            <a:prstGeom prst="rect">
              <a:avLst/>
            </a:prstGeom>
          </p:spPr>
        </p:pic>
      </p:grpSp>
      <p:pic>
        <p:nvPicPr>
          <p:cNvPr id="7" name="Picture 6" descr="A diagram of a software company&#10;&#10;Description automatically generated with medium confidence">
            <a:extLst>
              <a:ext uri="{FF2B5EF4-FFF2-40B4-BE49-F238E27FC236}">
                <a16:creationId xmlns:a16="http://schemas.microsoft.com/office/drawing/2014/main" id="{BC5BDE3F-4EF0-F0AB-82E0-DD051053F5B7}"/>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2357653" y="6833155"/>
            <a:ext cx="6825207" cy="4349868"/>
          </a:xfrm>
          <a:prstGeom prst="rect">
            <a:avLst/>
          </a:prstGeom>
        </p:spPr>
      </p:pic>
      <p:pic>
        <p:nvPicPr>
          <p:cNvPr id="8" name="Picture 7">
            <a:extLst>
              <a:ext uri="{FF2B5EF4-FFF2-40B4-BE49-F238E27FC236}">
                <a16:creationId xmlns:a16="http://schemas.microsoft.com/office/drawing/2014/main" id="{EF6878A6-E09B-5B75-44F0-9F38D3B8E9BC}"/>
              </a:ext>
            </a:extLst>
          </p:cNvPr>
          <p:cNvPicPr>
            <a:picLocks noChangeAspect="1"/>
          </p:cNvPicPr>
          <p:nvPr/>
        </p:nvPicPr>
        <p:blipFill rotWithShape="1">
          <a:blip r:embed="rId13"/>
          <a:srcRect r="37293"/>
          <a:stretch/>
        </p:blipFill>
        <p:spPr>
          <a:xfrm>
            <a:off x="1434483" y="25308722"/>
            <a:ext cx="8434719" cy="6282164"/>
          </a:xfrm>
          <a:prstGeom prst="rect">
            <a:avLst/>
          </a:prstGeom>
        </p:spPr>
      </p:pic>
      <p:pic>
        <p:nvPicPr>
          <p:cNvPr id="11" name="Picture 10">
            <a:extLst>
              <a:ext uri="{FF2B5EF4-FFF2-40B4-BE49-F238E27FC236}">
                <a16:creationId xmlns:a16="http://schemas.microsoft.com/office/drawing/2014/main" id="{8C48108E-8F57-304A-5200-A4E2C954D6B5}"/>
              </a:ext>
            </a:extLst>
          </p:cNvPr>
          <p:cNvPicPr>
            <a:picLocks noChangeAspect="1"/>
          </p:cNvPicPr>
          <p:nvPr/>
        </p:nvPicPr>
        <p:blipFill rotWithShape="1">
          <a:blip r:embed="rId14"/>
          <a:srcRect l="2411"/>
          <a:stretch/>
        </p:blipFill>
        <p:spPr>
          <a:xfrm>
            <a:off x="22513791" y="19889641"/>
            <a:ext cx="7325747" cy="4725059"/>
          </a:xfrm>
          <a:prstGeom prst="rect">
            <a:avLst/>
          </a:prstGeom>
        </p:spPr>
      </p:pic>
      <p:pic>
        <p:nvPicPr>
          <p:cNvPr id="13" name="Picture 12">
            <a:extLst>
              <a:ext uri="{FF2B5EF4-FFF2-40B4-BE49-F238E27FC236}">
                <a16:creationId xmlns:a16="http://schemas.microsoft.com/office/drawing/2014/main" id="{A0553D40-A322-94F3-1F8D-FDBDD09373F6}"/>
              </a:ext>
            </a:extLst>
          </p:cNvPr>
          <p:cNvPicPr>
            <a:picLocks noChangeAspect="1"/>
          </p:cNvPicPr>
          <p:nvPr/>
        </p:nvPicPr>
        <p:blipFill>
          <a:blip r:embed="rId15"/>
          <a:stretch>
            <a:fillRect/>
          </a:stretch>
        </p:blipFill>
        <p:spPr>
          <a:xfrm>
            <a:off x="12892809" y="25019990"/>
            <a:ext cx="9793067" cy="2610214"/>
          </a:xfrm>
          <a:prstGeom prst="rect">
            <a:avLst/>
          </a:prstGeom>
        </p:spPr>
      </p:pic>
      <p:pic>
        <p:nvPicPr>
          <p:cNvPr id="1026" name="Picture 2">
            <a:extLst>
              <a:ext uri="{FF2B5EF4-FFF2-40B4-BE49-F238E27FC236}">
                <a16:creationId xmlns:a16="http://schemas.microsoft.com/office/drawing/2014/main" id="{922FC2D6-EABF-FF4B-44BF-3E29248122E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934319" y="12584402"/>
            <a:ext cx="6795248" cy="277690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A hand holding a barcode scanner&#10;&#10;Description automatically generated">
            <a:extLst>
              <a:ext uri="{FF2B5EF4-FFF2-40B4-BE49-F238E27FC236}">
                <a16:creationId xmlns:a16="http://schemas.microsoft.com/office/drawing/2014/main" id="{C633B3E3-327C-2325-CAB7-4A72AC98D2F2}"/>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rot="5400000">
            <a:off x="23769267" y="25417450"/>
            <a:ext cx="6477050" cy="4857788"/>
          </a:xfrm>
          <a:prstGeom prst="rect">
            <a:avLst/>
          </a:prstGeom>
        </p:spPr>
      </p:pic>
    </p:spTree>
    <p:extLst>
      <p:ext uri="{BB962C8B-B14F-4D97-AF65-F5344CB8AC3E}">
        <p14:creationId xmlns:p14="http://schemas.microsoft.com/office/powerpoint/2010/main" val="36055808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2228</TotalTime>
  <Words>625</Words>
  <Application>Microsoft Office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Nicolas Crespo</dc:creator>
  <cp:lastModifiedBy>Nicolas Crespo</cp:lastModifiedBy>
  <cp:revision>172</cp:revision>
  <cp:lastPrinted>2023-07-18T13:09:33Z</cp:lastPrinted>
  <dcterms:created xsi:type="dcterms:W3CDTF">2023-07-13T13:50:32Z</dcterms:created>
  <dcterms:modified xsi:type="dcterms:W3CDTF">2024-07-25T22:01:43Z</dcterms:modified>
</cp:coreProperties>
</file>