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313" r:id="rId2"/>
    <p:sldId id="314" r:id="rId3"/>
    <p:sldId id="317" r:id="rId4"/>
    <p:sldId id="302" r:id="rId5"/>
    <p:sldId id="303" r:id="rId6"/>
    <p:sldId id="315" r:id="rId7"/>
    <p:sldId id="316" r:id="rId8"/>
    <p:sldId id="304" r:id="rId9"/>
    <p:sldId id="318" r:id="rId10"/>
    <p:sldId id="320" r:id="rId11"/>
    <p:sldId id="305" r:id="rId12"/>
    <p:sldId id="306" r:id="rId13"/>
    <p:sldId id="322" r:id="rId14"/>
    <p:sldId id="323" r:id="rId15"/>
    <p:sldId id="309" r:id="rId16"/>
    <p:sldId id="310" r:id="rId17"/>
    <p:sldId id="311" r:id="rId18"/>
    <p:sldId id="312" r:id="rId19"/>
    <p:sldId id="32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73A1D"/>
    <a:srgbClr val="996633"/>
    <a:srgbClr val="663300"/>
    <a:srgbClr val="111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7" autoAdjust="0"/>
    <p:restoredTop sz="94655" autoAdjust="0"/>
  </p:normalViewPr>
  <p:slideViewPr>
    <p:cSldViewPr snapToGrid="0">
      <p:cViewPr varScale="1">
        <p:scale>
          <a:sx n="117" d="100"/>
          <a:sy n="117" d="100"/>
        </p:scale>
        <p:origin x="164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1B89C-0C54-4E9D-A874-8669A47ED1D6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295F0-3969-4B33-9CB8-D73E92A4E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59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E1BF8-2F75-4406-9476-71BA22EDAC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00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is a passenger in a vehicle who is not controlling the vehicle but who excessively comments on the driver's actions and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5E1BF8-2F75-4406-9476-71BA22EDAC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5945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E1BF8-2F75-4406-9476-71BA22EDAC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1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E1BF8-2F75-4406-9476-71BA22EDAC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54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E1BF8-2F75-4406-9476-71BA22EDAC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17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5E1BF8-2F75-4406-9476-71BA22EDAC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146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295F0-3969-4B33-9CB8-D73E92A4E1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39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5E1BF8-2F75-4406-9476-71BA22EDAC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61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4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82296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6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973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9737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0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defRPr sz="2400"/>
            </a:lvl1pPr>
            <a:lvl2pPr>
              <a:spcBef>
                <a:spcPts val="20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2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5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8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4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126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14400"/>
            <a:ext cx="4041775" cy="126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3/5/18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5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1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1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97534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813299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3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2DF85-5102-483E-A1BB-B3F8368E0DB4}" type="datetimeFigureOut">
              <a:rPr lang="en-US" smtClean="0"/>
              <a:pPr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69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18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0" indent="-342870" algn="l" defTabSz="914318" rtl="0" eaLnBrk="1" latinLnBrk="0" hangingPunct="1">
        <a:spcBef>
          <a:spcPts val="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3" indent="-285724" algn="l" defTabSz="914318" rtl="0" eaLnBrk="1" latinLnBrk="0" hangingPunct="1">
        <a:spcBef>
          <a:spcPts val="2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98" indent="-228580" algn="l" defTabSz="914318" rtl="0" eaLnBrk="1" latinLnBrk="0" hangingPunct="1">
        <a:spcBef>
          <a:spcPts val="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57" indent="-228580" algn="l" defTabSz="914318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17" indent="-228580" algn="l" defTabSz="914318" rtl="0" eaLnBrk="1" latinLnBrk="0" hangingPunct="1">
        <a:spcBef>
          <a:spcPts val="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76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4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5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67001"/>
            <a:ext cx="8763000" cy="1470025"/>
          </a:xfrm>
        </p:spPr>
        <p:txBody>
          <a:bodyPr>
            <a:normAutofit fontScale="90000"/>
          </a:bodyPr>
          <a:lstStyle/>
          <a:p>
            <a:pPr>
              <a:spcBef>
                <a:spcPts val="3000"/>
              </a:spcBef>
            </a:pPr>
            <a:r>
              <a:rPr lang="en-US" sz="4200" b="1" dirty="0">
                <a:solidFill>
                  <a:srgbClr val="FFFFFF"/>
                </a:solidFill>
              </a:rPr>
              <a:t> </a:t>
            </a:r>
            <a:r>
              <a:rPr lang="en-US" sz="4000" b="1" dirty="0">
                <a:solidFill>
                  <a:srgbClr val="FFFFFF"/>
                </a:solidFill>
              </a:rPr>
              <a:t>Hyperdimensional Computing for Noninvasive Brain–Computer Interfaces: </a:t>
            </a:r>
            <a:r>
              <a:rPr lang="en-US" sz="4000" b="1" dirty="0" smtClean="0">
                <a:solidFill>
                  <a:srgbClr val="FFFFFF"/>
                </a:solidFill>
              </a:rPr>
              <a:t/>
            </a:r>
            <a:br>
              <a:rPr lang="en-US" sz="4000" b="1" dirty="0" smtClean="0">
                <a:solidFill>
                  <a:srgbClr val="FFFFFF"/>
                </a:solidFill>
              </a:rPr>
            </a:br>
            <a:r>
              <a:rPr lang="en-US" sz="2700" b="1" dirty="0" smtClean="0">
                <a:solidFill>
                  <a:srgbClr val="FFFFFF"/>
                </a:solidFill>
              </a:rPr>
              <a:t>Blind </a:t>
            </a:r>
            <a:r>
              <a:rPr lang="en-US" sz="2700" b="1" dirty="0">
                <a:solidFill>
                  <a:srgbClr val="FFFFFF"/>
                </a:solidFill>
              </a:rPr>
              <a:t>and One-Shot Classification of EEG Error-Related </a:t>
            </a:r>
            <a:r>
              <a:rPr lang="en-US" sz="2700" b="1" dirty="0" smtClean="0">
                <a:solidFill>
                  <a:srgbClr val="FFFFFF"/>
                </a:solidFill>
              </a:rPr>
              <a:t>Potentials</a:t>
            </a:r>
            <a:endParaRPr lang="en-US" sz="4400" b="1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858" y="4572000"/>
            <a:ext cx="8258860" cy="1981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Abbas </a:t>
            </a:r>
            <a:r>
              <a:rPr lang="en-US" b="1" dirty="0" err="1" smtClean="0">
                <a:solidFill>
                  <a:srgbClr val="FFFFFF"/>
                </a:solidFill>
              </a:rPr>
              <a:t>Rahimi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Pentti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Kanerva</a:t>
            </a:r>
            <a:r>
              <a:rPr lang="en-US" dirty="0">
                <a:solidFill>
                  <a:srgbClr val="FFFFFF"/>
                </a:solidFill>
              </a:rPr>
              <a:t>, José del R. </a:t>
            </a:r>
            <a:r>
              <a:rPr lang="en-US" dirty="0" err="1">
                <a:solidFill>
                  <a:srgbClr val="FFFFFF"/>
                </a:solidFill>
              </a:rPr>
              <a:t>Millán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smtClean="0">
                <a:solidFill>
                  <a:srgbClr val="FFFFFF"/>
                </a:solidFill>
              </a:rPr>
              <a:t>Jan </a:t>
            </a:r>
            <a:r>
              <a:rPr lang="en-US" dirty="0">
                <a:solidFill>
                  <a:srgbClr val="FFFFFF"/>
                </a:solidFill>
              </a:rPr>
              <a:t>M. </a:t>
            </a:r>
            <a:r>
              <a:rPr lang="en-US" dirty="0" err="1" smtClean="0">
                <a:solidFill>
                  <a:srgbClr val="FFFFFF"/>
                </a:solidFill>
              </a:rPr>
              <a:t>Rabaey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EECS Department, UC Berkeley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IBI-STI, EPFL 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7650"/>
            <a:ext cx="2286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3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Its Algebra is General: Architecture Can Be Reused </a:t>
            </a:r>
            <a:endParaRPr lang="en-US" b="1" dirty="0">
              <a:solidFill>
                <a:srgbClr val="FFFFFF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1307114" y="794921"/>
            <a:ext cx="3522061" cy="4148554"/>
            <a:chOff x="2192939" y="1371600"/>
            <a:chExt cx="3522061" cy="4148554"/>
          </a:xfrm>
        </p:grpSpPr>
        <p:sp>
          <p:nvSpPr>
            <p:cNvPr id="67" name="Rectangle 66"/>
            <p:cNvSpPr/>
            <p:nvPr/>
          </p:nvSpPr>
          <p:spPr>
            <a:xfrm>
              <a:off x="3318429" y="4094692"/>
              <a:ext cx="1283948" cy="80485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</a:rPr>
                <a:t>Associative memory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68" name="Down Arrow 67"/>
            <p:cNvSpPr/>
            <p:nvPr/>
          </p:nvSpPr>
          <p:spPr>
            <a:xfrm>
              <a:off x="3808297" y="3649791"/>
              <a:ext cx="324556" cy="444902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rgbClr val="FFFFFF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192939" y="2004477"/>
              <a:ext cx="3398665" cy="2958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rgbClr val="FFFFFF"/>
                </a:solidFill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284640" y="1371612"/>
              <a:ext cx="1007424" cy="1721975"/>
              <a:chOff x="3791305" y="2285527"/>
              <a:chExt cx="851491" cy="1416342"/>
            </a:xfrm>
          </p:grpSpPr>
          <p:sp>
            <p:nvSpPr>
              <p:cNvPr id="96" name="Down Arrow 95"/>
              <p:cNvSpPr/>
              <p:nvPr/>
            </p:nvSpPr>
            <p:spPr>
              <a:xfrm>
                <a:off x="3810334" y="3354705"/>
                <a:ext cx="274320" cy="347164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883660" y="2285527"/>
                <a:ext cx="449605" cy="3413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FFFF"/>
                    </a:solidFill>
                  </a:rPr>
                  <a:t>S</a:t>
                </a:r>
                <a:r>
                  <a:rPr lang="en-US" sz="1400" b="1" baseline="-25000" dirty="0" smtClean="0">
                    <a:solidFill>
                      <a:srgbClr val="FFFFFF"/>
                    </a:solidFill>
                  </a:rPr>
                  <a:t>1</a:t>
                </a:r>
                <a:endParaRPr lang="en-US" sz="1400" b="1" baseline="-250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8" name="Straight Arrow Connector 97"/>
              <p:cNvCxnSpPr>
                <a:stCxn id="97" idx="4"/>
                <a:endCxn id="95" idx="0"/>
              </p:cNvCxnSpPr>
              <p:nvPr/>
            </p:nvCxnSpPr>
            <p:spPr>
              <a:xfrm>
                <a:off x="4108463" y="2626916"/>
                <a:ext cx="1753" cy="31757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Line Callout 1 (No Border) 98"/>
              <p:cNvSpPr/>
              <p:nvPr/>
            </p:nvSpPr>
            <p:spPr>
              <a:xfrm>
                <a:off x="4094000" y="2645053"/>
                <a:ext cx="444500" cy="142875"/>
              </a:xfrm>
              <a:prstGeom prst="callout1">
                <a:avLst>
                  <a:gd name="adj1" fmla="val 61528"/>
                  <a:gd name="adj2" fmla="val 16132"/>
                  <a:gd name="adj3" fmla="val 21943"/>
                  <a:gd name="adj4" fmla="val -7619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50" b="1" dirty="0" smtClean="0">
                    <a:solidFill>
                      <a:srgbClr val="FFFFFF"/>
                    </a:solidFill>
                  </a:rPr>
                  <a:t>5-bit</a:t>
                </a:r>
                <a:endParaRPr lang="en-US" sz="105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3993849" y="3398961"/>
                <a:ext cx="648947" cy="142875"/>
              </a:xfrm>
              <a:prstGeom prst="callout1">
                <a:avLst>
                  <a:gd name="adj1" fmla="val 63195"/>
                  <a:gd name="adj2" fmla="val 14356"/>
                  <a:gd name="adj3" fmla="val -14723"/>
                  <a:gd name="adj4" fmla="val -2706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50" b="1" dirty="0" smtClean="0">
                    <a:solidFill>
                      <a:srgbClr val="FFFFFF"/>
                    </a:solidFill>
                  </a:rPr>
                  <a:t>10K-bit</a:t>
                </a:r>
                <a:endParaRPr lang="en-US" sz="105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791305" y="2944495"/>
                <a:ext cx="637821" cy="409575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rgbClr val="FFFFFF"/>
                    </a:solidFill>
                  </a:rPr>
                  <a:t>Item memory </a:t>
                </a:r>
                <a:endParaRPr lang="en-US" sz="1200" b="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1" name="Line Callout 1 (No Border) 70"/>
            <p:cNvSpPr/>
            <p:nvPr/>
          </p:nvSpPr>
          <p:spPr>
            <a:xfrm>
              <a:off x="4049056" y="3732133"/>
              <a:ext cx="767788" cy="173706"/>
            </a:xfrm>
            <a:prstGeom prst="callout1">
              <a:avLst>
                <a:gd name="adj1" fmla="val 63195"/>
                <a:gd name="adj2" fmla="val 14356"/>
                <a:gd name="adj3" fmla="val -14723"/>
                <a:gd name="adj4" fmla="val -270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smtClean="0">
                  <a:solidFill>
                    <a:srgbClr val="FFFFFF"/>
                  </a:solidFill>
                </a:rPr>
                <a:t>10K-bit</a:t>
              </a:r>
              <a:endParaRPr lang="en-US" sz="1050" b="1" dirty="0">
                <a:solidFill>
                  <a:srgbClr val="FFFFFF"/>
                </a:solidFill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3982944" y="4908173"/>
              <a:ext cx="0" cy="27793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895598" y="5181600"/>
              <a:ext cx="22361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FF"/>
                  </a:solidFill>
                </a:rPr>
                <a:t>Hand gestures: 5 classes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090414" y="1371600"/>
              <a:ext cx="1007424" cy="1721975"/>
              <a:chOff x="3791305" y="2285527"/>
              <a:chExt cx="851491" cy="1416342"/>
            </a:xfrm>
          </p:grpSpPr>
          <p:sp>
            <p:nvSpPr>
              <p:cNvPr id="90" name="Down Arrow 89"/>
              <p:cNvSpPr/>
              <p:nvPr/>
            </p:nvSpPr>
            <p:spPr>
              <a:xfrm>
                <a:off x="3810334" y="3354705"/>
                <a:ext cx="274320" cy="347164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883660" y="2285527"/>
                <a:ext cx="449605" cy="3413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FFFF"/>
                    </a:solidFill>
                  </a:rPr>
                  <a:t>S</a:t>
                </a:r>
                <a:r>
                  <a:rPr lang="en-US" sz="1400" b="1" baseline="-25000" dirty="0" smtClean="0">
                    <a:solidFill>
                      <a:srgbClr val="FFFFFF"/>
                    </a:solidFill>
                  </a:rPr>
                  <a:t>2</a:t>
                </a:r>
                <a:endParaRPr lang="en-US" sz="1400" b="1" baseline="-250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2" name="Straight Arrow Connector 91"/>
              <p:cNvCxnSpPr>
                <a:stCxn id="91" idx="4"/>
                <a:endCxn id="89" idx="0"/>
              </p:cNvCxnSpPr>
              <p:nvPr/>
            </p:nvCxnSpPr>
            <p:spPr>
              <a:xfrm>
                <a:off x="4108463" y="2626916"/>
                <a:ext cx="1753" cy="31757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Line Callout 1 (No Border) 92"/>
              <p:cNvSpPr/>
              <p:nvPr/>
            </p:nvSpPr>
            <p:spPr>
              <a:xfrm>
                <a:off x="4094000" y="2645053"/>
                <a:ext cx="444500" cy="142875"/>
              </a:xfrm>
              <a:prstGeom prst="callout1">
                <a:avLst>
                  <a:gd name="adj1" fmla="val 61528"/>
                  <a:gd name="adj2" fmla="val 16132"/>
                  <a:gd name="adj3" fmla="val 21943"/>
                  <a:gd name="adj4" fmla="val -7619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50" b="1" dirty="0" smtClean="0">
                    <a:solidFill>
                      <a:srgbClr val="FFFFFF"/>
                    </a:solidFill>
                  </a:rPr>
                  <a:t>5-bit</a:t>
                </a:r>
                <a:endParaRPr lang="en-US" sz="105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" name="Line Callout 1 (No Border) 93"/>
              <p:cNvSpPr/>
              <p:nvPr/>
            </p:nvSpPr>
            <p:spPr>
              <a:xfrm>
                <a:off x="3993849" y="3398961"/>
                <a:ext cx="648947" cy="142875"/>
              </a:xfrm>
              <a:prstGeom prst="callout1">
                <a:avLst>
                  <a:gd name="adj1" fmla="val 63195"/>
                  <a:gd name="adj2" fmla="val 14356"/>
                  <a:gd name="adj3" fmla="val -14723"/>
                  <a:gd name="adj4" fmla="val -2706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50" b="1" dirty="0" smtClean="0">
                    <a:solidFill>
                      <a:srgbClr val="FFFFFF"/>
                    </a:solidFill>
                  </a:rPr>
                  <a:t>10K-bit</a:t>
                </a:r>
                <a:endParaRPr lang="en-US" sz="105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791305" y="2944495"/>
                <a:ext cx="637821" cy="409575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rgbClr val="FFFFFF"/>
                    </a:solidFill>
                  </a:rPr>
                  <a:t>Item memory </a:t>
                </a:r>
                <a:endParaRPr lang="en-US" sz="12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3890537" y="1371604"/>
              <a:ext cx="1007424" cy="1721975"/>
              <a:chOff x="3791305" y="2285527"/>
              <a:chExt cx="851491" cy="1416342"/>
            </a:xfrm>
          </p:grpSpPr>
          <p:sp>
            <p:nvSpPr>
              <p:cNvPr id="84" name="Down Arrow 83"/>
              <p:cNvSpPr/>
              <p:nvPr/>
            </p:nvSpPr>
            <p:spPr>
              <a:xfrm>
                <a:off x="3810334" y="3354705"/>
                <a:ext cx="274320" cy="347164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883660" y="2285527"/>
                <a:ext cx="449605" cy="3413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FFFF"/>
                    </a:solidFill>
                  </a:rPr>
                  <a:t>S</a:t>
                </a:r>
                <a:r>
                  <a:rPr lang="en-US" sz="1400" b="1" baseline="-25000" dirty="0" smtClean="0">
                    <a:solidFill>
                      <a:srgbClr val="FFFFFF"/>
                    </a:solidFill>
                  </a:rPr>
                  <a:t>3</a:t>
                </a:r>
                <a:endParaRPr lang="en-US" sz="1400" b="1" baseline="-250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86" name="Straight Arrow Connector 85"/>
              <p:cNvCxnSpPr>
                <a:stCxn id="85" idx="4"/>
                <a:endCxn id="83" idx="0"/>
              </p:cNvCxnSpPr>
              <p:nvPr/>
            </p:nvCxnSpPr>
            <p:spPr>
              <a:xfrm>
                <a:off x="4108463" y="2626916"/>
                <a:ext cx="1753" cy="31757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Line Callout 1 (No Border) 86"/>
              <p:cNvSpPr/>
              <p:nvPr/>
            </p:nvSpPr>
            <p:spPr>
              <a:xfrm>
                <a:off x="4094000" y="2645053"/>
                <a:ext cx="444500" cy="142875"/>
              </a:xfrm>
              <a:prstGeom prst="callout1">
                <a:avLst>
                  <a:gd name="adj1" fmla="val 61528"/>
                  <a:gd name="adj2" fmla="val 16132"/>
                  <a:gd name="adj3" fmla="val 21943"/>
                  <a:gd name="adj4" fmla="val -7619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50" b="1" dirty="0" smtClean="0">
                    <a:solidFill>
                      <a:srgbClr val="FFFFFF"/>
                    </a:solidFill>
                  </a:rPr>
                  <a:t>5-bit</a:t>
                </a:r>
                <a:endParaRPr lang="en-US" sz="105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" name="Line Callout 1 (No Border) 87"/>
              <p:cNvSpPr/>
              <p:nvPr/>
            </p:nvSpPr>
            <p:spPr>
              <a:xfrm>
                <a:off x="3993849" y="3398961"/>
                <a:ext cx="648947" cy="142875"/>
              </a:xfrm>
              <a:prstGeom prst="callout1">
                <a:avLst>
                  <a:gd name="adj1" fmla="val 63195"/>
                  <a:gd name="adj2" fmla="val 14356"/>
                  <a:gd name="adj3" fmla="val -14723"/>
                  <a:gd name="adj4" fmla="val -2706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50" b="1" dirty="0" smtClean="0">
                    <a:solidFill>
                      <a:srgbClr val="FFFFFF"/>
                    </a:solidFill>
                  </a:rPr>
                  <a:t>10K-bit</a:t>
                </a:r>
                <a:endParaRPr lang="en-US" sz="105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791305" y="2944495"/>
                <a:ext cx="637821" cy="409575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rgbClr val="FFFFFF"/>
                    </a:solidFill>
                  </a:rPr>
                  <a:t>Item memory </a:t>
                </a:r>
                <a:endParaRPr lang="en-US" sz="12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4707576" y="1371606"/>
              <a:ext cx="1007424" cy="1721975"/>
              <a:chOff x="3791305" y="2285527"/>
              <a:chExt cx="851491" cy="1416342"/>
            </a:xfrm>
          </p:grpSpPr>
          <p:sp>
            <p:nvSpPr>
              <p:cNvPr id="78" name="Down Arrow 77"/>
              <p:cNvSpPr/>
              <p:nvPr/>
            </p:nvSpPr>
            <p:spPr>
              <a:xfrm>
                <a:off x="3810334" y="3354705"/>
                <a:ext cx="274320" cy="347164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883660" y="2285527"/>
                <a:ext cx="449605" cy="3413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FFFF"/>
                    </a:solidFill>
                  </a:rPr>
                  <a:t>S</a:t>
                </a:r>
                <a:r>
                  <a:rPr lang="en-US" sz="1400" b="1" baseline="-25000" dirty="0" smtClean="0">
                    <a:solidFill>
                      <a:srgbClr val="FFFFFF"/>
                    </a:solidFill>
                  </a:rPr>
                  <a:t>4</a:t>
                </a:r>
                <a:endParaRPr lang="en-US" sz="1400" b="1" baseline="-250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80" name="Straight Arrow Connector 79"/>
              <p:cNvCxnSpPr>
                <a:stCxn id="79" idx="4"/>
                <a:endCxn id="77" idx="0"/>
              </p:cNvCxnSpPr>
              <p:nvPr/>
            </p:nvCxnSpPr>
            <p:spPr>
              <a:xfrm>
                <a:off x="4108463" y="2626916"/>
                <a:ext cx="1753" cy="31757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Line Callout 1 (No Border) 80"/>
              <p:cNvSpPr/>
              <p:nvPr/>
            </p:nvSpPr>
            <p:spPr>
              <a:xfrm>
                <a:off x="4094000" y="2645053"/>
                <a:ext cx="444500" cy="142875"/>
              </a:xfrm>
              <a:prstGeom prst="callout1">
                <a:avLst>
                  <a:gd name="adj1" fmla="val 61528"/>
                  <a:gd name="adj2" fmla="val 16132"/>
                  <a:gd name="adj3" fmla="val 21943"/>
                  <a:gd name="adj4" fmla="val -7619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50" b="1" dirty="0" smtClean="0">
                    <a:solidFill>
                      <a:srgbClr val="FFFFFF"/>
                    </a:solidFill>
                  </a:rPr>
                  <a:t>5-bit</a:t>
                </a:r>
                <a:endParaRPr lang="en-US" sz="105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Line Callout 1 (No Border) 81"/>
              <p:cNvSpPr/>
              <p:nvPr/>
            </p:nvSpPr>
            <p:spPr>
              <a:xfrm>
                <a:off x="3993849" y="3398961"/>
                <a:ext cx="648947" cy="142875"/>
              </a:xfrm>
              <a:prstGeom prst="callout1">
                <a:avLst>
                  <a:gd name="adj1" fmla="val 63195"/>
                  <a:gd name="adj2" fmla="val 14356"/>
                  <a:gd name="adj3" fmla="val -14723"/>
                  <a:gd name="adj4" fmla="val -2706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50" b="1" dirty="0" smtClean="0">
                    <a:solidFill>
                      <a:srgbClr val="FFFFFF"/>
                    </a:solidFill>
                  </a:rPr>
                  <a:t>10K-bit</a:t>
                </a:r>
                <a:endParaRPr lang="en-US" sz="105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791305" y="2944495"/>
                <a:ext cx="637821" cy="409575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rgbClr val="FFFFFF"/>
                    </a:solidFill>
                  </a:rPr>
                  <a:t>Item memory </a:t>
                </a:r>
                <a:endParaRPr lang="en-US" sz="1200" b="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2261333" y="3115638"/>
              <a:ext cx="3200867" cy="53415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FF00"/>
                  </a:solidFill>
                </a:rPr>
                <a:t>Encoder: MAP operations</a:t>
              </a:r>
              <a:endParaRPr lang="en-US" sz="14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867400" y="822726"/>
            <a:ext cx="2014719" cy="4120749"/>
            <a:chOff x="152398" y="1399405"/>
            <a:chExt cx="2014719" cy="4120749"/>
          </a:xfrm>
        </p:grpSpPr>
        <p:sp>
          <p:nvSpPr>
            <p:cNvPr id="55" name="Rectangle 54"/>
            <p:cNvSpPr/>
            <p:nvPr/>
          </p:nvSpPr>
          <p:spPr>
            <a:xfrm>
              <a:off x="476276" y="4122485"/>
              <a:ext cx="1283948" cy="80485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</a:rPr>
                <a:t>Associative memory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6" name="Down Arrow 55"/>
            <p:cNvSpPr/>
            <p:nvPr/>
          </p:nvSpPr>
          <p:spPr>
            <a:xfrm>
              <a:off x="955973" y="2699302"/>
              <a:ext cx="324556" cy="422079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rgbClr val="FFFFFF"/>
                </a:solidFill>
              </a:endParaRPr>
            </a:p>
          </p:txBody>
        </p:sp>
        <p:sp>
          <p:nvSpPr>
            <p:cNvPr id="57" name="Down Arrow 56"/>
            <p:cNvSpPr/>
            <p:nvPr/>
          </p:nvSpPr>
          <p:spPr>
            <a:xfrm>
              <a:off x="966143" y="3677584"/>
              <a:ext cx="324556" cy="444902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rgbClr val="FFFFFF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608850" y="1399405"/>
              <a:ext cx="1002968" cy="4150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FFFF"/>
                  </a:solidFill>
                </a:rPr>
                <a:t>Letter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59" name="Straight Arrow Connector 58"/>
            <p:cNvCxnSpPr>
              <a:stCxn id="58" idx="4"/>
              <a:endCxn id="53" idx="0"/>
            </p:cNvCxnSpPr>
            <p:nvPr/>
          </p:nvCxnSpPr>
          <p:spPr>
            <a:xfrm>
              <a:off x="1110335" y="1814463"/>
              <a:ext cx="7916" cy="38611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407882" y="2032270"/>
              <a:ext cx="1425566" cy="2958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rgbClr val="FFFFFF"/>
                </a:solidFill>
              </a:endParaRPr>
            </a:p>
          </p:txBody>
        </p:sp>
        <p:sp>
          <p:nvSpPr>
            <p:cNvPr id="61" name="Line Callout 1 (No Border) 60"/>
            <p:cNvSpPr/>
            <p:nvPr/>
          </p:nvSpPr>
          <p:spPr>
            <a:xfrm>
              <a:off x="1085917" y="1836513"/>
              <a:ext cx="525901" cy="173706"/>
            </a:xfrm>
            <a:prstGeom prst="callout1">
              <a:avLst>
                <a:gd name="adj1" fmla="val 61528"/>
                <a:gd name="adj2" fmla="val 16132"/>
                <a:gd name="adj3" fmla="val 21943"/>
                <a:gd name="adj4" fmla="val -761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smtClean="0">
                  <a:solidFill>
                    <a:srgbClr val="FFFFFF"/>
                  </a:solidFill>
                </a:rPr>
                <a:t>8-bit</a:t>
              </a:r>
              <a:endParaRPr lang="en-US" sz="1050" b="1" dirty="0">
                <a:solidFill>
                  <a:srgbClr val="FFFFFF"/>
                </a:solidFill>
              </a:endParaRPr>
            </a:p>
          </p:txBody>
        </p:sp>
        <p:sp>
          <p:nvSpPr>
            <p:cNvPr id="62" name="Line Callout 1 (No Border) 61"/>
            <p:cNvSpPr/>
            <p:nvPr/>
          </p:nvSpPr>
          <p:spPr>
            <a:xfrm>
              <a:off x="1179979" y="2753108"/>
              <a:ext cx="767788" cy="173706"/>
            </a:xfrm>
            <a:prstGeom prst="callout1">
              <a:avLst>
                <a:gd name="adj1" fmla="val 63195"/>
                <a:gd name="adj2" fmla="val 14356"/>
                <a:gd name="adj3" fmla="val -14723"/>
                <a:gd name="adj4" fmla="val -270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smtClean="0">
                  <a:solidFill>
                    <a:srgbClr val="FFFFFF"/>
                  </a:solidFill>
                </a:rPr>
                <a:t>10K-bit</a:t>
              </a:r>
              <a:endParaRPr lang="en-US" sz="1050" b="1" dirty="0">
                <a:solidFill>
                  <a:srgbClr val="FFFFFF"/>
                </a:solidFill>
              </a:endParaRPr>
            </a:p>
          </p:txBody>
        </p:sp>
        <p:sp>
          <p:nvSpPr>
            <p:cNvPr id="63" name="Line Callout 1 (No Border) 62"/>
            <p:cNvSpPr/>
            <p:nvPr/>
          </p:nvSpPr>
          <p:spPr>
            <a:xfrm>
              <a:off x="1206903" y="3759926"/>
              <a:ext cx="767788" cy="173706"/>
            </a:xfrm>
            <a:prstGeom prst="callout1">
              <a:avLst>
                <a:gd name="adj1" fmla="val 63195"/>
                <a:gd name="adj2" fmla="val 14356"/>
                <a:gd name="adj3" fmla="val -14723"/>
                <a:gd name="adj4" fmla="val -270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smtClean="0">
                  <a:solidFill>
                    <a:srgbClr val="FFFFFF"/>
                  </a:solidFill>
                </a:rPr>
                <a:t>10K-bit</a:t>
              </a:r>
              <a:endParaRPr lang="en-US" sz="1050" b="1" dirty="0">
                <a:solidFill>
                  <a:srgbClr val="FFFFFF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1140791" y="4935966"/>
              <a:ext cx="0" cy="27793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52398" y="5181600"/>
              <a:ext cx="20147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FF"/>
                  </a:solidFill>
                </a:rPr>
                <a:t>Languages: 21 classes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76134" y="2200572"/>
              <a:ext cx="884234" cy="49795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FFFF"/>
                  </a:solidFill>
                </a:rPr>
                <a:t>Item memory 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6276" y="3143431"/>
              <a:ext cx="1283948" cy="53415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FF00"/>
                  </a:solidFill>
                </a:rPr>
                <a:t>Encoder: MAP operations</a:t>
              </a:r>
              <a:endParaRPr lang="en-US" sz="1400" b="1" dirty="0">
                <a:solidFill>
                  <a:srgbClr val="FFFF00"/>
                </a:solidFill>
              </a:endParaRPr>
            </a:p>
          </p:txBody>
        </p:sp>
      </p:grp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483295"/>
              </p:ext>
            </p:extLst>
          </p:nvPr>
        </p:nvGraphicFramePr>
        <p:xfrm>
          <a:off x="695325" y="5057775"/>
          <a:ext cx="7696200" cy="157734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40506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5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41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18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517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Applications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i="1" dirty="0" smtClean="0">
                          <a:effectLst/>
                          <a:latin typeface="+mj-lt"/>
                        </a:rPr>
                        <a:t>n</a:t>
                      </a:r>
                      <a:r>
                        <a:rPr lang="en-US" sz="1800" dirty="0" smtClean="0">
                          <a:effectLst/>
                          <a:latin typeface="+mj-lt"/>
                        </a:rPr>
                        <a:t>-grams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HD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Baseline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Language </a:t>
                      </a:r>
                      <a:r>
                        <a:rPr lang="en-US" sz="1800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identification   [ISLPED’16]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i="1" dirty="0" smtClean="0">
                          <a:solidFill>
                            <a:srgbClr val="FFFF00"/>
                          </a:solidFill>
                          <a:effectLst/>
                          <a:latin typeface="+mj-lt"/>
                        </a:rPr>
                        <a:t>n</a:t>
                      </a:r>
                      <a:r>
                        <a:rPr lang="en-US" sz="1800" dirty="0" smtClean="0">
                          <a:solidFill>
                            <a:srgbClr val="FFFF00"/>
                          </a:solidFill>
                          <a:effectLst/>
                          <a:latin typeface="+mj-lt"/>
                        </a:rPr>
                        <a:t>=3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96.7%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97.9%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Text </a:t>
                      </a:r>
                      <a:r>
                        <a:rPr lang="en-US" sz="1800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categorization           [DATE’16]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i="1" dirty="0" smtClean="0">
                          <a:solidFill>
                            <a:srgbClr val="FFFF00"/>
                          </a:solidFill>
                          <a:effectLst/>
                          <a:latin typeface="+mj-lt"/>
                        </a:rPr>
                        <a:t>n</a:t>
                      </a:r>
                      <a:r>
                        <a:rPr lang="en-US" sz="1800" dirty="0" smtClean="0">
                          <a:solidFill>
                            <a:srgbClr val="FFFF00"/>
                          </a:solidFill>
                          <a:effectLst/>
                          <a:latin typeface="+mj-lt"/>
                        </a:rPr>
                        <a:t>=5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94.2%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86.4%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5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EMG gesture </a:t>
                      </a:r>
                      <a:r>
                        <a:rPr lang="en-US" sz="1800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recognition [ICRC’16]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i="1" dirty="0" smtClean="0">
                          <a:solidFill>
                            <a:srgbClr val="FFFF00"/>
                          </a:solidFill>
                          <a:effectLst/>
                          <a:latin typeface="+mj-lt"/>
                        </a:rPr>
                        <a:t>n</a:t>
                      </a:r>
                      <a:r>
                        <a:rPr lang="en-US" sz="1800" b="0" i="0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[</a:t>
                      </a:r>
                      <a:r>
                        <a:rPr lang="en-US" sz="1800" dirty="0" smtClean="0">
                          <a:solidFill>
                            <a:srgbClr val="FFFF00"/>
                          </a:solidFill>
                          <a:effectLst/>
                          <a:latin typeface="+mj-lt"/>
                        </a:rPr>
                        <a:t>3,5]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97.8%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89.7%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5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panose="020B0604020202020204" pitchFamily="34" charset="0"/>
                        </a:rPr>
                        <a:t>EEG brain-machine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panose="020B0604020202020204" pitchFamily="34" charset="0"/>
                        </a:rPr>
                        <a:t> interface</a:t>
                      </a:r>
                      <a:r>
                        <a:rPr lang="en-US" sz="1800" b="1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panose="020B0604020202020204" pitchFamily="34" charset="0"/>
                        </a:rPr>
                        <a:t> [BICT’17]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b="0" dirty="0" smtClean="0">
                          <a:solidFill>
                            <a:srgbClr val="FFFF00"/>
                          </a:solidFill>
                          <a:effectLst/>
                          <a:latin typeface="+mj-lt"/>
                          <a:ea typeface="Arial" panose="020B0604020202020204" pitchFamily="34" charset="0"/>
                        </a:rPr>
                        <a:t>n</a:t>
                      </a:r>
                      <a:r>
                        <a:rPr lang="en-US" sz="1800" b="0" i="0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</a:t>
                      </a:r>
                      <a:r>
                        <a:rPr lang="en-US" sz="1800" b="0" dirty="0" smtClean="0">
                          <a:solidFill>
                            <a:srgbClr val="FFFF00"/>
                          </a:solidFill>
                          <a:effectLst/>
                          <a:latin typeface="+mj-lt"/>
                          <a:ea typeface="Arial" panose="020B0604020202020204" pitchFamily="34" charset="0"/>
                        </a:rPr>
                        <a:t>[16,29]</a:t>
                      </a:r>
                      <a:endParaRPr lang="en-US" sz="1800" b="0" dirty="0">
                        <a:solidFill>
                          <a:srgbClr val="FFFF00"/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b="0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panose="020B0604020202020204" pitchFamily="34" charset="0"/>
                        </a:rPr>
                        <a:t>74.5%</a:t>
                      </a:r>
                      <a:endParaRPr lang="en-US" sz="1800" b="0" dirty="0">
                        <a:solidFill>
                          <a:srgbClr val="FFFFFF"/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b="0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panose="020B0604020202020204" pitchFamily="34" charset="0"/>
                        </a:rPr>
                        <a:t>69.5%</a:t>
                      </a:r>
                      <a:endParaRPr lang="en-US" sz="1800" b="0" dirty="0">
                        <a:solidFill>
                          <a:srgbClr val="FFFFFF"/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xmlns="" val="3433376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6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Mapping </a:t>
            </a:r>
            <a:r>
              <a:rPr lang="en-US" b="1" dirty="0" smtClean="0">
                <a:solidFill>
                  <a:srgbClr val="FFFFFF"/>
                </a:solidFill>
              </a:rPr>
              <a:t>an EEG Electrode to Hypervectors 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22" name="Content Placeholder 2"/>
          <p:cNvSpPr txBox="1">
            <a:spLocks/>
          </p:cNvSpPr>
          <p:nvPr/>
        </p:nvSpPr>
        <p:spPr>
          <a:xfrm>
            <a:off x="457200" y="838200"/>
            <a:ext cx="8229600" cy="684466"/>
          </a:xfrm>
          <a:prstGeom prst="rect">
            <a:avLst/>
          </a:prstGeom>
        </p:spPr>
        <p:txBody>
          <a:bodyPr vert="horz" lIns="91432" tIns="45716" rIns="91432" bIns="45716" rtlCol="0">
            <a:normAutofit fontScale="92500" lnSpcReduction="20000"/>
          </a:bodyPr>
          <a:lstStyle>
            <a:lvl1pPr marL="342870" indent="-342870" algn="l" defTabSz="914318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83" indent="-285724" algn="l" defTabSz="914318" rtl="0" eaLnBrk="1" latinLnBrk="0" hangingPunct="1">
              <a:spcBef>
                <a:spcPts val="2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98" indent="-228580" algn="l" defTabSz="914318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57" indent="-228580" algn="l" defTabSz="914318" rtl="0" eaLnBrk="1" latinLnBrk="0" hangingPunct="1">
              <a:spcBef>
                <a:spcPts val="2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17" indent="-228580" algn="l" defTabSz="914318" rtl="0" eaLnBrk="1" latinLnBrk="0" hangingPunct="1">
              <a:spcBef>
                <a:spcPts val="2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76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5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5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4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70" marR="0" lvl="0" indent="-34287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Item Memory 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maps channels to orthogonal hypervectors.</a:t>
            </a:r>
          </a:p>
          <a:p>
            <a:pPr marL="342870" marR="0" lvl="0" indent="-34287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Continuous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maps quantities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continuously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hypervectors.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0" r="71982" b="74707"/>
          <a:stretch/>
        </p:blipFill>
        <p:spPr>
          <a:xfrm>
            <a:off x="228600" y="3931920"/>
            <a:ext cx="946542" cy="640080"/>
          </a:xfrm>
          <a:prstGeom prst="rect">
            <a:avLst/>
          </a:prstGeom>
          <a:ln w="34925">
            <a:noFill/>
          </a:ln>
        </p:spPr>
      </p:pic>
      <p:sp>
        <p:nvSpPr>
          <p:cNvPr id="80" name="Right Arrow 79"/>
          <p:cNvSpPr/>
          <p:nvPr/>
        </p:nvSpPr>
        <p:spPr>
          <a:xfrm>
            <a:off x="4623050" y="3094323"/>
            <a:ext cx="374731" cy="40079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7D7D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1" name="Straight Arrow Connector 80"/>
          <p:cNvCxnSpPr>
            <a:stCxn id="64" idx="3"/>
            <a:endCxn id="95" idx="1"/>
          </p:cNvCxnSpPr>
          <p:nvPr/>
        </p:nvCxnSpPr>
        <p:spPr>
          <a:xfrm flipV="1">
            <a:off x="1175142" y="3248830"/>
            <a:ext cx="971490" cy="100313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05" idx="3"/>
            <a:endCxn id="142" idx="1"/>
          </p:cNvCxnSpPr>
          <p:nvPr/>
        </p:nvCxnSpPr>
        <p:spPr>
          <a:xfrm flipV="1">
            <a:off x="3414872" y="5436114"/>
            <a:ext cx="400514" cy="1655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rot="18932929">
            <a:off x="1139685" y="3282467"/>
            <a:ext cx="85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774442" y="2895600"/>
            <a:ext cx="802334" cy="710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146632" y="2954102"/>
            <a:ext cx="1268240" cy="589456"/>
          </a:xfrm>
          <a:prstGeom prst="round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Quantization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100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levels</a:t>
            </a:r>
          </a:p>
        </p:txBody>
      </p:sp>
      <p:cxnSp>
        <p:nvCxnSpPr>
          <p:cNvPr id="102" name="Straight Arrow Connector 101"/>
          <p:cNvCxnSpPr>
            <a:stCxn id="95" idx="3"/>
            <a:endCxn id="92" idx="1"/>
          </p:cNvCxnSpPr>
          <p:nvPr/>
        </p:nvCxnSpPr>
        <p:spPr>
          <a:xfrm>
            <a:off x="3414872" y="3248830"/>
            <a:ext cx="359570" cy="1857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4" idx="3"/>
            <a:endCxn id="105" idx="1"/>
          </p:cNvCxnSpPr>
          <p:nvPr/>
        </p:nvCxnSpPr>
        <p:spPr>
          <a:xfrm>
            <a:off x="1175142" y="4251960"/>
            <a:ext cx="964245" cy="1185809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2139387" y="5140271"/>
            <a:ext cx="1275485" cy="594996"/>
          </a:xfrm>
          <a:prstGeom prst="round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‘Fp1’</a:t>
            </a:r>
          </a:p>
        </p:txBody>
      </p:sp>
      <p:sp>
        <p:nvSpPr>
          <p:cNvPr id="106" name="TextBox 105"/>
          <p:cNvSpPr txBox="1"/>
          <p:nvPr/>
        </p:nvSpPr>
        <p:spPr>
          <a:xfrm rot="3028894">
            <a:off x="1130519" y="4855577"/>
            <a:ext cx="85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</a:t>
            </a:r>
          </a:p>
        </p:txBody>
      </p:sp>
      <p:sp>
        <p:nvSpPr>
          <p:cNvPr id="141" name="Right Arrow 140"/>
          <p:cNvSpPr/>
          <p:nvPr/>
        </p:nvSpPr>
        <p:spPr>
          <a:xfrm>
            <a:off x="4654469" y="5227357"/>
            <a:ext cx="374731" cy="40079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7D7D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815386" y="5081027"/>
            <a:ext cx="802334" cy="710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2029" y="4575798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Fp1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060"/>
          <a:stretch/>
        </p:blipFill>
        <p:spPr>
          <a:xfrm>
            <a:off x="5257801" y="1510389"/>
            <a:ext cx="3699296" cy="32063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120" t="2979"/>
          <a:stretch/>
        </p:blipFill>
        <p:spPr>
          <a:xfrm>
            <a:off x="6019800" y="4800600"/>
            <a:ext cx="2286000" cy="187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9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Temporal HD Encoder for one EEG Electrode</a:t>
            </a:r>
          </a:p>
        </p:txBody>
      </p:sp>
      <p:sp>
        <p:nvSpPr>
          <p:cNvPr id="273" name="Rectangle 272"/>
          <p:cNvSpPr/>
          <p:nvPr/>
        </p:nvSpPr>
        <p:spPr>
          <a:xfrm>
            <a:off x="987" y="4876800"/>
            <a:ext cx="89906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CiM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contains 100 hypervectors for continuous mapping (2 orthogonal  hypervectors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)</a:t>
            </a:r>
          </a:p>
          <a:p>
            <a:pPr marL="285750" indent="-285750" defTabSz="914318">
              <a:buFont typeface="Arial" panose="020B0604020202020204" pitchFamily="34" charset="0"/>
              <a:buChar char="•"/>
              <a:defRPr/>
            </a:pPr>
            <a:r>
              <a:rPr lang="en-US" b="1" dirty="0" err="1">
                <a:solidFill>
                  <a:srgbClr val="FFFFFF"/>
                </a:solidFill>
                <a:latin typeface="NimbusRomNo9L-Regu"/>
              </a:rPr>
              <a:t>iM</a:t>
            </a:r>
            <a:r>
              <a:rPr lang="en-US" dirty="0">
                <a:solidFill>
                  <a:srgbClr val="FFFFFF"/>
                </a:solidFill>
                <a:latin typeface="NimbusRomNo9L-Regu"/>
              </a:rPr>
              <a:t> contains </a:t>
            </a:r>
            <a:r>
              <a:rPr lang="en-US" b="1" dirty="0">
                <a:solidFill>
                  <a:srgbClr val="FFFFFF"/>
                </a:solidFill>
                <a:latin typeface="NimbusRomNo9L-Regu"/>
              </a:rPr>
              <a:t>64</a:t>
            </a:r>
            <a:r>
              <a:rPr lang="en-US" dirty="0">
                <a:solidFill>
                  <a:srgbClr val="FFFFFF"/>
                </a:solidFill>
                <a:latin typeface="NimbusRomNo9L-Regu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NimbusRomNo9L-Regu"/>
              </a:rPr>
              <a:t>orthogonal</a:t>
            </a:r>
            <a:r>
              <a:rPr lang="en-US" dirty="0">
                <a:solidFill>
                  <a:srgbClr val="FFFFFF"/>
                </a:solidFill>
                <a:latin typeface="NimbusRomNo9L-Regu"/>
              </a:rPr>
              <a:t> hypervectors, one per electrode</a:t>
            </a:r>
          </a:p>
          <a:p>
            <a:pPr marL="285750" marR="0" lvl="0" indent="-28575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Temporal Encoder:</a:t>
            </a:r>
          </a:p>
          <a:p>
            <a:pPr marL="742950" lvl="1" indent="-285750" defTabSz="914318">
              <a:buFont typeface="Arial" panose="020B0604020202020204" pitchFamily="34" charset="0"/>
              <a:buChar char="•"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Rotate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(</a:t>
            </a:r>
            <a:r>
              <a:rPr kumimoji="0" lang="el-GR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ρ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) a signal level to capture its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history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producing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a temporal n-gram (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G</a:t>
            </a:r>
            <a:r>
              <a:rPr kumimoji="0" lang="en-US" b="0" i="1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)</a:t>
            </a:r>
            <a:endParaRPr kumimoji="0" lang="en-US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MR10"/>
              <a:ea typeface="+mn-ea"/>
              <a:cs typeface="+mn-cs"/>
            </a:endParaRPr>
          </a:p>
          <a:p>
            <a:pPr marL="742950" lvl="1" indent="-285750" defTabSz="914318">
              <a:buFont typeface="Arial" panose="020B0604020202020204" pitchFamily="34" charset="0"/>
              <a:buChar char="•"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Bind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 an electrode name (e.g.,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N</a:t>
            </a:r>
            <a:r>
              <a:rPr kumimoji="0" lang="en-US" b="0" i="1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) to its temporal n-gram: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N</a:t>
            </a:r>
            <a:r>
              <a:rPr kumimoji="0" lang="en-US" b="0" i="1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1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 *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G</a:t>
            </a:r>
            <a:r>
              <a:rPr kumimoji="0" lang="en-US" b="0" i="1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1</a:t>
            </a:r>
          </a:p>
          <a:p>
            <a:pPr marL="742950" lvl="1" indent="-285750" defTabSz="914318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This binding produces a record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R</a:t>
            </a:r>
            <a:r>
              <a:rPr kumimoji="0" lang="en-US" b="0" i="1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 describing the electrode of interest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NimbusRomNo9L-Regu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9359" y="1558826"/>
            <a:ext cx="1180901" cy="30008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rgbClr val="FFFFFF"/>
                </a:solidFill>
              </a:rPr>
              <a:t>Preprocessing</a:t>
            </a:r>
            <a:endParaRPr lang="en-US" sz="1350" b="1" baseline="-25000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02387" y="1851243"/>
            <a:ext cx="508916" cy="3664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BPF</a:t>
            </a:r>
          </a:p>
        </p:txBody>
      </p:sp>
      <p:cxnSp>
        <p:nvCxnSpPr>
          <p:cNvPr id="9" name="Straight Arrow Connector 8"/>
          <p:cNvCxnSpPr>
            <a:stCxn id="30" idx="3"/>
          </p:cNvCxnSpPr>
          <p:nvPr/>
        </p:nvCxnSpPr>
        <p:spPr>
          <a:xfrm flipV="1">
            <a:off x="973386" y="2053141"/>
            <a:ext cx="439566" cy="548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8" idx="1"/>
          </p:cNvCxnSpPr>
          <p:nvPr/>
        </p:nvCxnSpPr>
        <p:spPr>
          <a:xfrm>
            <a:off x="1911303" y="2017936"/>
            <a:ext cx="141920" cy="3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6173" y="2973313"/>
            <a:ext cx="471951" cy="366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err="1">
                <a:solidFill>
                  <a:srgbClr val="FFFFFF"/>
                </a:solidFill>
              </a:rPr>
              <a:t>iM</a:t>
            </a:r>
            <a:endParaRPr lang="en-US" sz="1350" dirty="0">
              <a:solidFill>
                <a:srgbClr val="FFFFFF"/>
              </a:solidFill>
            </a:endParaRPr>
          </a:p>
        </p:txBody>
      </p:sp>
      <p:cxnSp>
        <p:nvCxnSpPr>
          <p:cNvPr id="12" name="Straight Arrow Connector 11"/>
          <p:cNvCxnSpPr>
            <a:stCxn id="23" idx="3"/>
            <a:endCxn id="11" idx="1"/>
          </p:cNvCxnSpPr>
          <p:nvPr/>
        </p:nvCxnSpPr>
        <p:spPr>
          <a:xfrm flipV="1">
            <a:off x="1996725" y="3156523"/>
            <a:ext cx="1359448" cy="1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8600194">
            <a:off x="961364" y="2075943"/>
            <a:ext cx="45561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FFFF"/>
                </a:solidFill>
              </a:rPr>
              <a:t>level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56174" y="1851244"/>
            <a:ext cx="471951" cy="356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err="1">
                <a:solidFill>
                  <a:srgbClr val="FFFFFF"/>
                </a:solidFill>
              </a:rPr>
              <a:t>CiM</a:t>
            </a:r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53223" y="1838464"/>
            <a:ext cx="461682" cy="3664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FFFFFF"/>
                </a:solidFill>
              </a:rPr>
              <a:t>mean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686051" y="1839201"/>
            <a:ext cx="508916" cy="3664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FFFFFF"/>
                </a:solidFill>
              </a:rPr>
              <a:t>Quant </a:t>
            </a:r>
            <a:r>
              <a:rPr lang="en-US" sz="800" b="1" dirty="0">
                <a:solidFill>
                  <a:srgbClr val="FFFFFF"/>
                </a:solidFill>
              </a:rPr>
              <a:t>100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29109" y="2017936"/>
            <a:ext cx="141920" cy="3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00400" y="2010652"/>
            <a:ext cx="141920" cy="3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0" idx="3"/>
            <a:endCxn id="23" idx="1"/>
          </p:cNvCxnSpPr>
          <p:nvPr/>
        </p:nvCxnSpPr>
        <p:spPr>
          <a:xfrm>
            <a:off x="973386" y="2601808"/>
            <a:ext cx="439566" cy="555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412952" y="2974485"/>
            <a:ext cx="583773" cy="3664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FF"/>
                </a:solidFill>
              </a:rPr>
              <a:t>‘Fp1’</a:t>
            </a:r>
          </a:p>
        </p:txBody>
      </p:sp>
      <p:sp>
        <p:nvSpPr>
          <p:cNvPr id="24" name="TextBox 23"/>
          <p:cNvSpPr txBox="1"/>
          <p:nvPr/>
        </p:nvSpPr>
        <p:spPr>
          <a:xfrm rot="3048720">
            <a:off x="917382" y="2829291"/>
            <a:ext cx="53076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44410" y="1562548"/>
            <a:ext cx="1893621" cy="676072"/>
          </a:xfrm>
          <a:prstGeom prst="rect">
            <a:avLst/>
          </a:prstGeom>
          <a:noFill/>
          <a:ln w="15875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82089" y="1236689"/>
            <a:ext cx="1014637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1st Electrode</a:t>
            </a: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grayscl/>
          </a:blip>
          <a:srcRect b="9056"/>
          <a:stretch/>
        </p:blipFill>
        <p:spPr>
          <a:xfrm>
            <a:off x="500633" y="2351070"/>
            <a:ext cx="437092" cy="39178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23076" y="2681193"/>
            <a:ext cx="389850" cy="2308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Fp1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73691" y="2280601"/>
            <a:ext cx="499695" cy="5996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72657" y="1541711"/>
            <a:ext cx="4348861" cy="1802783"/>
            <a:chOff x="3872657" y="1189286"/>
            <a:chExt cx="4348861" cy="1802783"/>
          </a:xfrm>
        </p:grpSpPr>
        <p:sp>
          <p:nvSpPr>
            <p:cNvPr id="5" name="Right Arrow 4"/>
            <p:cNvSpPr/>
            <p:nvPr/>
          </p:nvSpPr>
          <p:spPr>
            <a:xfrm>
              <a:off x="7576444" y="2398803"/>
              <a:ext cx="645074" cy="37963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350" b="1" dirty="0">
                <a:solidFill>
                  <a:srgbClr val="FFFFFF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519635" y="2464691"/>
              <a:ext cx="57375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50" b="1" i="1" dirty="0">
                  <a:solidFill>
                    <a:srgbClr val="FFFFFF"/>
                  </a:solidFill>
                </a:rPr>
                <a:t>R</a:t>
              </a:r>
              <a:r>
                <a:rPr lang="en-US" sz="1050" b="1" i="1" baseline="-25000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7368005" y="2202381"/>
              <a:ext cx="198360" cy="7841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7146" y="2445307"/>
              <a:ext cx="300083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</a:rPr>
                <a:t>*</a:t>
              </a:r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3872658" y="2612432"/>
              <a:ext cx="3504872" cy="37963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350" b="1" dirty="0">
                <a:solidFill>
                  <a:srgbClr val="FFFFFF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66238" y="2660059"/>
              <a:ext cx="3502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FFFFFF"/>
                  </a:solidFill>
                </a:rPr>
                <a:t>N</a:t>
              </a:r>
              <a:r>
                <a:rPr lang="en-US" sz="1200" b="1" i="1" baseline="-25000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35" name="Oval 34"/>
            <p:cNvSpPr/>
            <p:nvPr/>
          </p:nvSpPr>
          <p:spPr>
            <a:xfrm rot="5400000">
              <a:off x="5382926" y="880927"/>
              <a:ext cx="228287" cy="28502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rgbClr val="FFFFFF"/>
                  </a:solidFill>
                </a:rPr>
                <a:t>*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51183" y="1189286"/>
              <a:ext cx="1617022" cy="3000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350" b="1" dirty="0">
                  <a:solidFill>
                    <a:srgbClr val="FFFF00"/>
                  </a:solidFill>
                </a:rPr>
                <a:t>Temporal Encoder</a:t>
              </a:r>
              <a:endParaRPr lang="en-US" sz="1350" b="1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14816" y="1517441"/>
              <a:ext cx="308098" cy="30008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350" b="1" dirty="0">
                  <a:solidFill>
                    <a:srgbClr val="FFFFFF"/>
                  </a:solidFill>
                </a:rPr>
                <a:t>…</a:t>
              </a:r>
            </a:p>
          </p:txBody>
        </p:sp>
        <p:sp>
          <p:nvSpPr>
            <p:cNvPr id="60" name="Right Arrow 59"/>
            <p:cNvSpPr/>
            <p:nvPr/>
          </p:nvSpPr>
          <p:spPr>
            <a:xfrm>
              <a:off x="3872657" y="1490090"/>
              <a:ext cx="600811" cy="405001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350" b="1" dirty="0">
                <a:solidFill>
                  <a:srgbClr val="FFFFFF"/>
                </a:solidFill>
              </a:endParaRPr>
            </a:p>
          </p:txBody>
        </p:sp>
        <p:sp>
          <p:nvSpPr>
            <p:cNvPr id="61" name="Right Arrow 60"/>
            <p:cNvSpPr/>
            <p:nvPr/>
          </p:nvSpPr>
          <p:spPr>
            <a:xfrm rot="5400000">
              <a:off x="3930444" y="1896583"/>
              <a:ext cx="439191" cy="300599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350" dirty="0">
                <a:solidFill>
                  <a:srgbClr val="FFFFFF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4466477" y="1491438"/>
              <a:ext cx="306495" cy="369332"/>
              <a:chOff x="7043611" y="2526138"/>
              <a:chExt cx="408660" cy="492443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7043611" y="2526138"/>
                <a:ext cx="408660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b="1" dirty="0">
                    <a:solidFill>
                      <a:srgbClr val="FFFFFF"/>
                    </a:solidFill>
                  </a:rPr>
                  <a:t>ρ</a:t>
                </a:r>
                <a:endParaRPr lang="en-US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7056882" y="2612594"/>
                <a:ext cx="366805" cy="3834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3" name="Rectangle 62"/>
            <p:cNvSpPr/>
            <p:nvPr/>
          </p:nvSpPr>
          <p:spPr>
            <a:xfrm>
              <a:off x="3986931" y="1549831"/>
              <a:ext cx="41213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FFFFFF"/>
                  </a:solidFill>
                </a:rPr>
                <a:t>L</a:t>
              </a:r>
              <a:r>
                <a:rPr lang="en-US" sz="1200" b="1" i="1" baseline="-25000" dirty="0">
                  <a:solidFill>
                    <a:srgbClr val="FFFFFF"/>
                  </a:solidFill>
                </a:rPr>
                <a:t>1,n</a:t>
              </a: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5032418" y="1488436"/>
              <a:ext cx="497024" cy="405001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350" b="1" dirty="0">
                <a:solidFill>
                  <a:srgbClr val="FFFFFF"/>
                </a:solidFill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 rot="5400000">
              <a:off x="5028279" y="1853068"/>
              <a:ext cx="355468" cy="300599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350" dirty="0">
                <a:solidFill>
                  <a:srgbClr val="FFFFFF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5522451" y="1489784"/>
              <a:ext cx="306495" cy="369333"/>
              <a:chOff x="7043611" y="2526138"/>
              <a:chExt cx="408660" cy="492443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043611" y="2526138"/>
                <a:ext cx="408660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b="1" dirty="0">
                    <a:solidFill>
                      <a:srgbClr val="FFFFFF"/>
                    </a:solidFill>
                  </a:rPr>
                  <a:t>ρ</a:t>
                </a:r>
                <a:endParaRPr lang="en-US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056882" y="2612594"/>
                <a:ext cx="366805" cy="3834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074574" y="1548177"/>
              <a:ext cx="3954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FFFFFF"/>
                  </a:solidFill>
                </a:rPr>
                <a:t>L</a:t>
              </a:r>
              <a:r>
                <a:rPr lang="en-US" sz="1200" b="1" i="1" baseline="-25000" dirty="0">
                  <a:solidFill>
                    <a:srgbClr val="FFFFFF"/>
                  </a:solidFill>
                </a:rPr>
                <a:t>1,3</a:t>
              </a:r>
            </a:p>
          </p:txBody>
        </p:sp>
        <p:sp>
          <p:nvSpPr>
            <p:cNvPr id="48" name="Right Arrow 47"/>
            <p:cNvSpPr/>
            <p:nvPr/>
          </p:nvSpPr>
          <p:spPr>
            <a:xfrm>
              <a:off x="5816501" y="1487484"/>
              <a:ext cx="497024" cy="405001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350" b="1" dirty="0">
                <a:solidFill>
                  <a:srgbClr val="FFFFFF"/>
                </a:solidFill>
              </a:endParaRPr>
            </a:p>
          </p:txBody>
        </p:sp>
        <p:sp>
          <p:nvSpPr>
            <p:cNvPr id="49" name="Right Arrow 48"/>
            <p:cNvSpPr/>
            <p:nvPr/>
          </p:nvSpPr>
          <p:spPr>
            <a:xfrm rot="5400000">
              <a:off x="5812362" y="1852116"/>
              <a:ext cx="355468" cy="300599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350" dirty="0">
                <a:solidFill>
                  <a:srgbClr val="FFFFFF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306534" y="1488832"/>
              <a:ext cx="306495" cy="369333"/>
              <a:chOff x="7043611" y="2526138"/>
              <a:chExt cx="408660" cy="492443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7043611" y="2526138"/>
                <a:ext cx="408660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b="1" dirty="0">
                    <a:solidFill>
                      <a:srgbClr val="FFFFFF"/>
                    </a:solidFill>
                  </a:rPr>
                  <a:t>ρ</a:t>
                </a:r>
                <a:endParaRPr lang="en-US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7056882" y="2612594"/>
                <a:ext cx="366805" cy="3834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5852640" y="1547225"/>
              <a:ext cx="38648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FFFFFF"/>
                  </a:solidFill>
                </a:rPr>
                <a:t>L</a:t>
              </a:r>
              <a:r>
                <a:rPr lang="en-US" sz="1200" b="1" i="1" baseline="-25000" dirty="0">
                  <a:solidFill>
                    <a:srgbClr val="FFFFFF"/>
                  </a:solidFill>
                </a:rPr>
                <a:t>1,2</a:t>
              </a:r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6598317" y="1488748"/>
              <a:ext cx="497024" cy="405001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350" b="1" dirty="0">
                <a:solidFill>
                  <a:srgbClr val="FFFFFF"/>
                </a:solidFill>
              </a:endParaRPr>
            </a:p>
          </p:txBody>
        </p:sp>
        <p:sp>
          <p:nvSpPr>
            <p:cNvPr id="46" name="Right Arrow 45"/>
            <p:cNvSpPr/>
            <p:nvPr/>
          </p:nvSpPr>
          <p:spPr>
            <a:xfrm rot="5400000">
              <a:off x="6551645" y="1895912"/>
              <a:ext cx="440533" cy="3006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35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40473" y="1548488"/>
              <a:ext cx="42471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FFFFFF"/>
                  </a:solidFill>
                </a:rPr>
                <a:t>L</a:t>
              </a:r>
              <a:r>
                <a:rPr lang="en-US" sz="1200" b="1" i="1" baseline="-25000" dirty="0">
                  <a:solidFill>
                    <a:srgbClr val="FFFFFF"/>
                  </a:solidFill>
                </a:rPr>
                <a:t>1,1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57064" y="1198967"/>
              <a:ext cx="3162645" cy="1330671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6932950" y="2118728"/>
              <a:ext cx="454919" cy="37963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350" b="1" dirty="0">
                <a:solidFill>
                  <a:srgbClr val="FFFFFF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922386" y="2184616"/>
              <a:ext cx="57375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50" b="1" i="1" dirty="0">
                  <a:solidFill>
                    <a:srgbClr val="FFFFFF"/>
                  </a:solidFill>
                </a:rPr>
                <a:t>G</a:t>
              </a:r>
              <a:r>
                <a:rPr lang="en-US" sz="1050" b="1" i="1" baseline="-25000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66" name="Rectangle 65"/>
          <p:cNvSpPr/>
          <p:nvPr/>
        </p:nvSpPr>
        <p:spPr>
          <a:xfrm>
            <a:off x="1021510" y="1470614"/>
            <a:ext cx="6939857" cy="1942221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92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ight Arrow 127"/>
          <p:cNvSpPr/>
          <p:nvPr/>
        </p:nvSpPr>
        <p:spPr>
          <a:xfrm>
            <a:off x="7262119" y="2436903"/>
            <a:ext cx="645074" cy="37963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350" b="1" dirty="0">
              <a:solidFill>
                <a:srgbClr val="FFFFFF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205310" y="2502791"/>
            <a:ext cx="573755" cy="2539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i="1" dirty="0">
                <a:solidFill>
                  <a:srgbClr val="FFFFFF"/>
                </a:solidFill>
              </a:rPr>
              <a:t>R</a:t>
            </a:r>
            <a:r>
              <a:rPr lang="en-US" sz="1050" b="1" i="1" baseline="-250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025034" y="1244501"/>
            <a:ext cx="1180901" cy="30008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rgbClr val="FFFFFF"/>
                </a:solidFill>
              </a:rPr>
              <a:t>Preprocessing</a:t>
            </a:r>
            <a:endParaRPr lang="en-US" sz="1350" b="1" baseline="-25000" dirty="0">
              <a:solidFill>
                <a:srgbClr val="FFFFFF"/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1088062" y="1536918"/>
            <a:ext cx="508916" cy="3664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BPF</a:t>
            </a:r>
          </a:p>
        </p:txBody>
      </p:sp>
      <p:cxnSp>
        <p:nvCxnSpPr>
          <p:cNvPr id="158" name="Straight Arrow Connector 157"/>
          <p:cNvCxnSpPr>
            <a:stCxn id="80" idx="3"/>
          </p:cNvCxnSpPr>
          <p:nvPr/>
        </p:nvCxnSpPr>
        <p:spPr>
          <a:xfrm flipV="1">
            <a:off x="659061" y="1738816"/>
            <a:ext cx="439566" cy="548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endCxn id="208" idx="1"/>
          </p:cNvCxnSpPr>
          <p:nvPr/>
        </p:nvCxnSpPr>
        <p:spPr>
          <a:xfrm>
            <a:off x="1596978" y="1703611"/>
            <a:ext cx="141920" cy="3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3041848" y="2658988"/>
            <a:ext cx="471951" cy="366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err="1">
                <a:solidFill>
                  <a:srgbClr val="FFFFFF"/>
                </a:solidFill>
              </a:rPr>
              <a:t>iM</a:t>
            </a:r>
            <a:endParaRPr lang="en-US" sz="1350" dirty="0">
              <a:solidFill>
                <a:srgbClr val="FFFFFF"/>
              </a:solidFill>
            </a:endParaRPr>
          </a:p>
        </p:txBody>
      </p:sp>
      <p:cxnSp>
        <p:nvCxnSpPr>
          <p:cNvPr id="205" name="Straight Arrow Connector 204"/>
          <p:cNvCxnSpPr>
            <a:stCxn id="213" idx="3"/>
            <a:endCxn id="204" idx="1"/>
          </p:cNvCxnSpPr>
          <p:nvPr/>
        </p:nvCxnSpPr>
        <p:spPr>
          <a:xfrm flipV="1">
            <a:off x="1682400" y="2842198"/>
            <a:ext cx="1359448" cy="1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 rot="18600194">
            <a:off x="647039" y="1761618"/>
            <a:ext cx="45561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FFFF"/>
                </a:solidFill>
              </a:rPr>
              <a:t>level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3041849" y="1536919"/>
            <a:ext cx="471951" cy="356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err="1">
                <a:solidFill>
                  <a:srgbClr val="FFFFFF"/>
                </a:solidFill>
              </a:rPr>
              <a:t>CiM</a:t>
            </a:r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7053680" y="2240481"/>
            <a:ext cx="198360" cy="7841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7002821" y="2483407"/>
            <a:ext cx="30008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*</a:t>
            </a:r>
          </a:p>
        </p:txBody>
      </p:sp>
      <p:sp>
        <p:nvSpPr>
          <p:cNvPr id="208" name="Rounded Rectangle 207"/>
          <p:cNvSpPr/>
          <p:nvPr/>
        </p:nvSpPr>
        <p:spPr>
          <a:xfrm>
            <a:off x="1738898" y="1524139"/>
            <a:ext cx="461682" cy="3664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FFFFFF"/>
                </a:solidFill>
              </a:rPr>
              <a:t>mean</a:t>
            </a:r>
          </a:p>
        </p:txBody>
      </p:sp>
      <p:sp>
        <p:nvSpPr>
          <p:cNvPr id="209" name="Rounded Rectangle 208"/>
          <p:cNvSpPr/>
          <p:nvPr/>
        </p:nvSpPr>
        <p:spPr>
          <a:xfrm>
            <a:off x="2371726" y="1524876"/>
            <a:ext cx="508916" cy="3664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FFFFFF"/>
                </a:solidFill>
              </a:rPr>
              <a:t>Quant </a:t>
            </a:r>
            <a:r>
              <a:rPr lang="en-US" sz="800" b="1" dirty="0">
                <a:solidFill>
                  <a:srgbClr val="FFFFFF"/>
                </a:solidFill>
              </a:rPr>
              <a:t>100 </a:t>
            </a:r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2214784" y="1703611"/>
            <a:ext cx="141920" cy="3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2886075" y="1696327"/>
            <a:ext cx="141920" cy="3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80" idx="3"/>
            <a:endCxn id="213" idx="1"/>
          </p:cNvCxnSpPr>
          <p:nvPr/>
        </p:nvCxnSpPr>
        <p:spPr>
          <a:xfrm>
            <a:off x="659061" y="2287483"/>
            <a:ext cx="439566" cy="555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3" name="Rounded Rectangle 212"/>
          <p:cNvSpPr/>
          <p:nvPr/>
        </p:nvSpPr>
        <p:spPr>
          <a:xfrm>
            <a:off x="1098627" y="2660160"/>
            <a:ext cx="583773" cy="3664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FF"/>
                </a:solidFill>
              </a:rPr>
              <a:t>‘Fp1’</a:t>
            </a:r>
          </a:p>
        </p:txBody>
      </p:sp>
      <p:sp>
        <p:nvSpPr>
          <p:cNvPr id="214" name="TextBox 213"/>
          <p:cNvSpPr txBox="1"/>
          <p:nvPr/>
        </p:nvSpPr>
        <p:spPr>
          <a:xfrm rot="3048720">
            <a:off x="603057" y="2514966"/>
            <a:ext cx="53076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301" name="Rectangle 300"/>
          <p:cNvSpPr/>
          <p:nvPr/>
        </p:nvSpPr>
        <p:spPr>
          <a:xfrm>
            <a:off x="1030085" y="1248223"/>
            <a:ext cx="1893621" cy="676072"/>
          </a:xfrm>
          <a:prstGeom prst="rect">
            <a:avLst/>
          </a:prstGeom>
          <a:noFill/>
          <a:ln w="15875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667764" y="922364"/>
            <a:ext cx="1014637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1st Electrode</a:t>
            </a: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2">
            <a:grayscl/>
          </a:blip>
          <a:srcRect b="9056"/>
          <a:stretch/>
        </p:blipFill>
        <p:spPr>
          <a:xfrm>
            <a:off x="186308" y="2036745"/>
            <a:ext cx="437092" cy="391782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208751" y="2366868"/>
            <a:ext cx="389850" cy="2308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Fp1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159366" y="1966276"/>
            <a:ext cx="499695" cy="5996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116" name="Right Arrow 115"/>
          <p:cNvSpPr/>
          <p:nvPr/>
        </p:nvSpPr>
        <p:spPr>
          <a:xfrm>
            <a:off x="3558333" y="2650532"/>
            <a:ext cx="3504872" cy="37963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350" b="1" dirty="0">
              <a:solidFill>
                <a:srgbClr val="FFFFFF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151913" y="2698159"/>
            <a:ext cx="350263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1" dirty="0">
                <a:solidFill>
                  <a:srgbClr val="FFFFFF"/>
                </a:solidFill>
              </a:rPr>
              <a:t>N</a:t>
            </a:r>
            <a:r>
              <a:rPr lang="en-US" sz="1200" b="1" i="1" baseline="-250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3" name="Oval 112"/>
          <p:cNvSpPr/>
          <p:nvPr/>
        </p:nvSpPr>
        <p:spPr>
          <a:xfrm rot="5400000">
            <a:off x="5068601" y="919027"/>
            <a:ext cx="228287" cy="28502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rgbClr val="FFFFFF"/>
                </a:solidFill>
              </a:rPr>
              <a:t>*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636858" y="1227386"/>
            <a:ext cx="1617022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FFFF00"/>
                </a:solidFill>
              </a:rPr>
              <a:t>Temporal Encoder</a:t>
            </a:r>
            <a:endParaRPr lang="en-US" sz="1350" b="1" baseline="-25000" dirty="0">
              <a:solidFill>
                <a:srgbClr val="FFFF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400491" y="1555541"/>
            <a:ext cx="308098" cy="3000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350" b="1" dirty="0">
                <a:solidFill>
                  <a:srgbClr val="FFFFFF"/>
                </a:solidFill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58332" y="1528190"/>
            <a:ext cx="900315" cy="776389"/>
            <a:chOff x="6225006" y="2476500"/>
            <a:chExt cx="1200420" cy="1035185"/>
          </a:xfrm>
        </p:grpSpPr>
        <p:sp>
          <p:nvSpPr>
            <p:cNvPr id="283" name="Right Arrow 282"/>
            <p:cNvSpPr/>
            <p:nvPr/>
          </p:nvSpPr>
          <p:spPr>
            <a:xfrm>
              <a:off x="6225006" y="2476500"/>
              <a:ext cx="801081" cy="540001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350" b="1" dirty="0">
                <a:solidFill>
                  <a:srgbClr val="FFFFFF"/>
                </a:solidFill>
              </a:endParaRPr>
            </a:p>
          </p:txBody>
        </p:sp>
        <p:sp>
          <p:nvSpPr>
            <p:cNvPr id="285" name="Right Arrow 284"/>
            <p:cNvSpPr/>
            <p:nvPr/>
          </p:nvSpPr>
          <p:spPr>
            <a:xfrm rot="5400000">
              <a:off x="6302055" y="3018491"/>
              <a:ext cx="585588" cy="400799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350" dirty="0">
                <a:solidFill>
                  <a:srgbClr val="FFFFFF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016766" y="2478297"/>
              <a:ext cx="408660" cy="492443"/>
              <a:chOff x="7043611" y="2526138"/>
              <a:chExt cx="408660" cy="492443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7043611" y="2526138"/>
                <a:ext cx="408660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b="1" dirty="0">
                    <a:solidFill>
                      <a:srgbClr val="FFFFFF"/>
                    </a:solidFill>
                  </a:rPr>
                  <a:t>ρ</a:t>
                </a:r>
                <a:endParaRPr lang="en-US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7056882" y="2612594"/>
                <a:ext cx="366805" cy="3834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6377371" y="2556155"/>
              <a:ext cx="5495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FFFFFF"/>
                  </a:solidFill>
                </a:rPr>
                <a:t>L</a:t>
              </a:r>
              <a:r>
                <a:rPr lang="en-US" sz="1200" b="1" i="1" baseline="-25000" dirty="0">
                  <a:solidFill>
                    <a:srgbClr val="FFFFFF"/>
                  </a:solidFill>
                </a:rPr>
                <a:t>1,n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718093" y="1526536"/>
            <a:ext cx="796528" cy="692666"/>
            <a:chOff x="6363389" y="2476500"/>
            <a:chExt cx="1062037" cy="923554"/>
          </a:xfrm>
        </p:grpSpPr>
        <p:sp>
          <p:nvSpPr>
            <p:cNvPr id="93" name="Right Arrow 92"/>
            <p:cNvSpPr/>
            <p:nvPr/>
          </p:nvSpPr>
          <p:spPr>
            <a:xfrm>
              <a:off x="6363389" y="2476500"/>
              <a:ext cx="662698" cy="540001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350" b="1" dirty="0">
                <a:solidFill>
                  <a:srgbClr val="FFFFFF"/>
                </a:solidFill>
              </a:endParaRPr>
            </a:p>
          </p:txBody>
        </p:sp>
        <p:sp>
          <p:nvSpPr>
            <p:cNvPr id="94" name="Right Arrow 93"/>
            <p:cNvSpPr/>
            <p:nvPr/>
          </p:nvSpPr>
          <p:spPr>
            <a:xfrm rot="5400000">
              <a:off x="6357871" y="2962676"/>
              <a:ext cx="473957" cy="400799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350" dirty="0">
                <a:solidFill>
                  <a:srgbClr val="FFFFFF"/>
                </a:solidFill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7016766" y="2478297"/>
              <a:ext cx="408660" cy="492443"/>
              <a:chOff x="7043611" y="2526138"/>
              <a:chExt cx="408660" cy="492443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7043611" y="2526138"/>
                <a:ext cx="408660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b="1" dirty="0">
                    <a:solidFill>
                      <a:srgbClr val="FFFFFF"/>
                    </a:solidFill>
                  </a:rPr>
                  <a:t>ρ</a:t>
                </a:r>
                <a:endParaRPr lang="en-US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7056882" y="2612594"/>
                <a:ext cx="366805" cy="3834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6419597" y="2556155"/>
              <a:ext cx="5272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FFFFFF"/>
                  </a:solidFill>
                </a:rPr>
                <a:t>L</a:t>
              </a:r>
              <a:r>
                <a:rPr lang="en-US" sz="1200" b="1" i="1" baseline="-25000" dirty="0">
                  <a:solidFill>
                    <a:srgbClr val="FFFFFF"/>
                  </a:solidFill>
                </a:rPr>
                <a:t>1,3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502176" y="1525584"/>
            <a:ext cx="796528" cy="692666"/>
            <a:chOff x="6363389" y="2476500"/>
            <a:chExt cx="1062037" cy="923554"/>
          </a:xfrm>
        </p:grpSpPr>
        <p:sp>
          <p:nvSpPr>
            <p:cNvPr id="109" name="Right Arrow 108"/>
            <p:cNvSpPr/>
            <p:nvPr/>
          </p:nvSpPr>
          <p:spPr>
            <a:xfrm>
              <a:off x="6363389" y="2476500"/>
              <a:ext cx="662698" cy="540001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350" b="1" dirty="0">
                <a:solidFill>
                  <a:srgbClr val="FFFFFF"/>
                </a:solidFill>
              </a:endParaRPr>
            </a:p>
          </p:txBody>
        </p:sp>
        <p:sp>
          <p:nvSpPr>
            <p:cNvPr id="110" name="Right Arrow 109"/>
            <p:cNvSpPr/>
            <p:nvPr/>
          </p:nvSpPr>
          <p:spPr>
            <a:xfrm rot="5400000">
              <a:off x="6357871" y="2962676"/>
              <a:ext cx="473957" cy="400799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350" dirty="0">
                <a:solidFill>
                  <a:srgbClr val="FFFFFF"/>
                </a:solidFill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7016766" y="2478297"/>
              <a:ext cx="408660" cy="492443"/>
              <a:chOff x="7043611" y="2526138"/>
              <a:chExt cx="408660" cy="492443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7043611" y="2526138"/>
                <a:ext cx="408660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b="1" dirty="0">
                    <a:solidFill>
                      <a:srgbClr val="FFFFFF"/>
                    </a:solidFill>
                  </a:rPr>
                  <a:t>ρ</a:t>
                </a:r>
                <a:endParaRPr lang="en-US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7056882" y="2612594"/>
                <a:ext cx="366805" cy="3834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2" name="Rectangle 111"/>
            <p:cNvSpPr/>
            <p:nvPr/>
          </p:nvSpPr>
          <p:spPr>
            <a:xfrm>
              <a:off x="6411574" y="2556155"/>
              <a:ext cx="5153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FFFFFF"/>
                  </a:solidFill>
                </a:rPr>
                <a:t>L</a:t>
              </a:r>
              <a:r>
                <a:rPr lang="en-US" sz="1200" b="1" i="1" baseline="-25000" dirty="0">
                  <a:solidFill>
                    <a:srgbClr val="FFFFFF"/>
                  </a:solidFill>
                </a:rPr>
                <a:t>1,2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283992" y="1526848"/>
            <a:ext cx="497024" cy="777731"/>
            <a:chOff x="6363389" y="2476500"/>
            <a:chExt cx="662698" cy="1036975"/>
          </a:xfrm>
        </p:grpSpPr>
        <p:sp>
          <p:nvSpPr>
            <p:cNvPr id="132" name="Right Arrow 131"/>
            <p:cNvSpPr/>
            <p:nvPr/>
          </p:nvSpPr>
          <p:spPr>
            <a:xfrm>
              <a:off x="6363389" y="2476500"/>
              <a:ext cx="662698" cy="540001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350" b="1" dirty="0">
                <a:solidFill>
                  <a:srgbClr val="FFFFFF"/>
                </a:solidFill>
              </a:endParaRPr>
            </a:p>
          </p:txBody>
        </p:sp>
        <p:sp>
          <p:nvSpPr>
            <p:cNvPr id="133" name="Right Arrow 132"/>
            <p:cNvSpPr/>
            <p:nvPr/>
          </p:nvSpPr>
          <p:spPr>
            <a:xfrm rot="5400000">
              <a:off x="6301160" y="3019386"/>
              <a:ext cx="587378" cy="400799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350" dirty="0">
                <a:solidFill>
                  <a:srgbClr val="FFFFFF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419597" y="2556153"/>
              <a:ext cx="5662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FFFFFF"/>
                  </a:solidFill>
                </a:rPr>
                <a:t>L</a:t>
              </a:r>
              <a:r>
                <a:rPr lang="en-US" sz="1200" b="1" i="1" baseline="-25000" dirty="0">
                  <a:solidFill>
                    <a:srgbClr val="FFFFFF"/>
                  </a:solidFill>
                </a:rPr>
                <a:t>1,1</a:t>
              </a:r>
            </a:p>
          </p:txBody>
        </p:sp>
      </p:grpSp>
      <p:sp>
        <p:nvSpPr>
          <p:cNvPr id="228" name="Rectangle 227"/>
          <p:cNvSpPr/>
          <p:nvPr/>
        </p:nvSpPr>
        <p:spPr>
          <a:xfrm>
            <a:off x="3642739" y="1237067"/>
            <a:ext cx="3162645" cy="1330671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142" name="Right Arrow 141"/>
          <p:cNvSpPr/>
          <p:nvPr/>
        </p:nvSpPr>
        <p:spPr>
          <a:xfrm>
            <a:off x="6618625" y="2156828"/>
            <a:ext cx="454919" cy="37963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350" b="1" dirty="0">
              <a:solidFill>
                <a:srgbClr val="FFFFFF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6608061" y="2222716"/>
            <a:ext cx="573755" cy="2539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i="1" dirty="0">
                <a:solidFill>
                  <a:srgbClr val="FFFFFF"/>
                </a:solidFill>
              </a:rPr>
              <a:t>G</a:t>
            </a:r>
            <a:r>
              <a:rPr lang="en-US" sz="1050" b="1" i="1" baseline="-250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07185" y="1156289"/>
            <a:ext cx="6939857" cy="1942221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714450" y="1966279"/>
            <a:ext cx="982826" cy="3751227"/>
            <a:chOff x="7714450" y="1966279"/>
            <a:chExt cx="982826" cy="3751227"/>
          </a:xfrm>
        </p:grpSpPr>
        <p:grpSp>
          <p:nvGrpSpPr>
            <p:cNvPr id="4" name="Group 3"/>
            <p:cNvGrpSpPr/>
            <p:nvPr/>
          </p:nvGrpSpPr>
          <p:grpSpPr>
            <a:xfrm>
              <a:off x="7766384" y="1966279"/>
              <a:ext cx="930892" cy="3751227"/>
              <a:chOff x="7766384" y="1966279"/>
              <a:chExt cx="930892" cy="3751227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7823248" y="2422217"/>
                <a:ext cx="402281" cy="31762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882025" y="3751401"/>
                <a:ext cx="30008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FFFF"/>
                    </a:solidFill>
                  </a:rPr>
                  <a:t>+</a:t>
                </a:r>
              </a:p>
            </p:txBody>
          </p:sp>
          <p:sp>
            <p:nvSpPr>
              <p:cNvPr id="259" name="Right Arrow 258"/>
              <p:cNvSpPr/>
              <p:nvPr/>
            </p:nvSpPr>
            <p:spPr>
              <a:xfrm>
                <a:off x="8232199" y="3768256"/>
                <a:ext cx="454919" cy="379637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35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8300217" y="3834144"/>
                <a:ext cx="397059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50" b="1" i="1" dirty="0">
                    <a:solidFill>
                      <a:srgbClr val="FFFFFF"/>
                    </a:solidFill>
                  </a:rPr>
                  <a:t>E</a:t>
                </a:r>
                <a:endParaRPr lang="en-US" sz="1050" b="1" i="1" baseline="-25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7766384" y="1966279"/>
                <a:ext cx="653716" cy="3751227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2" name="TextBox 261"/>
            <p:cNvSpPr txBox="1"/>
            <p:nvPr/>
          </p:nvSpPr>
          <p:spPr>
            <a:xfrm>
              <a:off x="7714450" y="1966279"/>
              <a:ext cx="772025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solidFill>
                    <a:srgbClr val="FFFF00"/>
                  </a:solidFill>
                </a:rPr>
                <a:t>Spatial </a:t>
              </a:r>
            </a:p>
            <a:p>
              <a:pPr algn="ctr"/>
              <a:r>
                <a:rPr lang="en-US" sz="1350" b="1" dirty="0">
                  <a:solidFill>
                    <a:srgbClr val="FFFF00"/>
                  </a:solidFill>
                </a:rPr>
                <a:t>Encoder</a:t>
              </a:r>
              <a:endParaRPr lang="en-US" sz="1350" b="1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2222" y="3287164"/>
            <a:ext cx="7754971" cy="2584627"/>
            <a:chOff x="152222" y="3287164"/>
            <a:chExt cx="7754971" cy="2584627"/>
          </a:xfrm>
        </p:grpSpPr>
        <p:sp>
          <p:nvSpPr>
            <p:cNvPr id="303" name="TextBox 302"/>
            <p:cNvSpPr txBox="1"/>
            <p:nvPr/>
          </p:nvSpPr>
          <p:spPr>
            <a:xfrm>
              <a:off x="707185" y="3287164"/>
              <a:ext cx="6979490" cy="323165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rgbClr val="FFFFFF"/>
                  </a:solidFill>
                </a:rPr>
                <a:t>…                                                                  ….                                                                            …</a:t>
              </a:r>
            </a:p>
          </p:txBody>
        </p:sp>
        <p:pic>
          <p:nvPicPr>
            <p:cNvPr id="221" name="Picture 220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b="9056"/>
            <a:stretch/>
          </p:blipFill>
          <p:spPr>
            <a:xfrm>
              <a:off x="179164" y="4826948"/>
              <a:ext cx="437092" cy="391782"/>
            </a:xfrm>
            <a:prstGeom prst="rect">
              <a:avLst/>
            </a:prstGeom>
          </p:spPr>
        </p:pic>
        <p:sp>
          <p:nvSpPr>
            <p:cNvPr id="222" name="Rectangle 221"/>
            <p:cNvSpPr/>
            <p:nvPr/>
          </p:nvSpPr>
          <p:spPr>
            <a:xfrm>
              <a:off x="227256" y="5169771"/>
              <a:ext cx="338554" cy="2308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O2</a:t>
              </a: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152222" y="4728495"/>
              <a:ext cx="499695" cy="63620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46" name="Oval 145"/>
            <p:cNvSpPr/>
            <p:nvPr/>
          </p:nvSpPr>
          <p:spPr>
            <a:xfrm rot="5400000">
              <a:off x="5068602" y="3715987"/>
              <a:ext cx="228287" cy="28502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rgbClr val="FFFFFF"/>
                  </a:solidFill>
                </a:rPr>
                <a:t>*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636859" y="4024346"/>
              <a:ext cx="1567126" cy="3000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350" b="1" dirty="0">
                  <a:solidFill>
                    <a:srgbClr val="FFFF00"/>
                  </a:solidFill>
                </a:rPr>
                <a:t>Temporal Encoder</a:t>
              </a:r>
              <a:endParaRPr lang="en-US" sz="1350" b="1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446300" y="4328638"/>
              <a:ext cx="308098" cy="30008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350" b="1" dirty="0">
                  <a:solidFill>
                    <a:srgbClr val="FFFFFF"/>
                  </a:solidFill>
                </a:rPr>
                <a:t>…</a:t>
              </a: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3558333" y="4325150"/>
              <a:ext cx="906331" cy="776389"/>
              <a:chOff x="6225006" y="2476500"/>
              <a:chExt cx="1208441" cy="1035185"/>
            </a:xfrm>
          </p:grpSpPr>
          <p:sp>
            <p:nvSpPr>
              <p:cNvPr id="174" name="Right Arrow 173"/>
              <p:cNvSpPr/>
              <p:nvPr/>
            </p:nvSpPr>
            <p:spPr>
              <a:xfrm>
                <a:off x="6225006" y="2476500"/>
                <a:ext cx="801081" cy="540001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35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5" name="Right Arrow 174"/>
              <p:cNvSpPr/>
              <p:nvPr/>
            </p:nvSpPr>
            <p:spPr>
              <a:xfrm rot="5400000">
                <a:off x="6302055" y="3018491"/>
                <a:ext cx="585588" cy="400799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35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76" name="Group 175"/>
              <p:cNvGrpSpPr/>
              <p:nvPr/>
            </p:nvGrpSpPr>
            <p:grpSpPr>
              <a:xfrm>
                <a:off x="7024787" y="2478297"/>
                <a:ext cx="408660" cy="492443"/>
                <a:chOff x="7051632" y="2526138"/>
                <a:chExt cx="408660" cy="492443"/>
              </a:xfrm>
            </p:grpSpPr>
            <p:sp>
              <p:nvSpPr>
                <p:cNvPr id="178" name="Rectangle 177"/>
                <p:cNvSpPr/>
                <p:nvPr/>
              </p:nvSpPr>
              <p:spPr>
                <a:xfrm>
                  <a:off x="7051632" y="2526138"/>
                  <a:ext cx="408660" cy="492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l-GR" b="1" dirty="0">
                      <a:solidFill>
                        <a:srgbClr val="FFFFFF"/>
                      </a:solidFill>
                    </a:rPr>
                    <a:t>ρ</a:t>
                  </a:r>
                  <a:endParaRPr lang="en-US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7064903" y="2612594"/>
                  <a:ext cx="366805" cy="3834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77" name="Rectangle 176"/>
              <p:cNvSpPr/>
              <p:nvPr/>
            </p:nvSpPr>
            <p:spPr>
              <a:xfrm>
                <a:off x="6377370" y="2556155"/>
                <a:ext cx="59809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FFFFFF"/>
                    </a:solidFill>
                  </a:rPr>
                  <a:t>L</a:t>
                </a:r>
                <a:r>
                  <a:rPr lang="en-US" sz="1200" b="1" i="1" baseline="-25000" dirty="0">
                    <a:solidFill>
                      <a:srgbClr val="FFFFFF"/>
                    </a:solidFill>
                  </a:rPr>
                  <a:t>64,n</a:t>
                </a: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4724110" y="4323496"/>
              <a:ext cx="796528" cy="692666"/>
              <a:chOff x="6724334" y="2476500"/>
              <a:chExt cx="1062037" cy="923554"/>
            </a:xfrm>
          </p:grpSpPr>
          <p:sp>
            <p:nvSpPr>
              <p:cNvPr id="168" name="Right Arrow 167"/>
              <p:cNvSpPr/>
              <p:nvPr/>
            </p:nvSpPr>
            <p:spPr>
              <a:xfrm>
                <a:off x="6724334" y="2476500"/>
                <a:ext cx="662698" cy="540001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35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9" name="Right Arrow 168"/>
              <p:cNvSpPr/>
              <p:nvPr/>
            </p:nvSpPr>
            <p:spPr>
              <a:xfrm rot="5400000">
                <a:off x="6718816" y="2962676"/>
                <a:ext cx="473957" cy="400799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35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70" name="Group 169"/>
              <p:cNvGrpSpPr/>
              <p:nvPr/>
            </p:nvGrpSpPr>
            <p:grpSpPr>
              <a:xfrm>
                <a:off x="7377711" y="2478297"/>
                <a:ext cx="408660" cy="492443"/>
                <a:chOff x="7404556" y="2526138"/>
                <a:chExt cx="408660" cy="492443"/>
              </a:xfrm>
            </p:grpSpPr>
            <p:sp>
              <p:nvSpPr>
                <p:cNvPr id="172" name="Rectangle 171"/>
                <p:cNvSpPr/>
                <p:nvPr/>
              </p:nvSpPr>
              <p:spPr>
                <a:xfrm>
                  <a:off x="7404556" y="2526138"/>
                  <a:ext cx="408660" cy="492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l-GR" b="1" dirty="0">
                      <a:solidFill>
                        <a:srgbClr val="FFFFFF"/>
                      </a:solidFill>
                    </a:rPr>
                    <a:t>ρ</a:t>
                  </a:r>
                  <a:endParaRPr lang="en-US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7417827" y="2612594"/>
                  <a:ext cx="366805" cy="3834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71" name="Rectangle 170"/>
              <p:cNvSpPr/>
              <p:nvPr/>
            </p:nvSpPr>
            <p:spPr>
              <a:xfrm>
                <a:off x="6780541" y="2556155"/>
                <a:ext cx="60241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FFFFFF"/>
                    </a:solidFill>
                  </a:rPr>
                  <a:t>L</a:t>
                </a:r>
                <a:r>
                  <a:rPr lang="en-US" sz="1200" b="1" i="1" baseline="-25000" dirty="0">
                    <a:solidFill>
                      <a:srgbClr val="FFFFFF"/>
                    </a:solidFill>
                  </a:rPr>
                  <a:t>64,3</a:t>
                </a: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5502177" y="4322544"/>
              <a:ext cx="802543" cy="692666"/>
              <a:chOff x="6708292" y="2476500"/>
              <a:chExt cx="1070058" cy="923554"/>
            </a:xfrm>
          </p:grpSpPr>
          <p:sp>
            <p:nvSpPr>
              <p:cNvPr id="162" name="Right Arrow 161"/>
              <p:cNvSpPr/>
              <p:nvPr/>
            </p:nvSpPr>
            <p:spPr>
              <a:xfrm>
                <a:off x="6708292" y="2476500"/>
                <a:ext cx="662698" cy="540001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35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3" name="Right Arrow 162"/>
              <p:cNvSpPr/>
              <p:nvPr/>
            </p:nvSpPr>
            <p:spPr>
              <a:xfrm rot="5400000">
                <a:off x="6718816" y="2962676"/>
                <a:ext cx="473957" cy="400799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35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64" name="Group 163"/>
              <p:cNvGrpSpPr/>
              <p:nvPr/>
            </p:nvGrpSpPr>
            <p:grpSpPr>
              <a:xfrm>
                <a:off x="7369690" y="2478297"/>
                <a:ext cx="408660" cy="492443"/>
                <a:chOff x="7396535" y="2526138"/>
                <a:chExt cx="408660" cy="492443"/>
              </a:xfrm>
            </p:grpSpPr>
            <p:sp>
              <p:nvSpPr>
                <p:cNvPr id="166" name="Rectangle 165"/>
                <p:cNvSpPr/>
                <p:nvPr/>
              </p:nvSpPr>
              <p:spPr>
                <a:xfrm>
                  <a:off x="7396535" y="2526138"/>
                  <a:ext cx="408660" cy="492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l-GR" b="1" dirty="0">
                      <a:solidFill>
                        <a:srgbClr val="FFFFFF"/>
                      </a:solidFill>
                    </a:rPr>
                    <a:t>ρ</a:t>
                  </a:r>
                  <a:endParaRPr lang="en-US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7409806" y="2612594"/>
                  <a:ext cx="366805" cy="3834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65" name="Rectangle 164"/>
              <p:cNvSpPr/>
              <p:nvPr/>
            </p:nvSpPr>
            <p:spPr>
              <a:xfrm>
                <a:off x="6760529" y="2556155"/>
                <a:ext cx="5704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FFFFFF"/>
                    </a:solidFill>
                  </a:rPr>
                  <a:t>L</a:t>
                </a:r>
                <a:r>
                  <a:rPr lang="en-US" sz="1200" b="1" i="1" baseline="-25000" dirty="0">
                    <a:solidFill>
                      <a:srgbClr val="FFFFFF"/>
                    </a:solidFill>
                  </a:rPr>
                  <a:t>64,2</a:t>
                </a: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6283993" y="4323808"/>
              <a:ext cx="497023" cy="777732"/>
              <a:chOff x="6363389" y="2476500"/>
              <a:chExt cx="662698" cy="1036975"/>
            </a:xfrm>
          </p:grpSpPr>
          <p:sp>
            <p:nvSpPr>
              <p:cNvPr id="156" name="Right Arrow 155"/>
              <p:cNvSpPr/>
              <p:nvPr/>
            </p:nvSpPr>
            <p:spPr>
              <a:xfrm>
                <a:off x="6363389" y="2476500"/>
                <a:ext cx="662698" cy="540001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35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7" name="Right Arrow 156"/>
              <p:cNvSpPr/>
              <p:nvPr/>
            </p:nvSpPr>
            <p:spPr>
              <a:xfrm rot="5400000">
                <a:off x="6301160" y="3019386"/>
                <a:ext cx="587378" cy="400799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6419597" y="2556155"/>
                <a:ext cx="58446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FFFFFF"/>
                    </a:solidFill>
                  </a:rPr>
                  <a:t>L</a:t>
                </a:r>
                <a:r>
                  <a:rPr lang="en-US" sz="1200" b="1" i="1" baseline="-25000" dirty="0">
                    <a:solidFill>
                      <a:srgbClr val="FFFFFF"/>
                    </a:solidFill>
                  </a:rPr>
                  <a:t>64,1</a:t>
                </a:r>
              </a:p>
            </p:txBody>
          </p:sp>
        </p:grpSp>
        <p:sp>
          <p:nvSpPr>
            <p:cNvPr id="180" name="Right Arrow 179"/>
            <p:cNvSpPr/>
            <p:nvPr/>
          </p:nvSpPr>
          <p:spPr>
            <a:xfrm>
              <a:off x="7262119" y="5233864"/>
              <a:ext cx="645074" cy="37963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350" b="1" dirty="0">
                <a:solidFill>
                  <a:srgbClr val="FFFFFF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7205310" y="5299752"/>
              <a:ext cx="57375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50" b="1" i="1" dirty="0">
                  <a:solidFill>
                    <a:srgbClr val="FFFFFF"/>
                  </a:solidFill>
                </a:rPr>
                <a:t>R</a:t>
              </a:r>
              <a:r>
                <a:rPr lang="en-US" sz="1050" b="1" i="1" baseline="-25000" dirty="0">
                  <a:solidFill>
                    <a:srgbClr val="FFFFFF"/>
                  </a:solidFill>
                </a:rPr>
                <a:t>64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025034" y="4041462"/>
              <a:ext cx="1180901" cy="30008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350" b="1" dirty="0">
                  <a:solidFill>
                    <a:srgbClr val="FFFFFF"/>
                  </a:solidFill>
                </a:rPr>
                <a:t>Preprocessing</a:t>
              </a:r>
              <a:endParaRPr lang="en-US" sz="1350" b="1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1088062" y="4333879"/>
              <a:ext cx="508916" cy="36641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>
                  <a:solidFill>
                    <a:srgbClr val="FFFFFF"/>
                  </a:solidFill>
                </a:rPr>
                <a:t>BPF</a:t>
              </a:r>
              <a:endParaRPr lang="en-US" sz="9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229" name="Straight Arrow Connector 228"/>
            <p:cNvCxnSpPr/>
            <p:nvPr/>
          </p:nvCxnSpPr>
          <p:spPr>
            <a:xfrm flipV="1">
              <a:off x="659061" y="4535777"/>
              <a:ext cx="439566" cy="548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endCxn id="238" idx="1"/>
            </p:cNvCxnSpPr>
            <p:nvPr/>
          </p:nvCxnSpPr>
          <p:spPr>
            <a:xfrm>
              <a:off x="1596978" y="4500572"/>
              <a:ext cx="141920" cy="3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31" name="Rectangle 230"/>
            <p:cNvSpPr/>
            <p:nvPr/>
          </p:nvSpPr>
          <p:spPr>
            <a:xfrm>
              <a:off x="3041848" y="5455949"/>
              <a:ext cx="471951" cy="3664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 err="1">
                  <a:solidFill>
                    <a:srgbClr val="FFFFFF"/>
                  </a:solidFill>
                </a:rPr>
                <a:t>iM</a:t>
              </a:r>
              <a:endParaRPr lang="en-US" sz="1350" dirty="0">
                <a:solidFill>
                  <a:srgbClr val="FFFFFF"/>
                </a:solidFill>
              </a:endParaRPr>
            </a:p>
          </p:txBody>
        </p:sp>
        <p:cxnSp>
          <p:nvCxnSpPr>
            <p:cNvPr id="232" name="Straight Arrow Connector 231"/>
            <p:cNvCxnSpPr>
              <a:stCxn id="243" idx="3"/>
              <a:endCxn id="231" idx="1"/>
            </p:cNvCxnSpPr>
            <p:nvPr/>
          </p:nvCxnSpPr>
          <p:spPr>
            <a:xfrm flipV="1">
              <a:off x="1607543" y="5639158"/>
              <a:ext cx="1434305" cy="11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 rot="18600194">
              <a:off x="647039" y="4558579"/>
              <a:ext cx="4556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FFFFFF"/>
                  </a:solidFill>
                </a:rPr>
                <a:t>level</a:t>
              </a: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3041849" y="4333879"/>
              <a:ext cx="471951" cy="3563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 err="1">
                  <a:solidFill>
                    <a:srgbClr val="FFFFFF"/>
                  </a:solidFill>
                </a:rPr>
                <a:t>CiM</a:t>
              </a:r>
              <a:endParaRPr lang="en-US" sz="1350" dirty="0">
                <a:solidFill>
                  <a:srgbClr val="FFFFFF"/>
                </a:solidFill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7053680" y="5037442"/>
              <a:ext cx="198360" cy="7841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FFFFFF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7002821" y="5280368"/>
              <a:ext cx="300083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</a:rPr>
                <a:t>*</a:t>
              </a: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1738898" y="4321099"/>
              <a:ext cx="461682" cy="36641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rgbClr val="FFFFFF"/>
                  </a:solidFill>
                </a:rPr>
                <a:t>mean</a:t>
              </a: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2371726" y="4321837"/>
              <a:ext cx="508916" cy="36641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</a:rPr>
                <a:t>Quan</a:t>
              </a:r>
              <a:r>
                <a:rPr lang="en-US" sz="800" b="1" dirty="0" smtClean="0">
                  <a:solidFill>
                    <a:srgbClr val="FFFFFF"/>
                  </a:solidFill>
                </a:rPr>
                <a:t> 100 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240" name="Straight Arrow Connector 239"/>
            <p:cNvCxnSpPr/>
            <p:nvPr/>
          </p:nvCxnSpPr>
          <p:spPr>
            <a:xfrm>
              <a:off x="2214784" y="4500572"/>
              <a:ext cx="141920" cy="3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/>
            <p:nvPr/>
          </p:nvCxnSpPr>
          <p:spPr>
            <a:xfrm>
              <a:off x="2886075" y="4493287"/>
              <a:ext cx="141920" cy="3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endCxn id="243" idx="1"/>
            </p:cNvCxnSpPr>
            <p:nvPr/>
          </p:nvCxnSpPr>
          <p:spPr>
            <a:xfrm>
              <a:off x="659061" y="5084443"/>
              <a:ext cx="439566" cy="5558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43" name="Rounded Rectangle 242"/>
            <p:cNvSpPr/>
            <p:nvPr/>
          </p:nvSpPr>
          <p:spPr>
            <a:xfrm>
              <a:off x="1098628" y="5457121"/>
              <a:ext cx="508916" cy="36641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FFFFFF"/>
                  </a:solidFill>
                </a:rPr>
                <a:t>‘02’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 rot="3048720">
              <a:off x="580745" y="5301329"/>
              <a:ext cx="5581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FFFFFF"/>
                  </a:solidFill>
                </a:rPr>
                <a:t>name</a:t>
              </a: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030085" y="4045184"/>
              <a:ext cx="1893621" cy="676072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52" name="Right Arrow 251"/>
            <p:cNvSpPr/>
            <p:nvPr/>
          </p:nvSpPr>
          <p:spPr>
            <a:xfrm>
              <a:off x="3558333" y="5447493"/>
              <a:ext cx="3504872" cy="37963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350" b="1" dirty="0">
                <a:solidFill>
                  <a:srgbClr val="FFFFFF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5151913" y="5495120"/>
              <a:ext cx="4369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FFFFFF"/>
                  </a:solidFill>
                </a:rPr>
                <a:t>N</a:t>
              </a:r>
              <a:r>
                <a:rPr lang="en-US" sz="1200" b="1" i="1" baseline="-25000" dirty="0">
                  <a:solidFill>
                    <a:srgbClr val="FFFFFF"/>
                  </a:solidFill>
                </a:rPr>
                <a:t>64</a:t>
              </a: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3642739" y="4034027"/>
              <a:ext cx="3162645" cy="1330671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55" name="Right Arrow 254"/>
            <p:cNvSpPr/>
            <p:nvPr/>
          </p:nvSpPr>
          <p:spPr>
            <a:xfrm>
              <a:off x="6618625" y="4953788"/>
              <a:ext cx="454919" cy="37963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350" b="1" dirty="0">
                <a:solidFill>
                  <a:srgbClr val="FFFFFF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6608062" y="5019677"/>
              <a:ext cx="57375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50" b="1" i="1" dirty="0">
                  <a:solidFill>
                    <a:srgbClr val="FFFFFF"/>
                  </a:solidFill>
                </a:rPr>
                <a:t>G</a:t>
              </a:r>
              <a:r>
                <a:rPr lang="en-US" sz="1050" b="1" i="1" baseline="-25000" dirty="0">
                  <a:solidFill>
                    <a:srgbClr val="FFFFFF"/>
                  </a:solidFill>
                </a:rPr>
                <a:t>64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67765" y="3695646"/>
              <a:ext cx="1117357" cy="27699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FFFFFF"/>
                  </a:solidFill>
                </a:rPr>
                <a:t>64th Electrode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07185" y="3929570"/>
              <a:ext cx="6945506" cy="1942221"/>
            </a:xfrm>
            <a:prstGeom prst="rect">
              <a:avLst/>
            </a:pr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138" name="Title 1"/>
          <p:cNvSpPr>
            <a:spLocks noGrp="1"/>
          </p:cNvSpPr>
          <p:nvPr>
            <p:ph type="title"/>
          </p:nvPr>
        </p:nvSpPr>
        <p:spPr>
          <a:xfrm>
            <a:off x="457200" y="85725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Temporal-Spatial HD Encoder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77187" y="6183868"/>
            <a:ext cx="8990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Generate a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temporal-spatial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hypervector across 64 electrodes by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addition</a:t>
            </a:r>
          </a:p>
        </p:txBody>
      </p:sp>
    </p:spTree>
    <p:extLst>
      <p:ext uri="{BB962C8B-B14F-4D97-AF65-F5344CB8AC3E}">
        <p14:creationId xmlns:p14="http://schemas.microsoft.com/office/powerpoint/2010/main" val="45431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Class Prototypes in Associative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280" y="1916668"/>
            <a:ext cx="1981200" cy="21102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Temporal-Spatial Encoder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3280" y="1905000"/>
            <a:ext cx="5562600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7D7D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88280" y="2514600"/>
            <a:ext cx="2743200" cy="3810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</a:t>
            </a:r>
          </a:p>
        </p:txBody>
      </p:sp>
      <p:sp>
        <p:nvSpPr>
          <p:cNvPr id="7" name="Rectangle 6"/>
          <p:cNvSpPr/>
          <p:nvPr/>
        </p:nvSpPr>
        <p:spPr>
          <a:xfrm>
            <a:off x="5288280" y="3048000"/>
            <a:ext cx="2743200" cy="3810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8336280" y="2514600"/>
            <a:ext cx="457200" cy="136855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Cosine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8031480" y="2590800"/>
            <a:ext cx="304800" cy="228600"/>
          </a:xfrm>
          <a:prstGeom prst="rightArrow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7D7D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8031480" y="3124200"/>
            <a:ext cx="304800" cy="228600"/>
          </a:xfrm>
          <a:prstGeom prst="rightArrow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7D7D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983480" y="2590800"/>
            <a:ext cx="304800" cy="228600"/>
          </a:xfrm>
          <a:prstGeom prst="rightArrow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7D7D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983480" y="3124200"/>
            <a:ext cx="304800" cy="228600"/>
          </a:xfrm>
          <a:prstGeom prst="rightArrow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7D7D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380739" y="2570480"/>
            <a:ext cx="571500" cy="27432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7D7D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?+</a:t>
            </a:r>
          </a:p>
        </p:txBody>
      </p:sp>
      <p:sp>
        <p:nvSpPr>
          <p:cNvPr id="21" name="Oval 20"/>
          <p:cNvSpPr/>
          <p:nvPr/>
        </p:nvSpPr>
        <p:spPr>
          <a:xfrm>
            <a:off x="4373880" y="3103880"/>
            <a:ext cx="571500" cy="27432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7D7D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?+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4069080" y="2590800"/>
            <a:ext cx="304800" cy="228600"/>
          </a:xfrm>
          <a:prstGeom prst="rightArrow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7D7D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069080" y="3124200"/>
            <a:ext cx="304800" cy="228600"/>
          </a:xfrm>
          <a:prstGeom prst="rightArrow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7D7D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2704338" y="2936240"/>
            <a:ext cx="1136142" cy="204216"/>
          </a:xfrm>
          <a:prstGeom prst="rightArrow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7D7D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Elbow Connector 28"/>
          <p:cNvCxnSpPr>
            <a:stCxn id="8" idx="3"/>
            <a:endCxn id="20" idx="0"/>
          </p:cNvCxnSpPr>
          <p:nvPr/>
        </p:nvCxnSpPr>
        <p:spPr>
          <a:xfrm flipH="1" flipV="1">
            <a:off x="4666489" y="2570480"/>
            <a:ext cx="4126991" cy="628396"/>
          </a:xfrm>
          <a:prstGeom prst="bentConnector4">
            <a:avLst>
              <a:gd name="adj1" fmla="val -2216"/>
              <a:gd name="adj2" fmla="val 145271"/>
            </a:avLst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659630" y="2847340"/>
            <a:ext cx="0" cy="24892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ent-Up Arrow 38"/>
          <p:cNvSpPr/>
          <p:nvPr/>
        </p:nvSpPr>
        <p:spPr>
          <a:xfrm rot="5400000">
            <a:off x="5498592" y="1051560"/>
            <a:ext cx="792480" cy="4870704"/>
          </a:xfrm>
          <a:prstGeom prst="bentUpArrow">
            <a:avLst>
              <a:gd name="adj1" fmla="val 21540"/>
              <a:gd name="adj2" fmla="val 20211"/>
              <a:gd name="adj3" fmla="val 25612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7D7D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rapezoid 16"/>
          <p:cNvSpPr/>
          <p:nvPr/>
        </p:nvSpPr>
        <p:spPr>
          <a:xfrm rot="16200000">
            <a:off x="3377185" y="2825497"/>
            <a:ext cx="1219200" cy="292608"/>
          </a:xfrm>
          <a:prstGeom prst="trapezoid">
            <a:avLst>
              <a:gd name="adj" fmla="val 76200"/>
            </a:avLst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7D7D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49880" y="2590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7D7D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992880" y="1752600"/>
            <a:ext cx="0" cy="706120"/>
          </a:xfrm>
          <a:prstGeom prst="straightConnector1">
            <a:avLst/>
          </a:prstGeom>
          <a:ln w="15875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78480" y="1371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“correct”/”wrong”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59680" y="1916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Associative Memory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11480" y="20574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-45720" y="1840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Fp1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11480" y="3950732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-4572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735" y="2895600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marL="0" marR="0" lvl="0" indent="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7D7D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6560" y="4436880"/>
                <a:ext cx="764504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FFFF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US" sz="240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𝑡𝑟𝑖𝑎𝑙</m:t>
                    </m:r>
                  </m:oMath>
                </a14:m>
                <a:r>
                  <a:rPr lang="en-US" sz="2400" dirty="0">
                    <a:solidFill>
                      <a:srgbClr val="FFFFFF"/>
                    </a:solidFill>
                  </a:rPr>
                  <a:t>: </a:t>
                </a:r>
                <a:br>
                  <a:rPr lang="en-US" sz="2400" dirty="0">
                    <a:solidFill>
                      <a:srgbClr val="FFFFFF"/>
                    </a:solidFill>
                  </a:rPr>
                </a:br>
                <a:r>
                  <a:rPr lang="en-US" sz="2400" dirty="0">
                    <a:solidFill>
                      <a:srgbClr val="FFFFFF"/>
                    </a:solidFill>
                  </a:rPr>
                  <a:t>	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sz="240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== “</m:t>
                    </m:r>
                    <m:r>
                      <a:rPr lang="en-US" sz="240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𝑐𝑜𝑟𝑟𝑒𝑐𝑡</m:t>
                    </m:r>
                    <m:r>
                      <a:rPr lang="en-US" sz="240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” </m:t>
                    </m:r>
                  </m:oMath>
                </a14:m>
                <a:r>
                  <a:rPr lang="en-US" sz="2400" dirty="0">
                    <a:solidFill>
                      <a:srgbClr val="FFFFFF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</m:func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&lt;0.5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FFFFFF"/>
                  </a:solidFill>
                </a:endParaRPr>
              </a:p>
              <a:p>
                <a:r>
                  <a:rPr lang="en-US" sz="2400" dirty="0">
                    <a:solidFill>
                      <a:srgbClr val="FFFFFF"/>
                    </a:solidFill>
                  </a:rPr>
                  <a:t>	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=="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𝑤𝑟𝑜𝑛𝑔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US" sz="2400" dirty="0">
                    <a:solidFill>
                      <a:srgbClr val="FFFFFF"/>
                    </a:solidFill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FFFFFF"/>
                                </a:solidFill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FFFFFF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</m:func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&lt;0.5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0" y="4436880"/>
                <a:ext cx="7645042" cy="1200329"/>
              </a:xfrm>
              <a:prstGeom prst="rect">
                <a:avLst/>
              </a:prstGeom>
              <a:blipFill>
                <a:blip r:embed="rId3"/>
                <a:stretch>
                  <a:fillRect l="-1196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71735" y="5894757"/>
            <a:ext cx="89706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HD computing shares the same structure for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both training 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and testing!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NimbusRomNo9L-Regu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6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Fast and One-shot Learning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7650" y="5486400"/>
            <a:ext cx="8667750" cy="9906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Training with only </a:t>
            </a:r>
            <a:r>
              <a:rPr lang="en-US" b="1" dirty="0">
                <a:solidFill>
                  <a:srgbClr val="FFFF00"/>
                </a:solidFill>
              </a:rPr>
              <a:t>2.6% of the total </a:t>
            </a:r>
            <a:r>
              <a:rPr lang="en-US" dirty="0">
                <a:solidFill>
                  <a:srgbClr val="FFFFFF"/>
                </a:solidFill>
              </a:rPr>
              <a:t>non-redundant </a:t>
            </a:r>
            <a:r>
              <a:rPr lang="en-US" dirty="0" smtClean="0">
                <a:solidFill>
                  <a:srgbClr val="FFFFFF"/>
                </a:solidFill>
              </a:rPr>
              <a:t>trials: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HD accuracy reaches </a:t>
            </a:r>
            <a:r>
              <a:rPr lang="en-US" dirty="0">
                <a:solidFill>
                  <a:srgbClr val="FFFFFF"/>
                </a:solidFill>
              </a:rPr>
              <a:t>to 79.3% </a:t>
            </a:r>
            <a:r>
              <a:rPr lang="en-US" dirty="0" smtClean="0">
                <a:solidFill>
                  <a:srgbClr val="FFFFFF"/>
                </a:solidFill>
              </a:rPr>
              <a:t>(higher </a:t>
            </a:r>
            <a:r>
              <a:rPr lang="en-US" dirty="0">
                <a:solidFill>
                  <a:srgbClr val="FFFFFF"/>
                </a:solidFill>
              </a:rPr>
              <a:t>than the baseline </a:t>
            </a:r>
            <a:r>
              <a:rPr lang="en-US" dirty="0" smtClean="0">
                <a:solidFill>
                  <a:srgbClr val="FFFFFF"/>
                </a:solidFill>
              </a:rPr>
              <a:t>using </a:t>
            </a:r>
            <a:r>
              <a:rPr lang="en-US" b="1" dirty="0" smtClean="0">
                <a:solidFill>
                  <a:srgbClr val="FFFF00"/>
                </a:solidFill>
              </a:rPr>
              <a:t>all </a:t>
            </a:r>
            <a:r>
              <a:rPr lang="en-US" b="1" dirty="0">
                <a:solidFill>
                  <a:srgbClr val="FFFF00"/>
                </a:solidFill>
              </a:rPr>
              <a:t>training </a:t>
            </a:r>
            <a:r>
              <a:rPr lang="en-US" b="1" dirty="0" smtClean="0">
                <a:solidFill>
                  <a:srgbClr val="FFFF00"/>
                </a:solidFill>
              </a:rPr>
              <a:t>trials)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868362"/>
            <a:ext cx="5867400" cy="4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4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Fast and One-shot Learning by 6 Subjects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486868"/>
            <a:ext cx="8305800" cy="129493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HD classifier learns faster: it uses only 0.3% of the non-redundant training trials for S6, and up to 96% for S1. </a:t>
            </a:r>
          </a:p>
          <a:p>
            <a:r>
              <a:rPr lang="en-US" dirty="0">
                <a:solidFill>
                  <a:srgbClr val="FFFFFF"/>
                </a:solidFill>
              </a:rPr>
              <a:t>On average, HD classifier meets the target accuracy of </a:t>
            </a:r>
            <a:r>
              <a:rPr lang="en-US" b="1" dirty="0">
                <a:solidFill>
                  <a:srgbClr val="FFFF00"/>
                </a:solidFill>
              </a:rPr>
              <a:t>70% when trained with only 34% of non-redundant training trials</a:t>
            </a:r>
            <a:r>
              <a:rPr lang="en-US" dirty="0">
                <a:solidFill>
                  <a:srgbClr val="FFFFFF"/>
                </a:solidFill>
              </a:rPr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43000"/>
            <a:ext cx="7010400" cy="419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Blindly Using All Electrodes w/o Preprocessing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76092"/>
            <a:ext cx="8229600" cy="991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Compared to baseline:</a:t>
            </a:r>
          </a:p>
          <a:p>
            <a:r>
              <a:rPr lang="en-US" dirty="0">
                <a:solidFill>
                  <a:srgbClr val="FFFFFF"/>
                </a:solidFill>
              </a:rPr>
              <a:t>Using the same setup: HD has </a:t>
            </a:r>
            <a:r>
              <a:rPr lang="en-US" b="1" dirty="0">
                <a:solidFill>
                  <a:srgbClr val="FFFF00"/>
                </a:solidFill>
              </a:rPr>
              <a:t>5%</a:t>
            </a:r>
            <a:r>
              <a:rPr lang="en-US" dirty="0">
                <a:solidFill>
                  <a:srgbClr val="FFFFFF"/>
                </a:solidFill>
              </a:rPr>
              <a:t> higher accuracy</a:t>
            </a:r>
          </a:p>
          <a:p>
            <a:r>
              <a:rPr lang="en-US" dirty="0">
                <a:solidFill>
                  <a:srgbClr val="FFFFFF"/>
                </a:solidFill>
              </a:rPr>
              <a:t>Using </a:t>
            </a:r>
            <a:r>
              <a:rPr lang="en-US" b="1" dirty="0">
                <a:solidFill>
                  <a:srgbClr val="FFFF00"/>
                </a:solidFill>
              </a:rPr>
              <a:t>all electrodes w/o CAR filter</a:t>
            </a:r>
            <a:r>
              <a:rPr lang="en-US" dirty="0">
                <a:solidFill>
                  <a:srgbClr val="FFFFFF"/>
                </a:solidFill>
              </a:rPr>
              <a:t>: HD has </a:t>
            </a:r>
            <a:r>
              <a:rPr lang="en-US" b="1" dirty="0">
                <a:solidFill>
                  <a:srgbClr val="FFFF00"/>
                </a:solidFill>
              </a:rPr>
              <a:t>2.2%</a:t>
            </a:r>
            <a:r>
              <a:rPr lang="en-US" dirty="0">
                <a:solidFill>
                  <a:srgbClr val="FFFFFF"/>
                </a:solidFill>
              </a:rPr>
              <a:t> higher accuracy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29" y="1066800"/>
            <a:ext cx="7442742" cy="42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FFFFFF"/>
                </a:solidFill>
              </a:rPr>
              <a:t>An </a:t>
            </a:r>
            <a:r>
              <a:rPr lang="en-US" dirty="0">
                <a:solidFill>
                  <a:srgbClr val="FFFFFF"/>
                </a:solidFill>
              </a:rPr>
              <a:t>application of HD </a:t>
            </a:r>
            <a:r>
              <a:rPr lang="en-US" dirty="0" smtClean="0">
                <a:solidFill>
                  <a:srgbClr val="FFFFFF"/>
                </a:solidFill>
              </a:rPr>
              <a:t>computing to </a:t>
            </a:r>
            <a:r>
              <a:rPr lang="en-US" dirty="0">
                <a:solidFill>
                  <a:srgbClr val="FFFFFF"/>
                </a:solidFill>
              </a:rPr>
              <a:t>the </a:t>
            </a:r>
            <a:r>
              <a:rPr lang="en-US" dirty="0" smtClean="0">
                <a:solidFill>
                  <a:srgbClr val="FFFFFF"/>
                </a:solidFill>
              </a:rPr>
              <a:t>classification of </a:t>
            </a:r>
            <a:r>
              <a:rPr lang="en-US" dirty="0">
                <a:solidFill>
                  <a:srgbClr val="FFFFFF"/>
                </a:solidFill>
              </a:rPr>
              <a:t>error-related potentials from </a:t>
            </a:r>
            <a:r>
              <a:rPr lang="en-US" dirty="0" smtClean="0">
                <a:solidFill>
                  <a:srgbClr val="FFFFFF"/>
                </a:solidFill>
              </a:rPr>
              <a:t>EEG recordings</a:t>
            </a:r>
            <a:endParaRPr lang="en-US" dirty="0">
              <a:solidFill>
                <a:srgbClr val="FFFFFF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FFFFFF"/>
                </a:solidFill>
              </a:rPr>
              <a:t>Classification </a:t>
            </a:r>
            <a:r>
              <a:rPr lang="en-US" dirty="0">
                <a:solidFill>
                  <a:srgbClr val="FFFFFF"/>
                </a:solidFill>
              </a:rPr>
              <a:t>of EEG error-related potentials is comparable to the </a:t>
            </a:r>
            <a:r>
              <a:rPr lang="en-US" b="1" dirty="0">
                <a:solidFill>
                  <a:srgbClr val="FFFFFF"/>
                </a:solidFill>
              </a:rPr>
              <a:t>baseline classifier crafted by a skilled </a:t>
            </a:r>
            <a:r>
              <a:rPr lang="en-US" b="1" dirty="0" smtClean="0">
                <a:solidFill>
                  <a:srgbClr val="FFFFFF"/>
                </a:solidFill>
              </a:rPr>
              <a:t>professional:</a:t>
            </a:r>
            <a:endParaRPr lang="en-US" b="1" dirty="0">
              <a:solidFill>
                <a:srgbClr val="FFFFFF"/>
              </a:solidFill>
            </a:endParaRPr>
          </a:p>
          <a:p>
            <a:pPr marL="857213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HD algorithm does the classification </a:t>
            </a:r>
            <a:r>
              <a:rPr lang="en-US" sz="2400" b="1" dirty="0">
                <a:solidFill>
                  <a:srgbClr val="FFFF00"/>
                </a:solidFill>
              </a:rPr>
              <a:t>without requiring prior knowledge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about the important channels for this task; HD uses all 64 channels while </a:t>
            </a:r>
            <a:r>
              <a:rPr lang="en-US" sz="2400" dirty="0" smtClean="0">
                <a:solidFill>
                  <a:srgbClr val="FFFFFF"/>
                </a:solidFill>
              </a:rPr>
              <a:t>baseline selectively </a:t>
            </a:r>
            <a:r>
              <a:rPr lang="en-US" sz="2400" dirty="0">
                <a:solidFill>
                  <a:srgbClr val="FFFFFF"/>
                </a:solidFill>
              </a:rPr>
              <a:t>uses 1 or 2 channel(s) based on the subject</a:t>
            </a:r>
          </a:p>
          <a:p>
            <a:pPr marL="857213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HD algorithm uses </a:t>
            </a:r>
            <a:r>
              <a:rPr lang="en-US" sz="2400" b="1" dirty="0">
                <a:solidFill>
                  <a:srgbClr val="FFFF00"/>
                </a:solidFill>
              </a:rPr>
              <a:t>lighter preprocessing </a:t>
            </a:r>
            <a:r>
              <a:rPr lang="en-US" sz="2400" dirty="0" smtClean="0">
                <a:solidFill>
                  <a:srgbClr val="FFFFFF"/>
                </a:solidFill>
              </a:rPr>
              <a:t>(no </a:t>
            </a:r>
            <a:r>
              <a:rPr lang="en-US" sz="2400" dirty="0">
                <a:solidFill>
                  <a:srgbClr val="FFFFFF"/>
                </a:solidFill>
              </a:rPr>
              <a:t>CAR filter)</a:t>
            </a:r>
          </a:p>
          <a:p>
            <a:pPr marL="857213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HD achieves </a:t>
            </a:r>
            <a:r>
              <a:rPr lang="en-US" sz="2400" dirty="0" smtClean="0">
                <a:solidFill>
                  <a:srgbClr val="FFFFFF"/>
                </a:solidFill>
              </a:rPr>
              <a:t>this task </a:t>
            </a:r>
            <a:r>
              <a:rPr lang="en-US" sz="2400" dirty="0">
                <a:solidFill>
                  <a:srgbClr val="FFFFFF"/>
                </a:solidFill>
              </a:rPr>
              <a:t>with </a:t>
            </a:r>
            <a:r>
              <a:rPr lang="en-US" sz="2400" b="1" dirty="0">
                <a:solidFill>
                  <a:srgbClr val="FFFF00"/>
                </a:solidFill>
              </a:rPr>
              <a:t>fewer training </a:t>
            </a:r>
            <a:r>
              <a:rPr lang="en-US" sz="2400" b="1" dirty="0" smtClean="0">
                <a:solidFill>
                  <a:srgbClr val="FFFF00"/>
                </a:solidFill>
              </a:rPr>
              <a:t>data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84" y="6375234"/>
            <a:ext cx="79276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</a:rPr>
              <a:t>Open source HD code: </a:t>
            </a:r>
            <a:r>
              <a:rPr lang="en-US" sz="2000" b="1" u="sng" dirty="0" smtClean="0">
                <a:solidFill>
                  <a:srgbClr val="FFFFFF"/>
                </a:solidFill>
              </a:rPr>
              <a:t>https</a:t>
            </a:r>
            <a:r>
              <a:rPr lang="en-US" sz="2000" b="1" u="sng" dirty="0">
                <a:solidFill>
                  <a:srgbClr val="FFFFFF"/>
                </a:solidFill>
              </a:rPr>
              <a:t>://github.com/abbas-rahimi/HDC-EEG-ERP</a:t>
            </a:r>
          </a:p>
        </p:txBody>
      </p:sp>
    </p:spTree>
    <p:extLst>
      <p:ext uri="{BB962C8B-B14F-4D97-AF65-F5344CB8AC3E}">
        <p14:creationId xmlns:p14="http://schemas.microsoft.com/office/powerpoint/2010/main" val="3629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Acknowledgment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69214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This </a:t>
            </a:r>
            <a:r>
              <a:rPr lang="en-US" dirty="0">
                <a:solidFill>
                  <a:srgbClr val="FFFFFF"/>
                </a:solidFill>
              </a:rPr>
              <a:t>work was supported in part </a:t>
            </a:r>
            <a:r>
              <a:rPr lang="en-US" dirty="0" smtClean="0">
                <a:solidFill>
                  <a:srgbClr val="FFFFFF"/>
                </a:solidFill>
              </a:rPr>
              <a:t>by</a:t>
            </a:r>
          </a:p>
        </p:txBody>
      </p:sp>
      <p:pic>
        <p:nvPicPr>
          <p:cNvPr id="1026" name="Picture 2" descr="STA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6607"/>
            <a:ext cx="2056312" cy="118238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src.org/image/logo-son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98207"/>
            <a:ext cx="2056312" cy="118238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Elbow Connector 6"/>
          <p:cNvCxnSpPr>
            <a:stCxn id="1026" idx="2"/>
            <a:endCxn id="1028" idx="1"/>
          </p:cNvCxnSpPr>
          <p:nvPr/>
        </p:nvCxnSpPr>
        <p:spPr>
          <a:xfrm rot="16200000" flipH="1">
            <a:off x="2028873" y="2394071"/>
            <a:ext cx="780410" cy="1410244"/>
          </a:xfrm>
          <a:prstGeom prst="bentConnector2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26" idx="2"/>
          </p:cNvCxnSpPr>
          <p:nvPr/>
        </p:nvCxnSpPr>
        <p:spPr>
          <a:xfrm>
            <a:off x="1713956" y="2708988"/>
            <a:ext cx="0" cy="178941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Image result for Intel Strategic Research Alliance (ISRA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25" y="3859966"/>
            <a:ext cx="2730500" cy="181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923925" y="474473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Systems on Nanoscale Information </a:t>
            </a:r>
            <a:r>
              <a:rPr lang="en-US" dirty="0" err="1">
                <a:solidFill>
                  <a:srgbClr val="FFFFFF"/>
                </a:solidFill>
              </a:rPr>
              <a:t>fabriCs</a:t>
            </a:r>
            <a:r>
              <a:rPr lang="en-US" dirty="0">
                <a:solidFill>
                  <a:srgbClr val="FFFFFF"/>
                </a:solidFill>
              </a:rPr>
              <a:t> (</a:t>
            </a:r>
            <a:r>
              <a:rPr lang="en-US" b="1" dirty="0">
                <a:solidFill>
                  <a:srgbClr val="FFFFFF"/>
                </a:solidFill>
              </a:rPr>
              <a:t>SONIC</a:t>
            </a:r>
            <a:r>
              <a:rPr lang="en-US" dirty="0">
                <a:solidFill>
                  <a:srgbClr val="FFFFFF"/>
                </a:solidFill>
              </a:rPr>
              <a:t>), one of the six </a:t>
            </a:r>
            <a:r>
              <a:rPr lang="en-US" b="1" dirty="0">
                <a:solidFill>
                  <a:srgbClr val="FFFFFF"/>
                </a:solidFill>
              </a:rPr>
              <a:t>SRC </a:t>
            </a:r>
            <a:r>
              <a:rPr lang="en-US" b="1" dirty="0" err="1">
                <a:solidFill>
                  <a:srgbClr val="FFFFFF"/>
                </a:solidFill>
              </a:rPr>
              <a:t>STARnet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Centers, sponsored by MARCO and DARPA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86350" y="5760060"/>
            <a:ext cx="40576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Intel Strategic Research Alliance (ISRA) program on Neuromorphic Architectures for Mainstream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2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6397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</a:rPr>
              <a:t>Outline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2106"/>
            <a:ext cx="8229600" cy="532729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Architecture for Brain-Computer </a:t>
            </a:r>
            <a:r>
              <a:rPr lang="en-US" b="1" dirty="0">
                <a:solidFill>
                  <a:srgbClr val="FFFFFF"/>
                </a:solidFill>
              </a:rPr>
              <a:t>Interface (BCI</a:t>
            </a:r>
            <a:r>
              <a:rPr lang="en-US" b="1" dirty="0" smtClean="0">
                <a:solidFill>
                  <a:srgbClr val="FFFFFF"/>
                </a:solidFill>
              </a:rPr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FFFF"/>
                </a:solidFill>
              </a:rPr>
              <a:t>Electroencephalogram (EEG) error-related potentials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Hyperdimensional Computing Basics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FFFF"/>
                </a:solidFill>
              </a:rPr>
              <a:t>Mapping to hypervectors and arithmetic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FFFF"/>
                </a:solidFill>
              </a:rPr>
              <a:t>Hyperdimensional computing examples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en-US" b="1" dirty="0" smtClean="0">
                <a:solidFill>
                  <a:srgbClr val="FFFFFF"/>
                </a:solidFill>
                <a:ea typeface="MS PGothic" panose="020B0600070205080204" pitchFamily="34" charset="-128"/>
              </a:rPr>
              <a:t>Mapping EEG Electrodes </a:t>
            </a:r>
            <a:r>
              <a:rPr lang="en-US" altLang="en-US" b="1" dirty="0">
                <a:solidFill>
                  <a:srgbClr val="FFFFFF"/>
                </a:solidFill>
                <a:ea typeface="MS PGothic" panose="020B0600070205080204" pitchFamily="34" charset="-128"/>
              </a:rPr>
              <a:t>to </a:t>
            </a:r>
            <a:r>
              <a:rPr lang="en-US" altLang="en-US" b="1" dirty="0" smtClean="0">
                <a:solidFill>
                  <a:srgbClr val="FFFFFF"/>
                </a:solidFill>
                <a:ea typeface="MS PGothic" panose="020B0600070205080204" pitchFamily="34" charset="-128"/>
              </a:rPr>
              <a:t>Hypervectors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en-US" b="1" dirty="0" smtClean="0">
                <a:solidFill>
                  <a:srgbClr val="FFFFFF"/>
                </a:solidFill>
                <a:ea typeface="MS PGothic" panose="020B0600070205080204" pitchFamily="34" charset="-128"/>
              </a:rPr>
              <a:t>Temporal-Spatial </a:t>
            </a:r>
            <a:r>
              <a:rPr lang="en-US" b="1" dirty="0">
                <a:solidFill>
                  <a:srgbClr val="FFFFFF"/>
                </a:solidFill>
              </a:rPr>
              <a:t>Hyperdimensional</a:t>
            </a:r>
            <a:r>
              <a:rPr lang="en-US" altLang="en-US" b="1" dirty="0" smtClean="0">
                <a:solidFill>
                  <a:srgbClr val="FFFFFF"/>
                </a:solidFill>
                <a:ea typeface="MS PGothic" panose="020B0600070205080204" pitchFamily="34" charset="-128"/>
              </a:rPr>
              <a:t> Encoder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en-US" b="1" dirty="0" smtClean="0">
                <a:solidFill>
                  <a:srgbClr val="FFFFFF"/>
                </a:solidFill>
                <a:ea typeface="MS PGothic" panose="020B0600070205080204" pitchFamily="34" charset="-128"/>
              </a:rPr>
              <a:t>Experimental Results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en-US" b="1" dirty="0" smtClean="0">
                <a:solidFill>
                  <a:srgbClr val="FFFFFF"/>
                </a:solidFill>
                <a:ea typeface="MS PGothic" panose="020B0600070205080204" pitchFamily="34" charset="-128"/>
              </a:rPr>
              <a:t>Summary</a:t>
            </a:r>
            <a:endParaRPr lang="en-US" altLang="en-US" b="1" dirty="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997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6397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General Architecture for Brain-Computer Interface (BCI)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5505450"/>
            <a:ext cx="8705850" cy="1123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Goal: Using a </a:t>
            </a:r>
            <a:r>
              <a:rPr lang="en-US" b="1" dirty="0" smtClean="0">
                <a:solidFill>
                  <a:srgbClr val="FFFF00"/>
                </a:solidFill>
              </a:rPr>
              <a:t>brain-inspired computing model</a:t>
            </a:r>
            <a:r>
              <a:rPr lang="en-US" dirty="0" smtClean="0">
                <a:solidFill>
                  <a:srgbClr val="FFFFFF"/>
                </a:solidFill>
              </a:rPr>
              <a:t>—hyperdimensional computing— to understand </a:t>
            </a:r>
            <a:r>
              <a:rPr lang="en-US" b="1" dirty="0" smtClean="0">
                <a:solidFill>
                  <a:srgbClr val="FFFF00"/>
                </a:solidFill>
              </a:rPr>
              <a:t>brain signals</a:t>
            </a:r>
            <a:r>
              <a:rPr lang="en-US" b="1" dirty="0" smtClean="0">
                <a:solidFill>
                  <a:srgbClr val="FFFFFF"/>
                </a:solidFill>
              </a:rPr>
              <a:t>!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990600"/>
            <a:ext cx="5410200" cy="4243388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62400" y="1371600"/>
            <a:ext cx="1981200" cy="609600"/>
          </a:xfrm>
          <a:prstGeom prst="rect">
            <a:avLst/>
          </a:prstGeom>
          <a:solidFill>
            <a:srgbClr val="FFFFFF"/>
          </a:solidFill>
          <a:ln>
            <a:solidFill>
              <a:srgbClr val="573A1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18">
              <a:defRPr/>
            </a:pPr>
            <a:r>
              <a:rPr lang="en-US" b="1" dirty="0" smtClean="0">
                <a:solidFill>
                  <a:srgbClr val="573A1D"/>
                </a:solidFill>
              </a:rPr>
              <a:t>Hyperdimensional Computing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73A1D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3200" y="2514600"/>
            <a:ext cx="1449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73A1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64 electrodes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200" y="2481072"/>
            <a:ext cx="1220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73A1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classes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575560" y="2674620"/>
            <a:ext cx="228600" cy="0"/>
          </a:xfrm>
          <a:prstGeom prst="line">
            <a:avLst/>
          </a:prstGeom>
          <a:ln w="22225">
            <a:solidFill>
              <a:srgbClr val="573A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581775" y="2667000"/>
            <a:ext cx="228600" cy="0"/>
          </a:xfrm>
          <a:prstGeom prst="line">
            <a:avLst/>
          </a:prstGeom>
          <a:ln w="22225">
            <a:solidFill>
              <a:srgbClr val="573A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96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EEG Error-Related Potentials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076699"/>
            <a:ext cx="8534400" cy="2428876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FFFFFF"/>
                </a:solidFill>
                <a:latin typeface="Calibri (Body)"/>
              </a:rPr>
              <a:t>To classify EEG ERPs: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Baseline: spatial CAR preprocessing, per-subject </a:t>
            </a:r>
            <a:r>
              <a:rPr lang="en-US" dirty="0">
                <a:solidFill>
                  <a:srgbClr val="FFFFFF"/>
                </a:solidFill>
              </a:rPr>
              <a:t>selective </a:t>
            </a:r>
            <a:r>
              <a:rPr lang="en-US" dirty="0" smtClean="0">
                <a:solidFill>
                  <a:srgbClr val="FFFFFF"/>
                </a:solidFill>
              </a:rPr>
              <a:t>electrodes, and </a:t>
            </a:r>
            <a:r>
              <a:rPr lang="en-US" dirty="0">
                <a:solidFill>
                  <a:srgbClr val="FFFFFF"/>
                </a:solidFill>
              </a:rPr>
              <a:t>statistical </a:t>
            </a:r>
            <a:r>
              <a:rPr lang="en-US" dirty="0" smtClean="0">
                <a:solidFill>
                  <a:srgbClr val="FFFFFF"/>
                </a:solidFill>
              </a:rPr>
              <a:t>Gaussian model [</a:t>
            </a:r>
            <a:r>
              <a:rPr lang="en-US" dirty="0" err="1" smtClean="0">
                <a:solidFill>
                  <a:srgbClr val="FFFFFF"/>
                </a:solidFill>
              </a:rPr>
              <a:t>Chavarriaga</a:t>
            </a:r>
            <a:r>
              <a:rPr lang="en-US" dirty="0">
                <a:solidFill>
                  <a:srgbClr val="FFFFFF"/>
                </a:solidFill>
              </a:rPr>
              <a:t>, et </a:t>
            </a:r>
            <a:r>
              <a:rPr lang="en-US" dirty="0" smtClean="0">
                <a:solidFill>
                  <a:srgbClr val="FFFFFF"/>
                </a:solidFill>
              </a:rPr>
              <a:t>al, </a:t>
            </a:r>
            <a:r>
              <a:rPr lang="en-US" i="1" dirty="0" smtClean="0">
                <a:solidFill>
                  <a:srgbClr val="FFFFFF"/>
                </a:solidFill>
              </a:rPr>
              <a:t>TNSRE</a:t>
            </a:r>
            <a:r>
              <a:rPr lang="en-US" dirty="0" smtClean="0">
                <a:solidFill>
                  <a:srgbClr val="FFFFFF"/>
                </a:solidFill>
              </a:rPr>
              <a:t>’10]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Our work: </a:t>
            </a:r>
            <a:r>
              <a:rPr lang="en-US" b="1" dirty="0" smtClean="0">
                <a:solidFill>
                  <a:srgbClr val="FFFF00"/>
                </a:solidFill>
              </a:rPr>
              <a:t>brain-inspired</a:t>
            </a:r>
            <a:r>
              <a:rPr lang="en-US" dirty="0" smtClean="0">
                <a:solidFill>
                  <a:srgbClr val="FFFFFF"/>
                </a:solidFill>
              </a:rPr>
              <a:t> hyperdimensional computing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FF"/>
                </a:solidFill>
              </a:rPr>
              <a:t>Less preprocessing (no CAR filter)</a:t>
            </a:r>
            <a:endParaRPr lang="en-US" dirty="0">
              <a:solidFill>
                <a:srgbClr val="FFFFFF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FF"/>
                </a:solidFill>
              </a:rPr>
              <a:t>Blindly using all electrodes (</a:t>
            </a:r>
            <a:r>
              <a:rPr lang="en-US" b="1" dirty="0">
                <a:solidFill>
                  <a:srgbClr val="FFFF00"/>
                </a:solidFill>
              </a:rPr>
              <a:t>no prior </a:t>
            </a:r>
            <a:r>
              <a:rPr lang="en-US" b="1" i="1" dirty="0">
                <a:solidFill>
                  <a:srgbClr val="FFFF00"/>
                </a:solidFill>
              </a:rPr>
              <a:t>domain expert</a:t>
            </a:r>
            <a:r>
              <a:rPr lang="en-US" b="1" dirty="0">
                <a:solidFill>
                  <a:srgbClr val="FFFF00"/>
                </a:solidFill>
              </a:rPr>
              <a:t> knowledge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FF"/>
                </a:solidFill>
              </a:rPr>
              <a:t>Faster learning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99852"/>
            <a:ext cx="6019800" cy="3514998"/>
          </a:xfrm>
          <a:prstGeom prst="rect">
            <a:avLst/>
          </a:prstGeom>
        </p:spPr>
        <p:txBody>
          <a:bodyPr vert="horz" lIns="91432" tIns="45716" rIns="91432" bIns="45716" rtlCol="0">
            <a:noAutofit/>
          </a:bodyPr>
          <a:lstStyle>
            <a:lvl1pPr marL="342870" indent="-342870" algn="l" defTabSz="914318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83" indent="-285724" algn="l" defTabSz="914318" rtl="0" eaLnBrk="1" latinLnBrk="0" hangingPunct="1">
              <a:spcBef>
                <a:spcPts val="2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98" indent="-228580" algn="l" defTabSz="914318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57" indent="-228580" algn="l" defTabSz="914318" rtl="0" eaLnBrk="1" latinLnBrk="0" hangingPunct="1">
              <a:spcBef>
                <a:spcPts val="2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17" indent="-228580" algn="l" defTabSz="914318" rtl="0" eaLnBrk="1" latinLnBrk="0" hangingPunct="1">
              <a:spcBef>
                <a:spcPts val="2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76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5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5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4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70" marR="0" lvl="0" indent="-342870" algn="l" defTabSz="91431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Error-related potential (ERP) as a backseat driver!</a:t>
            </a:r>
          </a:p>
          <a:p>
            <a:pPr marL="342870" marR="0" lvl="0" indent="-342870" algn="l" defTabSz="91431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A user monitors the performance of 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external agent upon which the user has no control</a:t>
            </a:r>
          </a:p>
          <a:p>
            <a:pPr marL="342870" marR="0" lvl="0" indent="-342870" algn="l" defTabSz="91431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User provides </a:t>
            </a:r>
            <a:r>
              <a:rPr lang="en-US" b="1" dirty="0" smtClean="0">
                <a:solidFill>
                  <a:srgbClr val="FFFF00"/>
                </a:solidFill>
                <a:latin typeface="Calibri (Body)"/>
              </a:rPr>
              <a:t>no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commands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, but only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monitors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 the agent's performance.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933450"/>
            <a:ext cx="241310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488668"/>
            <a:ext cx="334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CAR: Common Average Reference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5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Experimental Protocol of ERPs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9126"/>
            <a:ext cx="8305800" cy="186027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rgbClr val="FFFFFF"/>
                </a:solidFill>
              </a:rPr>
              <a:t> square as target location</a:t>
            </a:r>
          </a:p>
          <a:p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>
                <a:solidFill>
                  <a:srgbClr val="FFFFFF"/>
                </a:solidFill>
              </a:rPr>
              <a:t> square as moving cursor</a:t>
            </a:r>
          </a:p>
          <a:p>
            <a:r>
              <a:rPr lang="en-US" dirty="0">
                <a:solidFill>
                  <a:srgbClr val="FFFFFF"/>
                </a:solidFill>
              </a:rPr>
              <a:t>Dotted square as cursor location at the previous time step</a:t>
            </a:r>
          </a:p>
          <a:p>
            <a:r>
              <a:rPr lang="en-US" dirty="0">
                <a:solidFill>
                  <a:srgbClr val="FFFFFF"/>
                </a:solidFill>
              </a:rPr>
              <a:t>At each trial the cursor moves horizontally to reach the target</a:t>
            </a:r>
          </a:p>
          <a:p>
            <a:r>
              <a:rPr lang="en-US" dirty="0">
                <a:solidFill>
                  <a:srgbClr val="FFFFFF"/>
                </a:solidFill>
              </a:rPr>
              <a:t>The probability of moving in the wrong direction is ~0.2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200400" y="1371600"/>
            <a:ext cx="1600200" cy="1143000"/>
            <a:chOff x="3200400" y="1371600"/>
            <a:chExt cx="1600200" cy="1143000"/>
          </a:xfrm>
        </p:grpSpPr>
        <p:sp>
          <p:nvSpPr>
            <p:cNvPr id="5" name="Rectangle 4"/>
            <p:cNvSpPr/>
            <p:nvPr/>
          </p:nvSpPr>
          <p:spPr>
            <a:xfrm>
              <a:off x="3200400" y="1371600"/>
              <a:ext cx="1600200" cy="1143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D7D7D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495800" y="1668780"/>
              <a:ext cx="15240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D7D7D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38600" y="1676400"/>
              <a:ext cx="152400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D7D7D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00400" y="13832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800600" y="1371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Start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733800" y="2057400"/>
            <a:ext cx="3124200" cy="1143000"/>
            <a:chOff x="3733800" y="2057400"/>
            <a:chExt cx="3124200" cy="1143000"/>
          </a:xfrm>
        </p:grpSpPr>
        <p:grpSp>
          <p:nvGrpSpPr>
            <p:cNvPr id="17" name="Group 16"/>
            <p:cNvGrpSpPr/>
            <p:nvPr/>
          </p:nvGrpSpPr>
          <p:grpSpPr>
            <a:xfrm>
              <a:off x="3733800" y="2057400"/>
              <a:ext cx="1600200" cy="1143000"/>
              <a:chOff x="3200400" y="1371600"/>
              <a:chExt cx="1600200" cy="1143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200400" y="1371600"/>
                <a:ext cx="1600200" cy="1143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D7D7D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495800" y="1668780"/>
                <a:ext cx="152400" cy="1524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D7D7D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267200" y="1676400"/>
                <a:ext cx="152400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D7D7D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038600" y="1676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D7D7D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200400" y="1383268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t+1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5372100" y="2067544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Correct move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191000" y="2721840"/>
            <a:ext cx="3048000" cy="1164360"/>
            <a:chOff x="4191000" y="2721840"/>
            <a:chExt cx="3048000" cy="1164360"/>
          </a:xfrm>
        </p:grpSpPr>
        <p:grpSp>
          <p:nvGrpSpPr>
            <p:cNvPr id="23" name="Group 22"/>
            <p:cNvGrpSpPr/>
            <p:nvPr/>
          </p:nvGrpSpPr>
          <p:grpSpPr>
            <a:xfrm>
              <a:off x="4191000" y="2743200"/>
              <a:ext cx="1600200" cy="1143000"/>
              <a:chOff x="3200400" y="1371600"/>
              <a:chExt cx="1600200" cy="1143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200400" y="1371600"/>
                <a:ext cx="1600200" cy="1143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D7D7D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495800" y="1668780"/>
                <a:ext cx="152400" cy="1524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D7D7D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267200" y="1676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D7D7D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038600" y="1676400"/>
                <a:ext cx="152400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D7D7D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200400" y="1383268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t+2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861304" y="2721840"/>
              <a:ext cx="137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Wrong move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2438400" y="2514600"/>
            <a:ext cx="1600200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667000" y="2819400"/>
            <a:ext cx="76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200400" y="3474720"/>
            <a:ext cx="76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787140" y="4191000"/>
            <a:ext cx="76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57400" y="3133725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2000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137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Brain-inspired Hyperdimensional Computing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213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Hyperdimensional (HD) computing </a:t>
            </a:r>
            <a:r>
              <a:rPr lang="en-US" sz="1800" b="1" dirty="0" smtClean="0">
                <a:solidFill>
                  <a:srgbClr val="FFFF00"/>
                </a:solidFill>
              </a:rPr>
              <a:t>[P. </a:t>
            </a:r>
            <a:r>
              <a:rPr lang="en-US" sz="1800" b="1" dirty="0" err="1" smtClean="0">
                <a:solidFill>
                  <a:srgbClr val="FFFF00"/>
                </a:solidFill>
              </a:rPr>
              <a:t>Kanerva</a:t>
            </a:r>
            <a:r>
              <a:rPr lang="en-US" sz="1800" b="1" dirty="0" smtClean="0">
                <a:solidFill>
                  <a:srgbClr val="FFFF00"/>
                </a:solidFill>
              </a:rPr>
              <a:t>, Cognitive Computation’09]</a:t>
            </a:r>
            <a:r>
              <a:rPr lang="en-US" b="1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dirty="0">
                <a:solidFill>
                  <a:srgbClr val="FFFFFF"/>
                </a:solidFill>
              </a:rPr>
              <a:t>Emulation of cognition by computing with </a:t>
            </a:r>
            <a:r>
              <a:rPr lang="en-US" b="1" dirty="0">
                <a:solidFill>
                  <a:srgbClr val="FFFFFF"/>
                </a:solidFill>
              </a:rPr>
              <a:t>high-dimensional </a:t>
            </a:r>
            <a:r>
              <a:rPr lang="en-US" dirty="0" smtClean="0">
                <a:solidFill>
                  <a:srgbClr val="FFFFFF"/>
                </a:solidFill>
              </a:rPr>
              <a:t>vectors as opposed </a:t>
            </a:r>
            <a:r>
              <a:rPr lang="en-US" dirty="0">
                <a:solidFill>
                  <a:srgbClr val="FFFFFF"/>
                </a:solidFill>
              </a:rPr>
              <a:t>to computing with numbers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Information </a:t>
            </a:r>
            <a:r>
              <a:rPr lang="en-US" dirty="0">
                <a:solidFill>
                  <a:srgbClr val="FFFFFF"/>
                </a:solidFill>
              </a:rPr>
              <a:t>distributed in </a:t>
            </a:r>
            <a:r>
              <a:rPr lang="en-US" b="1" dirty="0" smtClean="0">
                <a:solidFill>
                  <a:srgbClr val="FFFFFF"/>
                </a:solidFill>
              </a:rPr>
              <a:t>high-dimensional space</a:t>
            </a:r>
            <a:endParaRPr lang="en-US" b="1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The </a:t>
            </a:r>
            <a:r>
              <a:rPr lang="en-US" b="1" dirty="0">
                <a:solidFill>
                  <a:srgbClr val="FFFFFF"/>
                </a:solidFill>
              </a:rPr>
              <a:t>algebra</a:t>
            </a:r>
            <a:r>
              <a:rPr lang="en-US" dirty="0">
                <a:solidFill>
                  <a:srgbClr val="FFFFFF"/>
                </a:solidFill>
              </a:rPr>
              <a:t> of hypervectors leads to </a:t>
            </a:r>
            <a:r>
              <a:rPr lang="en-US" dirty="0" smtClean="0">
                <a:solidFill>
                  <a:srgbClr val="FFFFFF"/>
                </a:solidFill>
              </a:rPr>
              <a:t>a </a:t>
            </a:r>
            <a:r>
              <a:rPr lang="en-US" b="1" dirty="0" smtClean="0">
                <a:solidFill>
                  <a:srgbClr val="FFFFFF"/>
                </a:solidFill>
              </a:rPr>
              <a:t>powerful </a:t>
            </a:r>
            <a:r>
              <a:rPr lang="en-US" b="1" dirty="0">
                <a:solidFill>
                  <a:srgbClr val="FFFFFF"/>
                </a:solidFill>
              </a:rPr>
              <a:t>model</a:t>
            </a:r>
            <a:r>
              <a:rPr lang="en-US" dirty="0">
                <a:solidFill>
                  <a:srgbClr val="FFFFFF"/>
                </a:solidFill>
              </a:rPr>
              <a:t> of computing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57200" y="2971800"/>
            <a:ext cx="8572232" cy="3048000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>
            <a:lvl1pPr marL="342870" indent="-342870" algn="l" defTabSz="914318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83" indent="-285724" algn="l" defTabSz="914318" rtl="0" eaLnBrk="1" latinLnBrk="0" hangingPunct="1">
              <a:spcBef>
                <a:spcPts val="2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98" indent="-228580" algn="l" defTabSz="914318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57" indent="-228580" algn="l" defTabSz="914318" rtl="0" eaLnBrk="1" latinLnBrk="0" hangingPunct="1">
              <a:spcBef>
                <a:spcPts val="2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17" indent="-228580" algn="l" defTabSz="914318" rtl="0" eaLnBrk="1" latinLnBrk="0" hangingPunct="1">
              <a:spcBef>
                <a:spcPts val="2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76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5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5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4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Superb properties: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General </a:t>
            </a:r>
            <a:r>
              <a:rPr lang="en-US" dirty="0" smtClean="0">
                <a:solidFill>
                  <a:srgbClr val="FFFFFF"/>
                </a:solidFill>
              </a:rPr>
              <a:t>and scalable model </a:t>
            </a:r>
            <a:r>
              <a:rPr lang="en-US" dirty="0">
                <a:solidFill>
                  <a:srgbClr val="FFFFFF"/>
                </a:solidFill>
              </a:rPr>
              <a:t>of </a:t>
            </a:r>
            <a:r>
              <a:rPr lang="en-US" dirty="0" smtClean="0">
                <a:solidFill>
                  <a:srgbClr val="FFFFFF"/>
                </a:solidFill>
              </a:rPr>
              <a:t>computing</a:t>
            </a:r>
          </a:p>
          <a:p>
            <a:r>
              <a:rPr lang="en-US" b="1" dirty="0">
                <a:solidFill>
                  <a:srgbClr val="FFFFFF"/>
                </a:solidFill>
              </a:rPr>
              <a:t>Well-defined</a:t>
            </a:r>
            <a:r>
              <a:rPr lang="en-US" dirty="0">
                <a:solidFill>
                  <a:srgbClr val="FFFFFF"/>
                </a:solidFill>
              </a:rPr>
              <a:t> set of arithmetic operations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Fast and one-shot</a:t>
            </a:r>
            <a:r>
              <a:rPr lang="en-US" dirty="0" smtClean="0">
                <a:solidFill>
                  <a:srgbClr val="FFFFFF"/>
                </a:solidFill>
              </a:rPr>
              <a:t> learning (no need of back-prop)</a:t>
            </a:r>
          </a:p>
          <a:p>
            <a:r>
              <a:rPr lang="en-US" dirty="0">
                <a:solidFill>
                  <a:srgbClr val="FFFFFF"/>
                </a:solidFill>
              </a:rPr>
              <a:t>Memory-centric with </a:t>
            </a:r>
            <a:r>
              <a:rPr lang="en-US" dirty="0" smtClean="0">
                <a:solidFill>
                  <a:srgbClr val="FFFFFF"/>
                </a:solidFill>
              </a:rPr>
              <a:t>embarrassingly </a:t>
            </a:r>
            <a:r>
              <a:rPr lang="en-US" b="1" dirty="0" smtClean="0">
                <a:solidFill>
                  <a:srgbClr val="FFFFFF"/>
                </a:solidFill>
              </a:rPr>
              <a:t>parallel</a:t>
            </a:r>
            <a:r>
              <a:rPr lang="en-US" dirty="0" smtClean="0">
                <a:solidFill>
                  <a:srgbClr val="FFFFFF"/>
                </a:solidFill>
              </a:rPr>
              <a:t> operations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Extremely robust </a:t>
            </a:r>
            <a:r>
              <a:rPr lang="en-US" dirty="0" smtClean="0">
                <a:solidFill>
                  <a:srgbClr val="FFFFFF"/>
                </a:solidFill>
              </a:rPr>
              <a:t>against most failure mechanisms and noise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43168" y="5562600"/>
            <a:ext cx="8572232" cy="990600"/>
          </a:xfrm>
          <a:prstGeom prst="rect">
            <a:avLst/>
          </a:prstGeom>
        </p:spPr>
        <p:txBody>
          <a:bodyPr vert="horz" lIns="91432" tIns="45716" rIns="91432" bIns="45716" rtlCol="0">
            <a:noAutofit/>
          </a:bodyPr>
          <a:lstStyle>
            <a:lvl1pPr marL="342870" indent="-342870" algn="l" defTabSz="914318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83" indent="-285724" algn="l" defTabSz="914318" rtl="0" eaLnBrk="1" latinLnBrk="0" hangingPunct="1">
              <a:spcBef>
                <a:spcPts val="2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98" indent="-228580" algn="l" defTabSz="914318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57" indent="-228580" algn="l" defTabSz="914318" rtl="0" eaLnBrk="1" latinLnBrk="0" hangingPunct="1">
              <a:spcBef>
                <a:spcPts val="2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17" indent="-228580" algn="l" defTabSz="914318" rtl="0" eaLnBrk="1" latinLnBrk="0" hangingPunct="1">
              <a:spcBef>
                <a:spcPts val="2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76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5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5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4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Our aim is to develop </a:t>
            </a:r>
            <a:r>
              <a:rPr lang="en-US" dirty="0">
                <a:solidFill>
                  <a:srgbClr val="FFFFFF"/>
                </a:solidFill>
              </a:rPr>
              <a:t>an </a:t>
            </a:r>
            <a:r>
              <a:rPr lang="en-US" dirty="0" smtClean="0">
                <a:solidFill>
                  <a:srgbClr val="FFFFFF"/>
                </a:solidFill>
              </a:rPr>
              <a:t>efficient </a:t>
            </a:r>
            <a:r>
              <a:rPr lang="en-US" dirty="0">
                <a:solidFill>
                  <a:srgbClr val="FFFFFF"/>
                </a:solidFill>
              </a:rPr>
              <a:t>and </a:t>
            </a:r>
            <a:r>
              <a:rPr lang="en-US" b="1" dirty="0">
                <a:solidFill>
                  <a:srgbClr val="FFFF00"/>
                </a:solidFill>
              </a:rPr>
              <a:t>fast learning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method based </a:t>
            </a:r>
            <a:r>
              <a:rPr lang="en-US" dirty="0">
                <a:solidFill>
                  <a:srgbClr val="FFFFFF"/>
                </a:solidFill>
              </a:rPr>
              <a:t>on </a:t>
            </a:r>
            <a:r>
              <a:rPr lang="en-US" dirty="0" smtClean="0">
                <a:solidFill>
                  <a:srgbClr val="FFFFFF"/>
                </a:solidFill>
              </a:rPr>
              <a:t>HD computing to </a:t>
            </a:r>
            <a:r>
              <a:rPr lang="en-US" b="1" dirty="0" smtClean="0">
                <a:solidFill>
                  <a:srgbClr val="FFFF00"/>
                </a:solidFill>
              </a:rPr>
              <a:t>blindly operate</a:t>
            </a:r>
            <a:r>
              <a:rPr lang="en-US" dirty="0" smtClean="0">
                <a:solidFill>
                  <a:srgbClr val="FFFFFF"/>
                </a:solidFill>
              </a:rPr>
              <a:t> with </a:t>
            </a:r>
            <a:r>
              <a:rPr lang="en-US" b="1" dirty="0">
                <a:solidFill>
                  <a:srgbClr val="FFFF00"/>
                </a:solidFill>
              </a:rPr>
              <a:t>all </a:t>
            </a:r>
            <a:r>
              <a:rPr lang="en-US" b="1" dirty="0" smtClean="0">
                <a:solidFill>
                  <a:srgbClr val="FFFF00"/>
                </a:solidFill>
              </a:rPr>
              <a:t>electrodes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and </a:t>
            </a:r>
            <a:r>
              <a:rPr lang="en-US" b="1" dirty="0">
                <a:solidFill>
                  <a:srgbClr val="FFFF00"/>
                </a:solidFill>
              </a:rPr>
              <a:t>with raw </a:t>
            </a:r>
            <a:r>
              <a:rPr lang="en-US" b="1" dirty="0" smtClean="0">
                <a:solidFill>
                  <a:srgbClr val="FFFF00"/>
                </a:solidFill>
              </a:rPr>
              <a:t>data</a:t>
            </a:r>
            <a:r>
              <a:rPr lang="en-US" b="1" dirty="0" smtClean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538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What Are Hypervectors</a:t>
            </a:r>
            <a:r>
              <a:rPr lang="en-US" b="1" dirty="0" smtClean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?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562600"/>
          </a:xfrm>
        </p:spPr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FF00"/>
                </a:solidFill>
              </a:rPr>
              <a:t>Distributed pattern–based data representations and </a:t>
            </a:r>
            <a:r>
              <a:rPr lang="en-US" sz="2800" b="1" dirty="0" smtClean="0">
                <a:solidFill>
                  <a:srgbClr val="FFFF00"/>
                </a:solidFill>
              </a:rPr>
              <a:t>arithmetic in contrast to </a:t>
            </a:r>
            <a:r>
              <a:rPr lang="en-US" sz="2800" b="1" dirty="0">
                <a:solidFill>
                  <a:srgbClr val="FFFF00"/>
                </a:solidFill>
              </a:rPr>
              <a:t>computing with numbers</a:t>
            </a:r>
            <a:r>
              <a:rPr lang="en-US" sz="2800" b="1" dirty="0" smtClean="0">
                <a:solidFill>
                  <a:srgbClr val="FFFF00"/>
                </a:solidFill>
              </a:rPr>
              <a:t>!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2400" b="1" dirty="0">
              <a:solidFill>
                <a:srgbClr val="FFFFFF"/>
              </a:solidFill>
            </a:endParaRPr>
          </a:p>
          <a:p>
            <a:r>
              <a:rPr lang="en-US" sz="2600" b="1" dirty="0" err="1" smtClean="0">
                <a:solidFill>
                  <a:srgbClr val="FFFF00"/>
                </a:solidFill>
              </a:rPr>
              <a:t>Hypervectors</a:t>
            </a:r>
            <a:r>
              <a:rPr lang="en-US" sz="2600" b="1" dirty="0" smtClean="0">
                <a:solidFill>
                  <a:srgbClr val="FFFF00"/>
                </a:solidFill>
              </a:rPr>
              <a:t> are: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FFFFFF"/>
                </a:solidFill>
              </a:rPr>
              <a:t>high-dimensional (e.g., </a:t>
            </a:r>
            <a:r>
              <a:rPr lang="en-US" sz="2600" b="1" dirty="0" smtClean="0">
                <a:solidFill>
                  <a:srgbClr val="FFFFFF"/>
                </a:solidFill>
              </a:rPr>
              <a:t>10,000 dimensions</a:t>
            </a:r>
            <a:r>
              <a:rPr lang="en-US" sz="2600" dirty="0" smtClean="0">
                <a:solidFill>
                  <a:srgbClr val="FFFFFF"/>
                </a:solidFill>
              </a:rPr>
              <a:t>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FFFFFF"/>
                </a:solidFill>
              </a:rPr>
              <a:t>(</a:t>
            </a:r>
            <a:r>
              <a:rPr lang="en-US" sz="2600" dirty="0">
                <a:solidFill>
                  <a:srgbClr val="FFFFFF"/>
                </a:solidFill>
              </a:rPr>
              <a:t>pseudo)</a:t>
            </a:r>
            <a:r>
              <a:rPr lang="en-US" sz="2600" b="1" dirty="0">
                <a:solidFill>
                  <a:srgbClr val="FFFFFF"/>
                </a:solidFill>
              </a:rPr>
              <a:t>random </a:t>
            </a:r>
            <a:r>
              <a:rPr lang="en-US" sz="2600" b="1" dirty="0" smtClean="0">
                <a:solidFill>
                  <a:srgbClr val="FFFFFF"/>
                </a:solidFill>
              </a:rPr>
              <a:t>with </a:t>
            </a:r>
            <a:r>
              <a:rPr lang="en-US" sz="2600" b="1" dirty="0" err="1" smtClean="0">
                <a:solidFill>
                  <a:srgbClr val="FFFFFF"/>
                </a:solidFill>
              </a:rPr>
              <a:t>i.i.d</a:t>
            </a:r>
            <a:r>
              <a:rPr lang="en-US" sz="2600" b="1" dirty="0" smtClean="0">
                <a:solidFill>
                  <a:srgbClr val="FFFFFF"/>
                </a:solidFill>
              </a:rPr>
              <a:t>. components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b="1" dirty="0" err="1" smtClean="0">
                <a:solidFill>
                  <a:srgbClr val="FFFFFF"/>
                </a:solidFill>
              </a:rPr>
              <a:t>holographically</a:t>
            </a:r>
            <a:r>
              <a:rPr lang="en-US" sz="2600" dirty="0" smtClean="0">
                <a:solidFill>
                  <a:srgbClr val="FFFFFF"/>
                </a:solidFill>
              </a:rPr>
              <a:t> distributed (i.e., </a:t>
            </a:r>
            <a:r>
              <a:rPr lang="en-US" sz="2600" dirty="0" smtClean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not </a:t>
            </a:r>
            <a:r>
              <a:rPr lang="en-US" sz="2600" dirty="0" err="1" smtClean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microcoded</a:t>
            </a:r>
            <a:r>
              <a:rPr lang="en-US" sz="2600" dirty="0" smtClean="0">
                <a:solidFill>
                  <a:srgbClr val="FFFFFF"/>
                </a:solidFill>
              </a:rPr>
              <a:t>)</a:t>
            </a:r>
          </a:p>
          <a:p>
            <a:r>
              <a:rPr lang="en-US" sz="2600" b="1" dirty="0" err="1">
                <a:solidFill>
                  <a:srgbClr val="FFFF00"/>
                </a:solidFill>
              </a:rPr>
              <a:t>Hypervectors</a:t>
            </a:r>
            <a:r>
              <a:rPr lang="en-US" sz="2600" b="1" dirty="0">
                <a:solidFill>
                  <a:srgbClr val="FFFF00"/>
                </a:solidFill>
              </a:rPr>
              <a:t> can: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FF"/>
                </a:solidFill>
              </a:rPr>
              <a:t>use various </a:t>
            </a:r>
            <a:r>
              <a:rPr lang="en-US" sz="2400" b="1" dirty="0">
                <a:solidFill>
                  <a:srgbClr val="FFFFFF"/>
                </a:solidFill>
              </a:rPr>
              <a:t>coding</a:t>
            </a:r>
            <a:r>
              <a:rPr lang="en-US" sz="2400" dirty="0">
                <a:solidFill>
                  <a:srgbClr val="FFFFFF"/>
                </a:solidFill>
              </a:rPr>
              <a:t>: dense or sparse, bipolar or binary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FFFF"/>
                </a:solidFill>
              </a:rPr>
              <a:t>be </a:t>
            </a:r>
            <a:r>
              <a:rPr lang="en-US" sz="2400" b="1" dirty="0">
                <a:solidFill>
                  <a:srgbClr val="FFFFFF"/>
                </a:solidFill>
              </a:rPr>
              <a:t>combined</a:t>
            </a:r>
            <a:r>
              <a:rPr lang="en-US" sz="2400" dirty="0">
                <a:solidFill>
                  <a:srgbClr val="FFFFFF"/>
                </a:solidFill>
              </a:rPr>
              <a:t> using arithmetic operations: multiplication, addition, and </a:t>
            </a:r>
            <a:r>
              <a:rPr lang="en-US" sz="2400" dirty="0" smtClean="0">
                <a:solidFill>
                  <a:srgbClr val="FFFFFF"/>
                </a:solidFill>
              </a:rPr>
              <a:t>permutation (MAP)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FF"/>
                </a:solidFill>
              </a:rPr>
              <a:t>be </a:t>
            </a:r>
            <a:r>
              <a:rPr lang="en-US" sz="2400" b="1" dirty="0">
                <a:solidFill>
                  <a:srgbClr val="FFFFFF"/>
                </a:solidFill>
              </a:rPr>
              <a:t>compared</a:t>
            </a:r>
            <a:r>
              <a:rPr lang="en-US" sz="2400" dirty="0">
                <a:solidFill>
                  <a:srgbClr val="FFFFFF"/>
                </a:solidFill>
              </a:rPr>
              <a:t> for similarity using distance </a:t>
            </a:r>
            <a:r>
              <a:rPr lang="en-US" sz="2400" dirty="0" smtClean="0">
                <a:solidFill>
                  <a:srgbClr val="FFFFFF"/>
                </a:solidFill>
              </a:rPr>
              <a:t>metrics, e.g., </a:t>
            </a:r>
            <a:r>
              <a:rPr lang="en-US" sz="2400" b="1" dirty="0" smtClean="0">
                <a:solidFill>
                  <a:srgbClr val="FFFFFF"/>
                </a:solidFill>
              </a:rPr>
              <a:t>Hamming distance</a:t>
            </a:r>
            <a:endParaRPr lang="en-US" sz="24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Mapping to </a:t>
            </a:r>
            <a:r>
              <a:rPr lang="en-US" b="1" dirty="0" smtClean="0">
                <a:solidFill>
                  <a:srgbClr val="FFFFFF"/>
                </a:solidFill>
              </a:rPr>
              <a:t>Hypervectors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FFFF"/>
                </a:solidFill>
              </a:rPr>
              <a:t>Each </a:t>
            </a:r>
            <a:r>
              <a:rPr lang="en-US" altLang="en-US" dirty="0" smtClean="0">
                <a:solidFill>
                  <a:srgbClr val="FFFFFF"/>
                </a:solidFill>
              </a:rPr>
              <a:t>“symbol” (e.g., a channel in EEG) </a:t>
            </a:r>
            <a:r>
              <a:rPr lang="en-US" altLang="en-US" dirty="0">
                <a:solidFill>
                  <a:srgbClr val="FFFFFF"/>
                </a:solidFill>
              </a:rPr>
              <a:t>is represented by a 10,000−D hypervector chosen at </a:t>
            </a:r>
            <a:r>
              <a:rPr lang="en-US" altLang="en-US" i="1" dirty="0">
                <a:solidFill>
                  <a:srgbClr val="FFFFFF"/>
                </a:solidFill>
              </a:rPr>
              <a:t>random: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FFFFFF"/>
                </a:solidFill>
              </a:rPr>
              <a:t>	</a:t>
            </a:r>
            <a:r>
              <a:rPr lang="en-US" altLang="en-US" b="1" i="1" dirty="0">
                <a:solidFill>
                  <a:srgbClr val="FFFF00"/>
                </a:solidFill>
              </a:rPr>
              <a:t>N</a:t>
            </a:r>
            <a:r>
              <a:rPr lang="en-US" altLang="en-US" b="1" i="1" baseline="-25000" dirty="0">
                <a:solidFill>
                  <a:srgbClr val="FFFF00"/>
                </a:solidFill>
              </a:rPr>
              <a:t>1</a:t>
            </a:r>
            <a:r>
              <a:rPr lang="en-US" altLang="en-US" dirty="0">
                <a:solidFill>
                  <a:srgbClr val="FFFFFF"/>
                </a:solidFill>
              </a:rPr>
              <a:t> =  [−1 +1 −1 −1 −1 +1 −1 −1 ...]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FFFF"/>
                </a:solidFill>
              </a:rPr>
              <a:t>     </a:t>
            </a:r>
            <a:r>
              <a:rPr lang="en-US" altLang="en-US" b="1" i="1" dirty="0">
                <a:solidFill>
                  <a:srgbClr val="FFFF00"/>
                </a:solidFill>
              </a:rPr>
              <a:t>N</a:t>
            </a:r>
            <a:r>
              <a:rPr lang="en-US" altLang="en-US" b="1" i="1" baseline="-25000" dirty="0">
                <a:solidFill>
                  <a:srgbClr val="FFFF00"/>
                </a:solidFill>
              </a:rPr>
              <a:t>2</a:t>
            </a:r>
            <a:r>
              <a:rPr lang="en-US" altLang="en-US" dirty="0">
                <a:solidFill>
                  <a:srgbClr val="FFFFFF"/>
                </a:solidFill>
              </a:rPr>
              <a:t> =  [+1 −1 +1 +1 +1 −1 +1 −1 ...]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FFFF"/>
                </a:solidFill>
              </a:rPr>
              <a:t>     </a:t>
            </a:r>
            <a:r>
              <a:rPr lang="en-US" altLang="en-US" b="1" i="1" dirty="0">
                <a:solidFill>
                  <a:srgbClr val="FFFF00"/>
                </a:solidFill>
              </a:rPr>
              <a:t>N</a:t>
            </a:r>
            <a:r>
              <a:rPr lang="en-US" altLang="en-US" b="1" i="1" baseline="-25000" dirty="0">
                <a:solidFill>
                  <a:srgbClr val="FFFF00"/>
                </a:solidFill>
              </a:rPr>
              <a:t>3</a:t>
            </a:r>
            <a:r>
              <a:rPr lang="en-US" altLang="en-US" dirty="0">
                <a:solidFill>
                  <a:srgbClr val="FFFFFF"/>
                </a:solidFill>
              </a:rPr>
              <a:t> =  [−1 −1 −1 +1 +1 −1 +1 −1 ...]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FFFF"/>
                </a:solidFill>
              </a:rPr>
              <a:t>     </a:t>
            </a:r>
            <a:r>
              <a:rPr lang="en-US" altLang="en-US" b="1" i="1" dirty="0">
                <a:solidFill>
                  <a:srgbClr val="FFFF00"/>
                </a:solidFill>
              </a:rPr>
              <a:t>N</a:t>
            </a:r>
            <a:r>
              <a:rPr lang="en-US" altLang="en-US" b="1" i="1" baseline="-25000" dirty="0">
                <a:solidFill>
                  <a:srgbClr val="FFFF00"/>
                </a:solidFill>
              </a:rPr>
              <a:t>4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>
                <a:solidFill>
                  <a:srgbClr val="FFFFFF"/>
                </a:solidFill>
              </a:rPr>
              <a:t>=  [−1 −1 −1 +1 +1 −1 +1 −1 ...]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FFFF"/>
                </a:solidFill>
              </a:rPr>
              <a:t>     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FFFF"/>
                </a:solidFill>
              </a:rPr>
              <a:t>     </a:t>
            </a:r>
            <a:r>
              <a:rPr lang="en-US" altLang="en-US" b="1" i="1" dirty="0">
                <a:solidFill>
                  <a:srgbClr val="FFFF00"/>
                </a:solidFill>
              </a:rPr>
              <a:t>N</a:t>
            </a:r>
            <a:r>
              <a:rPr lang="en-US" altLang="en-US" b="1" i="1" baseline="-25000" dirty="0">
                <a:solidFill>
                  <a:srgbClr val="FFFF00"/>
                </a:solidFill>
              </a:rPr>
              <a:t>64</a:t>
            </a:r>
            <a:r>
              <a:rPr lang="en-US" altLang="en-US" dirty="0">
                <a:solidFill>
                  <a:srgbClr val="FFFFFF"/>
                </a:solidFill>
              </a:rPr>
              <a:t> =   [−1 −1 +1 −1 +1 +1 +1 −1 ...]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Every hypervector is dissimilar to others, e.g., </a:t>
            </a:r>
            <a:r>
              <a:rPr lang="en-US" b="1" dirty="0">
                <a:solidFill>
                  <a:srgbClr val="FFFFFF"/>
                </a:solidFill>
              </a:rPr>
              <a:t>⟨</a:t>
            </a:r>
            <a:r>
              <a:rPr lang="en-US" b="1" i="1" dirty="0">
                <a:solidFill>
                  <a:srgbClr val="FFFF00"/>
                </a:solidFill>
              </a:rPr>
              <a:t>N</a:t>
            </a:r>
            <a:r>
              <a:rPr lang="en-US" b="1" i="1" baseline="-25000" dirty="0">
                <a:solidFill>
                  <a:srgbClr val="FFFF00"/>
                </a:solidFill>
              </a:rPr>
              <a:t>1</a:t>
            </a:r>
            <a:r>
              <a:rPr lang="en-US" b="1" i="1" dirty="0">
                <a:solidFill>
                  <a:srgbClr val="FFFFFF"/>
                </a:solidFill>
              </a:rPr>
              <a:t>,</a:t>
            </a:r>
            <a:r>
              <a:rPr lang="en-US" b="1" i="1" dirty="0">
                <a:solidFill>
                  <a:srgbClr val="FFFF00"/>
                </a:solidFill>
              </a:rPr>
              <a:t> N</a:t>
            </a:r>
            <a:r>
              <a:rPr lang="en-US" b="1" i="1" baseline="-25000" dirty="0">
                <a:solidFill>
                  <a:srgbClr val="FFFF00"/>
                </a:solidFill>
              </a:rPr>
              <a:t>2</a:t>
            </a:r>
            <a:r>
              <a:rPr lang="en-US" b="1" dirty="0">
                <a:solidFill>
                  <a:srgbClr val="FFFFFF"/>
                </a:solidFill>
              </a:rPr>
              <a:t>⟩ = 0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This assignment is fixed throughout computation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590800" y="5257800"/>
            <a:ext cx="4343400" cy="1027176"/>
            <a:chOff x="2590800" y="5257800"/>
            <a:chExt cx="4343400" cy="1027176"/>
          </a:xfrm>
        </p:grpSpPr>
        <p:sp>
          <p:nvSpPr>
            <p:cNvPr id="5" name="Rectangle 4"/>
            <p:cNvSpPr/>
            <p:nvPr/>
          </p:nvSpPr>
          <p:spPr>
            <a:xfrm>
              <a:off x="4038600" y="5257800"/>
              <a:ext cx="1295400" cy="91440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Item Memory (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iM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Arrow Connector 5"/>
            <p:cNvCxnSpPr>
              <a:endCxn id="5" idx="1"/>
            </p:cNvCxnSpPr>
            <p:nvPr/>
          </p:nvCxnSpPr>
          <p:spPr>
            <a:xfrm>
              <a:off x="3276600" y="5715000"/>
              <a:ext cx="76200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590800" y="5528548"/>
              <a:ext cx="680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‘Fp1’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48400" y="54819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  <a:r>
                <a:rPr kumimoji="0" lang="en-US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573786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28920" y="5915644"/>
              <a:ext cx="843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10,000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569970" y="5661660"/>
              <a:ext cx="76200" cy="9906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5511840" y="5494020"/>
              <a:ext cx="304800" cy="468392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/>
            <p:nvPr/>
          </p:nvSpPr>
          <p:spPr>
            <a:xfrm>
              <a:off x="5354279" y="5514600"/>
              <a:ext cx="843361" cy="400799"/>
            </a:xfrm>
            <a:prstGeom prst="rightArrow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3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7D7D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74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HD Arithmetic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5626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800" b="1" dirty="0" smtClean="0">
                <a:solidFill>
                  <a:srgbClr val="FFFFFF"/>
                </a:solidFill>
              </a:rPr>
              <a:t>Addition (</a:t>
            </a:r>
            <a:r>
              <a:rPr lang="en-US" sz="2800" b="1" i="1" dirty="0" smtClean="0">
                <a:solidFill>
                  <a:srgbClr val="FFFF00"/>
                </a:solidFill>
              </a:rPr>
              <a:t>+</a:t>
            </a:r>
            <a:r>
              <a:rPr lang="en-US" sz="2800" b="1" dirty="0" smtClean="0">
                <a:solidFill>
                  <a:srgbClr val="FFFFFF"/>
                </a:solidFill>
              </a:rPr>
              <a:t>) </a:t>
            </a:r>
            <a:r>
              <a:rPr lang="en-US" sz="2800" dirty="0" smtClean="0">
                <a:solidFill>
                  <a:srgbClr val="FFFFFF"/>
                </a:solidFill>
              </a:rPr>
              <a:t>is good </a:t>
            </a:r>
            <a:r>
              <a:rPr lang="en-US" sz="2800" dirty="0">
                <a:solidFill>
                  <a:srgbClr val="FFFFFF"/>
                </a:solidFill>
              </a:rPr>
              <a:t>for representing </a:t>
            </a:r>
            <a:r>
              <a:rPr lang="en-US" sz="2800" dirty="0" smtClean="0">
                <a:solidFill>
                  <a:srgbClr val="FFFFFF"/>
                </a:solidFill>
              </a:rPr>
              <a:t>sets, since sum vector is similar </a:t>
            </a:r>
            <a:r>
              <a:rPr lang="en-US" sz="2800" dirty="0">
                <a:solidFill>
                  <a:srgbClr val="FFFFFF"/>
                </a:solidFill>
              </a:rPr>
              <a:t>to its constituent </a:t>
            </a:r>
            <a:r>
              <a:rPr lang="en-US" sz="2800" dirty="0" smtClean="0">
                <a:solidFill>
                  <a:srgbClr val="FFFFFF"/>
                </a:solidFill>
              </a:rPr>
              <a:t>vectors. </a:t>
            </a:r>
          </a:p>
          <a:p>
            <a:pPr lvl="1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600" b="1" dirty="0" smtClean="0">
                <a:solidFill>
                  <a:srgbClr val="FFFFFF"/>
                </a:solidFill>
              </a:rPr>
              <a:t>⟨</a:t>
            </a:r>
            <a:r>
              <a:rPr lang="en-US" sz="2600" b="1" i="1" dirty="0" smtClean="0">
                <a:solidFill>
                  <a:srgbClr val="FFFF00"/>
                </a:solidFill>
              </a:rPr>
              <a:t>A+B</a:t>
            </a:r>
            <a:r>
              <a:rPr lang="en-US" sz="2600" b="1" dirty="0" smtClean="0">
                <a:solidFill>
                  <a:srgbClr val="FFFFFF"/>
                </a:solidFill>
              </a:rPr>
              <a:t>, </a:t>
            </a:r>
            <a:r>
              <a:rPr lang="en-US" sz="2600" b="1" i="1" dirty="0" smtClean="0">
                <a:solidFill>
                  <a:srgbClr val="FFFF00"/>
                </a:solidFill>
              </a:rPr>
              <a:t>A</a:t>
            </a:r>
            <a:r>
              <a:rPr lang="en-US" sz="2600" b="1" dirty="0" smtClean="0">
                <a:solidFill>
                  <a:srgbClr val="FFFFFF"/>
                </a:solidFill>
              </a:rPr>
              <a:t>⟩=0.5</a:t>
            </a:r>
            <a:endParaRPr lang="en-US" sz="2600" dirty="0">
              <a:solidFill>
                <a:srgbClr val="FFFFFF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b="1" dirty="0" smtClean="0">
                <a:solidFill>
                  <a:srgbClr val="FFFFFF"/>
                </a:solidFill>
              </a:rPr>
              <a:t>Multiplication (</a:t>
            </a:r>
            <a:r>
              <a:rPr lang="en-US" sz="2800" b="1" dirty="0" smtClean="0">
                <a:solidFill>
                  <a:srgbClr val="FFFF00"/>
                </a:solidFill>
              </a:rPr>
              <a:t>*</a:t>
            </a:r>
            <a:r>
              <a:rPr lang="en-US" sz="2800" b="1" dirty="0" smtClean="0">
                <a:solidFill>
                  <a:srgbClr val="FFFFFF"/>
                </a:solidFill>
              </a:rPr>
              <a:t>) </a:t>
            </a:r>
            <a:r>
              <a:rPr lang="en-US" sz="2800" dirty="0" smtClean="0">
                <a:solidFill>
                  <a:srgbClr val="FFFFFF"/>
                </a:solidFill>
              </a:rPr>
              <a:t>is </a:t>
            </a:r>
            <a:r>
              <a:rPr lang="en-US" sz="2800" dirty="0">
                <a:solidFill>
                  <a:srgbClr val="FFFFFF"/>
                </a:solidFill>
              </a:rPr>
              <a:t>good for </a:t>
            </a:r>
            <a:r>
              <a:rPr lang="en-US" sz="2800" dirty="0" smtClean="0">
                <a:solidFill>
                  <a:srgbClr val="FFFFFF"/>
                </a:solidFill>
              </a:rPr>
              <a:t>binding, since product vector is dissimilar </a:t>
            </a:r>
            <a:r>
              <a:rPr lang="en-US" sz="2800" dirty="0">
                <a:solidFill>
                  <a:srgbClr val="FFFFFF"/>
                </a:solidFill>
              </a:rPr>
              <a:t>to its constituent </a:t>
            </a:r>
            <a:r>
              <a:rPr lang="en-US" sz="2800" dirty="0" smtClean="0">
                <a:solidFill>
                  <a:srgbClr val="FFFFFF"/>
                </a:solidFill>
              </a:rPr>
              <a:t>vectors. </a:t>
            </a:r>
          </a:p>
          <a:p>
            <a:pPr lvl="1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600" b="1" dirty="0" smtClean="0">
                <a:solidFill>
                  <a:srgbClr val="FFFFFF"/>
                </a:solidFill>
              </a:rPr>
              <a:t>⟨</a:t>
            </a:r>
            <a:r>
              <a:rPr lang="en-US" sz="2600" b="1" i="1" dirty="0" smtClean="0">
                <a:solidFill>
                  <a:srgbClr val="FFFF00"/>
                </a:solidFill>
              </a:rPr>
              <a:t>A*B</a:t>
            </a:r>
            <a:r>
              <a:rPr lang="en-US" sz="2600" b="1" dirty="0" smtClean="0">
                <a:solidFill>
                  <a:srgbClr val="FFFFFF"/>
                </a:solidFill>
              </a:rPr>
              <a:t>, </a:t>
            </a:r>
            <a:r>
              <a:rPr lang="en-US" sz="2600" b="1" i="1" dirty="0">
                <a:solidFill>
                  <a:srgbClr val="FFFF00"/>
                </a:solidFill>
              </a:rPr>
              <a:t>A</a:t>
            </a:r>
            <a:r>
              <a:rPr lang="en-US" sz="2600" b="1" dirty="0" smtClean="0">
                <a:solidFill>
                  <a:srgbClr val="FFFFFF"/>
                </a:solidFill>
              </a:rPr>
              <a:t>⟩=0</a:t>
            </a:r>
            <a:endParaRPr lang="en-US" sz="2600" dirty="0">
              <a:solidFill>
                <a:srgbClr val="FFFFFF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b="1" dirty="0" smtClean="0">
                <a:solidFill>
                  <a:srgbClr val="FFFFFF"/>
                </a:solidFill>
              </a:rPr>
              <a:t>Permutation (</a:t>
            </a:r>
            <a:r>
              <a:rPr lang="el-GR" sz="2800" b="1" dirty="0">
                <a:solidFill>
                  <a:srgbClr val="FFFF00"/>
                </a:solidFill>
              </a:rPr>
              <a:t>ρ</a:t>
            </a:r>
            <a:r>
              <a:rPr lang="en-US" sz="2800" b="1" dirty="0" smtClean="0">
                <a:solidFill>
                  <a:srgbClr val="FFFFFF"/>
                </a:solidFill>
              </a:rPr>
              <a:t>) </a:t>
            </a:r>
            <a:r>
              <a:rPr lang="en-US" sz="2800" dirty="0" smtClean="0">
                <a:solidFill>
                  <a:srgbClr val="FFFFFF"/>
                </a:solidFill>
              </a:rPr>
              <a:t>makes a dissimilar vector by rotating, it is good </a:t>
            </a:r>
            <a:r>
              <a:rPr lang="en-US" sz="2800" dirty="0">
                <a:solidFill>
                  <a:srgbClr val="FFFFFF"/>
                </a:solidFill>
              </a:rPr>
              <a:t>for representing sequences. </a:t>
            </a:r>
            <a:endParaRPr lang="en-US" sz="2800" dirty="0" smtClean="0">
              <a:solidFill>
                <a:srgbClr val="FFFFFF"/>
              </a:solidFill>
            </a:endParaRPr>
          </a:p>
          <a:p>
            <a:pPr lvl="1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600" b="1" dirty="0" smtClean="0">
                <a:solidFill>
                  <a:srgbClr val="FFFFFF"/>
                </a:solidFill>
              </a:rPr>
              <a:t>⟨</a:t>
            </a:r>
            <a:r>
              <a:rPr lang="en-US" sz="2600" b="1" i="1" dirty="0" smtClean="0">
                <a:solidFill>
                  <a:srgbClr val="FFFF00"/>
                </a:solidFill>
              </a:rPr>
              <a:t>A</a:t>
            </a:r>
            <a:r>
              <a:rPr lang="en-US" sz="2600" b="1" dirty="0" smtClean="0">
                <a:solidFill>
                  <a:srgbClr val="FFFFFF"/>
                </a:solidFill>
              </a:rPr>
              <a:t>,</a:t>
            </a:r>
            <a:r>
              <a:rPr lang="en-US" sz="2600" b="1" dirty="0" smtClean="0"/>
              <a:t> </a:t>
            </a:r>
            <a:r>
              <a:rPr lang="el-GR" sz="2600" b="1" dirty="0" smtClean="0">
                <a:solidFill>
                  <a:srgbClr val="FFFF00"/>
                </a:solidFill>
              </a:rPr>
              <a:t>ρ</a:t>
            </a:r>
            <a:r>
              <a:rPr lang="en-US" sz="2600" b="1" i="1" dirty="0" smtClean="0">
                <a:solidFill>
                  <a:srgbClr val="FFFF00"/>
                </a:solidFill>
              </a:rPr>
              <a:t>A</a:t>
            </a:r>
            <a:r>
              <a:rPr lang="en-US" sz="2600" b="1" dirty="0">
                <a:solidFill>
                  <a:srgbClr val="FFFFFF"/>
                </a:solidFill>
              </a:rPr>
              <a:t>⟩=</a:t>
            </a:r>
            <a:r>
              <a:rPr lang="en-US" sz="2600" b="1" dirty="0" smtClean="0">
                <a:solidFill>
                  <a:srgbClr val="FFFFFF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8251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Energy-Saving">
      <a:dk1>
        <a:srgbClr val="000000"/>
      </a:dk1>
      <a:lt1>
        <a:srgbClr val="D7D7D7"/>
      </a:lt1>
      <a:dk2>
        <a:srgbClr val="000000"/>
      </a:dk2>
      <a:lt2>
        <a:srgbClr val="D7D7D7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6927</TotalTime>
  <Words>1220</Words>
  <Application>Microsoft Macintosh PowerPoint</Application>
  <PresentationFormat>On-screen Show (4:3)</PresentationFormat>
  <Paragraphs>284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Calibri</vt:lpstr>
      <vt:lpstr>Calibri (Body)</vt:lpstr>
      <vt:lpstr>Cambria Math</vt:lpstr>
      <vt:lpstr>CMR10</vt:lpstr>
      <vt:lpstr>CMSY10</vt:lpstr>
      <vt:lpstr>Courier New</vt:lpstr>
      <vt:lpstr>MS PGothic</vt:lpstr>
      <vt:lpstr>ＭＳ Ｐゴシック</vt:lpstr>
      <vt:lpstr>NimbusRomNo9L-Regu</vt:lpstr>
      <vt:lpstr>Wingdings</vt:lpstr>
      <vt:lpstr>1_Office Theme</vt:lpstr>
      <vt:lpstr> Hyperdimensional Computing for Noninvasive Brain–Computer Interfaces:  Blind and One-Shot Classification of EEG Error-Related Potentials</vt:lpstr>
      <vt:lpstr>Outline</vt:lpstr>
      <vt:lpstr>General Architecture for Brain-Computer Interface (BCI)</vt:lpstr>
      <vt:lpstr>EEG Error-Related Potentials</vt:lpstr>
      <vt:lpstr>Experimental Protocol of ERPs</vt:lpstr>
      <vt:lpstr>Brain-inspired Hyperdimensional Computing</vt:lpstr>
      <vt:lpstr>What Are Hypervectors?</vt:lpstr>
      <vt:lpstr>Mapping to Hypervectors</vt:lpstr>
      <vt:lpstr>HD Arithmetic</vt:lpstr>
      <vt:lpstr>Its Algebra is General: Architecture Can Be Reused </vt:lpstr>
      <vt:lpstr>Mapping an EEG Electrode to Hypervectors </vt:lpstr>
      <vt:lpstr>Temporal HD Encoder for one EEG Electrode</vt:lpstr>
      <vt:lpstr>Temporal-Spatial HD Encoder</vt:lpstr>
      <vt:lpstr>Class Prototypes in Associative Memory</vt:lpstr>
      <vt:lpstr>Fast and One-shot Learning </vt:lpstr>
      <vt:lpstr>Fast and One-shot Learning by 6 Subjects </vt:lpstr>
      <vt:lpstr>Blindly Using All Electrodes w/o Preprocessing </vt:lpstr>
      <vt:lpstr>Summary</vt:lpstr>
      <vt:lpstr>Acknowledgment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Paxon Frady</dc:creator>
  <cp:lastModifiedBy>Microsoft Office User</cp:lastModifiedBy>
  <cp:revision>114</cp:revision>
  <dcterms:created xsi:type="dcterms:W3CDTF">2017-01-24T23:28:05Z</dcterms:created>
  <dcterms:modified xsi:type="dcterms:W3CDTF">2018-03-05T16:50:13Z</dcterms:modified>
</cp:coreProperties>
</file>