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0D885-179D-F4A0-9EF3-EB0493CCE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52659A-2CAA-0902-0C96-4610ADF1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437B36-B987-115B-97F8-65826BDB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402A-B814-453B-B8C1-2A1814A115E7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4EE642-F7C6-E8D9-A133-38E9F1F8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F26888-8386-983F-FA97-AC0A9B94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48F3-776A-4B92-A2DD-4A4B417C5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99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EA901-75F7-F6AB-02E4-8B3CDA19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D1BF61-F810-290F-BF48-3DF2A4B0F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680880-1A1E-C86D-079A-83EBD018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402A-B814-453B-B8C1-2A1814A115E7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C234F9-5D8A-DF74-B1E3-4172F962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7D78B6-6D68-F67A-3339-767F7D1E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48F3-776A-4B92-A2DD-4A4B417C5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23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2F8F2F-E89B-BF09-BECD-68944961D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E3ADCE-0E2C-40BF-3884-69FAD773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C015EF-0993-EE5C-4D79-48653A58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402A-B814-453B-B8C1-2A1814A115E7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B0989-FFA8-7074-46AE-956940B5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313EF-BA00-9929-B4BC-90B08FF5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48F3-776A-4B92-A2DD-4A4B417C5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06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06088-12BD-0500-3365-8E4F911A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1D05A-ACDE-7FE2-48BB-FE700D36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602350-5723-2FB1-429D-022727D0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402A-B814-453B-B8C1-2A1814A115E7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3FE582-1373-2C9D-E543-35672CE8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9E169D-0673-EE4E-0E4B-1A836FD1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48F3-776A-4B92-A2DD-4A4B417C5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910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1B793E-633B-A7F3-4C13-A8CD6CBC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B3E4D4-8264-F025-DF6D-EF6EAD4F3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8EE22A-9305-FE68-67A7-9F906D30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402A-B814-453B-B8C1-2A1814A115E7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40492D-837F-1C1E-E47F-73E159BD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650F85-20E5-D7C3-0911-90AD10B8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48F3-776A-4B92-A2DD-4A4B417C5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5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71AE0-00EF-0590-3162-E127685A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06C0C9-E1D4-2CD1-2D06-A19E9946C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119CE4-7153-A073-F1E1-F60B924A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E50399-4618-D233-ED3E-C3FA7631B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402A-B814-453B-B8C1-2A1814A115E7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2705FA-F874-1327-6215-6AB09529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51D823-5A86-FF73-26C0-2FA182B7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48F3-776A-4B92-A2DD-4A4B417C5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80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CF174C-54F0-9ED3-8C5E-B7B365FD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12536F-E5D9-11E2-E4A6-3790E55B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37F4E0-F0A8-D6A0-7719-1315271D5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B906FD-5377-CC78-BE65-893AE749C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42DA3A-9EAA-03C6-79FE-97B19D590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A4AF73-E744-47E7-4565-72BB9582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402A-B814-453B-B8C1-2A1814A115E7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D01F06-CF89-B2F3-69C6-554B7068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1B2143-771F-5721-12A2-82C4DC20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48F3-776A-4B92-A2DD-4A4B417C5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01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756D5-6771-8D0E-1CBE-404C1D7A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7A7A40-0C55-0759-43CE-8338DC5B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402A-B814-453B-B8C1-2A1814A115E7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C3C57A-0B1E-787F-4B1E-D13C5108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A385A2-1776-0781-0167-601F005E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48F3-776A-4B92-A2DD-4A4B417C5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14E71C-0F49-9E41-46ED-8F2BFA8B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402A-B814-453B-B8C1-2A1814A115E7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B16170-9969-FD90-6EBE-D272149E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6D3A31-6B7C-258D-B429-6DBEEC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48F3-776A-4B92-A2DD-4A4B417C5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6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BC02F-094B-5215-C11F-F35D7273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B94CED-FA20-0A84-D273-F6827C14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45748C-00DB-C51F-8446-2EB5DD130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75931C-98DD-7D5F-1E07-951B5672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402A-B814-453B-B8C1-2A1814A115E7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E75231-543E-53B8-6939-6AD5BE30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FC20EB-F607-67D6-FBFB-7AEEB95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48F3-776A-4B92-A2DD-4A4B417C5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57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461C1-CFAD-ECDC-7C32-73B71019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67AEC1-52D3-B177-221B-25289AE44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303767-1985-9CB3-4806-053D87E83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A17253-1889-2538-0A1C-DD12A82B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B402A-B814-453B-B8C1-2A1814A115E7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62739D-2969-09CD-49A6-F257076B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2DE7DA-D162-614A-D922-42EE1B42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48F3-776A-4B92-A2DD-4A4B417C5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76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AC2A6E-E7A8-E78B-615B-22C78BBA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A0E3DC-947F-ACEC-5750-288B60D85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22685C-C74F-C66F-FE4F-2D73F8EF4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B402A-B814-453B-B8C1-2A1814A115E7}" type="datetimeFigureOut">
              <a:rPr kumimoji="1" lang="ja-JP" altLang="en-US" smtClean="0"/>
              <a:t>2025/3/6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B3766-21D4-D8F9-C807-AC04A5FA7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647F87-E20F-01F2-066E-C0A6BDCF8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748F3-776A-4B92-A2DD-4A4B417C51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84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D5A5E23-05CE-8576-8779-FED8FAAAC79A}"/>
              </a:ext>
            </a:extLst>
          </p:cNvPr>
          <p:cNvSpPr/>
          <p:nvPr/>
        </p:nvSpPr>
        <p:spPr>
          <a:xfrm>
            <a:off x="218861" y="278674"/>
            <a:ext cx="11790259" cy="6191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Echo Dot (エコードット) 第5世代 - Alexa、センサー搭載、鮮やかなサウンド｜チャコール">
            <a:extLst>
              <a:ext uri="{FF2B5EF4-FFF2-40B4-BE49-F238E27FC236}">
                <a16:creationId xmlns:a16="http://schemas.microsoft.com/office/drawing/2014/main" id="{B27E29B5-C2DC-84BF-272F-A4716782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286" y="4006835"/>
            <a:ext cx="2165428" cy="21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1E8BB0-B3FD-7F35-300F-E1278B050CF6}"/>
              </a:ext>
            </a:extLst>
          </p:cNvPr>
          <p:cNvSpPr/>
          <p:nvPr/>
        </p:nvSpPr>
        <p:spPr>
          <a:xfrm>
            <a:off x="525264" y="1046155"/>
            <a:ext cx="2406316" cy="12700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ノイズ除去</a:t>
            </a:r>
            <a:endParaRPr kumimoji="1" lang="en-US" altLang="ja-JP" sz="2800" b="1" dirty="0"/>
          </a:p>
          <a:p>
            <a:pPr algn="ctr"/>
            <a:r>
              <a:rPr lang="en-US" altLang="ja-JP" sz="2800" b="1" dirty="0"/>
              <a:t>(</a:t>
            </a:r>
            <a:r>
              <a:rPr lang="ja-JP" altLang="en-US" sz="2800" b="1" dirty="0"/>
              <a:t>音源分離</a:t>
            </a:r>
            <a:r>
              <a:rPr lang="en-US" altLang="ja-JP" sz="2800" b="1" dirty="0"/>
              <a:t>)</a:t>
            </a:r>
            <a:endParaRPr kumimoji="1" lang="ja-JP" altLang="en-US" sz="2800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471A84-8B6D-93B1-B10E-978C6F35639C}"/>
              </a:ext>
            </a:extLst>
          </p:cNvPr>
          <p:cNvSpPr/>
          <p:nvPr/>
        </p:nvSpPr>
        <p:spPr>
          <a:xfrm>
            <a:off x="3195740" y="1046155"/>
            <a:ext cx="2788347" cy="127008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発話内容を認識</a:t>
            </a:r>
            <a:endParaRPr kumimoji="1" lang="en-US" altLang="ja-JP" sz="2800" b="1" dirty="0"/>
          </a:p>
          <a:p>
            <a:pPr algn="ctr"/>
            <a:r>
              <a:rPr lang="en-US" altLang="ja-JP" sz="2800" b="1" dirty="0"/>
              <a:t>(</a:t>
            </a:r>
            <a:r>
              <a:rPr lang="ja-JP" altLang="en-US" sz="2800" b="1" dirty="0"/>
              <a:t>音声認識</a:t>
            </a:r>
            <a:r>
              <a:rPr lang="en-US" altLang="ja-JP" sz="2800" b="1" dirty="0"/>
              <a:t>)</a:t>
            </a:r>
            <a:endParaRPr kumimoji="1" lang="ja-JP" altLang="en-US" sz="28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E1AF7B3-FDA8-CEC4-17BD-A7784C94810A}"/>
              </a:ext>
            </a:extLst>
          </p:cNvPr>
          <p:cNvSpPr/>
          <p:nvPr/>
        </p:nvSpPr>
        <p:spPr>
          <a:xfrm>
            <a:off x="6248247" y="1046155"/>
            <a:ext cx="2788347" cy="12700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発話内容を解析</a:t>
            </a:r>
            <a:endParaRPr kumimoji="1" lang="en-US" altLang="ja-JP" sz="2800" b="1" dirty="0"/>
          </a:p>
          <a:p>
            <a:pPr algn="ctr"/>
            <a:r>
              <a:rPr lang="en-US" altLang="ja-JP" sz="2800" b="1" dirty="0"/>
              <a:t>(</a:t>
            </a:r>
            <a:r>
              <a:rPr lang="ja-JP" altLang="en-US" sz="2800" b="1" dirty="0"/>
              <a:t>自然言語処理</a:t>
            </a:r>
            <a:r>
              <a:rPr lang="en-US" altLang="ja-JP" sz="2800" b="1" dirty="0"/>
              <a:t>)</a:t>
            </a:r>
            <a:endParaRPr kumimoji="1" lang="ja-JP" altLang="en-US" sz="2800" b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6F511C-0EF2-361C-E024-BE661B9FF20B}"/>
              </a:ext>
            </a:extLst>
          </p:cNvPr>
          <p:cNvSpPr/>
          <p:nvPr/>
        </p:nvSpPr>
        <p:spPr>
          <a:xfrm>
            <a:off x="9300754" y="1046155"/>
            <a:ext cx="2365984" cy="127008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テレビを消す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3456246-A0AB-EFA8-A9D3-63C83602ED6A}"/>
              </a:ext>
            </a:extLst>
          </p:cNvPr>
          <p:cNvSpPr/>
          <p:nvPr/>
        </p:nvSpPr>
        <p:spPr>
          <a:xfrm>
            <a:off x="365760" y="496389"/>
            <a:ext cx="11477897" cy="2856411"/>
          </a:xfrm>
          <a:prstGeom prst="wedgeRoundRectCallout">
            <a:avLst>
              <a:gd name="adj1" fmla="val -4445"/>
              <a:gd name="adj2" fmla="val 7577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437E7FB-2310-3D69-860A-B0EBF81FA7D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31580" y="1681200"/>
            <a:ext cx="26416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DA6BDB3-6EBD-5EAC-B346-A428C12D874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984087" y="1681200"/>
            <a:ext cx="26416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A64353D-416A-920A-170A-5244323C084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036594" y="1681200"/>
            <a:ext cx="26416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A4AF5F16-675A-CD5F-2005-2B2874198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675731" y="3694612"/>
            <a:ext cx="2775857" cy="277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0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58E4C-2750-E6C6-93FB-12FE3A99B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1B48DE10-92A9-A0E9-8DA2-4D03AE5BED7D}"/>
              </a:ext>
            </a:extLst>
          </p:cNvPr>
          <p:cNvSpPr/>
          <p:nvPr/>
        </p:nvSpPr>
        <p:spPr>
          <a:xfrm>
            <a:off x="252549" y="513806"/>
            <a:ext cx="11686902" cy="549510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D26A6A6-B2A3-BFA2-73B6-B776897C50C9}"/>
              </a:ext>
            </a:extLst>
          </p:cNvPr>
          <p:cNvSpPr/>
          <p:nvPr/>
        </p:nvSpPr>
        <p:spPr>
          <a:xfrm>
            <a:off x="523928" y="632071"/>
            <a:ext cx="10875592" cy="5220089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46EDCA-1476-FACF-E080-779C5B569DC5}"/>
              </a:ext>
            </a:extLst>
          </p:cNvPr>
          <p:cNvSpPr txBox="1"/>
          <p:nvPr/>
        </p:nvSpPr>
        <p:spPr>
          <a:xfrm>
            <a:off x="523928" y="632071"/>
            <a:ext cx="502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rgbClr val="0070C0"/>
                </a:solidFill>
              </a:rPr>
              <a:t>周辺化</a:t>
            </a:r>
            <a:r>
              <a:rPr lang="en-US" altLang="ja-JP" sz="2400" b="1" u="sng" dirty="0">
                <a:solidFill>
                  <a:srgbClr val="0070C0"/>
                </a:solidFill>
              </a:rPr>
              <a:t>(Marginalization)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4013507-0E0C-B599-53CE-9953799F3B38}"/>
                  </a:ext>
                </a:extLst>
              </p:cNvPr>
              <p:cNvSpPr txBox="1"/>
              <p:nvPr/>
            </p:nvSpPr>
            <p:spPr>
              <a:xfrm>
                <a:off x="7265668" y="616253"/>
                <a:ext cx="4133852" cy="1505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36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4013507-0E0C-B599-53CE-9953799F3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668" y="616253"/>
                <a:ext cx="4133852" cy="1505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40B0EC7-C1BE-4E22-59A9-A644E7E2D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61564"/>
              </p:ext>
            </p:extLst>
          </p:nvPr>
        </p:nvGraphicFramePr>
        <p:xfrm>
          <a:off x="1897724" y="26873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50278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673371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93208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99667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3247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性別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マクドナルド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モスバーガー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ロッテリア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96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男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56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3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7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507973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65D7F77-6B1B-F850-6B3C-73C423A28FDB}"/>
              </a:ext>
            </a:extLst>
          </p:cNvPr>
          <p:cNvSpPr/>
          <p:nvPr/>
        </p:nvSpPr>
        <p:spPr>
          <a:xfrm>
            <a:off x="3535679" y="3056709"/>
            <a:ext cx="4885509" cy="6586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73EB36-7360-1FB7-82EA-7E5D0B04440C}"/>
              </a:ext>
            </a:extLst>
          </p:cNvPr>
          <p:cNvSpPr txBox="1"/>
          <p:nvPr/>
        </p:nvSpPr>
        <p:spPr>
          <a:xfrm>
            <a:off x="676115" y="1798627"/>
            <a:ext cx="2443217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+mn-ea"/>
              </a:rPr>
              <a:t>同時確率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P(</a:t>
            </a:r>
            <a:r>
              <a:rPr lang="en-US" altLang="ja-JP" b="1" dirty="0" err="1">
                <a:solidFill>
                  <a:srgbClr val="FF0000"/>
                </a:solidFill>
                <a:latin typeface="+mn-ea"/>
              </a:rPr>
              <a:t>x,y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の領域</a:t>
            </a:r>
            <a:endParaRPr lang="en-US" altLang="ja-JP" b="1" dirty="0">
              <a:solidFill>
                <a:srgbClr val="FF0000"/>
              </a:solidFill>
              <a:latin typeface="+mn-ea"/>
            </a:endParaRPr>
          </a:p>
          <a:p>
            <a:r>
              <a:rPr lang="ja-JP" altLang="en-US" b="1" dirty="0">
                <a:solidFill>
                  <a:srgbClr val="FF0000"/>
                </a:solidFill>
                <a:latin typeface="+mn-ea"/>
              </a:rPr>
              <a:t>同時確率分布という</a:t>
            </a:r>
            <a:endParaRPr lang="en-US" altLang="ja-JP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5CCEF774-2E05-77BD-AC51-94694F183553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119332" y="2121793"/>
            <a:ext cx="416347" cy="126425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B84EF3C-1404-3CBC-1D27-B871A941C583}"/>
              </a:ext>
            </a:extLst>
          </p:cNvPr>
          <p:cNvSpPr/>
          <p:nvPr/>
        </p:nvSpPr>
        <p:spPr>
          <a:xfrm>
            <a:off x="3535679" y="3796212"/>
            <a:ext cx="4885509" cy="37011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FEECFB4-860B-64B8-18BB-1E37EB282109}"/>
              </a:ext>
            </a:extLst>
          </p:cNvPr>
          <p:cNvSpPr/>
          <p:nvPr/>
        </p:nvSpPr>
        <p:spPr>
          <a:xfrm>
            <a:off x="8457435" y="3056709"/>
            <a:ext cx="1568289" cy="73950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7F852D7-8D84-30BB-F6E4-6E97A73AE1AC}"/>
              </a:ext>
            </a:extLst>
          </p:cNvPr>
          <p:cNvSpPr txBox="1"/>
          <p:nvPr/>
        </p:nvSpPr>
        <p:spPr>
          <a:xfrm>
            <a:off x="1670467" y="4736207"/>
            <a:ext cx="244321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  <a:latin typeface="+mn-ea"/>
              </a:rPr>
              <a:t>P(</a:t>
            </a:r>
            <a:r>
              <a:rPr lang="en-US" altLang="ja-JP" b="1" dirty="0" err="1">
                <a:solidFill>
                  <a:srgbClr val="00B050"/>
                </a:solidFill>
                <a:latin typeface="+mn-ea"/>
              </a:rPr>
              <a:t>x,y</a:t>
            </a:r>
            <a:r>
              <a:rPr lang="en-US" altLang="ja-JP" b="1" dirty="0">
                <a:solidFill>
                  <a:srgbClr val="00B050"/>
                </a:solidFill>
                <a:latin typeface="+mn-ea"/>
              </a:rPr>
              <a:t>)</a:t>
            </a:r>
            <a:r>
              <a:rPr lang="ja-JP" altLang="en-US" b="1" dirty="0">
                <a:solidFill>
                  <a:srgbClr val="00B050"/>
                </a:solidFill>
                <a:latin typeface="+mn-ea"/>
              </a:rPr>
              <a:t>を</a:t>
            </a:r>
            <a:r>
              <a:rPr lang="en-US" altLang="ja-JP" b="1" dirty="0">
                <a:solidFill>
                  <a:srgbClr val="00B050"/>
                </a:solidFill>
                <a:latin typeface="+mn-ea"/>
              </a:rPr>
              <a:t>P(x)</a:t>
            </a:r>
            <a:r>
              <a:rPr lang="ja-JP" altLang="en-US" b="1" dirty="0">
                <a:solidFill>
                  <a:srgbClr val="00B050"/>
                </a:solidFill>
                <a:latin typeface="+mn-ea"/>
              </a:rPr>
              <a:t>で周辺化</a:t>
            </a:r>
            <a:endParaRPr lang="en-US" altLang="ja-JP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880B41-B754-E81B-6C1B-390700C9E4FD}"/>
              </a:ext>
            </a:extLst>
          </p:cNvPr>
          <p:cNvSpPr txBox="1"/>
          <p:nvPr/>
        </p:nvSpPr>
        <p:spPr>
          <a:xfrm>
            <a:off x="8544591" y="4642088"/>
            <a:ext cx="244321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rgbClr val="00B050"/>
                </a:solidFill>
                <a:latin typeface="+mn-ea"/>
              </a:rPr>
              <a:t>P(</a:t>
            </a:r>
            <a:r>
              <a:rPr lang="en-US" altLang="ja-JP" b="1" dirty="0" err="1">
                <a:solidFill>
                  <a:srgbClr val="00B050"/>
                </a:solidFill>
                <a:latin typeface="+mn-ea"/>
              </a:rPr>
              <a:t>x,y</a:t>
            </a:r>
            <a:r>
              <a:rPr lang="en-US" altLang="ja-JP" b="1" dirty="0">
                <a:solidFill>
                  <a:srgbClr val="00B050"/>
                </a:solidFill>
                <a:latin typeface="+mn-ea"/>
              </a:rPr>
              <a:t>)</a:t>
            </a:r>
            <a:r>
              <a:rPr lang="ja-JP" altLang="en-US" b="1" dirty="0">
                <a:solidFill>
                  <a:srgbClr val="00B050"/>
                </a:solidFill>
                <a:latin typeface="+mn-ea"/>
              </a:rPr>
              <a:t>を</a:t>
            </a:r>
            <a:r>
              <a:rPr lang="en-US" altLang="ja-JP" b="1" dirty="0">
                <a:solidFill>
                  <a:srgbClr val="00B050"/>
                </a:solidFill>
                <a:latin typeface="+mn-ea"/>
              </a:rPr>
              <a:t>P(y)</a:t>
            </a:r>
            <a:r>
              <a:rPr lang="ja-JP" altLang="en-US" b="1" dirty="0">
                <a:solidFill>
                  <a:srgbClr val="00B050"/>
                </a:solidFill>
                <a:latin typeface="+mn-ea"/>
              </a:rPr>
              <a:t>で周辺化</a:t>
            </a:r>
            <a:endParaRPr lang="en-US" altLang="ja-JP" b="1" dirty="0">
              <a:solidFill>
                <a:srgbClr val="00B050"/>
              </a:solidFill>
              <a:latin typeface="+mn-ea"/>
            </a:endParaRPr>
          </a:p>
        </p:txBody>
      </p: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D69B89A0-5088-C581-DD56-63193B2D385E}"/>
              </a:ext>
            </a:extLst>
          </p:cNvPr>
          <p:cNvCxnSpPr>
            <a:cxnSpLocks/>
            <a:stCxn id="28" idx="3"/>
            <a:endCxn id="2" idx="2"/>
          </p:cNvCxnSpPr>
          <p:nvPr/>
        </p:nvCxnSpPr>
        <p:spPr>
          <a:xfrm flipV="1">
            <a:off x="4113684" y="4170680"/>
            <a:ext cx="1848040" cy="750193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1B8E7A05-AA01-921C-006A-719EB07B529D}"/>
              </a:ext>
            </a:extLst>
          </p:cNvPr>
          <p:cNvCxnSpPr>
            <a:cxnSpLocks/>
            <a:stCxn id="29" idx="0"/>
            <a:endCxn id="25" idx="3"/>
          </p:cNvCxnSpPr>
          <p:nvPr/>
        </p:nvCxnSpPr>
        <p:spPr>
          <a:xfrm rot="5400000" flipH="1" flipV="1">
            <a:off x="9288149" y="3904513"/>
            <a:ext cx="1215627" cy="259524"/>
          </a:xfrm>
          <a:prstGeom prst="curvedConnector4">
            <a:avLst>
              <a:gd name="adj1" fmla="val 41239"/>
              <a:gd name="adj2" fmla="val 40619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4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E2FDD-D607-69CC-9D18-FBAD218BF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805EC826-3DD3-8560-F3EC-1751E6444478}"/>
              </a:ext>
            </a:extLst>
          </p:cNvPr>
          <p:cNvSpPr/>
          <p:nvPr/>
        </p:nvSpPr>
        <p:spPr>
          <a:xfrm>
            <a:off x="252549" y="322217"/>
            <a:ext cx="11415523" cy="416269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F406779-9D32-CF50-2CDD-EC68A65AA23F}"/>
              </a:ext>
            </a:extLst>
          </p:cNvPr>
          <p:cNvSpPr/>
          <p:nvPr/>
        </p:nvSpPr>
        <p:spPr>
          <a:xfrm>
            <a:off x="523928" y="517377"/>
            <a:ext cx="10875592" cy="3767240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6058173-A0AD-2A0E-F46F-1CD829238FDD}"/>
              </a:ext>
            </a:extLst>
          </p:cNvPr>
          <p:cNvSpPr txBox="1"/>
          <p:nvPr/>
        </p:nvSpPr>
        <p:spPr>
          <a:xfrm>
            <a:off x="523928" y="517377"/>
            <a:ext cx="502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ベイズの定理</a:t>
            </a:r>
            <a:r>
              <a:rPr lang="en-US" altLang="ja-JP" sz="2400" b="1" u="sng" dirty="0">
                <a:solidFill>
                  <a:srgbClr val="0070C0"/>
                </a:solidFill>
              </a:rPr>
              <a:t>(Bayes Theorem)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9B26B10-0C98-8FCE-1330-CC92B19F06D1}"/>
                  </a:ext>
                </a:extLst>
              </p:cNvPr>
              <p:cNvSpPr txBox="1"/>
              <p:nvPr/>
            </p:nvSpPr>
            <p:spPr>
              <a:xfrm>
                <a:off x="2036878" y="1785005"/>
                <a:ext cx="7849691" cy="2399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aln/>
                        </m:rP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sz="36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en-US" altLang="ja-JP" sz="36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9B26B10-0C98-8FCE-1330-CC92B19F0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878" y="1785005"/>
                <a:ext cx="7849691" cy="23992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962EB2-4190-C9A4-D054-040D498FC891}"/>
              </a:ext>
            </a:extLst>
          </p:cNvPr>
          <p:cNvSpPr txBox="1"/>
          <p:nvPr/>
        </p:nvSpPr>
        <p:spPr>
          <a:xfrm>
            <a:off x="670559" y="1151191"/>
            <a:ext cx="6714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事後確率 </a:t>
            </a:r>
            <a:r>
              <a:rPr lang="en-US" altLang="ja-JP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(</a:t>
            </a:r>
            <a:r>
              <a:rPr lang="ja-JP" altLang="en-US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条件付き確率</a:t>
            </a:r>
            <a:r>
              <a:rPr lang="en-US" altLang="ja-JP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</a:t>
            </a:r>
            <a:r>
              <a:rPr lang="ja-JP" altLang="en-US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の定義と連鎖律より</a:t>
            </a:r>
            <a:r>
              <a:rPr lang="en-US" altLang="ja-JP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:</a:t>
            </a:r>
            <a:endParaRPr kumimoji="1" lang="ja-JP" altLang="en-US" sz="2400" dirty="0">
              <a:solidFill>
                <a:srgbClr val="0070C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222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18022-C96E-5E58-1E0C-B822EEC90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B75532C-37BC-A3D3-BB1D-9C517DA348A9}"/>
              </a:ext>
            </a:extLst>
          </p:cNvPr>
          <p:cNvSpPr/>
          <p:nvPr/>
        </p:nvSpPr>
        <p:spPr>
          <a:xfrm>
            <a:off x="600891" y="339742"/>
            <a:ext cx="11199223" cy="5860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05C3B9-3F96-5534-EE6A-7DC7627B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559" y="339742"/>
            <a:ext cx="5940881" cy="3089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150DB3-38E8-12B2-B91E-80D4B8CAB7D4}"/>
                  </a:ext>
                </a:extLst>
              </p:cNvPr>
              <p:cNvSpPr txBox="1"/>
              <p:nvPr/>
            </p:nvSpPr>
            <p:spPr>
              <a:xfrm>
                <a:off x="2653364" y="2347189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150DB3-38E8-12B2-B91E-80D4B8CAB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364" y="2347189"/>
                <a:ext cx="3542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0894AD3-D88E-6A32-C503-79F5C57CADC2}"/>
                  </a:ext>
                </a:extLst>
              </p:cNvPr>
              <p:cNvSpPr txBox="1"/>
              <p:nvPr/>
            </p:nvSpPr>
            <p:spPr>
              <a:xfrm>
                <a:off x="8963959" y="2347188"/>
                <a:ext cx="4408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0894AD3-D88E-6A32-C503-79F5C57CA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959" y="2347188"/>
                <a:ext cx="44082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75BCF3B-F95A-C7C2-80D4-9274ECA2A539}"/>
                  </a:ext>
                </a:extLst>
              </p:cNvPr>
              <p:cNvSpPr txBox="1"/>
              <p:nvPr/>
            </p:nvSpPr>
            <p:spPr>
              <a:xfrm>
                <a:off x="2288121" y="3667051"/>
                <a:ext cx="7615755" cy="1769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aln/>
                        </m:rP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ja-JP" sz="3200" b="1" i="1" dirty="0">
                  <a:latin typeface="Cambria Math" panose="02040503050406030204" pitchFamily="18" charset="0"/>
                </a:endParaRPr>
              </a:p>
              <a:p>
                <a:r>
                  <a:rPr kumimoji="1" lang="en-US" altLang="ja-JP" sz="3200" b="1" dirty="0"/>
                  <a:t>		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𝒂𝒓𝒈𝒎𝒂</m:t>
                    </m:r>
                    <m:sSub>
                      <m:sSub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f>
                      <m:f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den>
                    </m:f>
                  </m:oMath>
                </a14:m>
                <a:endParaRPr kumimoji="1" lang="en-US" altLang="ja-JP" sz="3200" b="1" dirty="0"/>
              </a:p>
              <a:p>
                <a:r>
                  <a:rPr kumimoji="1" lang="en-US" altLang="ja-JP" sz="3200" b="1" dirty="0"/>
                  <a:t>             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1" i="1" smtClean="0">
                        <a:latin typeface="Cambria Math" panose="02040503050406030204" pitchFamily="18" charset="0"/>
                      </a:rPr>
                      <m:t>𝒂𝒓𝒈𝒎𝒂</m:t>
                    </m:r>
                    <m:sSub>
                      <m:sSubPr>
                        <m:ctrlP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32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kumimoji="1" lang="en-US" altLang="ja-JP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kumimoji="1" lang="en-US" altLang="ja-JP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kumimoji="1" lang="en-US" altLang="ja-JP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kumimoji="1" lang="en-US" altLang="ja-JP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kumimoji="1" lang="en-US" altLang="ja-JP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kumimoji="1" lang="en-US" altLang="ja-JP" sz="32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75BCF3B-F95A-C7C2-80D4-9274ECA2A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121" y="3667051"/>
                <a:ext cx="7615755" cy="17693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377AA4-1162-5C15-A333-3AF59CC646C1}"/>
              </a:ext>
            </a:extLst>
          </p:cNvPr>
          <p:cNvSpPr txBox="1"/>
          <p:nvPr/>
        </p:nvSpPr>
        <p:spPr>
          <a:xfrm>
            <a:off x="6456914" y="5443664"/>
            <a:ext cx="172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音響モデル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47123CD-E9F8-179F-A7DF-EEB4E4666BD6}"/>
              </a:ext>
            </a:extLst>
          </p:cNvPr>
          <p:cNvSpPr txBox="1"/>
          <p:nvPr/>
        </p:nvSpPr>
        <p:spPr>
          <a:xfrm>
            <a:off x="8102218" y="5428544"/>
            <a:ext cx="172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言語モデル</a:t>
            </a:r>
          </a:p>
        </p:txBody>
      </p:sp>
    </p:spTree>
    <p:extLst>
      <p:ext uri="{BB962C8B-B14F-4D97-AF65-F5344CB8AC3E}">
        <p14:creationId xmlns:p14="http://schemas.microsoft.com/office/powerpoint/2010/main" val="419268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3788E-D339-39EE-6FED-2BF0B1B3E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726791D-06F8-0F6B-B061-FE6A29EB4072}"/>
              </a:ext>
            </a:extLst>
          </p:cNvPr>
          <p:cNvSpPr/>
          <p:nvPr/>
        </p:nvSpPr>
        <p:spPr>
          <a:xfrm>
            <a:off x="600891" y="339742"/>
            <a:ext cx="11199223" cy="6369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8E0713E-E64A-EB82-9999-7FE1F607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308"/>
          <a:stretch/>
        </p:blipFill>
        <p:spPr>
          <a:xfrm>
            <a:off x="3125559" y="657392"/>
            <a:ext cx="5940881" cy="1844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8CE3099-149C-CFF7-3B60-70012285D836}"/>
                  </a:ext>
                </a:extLst>
              </p:cNvPr>
              <p:cNvSpPr txBox="1"/>
              <p:nvPr/>
            </p:nvSpPr>
            <p:spPr>
              <a:xfrm>
                <a:off x="2653364" y="1419621"/>
                <a:ext cx="3542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8CE3099-149C-CFF7-3B60-70012285D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364" y="1419621"/>
                <a:ext cx="3542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8E11790-92B6-E128-4224-AF5090D27489}"/>
                  </a:ext>
                </a:extLst>
              </p:cNvPr>
              <p:cNvSpPr txBox="1"/>
              <p:nvPr/>
            </p:nvSpPr>
            <p:spPr>
              <a:xfrm>
                <a:off x="8963959" y="1419620"/>
                <a:ext cx="4408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8E11790-92B6-E128-4224-AF5090D27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959" y="1419620"/>
                <a:ext cx="44082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D8BD821-9E46-CC1C-7F2F-CDC3B1B7F729}"/>
                  </a:ext>
                </a:extLst>
              </p:cNvPr>
              <p:cNvSpPr txBox="1"/>
              <p:nvPr/>
            </p:nvSpPr>
            <p:spPr>
              <a:xfrm>
                <a:off x="1245325" y="2439384"/>
                <a:ext cx="9701348" cy="3792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m:rPr>
                          <m:aln/>
                        </m:rP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ja-JP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1" i="1"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f>
                        <m:fPr>
                          <m:ctrlPr>
                            <a:rPr lang="en-US" altLang="ja-JP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en-US" altLang="ja-JP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1" i="1" smtClean="0"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kumimoji="1" lang="en-US" altLang="ja-JP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kumimoji="1" lang="en-US" altLang="ja-JP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/>
                        <m:e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e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altLang="ja-JP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1" lang="en-US" altLang="ja-JP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/>
                        <m:e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d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e>
                              <m:r>
                                <a:rPr kumimoji="1"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kumimoji="1" lang="en-US" altLang="ja-JP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br>
                  <a:rPr kumimoji="1" lang="en-US" altLang="ja-JP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kumimoji="1" lang="en-US" altLang="ja-JP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ja-JP" altLang="en-US" sz="2400" b="1" i="1" dirty="0">
                    <a:latin typeface="Cambria Math" panose="02040503050406030204" pitchFamily="18" charset="0"/>
                  </a:rPr>
                  <a:t>   </a:t>
                </a:r>
                <a:r>
                  <a:rPr kumimoji="1" lang="ja-JP" alt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　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𝒂𝒓𝒈𝒎𝒂</m:t>
                    </m:r>
                    <m:sSub>
                      <m:sSubPr>
                        <m:ctrlPr>
                          <a:rPr kumimoji="1"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r>
                      <a:rPr kumimoji="1"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𝒂𝒓𝒈𝒎𝒂</m:t>
                    </m:r>
                    <m:sSub>
                      <m:sSubPr>
                        <m:ctrlPr>
                          <a:rPr kumimoji="1"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kumimoji="1" lang="en-US" altLang="ja-JP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kumimoji="1"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kumimoji="1" lang="en-US" altLang="ja-JP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kumimoji="1" lang="en-US" altLang="ja-JP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kumimoji="1" lang="en-US" altLang="ja-JP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e>
                        <m:r>
                          <a:rPr kumimoji="1" lang="en-US" altLang="ja-JP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kumimoji="1"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kumimoji="1"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kumimoji="1"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ja-JP" sz="32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D8BD821-9E46-CC1C-7F2F-CDC3B1B7F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25" y="2439384"/>
                <a:ext cx="9701348" cy="3792770"/>
              </a:xfrm>
              <a:prstGeom prst="rect">
                <a:avLst/>
              </a:prstGeom>
              <a:blipFill>
                <a:blip r:embed="rId5"/>
                <a:stretch>
                  <a:fillRect t="-1447" b="-1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52BBFD-71C5-5A94-F77C-1298B648A1F9}"/>
              </a:ext>
            </a:extLst>
          </p:cNvPr>
          <p:cNvSpPr txBox="1"/>
          <p:nvPr/>
        </p:nvSpPr>
        <p:spPr>
          <a:xfrm>
            <a:off x="5686697" y="6250572"/>
            <a:ext cx="172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音素モデル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93B18E-CE2E-5CA1-B558-33448087F77F}"/>
              </a:ext>
            </a:extLst>
          </p:cNvPr>
          <p:cNvSpPr txBox="1"/>
          <p:nvPr/>
        </p:nvSpPr>
        <p:spPr>
          <a:xfrm>
            <a:off x="8617984" y="6247389"/>
            <a:ext cx="1723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言語モデル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2F6B11-E03A-D0AA-7093-8240879BCE14}"/>
              </a:ext>
            </a:extLst>
          </p:cNvPr>
          <p:cNvSpPr txBox="1"/>
          <p:nvPr/>
        </p:nvSpPr>
        <p:spPr>
          <a:xfrm>
            <a:off x="7273680" y="6250572"/>
            <a:ext cx="1480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発音辞書</a:t>
            </a:r>
          </a:p>
        </p:txBody>
      </p:sp>
    </p:spTree>
    <p:extLst>
      <p:ext uri="{BB962C8B-B14F-4D97-AF65-F5344CB8AC3E}">
        <p14:creationId xmlns:p14="http://schemas.microsoft.com/office/powerpoint/2010/main" val="229950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52BBB-7225-62A9-EA9F-9D2E4EF2E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699DD00-B2D1-FDC4-668F-EFF021C7A995}"/>
              </a:ext>
            </a:extLst>
          </p:cNvPr>
          <p:cNvSpPr/>
          <p:nvPr/>
        </p:nvSpPr>
        <p:spPr>
          <a:xfrm>
            <a:off x="679267" y="1053737"/>
            <a:ext cx="8691155" cy="4841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D93EC09-EF7C-A21D-3CF4-7205966C153C}"/>
              </a:ext>
            </a:extLst>
          </p:cNvPr>
          <p:cNvSpPr/>
          <p:nvPr/>
        </p:nvSpPr>
        <p:spPr>
          <a:xfrm>
            <a:off x="1254034" y="1323704"/>
            <a:ext cx="2821577" cy="4197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データセット</a:t>
            </a:r>
            <a:endParaRPr kumimoji="1" lang="ja-JP" altLang="en-US" sz="2400" b="1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B3B8EAAE-9675-DD90-66DD-38DCBD0C8B05}"/>
              </a:ext>
            </a:extLst>
          </p:cNvPr>
          <p:cNvSpPr/>
          <p:nvPr/>
        </p:nvSpPr>
        <p:spPr>
          <a:xfrm>
            <a:off x="4426130" y="3206931"/>
            <a:ext cx="862149" cy="44413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3B2F50D-DF94-75BA-FC0D-23707B351D58}"/>
              </a:ext>
            </a:extLst>
          </p:cNvPr>
          <p:cNvSpPr/>
          <p:nvPr/>
        </p:nvSpPr>
        <p:spPr>
          <a:xfrm>
            <a:off x="5638800" y="1336766"/>
            <a:ext cx="3278777" cy="16328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トレーニングセット</a:t>
            </a:r>
            <a:endParaRPr kumimoji="1" lang="ja-JP" altLang="en-US" sz="24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ECD0797-8BE3-DE03-FBA0-BC3F352A99DA}"/>
              </a:ext>
            </a:extLst>
          </p:cNvPr>
          <p:cNvSpPr/>
          <p:nvPr/>
        </p:nvSpPr>
        <p:spPr>
          <a:xfrm>
            <a:off x="5638799" y="4841965"/>
            <a:ext cx="3278777" cy="6792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テストセット</a:t>
            </a:r>
            <a:endParaRPr kumimoji="1" lang="ja-JP" altLang="en-US" sz="2400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E2E45B-D0F3-25C7-C5AF-E5B9F229ADAF}"/>
              </a:ext>
            </a:extLst>
          </p:cNvPr>
          <p:cNvSpPr/>
          <p:nvPr/>
        </p:nvSpPr>
        <p:spPr>
          <a:xfrm>
            <a:off x="5638798" y="3089365"/>
            <a:ext cx="3278777" cy="16328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バリデーションセット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3800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7A5FF-9054-8170-4BE3-CAC1042D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4C1F6A2-8476-B966-0CDA-63DF201AB70A}"/>
                  </a:ext>
                </a:extLst>
              </p:cNvPr>
              <p:cNvSpPr/>
              <p:nvPr/>
            </p:nvSpPr>
            <p:spPr>
              <a:xfrm>
                <a:off x="368098" y="233433"/>
                <a:ext cx="11021786" cy="56848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ja-JP" altLang="en-US" i="1" smtClean="0">
                          <a:latin typeface="Cambria Math" panose="02040503050406030204" pitchFamily="18" charset="0"/>
                        </a:rPr>
                        <a:t>ここに数式を入力します。</a:t>
                      </a:fl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14C1F6A2-8476-B966-0CDA-63DF201AB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8" y="233433"/>
                <a:ext cx="11021786" cy="5684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25836C-3C8F-1C1C-82B4-3BA1B52FFFC3}"/>
              </a:ext>
            </a:extLst>
          </p:cNvPr>
          <p:cNvSpPr/>
          <p:nvPr/>
        </p:nvSpPr>
        <p:spPr>
          <a:xfrm>
            <a:off x="523927" y="517377"/>
            <a:ext cx="10710129" cy="2460954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6B9AE3-E20A-DB5B-5825-AE135CFD04A9}"/>
              </a:ext>
            </a:extLst>
          </p:cNvPr>
          <p:cNvSpPr txBox="1"/>
          <p:nvPr/>
        </p:nvSpPr>
        <p:spPr>
          <a:xfrm>
            <a:off x="523928" y="517377"/>
            <a:ext cx="90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離散フーリエ変換 </a:t>
            </a:r>
            <a:r>
              <a:rPr lang="en-US" altLang="ja-JP" sz="2400" b="1" u="sng" dirty="0">
                <a:solidFill>
                  <a:srgbClr val="0070C0"/>
                </a:solidFill>
              </a:rPr>
              <a:t>(Discrete Fourier Transform</a:t>
            </a:r>
            <a:r>
              <a:rPr lang="ja-JP" altLang="en-US" sz="2400" b="1" u="sng" dirty="0">
                <a:solidFill>
                  <a:srgbClr val="0070C0"/>
                </a:solidFill>
              </a:rPr>
              <a:t>，</a:t>
            </a:r>
            <a:r>
              <a:rPr lang="en-US" altLang="ja-JP" sz="2400" b="1" u="sng" dirty="0">
                <a:solidFill>
                  <a:srgbClr val="0070C0"/>
                </a:solidFill>
              </a:rPr>
              <a:t>DFT)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75ED61-0AF4-766D-950A-F1B9C64BB0CB}"/>
                  </a:ext>
                </a:extLst>
              </p:cNvPr>
              <p:cNvSpPr txBox="1"/>
              <p:nvPr/>
            </p:nvSpPr>
            <p:spPr>
              <a:xfrm>
                <a:off x="677416" y="1193087"/>
                <a:ext cx="4891334" cy="1571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kumimoji="1" lang="en-US" altLang="ja-JP" sz="3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3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kumimoji="1" lang="en-US" altLang="ja-JP" sz="3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kumimoji="1" lang="en-US" altLang="ja-JP" sz="3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𝒏𝒌</m:t>
                                  </m:r>
                                </m:num>
                                <m:den>
                                  <m:r>
                                    <a:rPr kumimoji="1" lang="en-US" altLang="ja-JP" sz="3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ja-JP" b="1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75ED61-0AF4-766D-950A-F1B9C64BB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6" y="1193087"/>
                <a:ext cx="4891334" cy="1571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73B4126-07EB-CB88-AF6F-9FE9834DC389}"/>
                  </a:ext>
                </a:extLst>
              </p:cNvPr>
              <p:cNvSpPr txBox="1"/>
              <p:nvPr/>
            </p:nvSpPr>
            <p:spPr>
              <a:xfrm>
                <a:off x="6096000" y="1040352"/>
                <a:ext cx="4981655" cy="1876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kumimoji="1" lang="en-US" altLang="ja-JP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kumimoji="1" lang="en-US" altLang="ja-JP" sz="2000" b="1" dirty="0">
                    <a:solidFill>
                      <a:srgbClr val="0070C0"/>
                    </a:solidFill>
                  </a:rPr>
                  <a:t>: </a:t>
                </a:r>
                <a:r>
                  <a:rPr kumimoji="1" lang="ja-JP" altLang="en-US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波形</a:t>
                </a:r>
                <a:r>
                  <a:rPr kumimoji="1" lang="en-US" altLang="ja-JP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x</a:t>
                </a:r>
                <a:r>
                  <a:rPr kumimoji="1" lang="ja-JP" altLang="en-US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の時刻</a:t>
                </a:r>
                <a:r>
                  <a:rPr kumimoji="1" lang="en-US" altLang="ja-JP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n</a:t>
                </a:r>
                <a:r>
                  <a:rPr kumimoji="1" lang="ja-JP" altLang="en-US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の時の音圧値</a:t>
                </a:r>
                <a:br>
                  <a:rPr kumimoji="1" lang="en-US" altLang="ja-JP" sz="2000" b="1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kumimoji="1" lang="en-US" altLang="ja-JP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ja-JP" alt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ja-JP" altLang="en-US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分析区間内のサンプル数</a:t>
                </a:r>
                <a:br>
                  <a:rPr kumimoji="1" lang="en-US" altLang="ja-JP" sz="2000" b="1" dirty="0">
                    <a:solidFill>
                      <a:srgbClr val="0070C0"/>
                    </a:solidFill>
                  </a:rPr>
                </a:b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kumimoji="1" lang="en-US" altLang="ja-JP" sz="2000" b="1" dirty="0">
                    <a:solidFill>
                      <a:srgbClr val="0070C0"/>
                    </a:solidFill>
                  </a:rPr>
                  <a:t>: </a:t>
                </a:r>
                <a:r>
                  <a:rPr kumimoji="1" lang="ja-JP" altLang="en-US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虚数単位 </a:t>
                </a:r>
                <a:r>
                  <a:rPr kumimoji="1" lang="en-US" altLang="ja-JP" sz="2000" b="1" dirty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ja-JP" alt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ja-JP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  <m:r>
                      <a:rPr lang="ja-JP" altLang="en-US" sz="2000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こと</a:t>
                </a:r>
                <a:r>
                  <a:rPr kumimoji="1" lang="en-US" altLang="ja-JP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)</a:t>
                </a:r>
              </a:p>
              <a:p>
                <a:br>
                  <a:rPr kumimoji="1" lang="en-US" altLang="ja-JP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kumimoji="1" lang="en-US" altLang="ja-JP" sz="2000" b="1" dirty="0">
                    <a:solidFill>
                      <a:srgbClr val="0070C0"/>
                    </a:solidFill>
                  </a:rPr>
                  <a:t>: </a:t>
                </a:r>
                <a:r>
                  <a:rPr lang="ja-JP" altLang="en-US" sz="2000" dirty="0">
                    <a:solidFill>
                      <a:srgbClr val="FF000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スペクトル</a:t>
                </a:r>
                <a:r>
                  <a:rPr lang="ja-JP" altLang="en-US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 </a:t>
                </a:r>
                <a:r>
                  <a:rPr lang="en-US" altLang="ja-JP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(</a:t>
                </a:r>
                <a:r>
                  <a:rPr lang="ja-JP" altLang="en-US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分解結果</a:t>
                </a:r>
                <a:r>
                  <a:rPr lang="en-US" altLang="ja-JP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)</a:t>
                </a:r>
                <a:br>
                  <a:rPr kumimoji="1" lang="en-US" altLang="ja-JP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ja-JP" sz="2000" b="1" dirty="0">
                    <a:solidFill>
                      <a:srgbClr val="0070C0"/>
                    </a:solidFill>
                  </a:rPr>
                  <a:t>: </a:t>
                </a:r>
                <a:r>
                  <a:rPr kumimoji="1" lang="en-US" altLang="ja-JP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0</a:t>
                </a:r>
                <a:r>
                  <a:rPr kumimoji="1" lang="ja-JP" altLang="en-US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～</a:t>
                </a:r>
                <a:r>
                  <a:rPr kumimoji="1" lang="en-US" altLang="ja-JP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N-1</a:t>
                </a:r>
                <a:r>
                  <a:rPr kumimoji="1" lang="ja-JP" altLang="en-US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までを</a:t>
                </a:r>
                <a:r>
                  <a:rPr kumimoji="1" lang="en-US" altLang="ja-JP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1</a:t>
                </a:r>
                <a:r>
                  <a:rPr kumimoji="1" lang="ja-JP" altLang="en-US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周期としたときの周波数</a:t>
                </a:r>
                <a:endParaRPr kumimoji="1" lang="en-US" altLang="ja-JP" sz="2000" dirty="0">
                  <a:solidFill>
                    <a:srgbClr val="0070C0"/>
                  </a:solidFill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73B4126-07EB-CB88-AF6F-9FE9834D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40352"/>
                <a:ext cx="4981655" cy="1876668"/>
              </a:xfrm>
              <a:prstGeom prst="rect">
                <a:avLst/>
              </a:prstGeom>
              <a:blipFill>
                <a:blip r:embed="rId4"/>
                <a:stretch>
                  <a:fillRect l="-2326" t="-4870" b="-7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FB80411-08C6-ACE5-3D62-53DC8AEB39B9}"/>
              </a:ext>
            </a:extLst>
          </p:cNvPr>
          <p:cNvSpPr/>
          <p:nvPr/>
        </p:nvSpPr>
        <p:spPr>
          <a:xfrm>
            <a:off x="523927" y="3189079"/>
            <a:ext cx="10710129" cy="2460954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A0308E-F539-B045-9B1D-976771259E29}"/>
              </a:ext>
            </a:extLst>
          </p:cNvPr>
          <p:cNvSpPr txBox="1"/>
          <p:nvPr/>
        </p:nvSpPr>
        <p:spPr>
          <a:xfrm>
            <a:off x="523928" y="3189079"/>
            <a:ext cx="90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逆離散フーリエ変換 </a:t>
            </a:r>
            <a:r>
              <a:rPr lang="en-US" altLang="ja-JP" sz="2400" b="1" u="sng" dirty="0">
                <a:solidFill>
                  <a:srgbClr val="0070C0"/>
                </a:solidFill>
              </a:rPr>
              <a:t>(Discrete Fourier Transform</a:t>
            </a:r>
            <a:r>
              <a:rPr lang="ja-JP" altLang="en-US" sz="2400" b="1" u="sng" dirty="0">
                <a:solidFill>
                  <a:srgbClr val="0070C0"/>
                </a:solidFill>
              </a:rPr>
              <a:t>，</a:t>
            </a:r>
            <a:r>
              <a:rPr lang="en-US" altLang="ja-JP" sz="2400" b="1" u="sng" dirty="0" err="1">
                <a:solidFill>
                  <a:srgbClr val="0070C0"/>
                </a:solidFill>
              </a:rPr>
              <a:t>iDFT</a:t>
            </a:r>
            <a:r>
              <a:rPr lang="en-US" altLang="ja-JP" sz="2400" b="1" u="sng" dirty="0">
                <a:solidFill>
                  <a:srgbClr val="0070C0"/>
                </a:solidFill>
              </a:rPr>
              <a:t>)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DF18D1A-1CCE-F8A2-1E80-313A30665B65}"/>
                  </a:ext>
                </a:extLst>
              </p:cNvPr>
              <p:cNvSpPr txBox="1"/>
              <p:nvPr/>
            </p:nvSpPr>
            <p:spPr>
              <a:xfrm>
                <a:off x="3156761" y="3864789"/>
                <a:ext cx="5878477" cy="1571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f>
                                <m:fPr>
                                  <m:ctrlPr>
                                    <a:rPr kumimoji="1" lang="en-US" altLang="ja-JP" sz="3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3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kumimoji="1" lang="en-US" altLang="ja-JP" sz="3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kumimoji="1" lang="en-US" altLang="ja-JP" sz="3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𝒏𝒌</m:t>
                                  </m:r>
                                </m:num>
                                <m:den>
                                  <m:r>
                                    <a:rPr kumimoji="1" lang="en-US" altLang="ja-JP" sz="3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ja-JP" b="1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DF18D1A-1CCE-F8A2-1E80-313A30665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761" y="3864789"/>
                <a:ext cx="5878477" cy="1571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90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92153-3E56-40C3-6343-3824170EA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9DBB1F3-1A56-DB02-E66F-8BE35B88E25D}"/>
                  </a:ext>
                </a:extLst>
              </p:cNvPr>
              <p:cNvSpPr/>
              <p:nvPr/>
            </p:nvSpPr>
            <p:spPr>
              <a:xfrm>
                <a:off x="1450112" y="1010194"/>
                <a:ext cx="7827725" cy="56666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ja-JP" altLang="en-US" i="1" smtClean="0">
                          <a:latin typeface="Cambria Math" panose="02040503050406030204" pitchFamily="18" charset="0"/>
                        </a:rPr>
                        <a:t>ここに数式を入力します。</a:t>
                      </a:fl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99DBB1F3-1A56-DB02-E66F-8BE35B88E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112" y="1010194"/>
                <a:ext cx="7827725" cy="5666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>
            <a:extLst>
              <a:ext uri="{FF2B5EF4-FFF2-40B4-BE49-F238E27FC236}">
                <a16:creationId xmlns:a16="http://schemas.microsoft.com/office/drawing/2014/main" id="{147DA816-5E12-1DDE-1F75-4C23848E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5645"/>
          <a:stretch/>
        </p:blipFill>
        <p:spPr>
          <a:xfrm>
            <a:off x="1450112" y="1767608"/>
            <a:ext cx="4414875" cy="3533775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FD51187-92F6-D3B7-FFBB-E910BAA7C304}"/>
              </a:ext>
            </a:extLst>
          </p:cNvPr>
          <p:cNvSpPr/>
          <p:nvPr/>
        </p:nvSpPr>
        <p:spPr>
          <a:xfrm>
            <a:off x="2914163" y="1865559"/>
            <a:ext cx="721895" cy="29260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3D5F010-288A-EB06-169A-4FAD63EBA704}"/>
              </a:ext>
            </a:extLst>
          </p:cNvPr>
          <p:cNvSpPr/>
          <p:nvPr/>
        </p:nvSpPr>
        <p:spPr>
          <a:xfrm>
            <a:off x="3433647" y="1865559"/>
            <a:ext cx="721895" cy="292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4398535-BA29-89BF-65D1-4A2191FB705D}"/>
              </a:ext>
            </a:extLst>
          </p:cNvPr>
          <p:cNvSpPr/>
          <p:nvPr/>
        </p:nvSpPr>
        <p:spPr>
          <a:xfrm>
            <a:off x="3953131" y="1865559"/>
            <a:ext cx="721895" cy="29260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D2C144A-7032-645E-2CE1-9FCD0C6253FE}"/>
              </a:ext>
            </a:extLst>
          </p:cNvPr>
          <p:cNvSpPr/>
          <p:nvPr/>
        </p:nvSpPr>
        <p:spPr>
          <a:xfrm>
            <a:off x="4545683" y="1865559"/>
            <a:ext cx="721895" cy="29260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A8B03D13-2038-41C1-0C7E-7F5420B06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2479" y="5628045"/>
            <a:ext cx="679445" cy="679445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F154271A-9F4C-65A2-B60A-5C0EEA72ED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6833" y="5628041"/>
            <a:ext cx="679445" cy="679445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F385E9AB-A1EC-D82D-D9BB-7A85D11368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5542" y="5628043"/>
            <a:ext cx="679445" cy="679445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6D35DAA1-D00D-8029-B0FB-95049B3372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31187" y="5628042"/>
            <a:ext cx="679445" cy="679445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BECCBCA-DF5C-EC83-A74C-AC359D5DCB85}"/>
              </a:ext>
            </a:extLst>
          </p:cNvPr>
          <p:cNvSpPr txBox="1"/>
          <p:nvPr/>
        </p:nvSpPr>
        <p:spPr>
          <a:xfrm>
            <a:off x="3427973" y="6307486"/>
            <a:ext cx="16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スペクトラム</a:t>
            </a:r>
            <a:endParaRPr kumimoji="1" lang="ja-JP" altLang="en-US" dirty="0">
              <a:solidFill>
                <a:srgbClr val="0070C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14F75411-FE7D-0C91-F27A-7F4E0C847632}"/>
              </a:ext>
            </a:extLst>
          </p:cNvPr>
          <p:cNvSpPr/>
          <p:nvPr/>
        </p:nvSpPr>
        <p:spPr>
          <a:xfrm>
            <a:off x="3972126" y="5183525"/>
            <a:ext cx="378056" cy="44451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72FE8DE-F434-ED7E-C338-ECAA1EA8F255}"/>
              </a:ext>
            </a:extLst>
          </p:cNvPr>
          <p:cNvCxnSpPr/>
          <p:nvPr/>
        </p:nvCxnSpPr>
        <p:spPr>
          <a:xfrm>
            <a:off x="2914163" y="1733005"/>
            <a:ext cx="72189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FE1C20B-B3AC-FE97-28A6-F6E97A73A4B5}"/>
              </a:ext>
            </a:extLst>
          </p:cNvPr>
          <p:cNvCxnSpPr/>
          <p:nvPr/>
        </p:nvCxnSpPr>
        <p:spPr>
          <a:xfrm>
            <a:off x="3412002" y="1476102"/>
            <a:ext cx="72189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79DF1B7-B43A-7E70-7882-0C541AB53C1F}"/>
              </a:ext>
            </a:extLst>
          </p:cNvPr>
          <p:cNvCxnSpPr>
            <a:cxnSpLocks/>
          </p:cNvCxnSpPr>
          <p:nvPr/>
        </p:nvCxnSpPr>
        <p:spPr>
          <a:xfrm>
            <a:off x="3390420" y="1606730"/>
            <a:ext cx="26712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F81C135-2273-E680-2BAD-9E471045338F}"/>
              </a:ext>
            </a:extLst>
          </p:cNvPr>
          <p:cNvGrpSpPr/>
          <p:nvPr/>
        </p:nvGrpSpPr>
        <p:grpSpPr>
          <a:xfrm>
            <a:off x="6441781" y="1078467"/>
            <a:ext cx="2626214" cy="795269"/>
            <a:chOff x="6715456" y="2053436"/>
            <a:chExt cx="2626214" cy="795269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4A42ED4F-D5ED-D448-A9AE-12D509FA1B34}"/>
                </a:ext>
              </a:extLst>
            </p:cNvPr>
            <p:cNvCxnSpPr/>
            <p:nvPr/>
          </p:nvCxnSpPr>
          <p:spPr>
            <a:xfrm>
              <a:off x="6815042" y="2238102"/>
              <a:ext cx="721895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1FEA1B2-052C-EB04-E2D6-710C30ACE100}"/>
                </a:ext>
              </a:extLst>
            </p:cNvPr>
            <p:cNvSpPr txBox="1"/>
            <p:nvPr/>
          </p:nvSpPr>
          <p:spPr>
            <a:xfrm>
              <a:off x="7536937" y="2053436"/>
              <a:ext cx="1804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rgbClr val="0070C0"/>
                  </a:solidFill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rPr>
                <a:t>フレームサイズ</a:t>
              </a:r>
              <a:endParaRPr kumimoji="1" lang="ja-JP" altLang="en-US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B277A385-8AD7-74AD-79B0-6A164CC9B21B}"/>
                </a:ext>
              </a:extLst>
            </p:cNvPr>
            <p:cNvCxnSpPr/>
            <p:nvPr/>
          </p:nvCxnSpPr>
          <p:spPr>
            <a:xfrm>
              <a:off x="6815042" y="2634342"/>
              <a:ext cx="72189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1A38F0F-F774-C245-6E38-75E8D735D17C}"/>
                </a:ext>
              </a:extLst>
            </p:cNvPr>
            <p:cNvSpPr txBox="1"/>
            <p:nvPr/>
          </p:nvSpPr>
          <p:spPr>
            <a:xfrm>
              <a:off x="7536936" y="2479373"/>
              <a:ext cx="1804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rgbClr val="FF0000"/>
                  </a:solidFill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rPr>
                <a:t>フレームシフト</a:t>
              </a:r>
              <a:endParaRPr kumimoji="1" lang="ja-JP" altLang="en-US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DC7359E9-55E8-F927-93FB-581F2BD56A8E}"/>
                    </a:ext>
                  </a:extLst>
                </p:cNvPr>
                <p:cNvSpPr/>
                <p:nvPr/>
              </p:nvSpPr>
              <p:spPr>
                <a:xfrm>
                  <a:off x="6715456" y="2053436"/>
                  <a:ext cx="2626213" cy="7952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a:t>ここに数式を入力します。</a:t>
                        </a:fld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DC7359E9-55E8-F927-93FB-581F2BD56A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456" y="2053436"/>
                  <a:ext cx="2626213" cy="795258"/>
                </a:xfrm>
                <a:prstGeom prst="rect">
                  <a:avLst/>
                </a:prstGeom>
                <a:blipFill>
                  <a:blip r:embed="rId12"/>
                  <a:stretch>
                    <a:fillRect l="-6682" r="-43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7874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2CFF1-F66E-742D-2349-1E22F9AFE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5160EE-9BDF-B586-2457-655C7E5FE659}"/>
                  </a:ext>
                </a:extLst>
              </p:cNvPr>
              <p:cNvSpPr/>
              <p:nvPr/>
            </p:nvSpPr>
            <p:spPr>
              <a:xfrm>
                <a:off x="368098" y="313509"/>
                <a:ext cx="11021786" cy="6027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ja-JP" altLang="en-US" i="1" smtClean="0">
                          <a:latin typeface="Cambria Math" panose="02040503050406030204" pitchFamily="18" charset="0"/>
                        </a:rPr>
                        <a:t>ここに数式を入力します。</a:t>
                      </a:fl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15160EE-9BDF-B586-2457-655C7E5F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8" y="313509"/>
                <a:ext cx="11021786" cy="6027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4C86948-B426-8B4F-B8CE-C6D7E61571E9}"/>
              </a:ext>
            </a:extLst>
          </p:cNvPr>
          <p:cNvSpPr/>
          <p:nvPr/>
        </p:nvSpPr>
        <p:spPr>
          <a:xfrm>
            <a:off x="523927" y="517376"/>
            <a:ext cx="10710129" cy="5596041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9DA2E68-20FF-8DBD-F062-918808B37642}"/>
              </a:ext>
            </a:extLst>
          </p:cNvPr>
          <p:cNvSpPr txBox="1"/>
          <p:nvPr/>
        </p:nvSpPr>
        <p:spPr>
          <a:xfrm>
            <a:off x="523928" y="517377"/>
            <a:ext cx="90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ハミング窓関数 </a:t>
            </a:r>
            <a:r>
              <a:rPr lang="en-US" altLang="ja-JP" sz="2400" b="1" u="sng" dirty="0">
                <a:solidFill>
                  <a:srgbClr val="0070C0"/>
                </a:solidFill>
              </a:rPr>
              <a:t>(Hamming</a:t>
            </a:r>
            <a:r>
              <a:rPr lang="ja-JP" altLang="en-US" sz="2400" b="1" u="sng" dirty="0">
                <a:solidFill>
                  <a:srgbClr val="0070C0"/>
                </a:solidFill>
              </a:rPr>
              <a:t> </a:t>
            </a:r>
            <a:r>
              <a:rPr lang="en-US" altLang="ja-JP" sz="2400" b="1" u="sng" dirty="0">
                <a:solidFill>
                  <a:srgbClr val="0070C0"/>
                </a:solidFill>
              </a:rPr>
              <a:t>Window Function)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47F4804-894E-F61B-3AD2-89CA9AF43D27}"/>
                  </a:ext>
                </a:extLst>
              </p:cNvPr>
              <p:cNvSpPr txBox="1"/>
              <p:nvPr/>
            </p:nvSpPr>
            <p:spPr>
              <a:xfrm>
                <a:off x="802116" y="1356272"/>
                <a:ext cx="6866805" cy="1244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47F4804-894E-F61B-3AD2-89CA9AF43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16" y="1356272"/>
                <a:ext cx="6866805" cy="1244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>
            <a:extLst>
              <a:ext uri="{FF2B5EF4-FFF2-40B4-BE49-F238E27FC236}">
                <a16:creationId xmlns:a16="http://schemas.microsoft.com/office/drawing/2014/main" id="{1585E71B-2B22-2610-A3E6-A760BAA62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103" y="2978330"/>
            <a:ext cx="2969775" cy="2842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3709A95-54CC-8081-0B28-F478D174493D}"/>
                  </a:ext>
                </a:extLst>
              </p:cNvPr>
              <p:cNvSpPr txBox="1"/>
              <p:nvPr/>
            </p:nvSpPr>
            <p:spPr>
              <a:xfrm>
                <a:off x="7848933" y="1670909"/>
                <a:ext cx="320511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ja-JP" sz="2000" b="1" dirty="0">
                    <a:solidFill>
                      <a:srgbClr val="0070C0"/>
                    </a:solidFill>
                  </a:rPr>
                  <a:t>: </a:t>
                </a:r>
                <a:r>
                  <a:rPr kumimoji="1" lang="ja-JP" altLang="en-US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時間</a:t>
                </a:r>
                <a:br>
                  <a:rPr kumimoji="1" lang="en-US" altLang="ja-JP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</a:br>
                <a14:m>
                  <m:oMath xmlns:m="http://schemas.openxmlformats.org/officeDocument/2006/math">
                    <m:r>
                      <a:rPr kumimoji="1" lang="en-US" altLang="ja-JP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kumimoji="1" lang="en-US" altLang="ja-JP" sz="2000" b="1" dirty="0">
                    <a:solidFill>
                      <a:srgbClr val="0070C0"/>
                    </a:solidFill>
                  </a:rPr>
                  <a:t>: </a:t>
                </a:r>
                <a:r>
                  <a:rPr kumimoji="1" lang="ja-JP" altLang="en-US" sz="2000" dirty="0">
                    <a:solidFill>
                      <a:srgbClr val="0070C0"/>
                    </a:solidFill>
                    <a:latin typeface="03スマートフォントUI" panose="02000600000000000000" pitchFamily="50" charset="-128"/>
                    <a:ea typeface="03スマートフォントUI" panose="02000600000000000000" pitchFamily="50" charset="-128"/>
                  </a:rPr>
                  <a:t>分析区間内のサンプル数</a:t>
                </a:r>
                <a:endParaRPr kumimoji="1" lang="en-US" altLang="ja-JP" sz="2000" dirty="0">
                  <a:solidFill>
                    <a:srgbClr val="0070C0"/>
                  </a:solidFill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3709A95-54CC-8081-0B28-F478D1744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933" y="1670909"/>
                <a:ext cx="3205110" cy="615553"/>
              </a:xfrm>
              <a:prstGeom prst="rect">
                <a:avLst/>
              </a:prstGeom>
              <a:blipFill>
                <a:blip r:embed="rId5"/>
                <a:stretch>
                  <a:fillRect l="-2857" t="-14851" r="-3429" b="-257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42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734F731-F8E9-7FFF-F79D-2E4E598CEC2B}"/>
              </a:ext>
            </a:extLst>
          </p:cNvPr>
          <p:cNvSpPr/>
          <p:nvPr/>
        </p:nvSpPr>
        <p:spPr>
          <a:xfrm>
            <a:off x="218861" y="1767841"/>
            <a:ext cx="11790259" cy="3378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ED3E987C-EF15-48EE-3337-FB6A638FE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17653" y="2377441"/>
            <a:ext cx="2303646" cy="2303646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1C973932-8BF8-8379-2635-CDAD81B85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8056" y="2546168"/>
            <a:ext cx="1765663" cy="17656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952086-2FA9-1193-022F-B80A74E987A7}"/>
              </a:ext>
            </a:extLst>
          </p:cNvPr>
          <p:cNvSpPr txBox="1"/>
          <p:nvPr/>
        </p:nvSpPr>
        <p:spPr>
          <a:xfrm>
            <a:off x="7060477" y="2644170"/>
            <a:ext cx="1532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b="1" dirty="0">
                <a:solidFill>
                  <a:srgbClr val="0070C0"/>
                </a:solidFill>
                <a:latin typeface="Consolas" panose="020B0609020204030204" pitchFamily="49" charset="0"/>
                <a:ea typeface="03スマートフォントUI" panose="02000600000000000000" pitchFamily="50" charset="-128"/>
              </a:rPr>
              <a:t>0101</a:t>
            </a:r>
          </a:p>
          <a:p>
            <a:r>
              <a:rPr lang="en-US" altLang="ja-JP" sz="4800" b="1" dirty="0">
                <a:solidFill>
                  <a:srgbClr val="0070C0"/>
                </a:solidFill>
                <a:latin typeface="Consolas" panose="020B0609020204030204" pitchFamily="49" charset="0"/>
                <a:ea typeface="03スマートフォントUI" panose="02000600000000000000" pitchFamily="50" charset="-128"/>
              </a:rPr>
              <a:t>1010</a:t>
            </a:r>
            <a:endParaRPr kumimoji="1" lang="ja-JP" altLang="en-US" sz="4800" b="1" dirty="0">
              <a:solidFill>
                <a:srgbClr val="0070C0"/>
              </a:solidFill>
              <a:latin typeface="Consolas" panose="020B0609020204030204" pitchFamily="49" charset="0"/>
              <a:ea typeface="03スマートフォントUI" panose="02000600000000000000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E5A12FC-B102-A7A9-9C79-956DE2D3844F}"/>
              </a:ext>
            </a:extLst>
          </p:cNvPr>
          <p:cNvCxnSpPr/>
          <p:nvPr/>
        </p:nvCxnSpPr>
        <p:spPr>
          <a:xfrm>
            <a:off x="2978332" y="3461655"/>
            <a:ext cx="57476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51984BF-4CC2-69DE-D545-EF60DC67A98F}"/>
              </a:ext>
            </a:extLst>
          </p:cNvPr>
          <p:cNvCxnSpPr/>
          <p:nvPr/>
        </p:nvCxnSpPr>
        <p:spPr>
          <a:xfrm>
            <a:off x="6187441" y="3455123"/>
            <a:ext cx="574766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64878A7-5A4B-0DE2-A00A-4C5720A3F832}"/>
              </a:ext>
            </a:extLst>
          </p:cNvPr>
          <p:cNvSpPr txBox="1"/>
          <p:nvPr/>
        </p:nvSpPr>
        <p:spPr>
          <a:xfrm>
            <a:off x="4074533" y="4311831"/>
            <a:ext cx="153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音声信号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E660461-FC7E-7E17-054B-E61D51B797D7}"/>
              </a:ext>
            </a:extLst>
          </p:cNvPr>
          <p:cNvSpPr txBox="1"/>
          <p:nvPr/>
        </p:nvSpPr>
        <p:spPr>
          <a:xfrm>
            <a:off x="7060475" y="4311830"/>
            <a:ext cx="153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特徴量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831B0B2-4692-4A1C-A812-00B0514FD562}"/>
              </a:ext>
            </a:extLst>
          </p:cNvPr>
          <p:cNvCxnSpPr>
            <a:cxnSpLocks/>
          </p:cNvCxnSpPr>
          <p:nvPr/>
        </p:nvCxnSpPr>
        <p:spPr>
          <a:xfrm flipV="1">
            <a:off x="8732522" y="3461655"/>
            <a:ext cx="620483" cy="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7FF4C88B-3429-8B09-8686-0F8C37D1F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2973" y="2578824"/>
            <a:ext cx="1649186" cy="1649186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DC422DD-325C-0CED-F93F-9B048A39B09D}"/>
              </a:ext>
            </a:extLst>
          </p:cNvPr>
          <p:cNvSpPr txBox="1"/>
          <p:nvPr/>
        </p:nvSpPr>
        <p:spPr>
          <a:xfrm>
            <a:off x="9564735" y="4311829"/>
            <a:ext cx="1765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学習モデル</a:t>
            </a:r>
            <a:endParaRPr kumimoji="1" lang="ja-JP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21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26C7F-7C3C-782B-CD16-AF934C3C9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E71D03D-397A-E19B-8A17-2B7C118D2740}"/>
              </a:ext>
            </a:extLst>
          </p:cNvPr>
          <p:cNvSpPr/>
          <p:nvPr/>
        </p:nvSpPr>
        <p:spPr>
          <a:xfrm>
            <a:off x="218861" y="879568"/>
            <a:ext cx="11276453" cy="5860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332B094-3854-47D8-61E7-11053F8140F2}"/>
              </a:ext>
            </a:extLst>
          </p:cNvPr>
          <p:cNvSpPr/>
          <p:nvPr/>
        </p:nvSpPr>
        <p:spPr>
          <a:xfrm>
            <a:off x="478972" y="3918857"/>
            <a:ext cx="9683932" cy="26299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95CCC3C-D289-BA1C-045C-DA2308667E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379" b="1"/>
          <a:stretch/>
        </p:blipFill>
        <p:spPr>
          <a:xfrm>
            <a:off x="1366983" y="1041514"/>
            <a:ext cx="6096528" cy="238748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F272DD-D103-A538-DE05-88320E8942E4}"/>
              </a:ext>
            </a:extLst>
          </p:cNvPr>
          <p:cNvSpPr/>
          <p:nvPr/>
        </p:nvSpPr>
        <p:spPr>
          <a:xfrm>
            <a:off x="6026332" y="1193074"/>
            <a:ext cx="1123406" cy="1219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台形 4">
            <a:extLst>
              <a:ext uri="{FF2B5EF4-FFF2-40B4-BE49-F238E27FC236}">
                <a16:creationId xmlns:a16="http://schemas.microsoft.com/office/drawing/2014/main" id="{D475EE92-BD82-F619-8F9F-A9F9F763A9AE}"/>
              </a:ext>
            </a:extLst>
          </p:cNvPr>
          <p:cNvSpPr/>
          <p:nvPr/>
        </p:nvSpPr>
        <p:spPr>
          <a:xfrm>
            <a:off x="478972" y="2412273"/>
            <a:ext cx="9683932" cy="1506583"/>
          </a:xfrm>
          <a:custGeom>
            <a:avLst/>
            <a:gdLst>
              <a:gd name="connsiteX0" fmla="*/ 0 w 9683932"/>
              <a:gd name="connsiteY0" fmla="*/ 1015663 h 1015663"/>
              <a:gd name="connsiteX1" fmla="*/ 3890071 w 9683932"/>
              <a:gd name="connsiteY1" fmla="*/ 0 h 1015663"/>
              <a:gd name="connsiteX2" fmla="*/ 5793861 w 9683932"/>
              <a:gd name="connsiteY2" fmla="*/ 0 h 1015663"/>
              <a:gd name="connsiteX3" fmla="*/ 9683932 w 9683932"/>
              <a:gd name="connsiteY3" fmla="*/ 1015663 h 1015663"/>
              <a:gd name="connsiteX4" fmla="*/ 0 w 9683932"/>
              <a:gd name="connsiteY4" fmla="*/ 1015663 h 1015663"/>
              <a:gd name="connsiteX0" fmla="*/ 0 w 9683932"/>
              <a:gd name="connsiteY0" fmla="*/ 1015663 h 1015663"/>
              <a:gd name="connsiteX1" fmla="*/ 3890071 w 9683932"/>
              <a:gd name="connsiteY1" fmla="*/ 0 h 1015663"/>
              <a:gd name="connsiteX2" fmla="*/ 8293221 w 9683932"/>
              <a:gd name="connsiteY2" fmla="*/ 0 h 1015663"/>
              <a:gd name="connsiteX3" fmla="*/ 9683932 w 9683932"/>
              <a:gd name="connsiteY3" fmla="*/ 1015663 h 1015663"/>
              <a:gd name="connsiteX4" fmla="*/ 0 w 9683932"/>
              <a:gd name="connsiteY4" fmla="*/ 1015663 h 1015663"/>
              <a:gd name="connsiteX0" fmla="*/ 0 w 9683932"/>
              <a:gd name="connsiteY0" fmla="*/ 1027405 h 1027405"/>
              <a:gd name="connsiteX1" fmla="*/ 3890071 w 9683932"/>
              <a:gd name="connsiteY1" fmla="*/ 11742 h 1027405"/>
              <a:gd name="connsiteX2" fmla="*/ 6690843 w 9683932"/>
              <a:gd name="connsiteY2" fmla="*/ 0 h 1027405"/>
              <a:gd name="connsiteX3" fmla="*/ 9683932 w 9683932"/>
              <a:gd name="connsiteY3" fmla="*/ 1027405 h 1027405"/>
              <a:gd name="connsiteX4" fmla="*/ 0 w 9683932"/>
              <a:gd name="connsiteY4" fmla="*/ 1027405 h 1027405"/>
              <a:gd name="connsiteX0" fmla="*/ 0 w 9683932"/>
              <a:gd name="connsiteY0" fmla="*/ 1027405 h 1027405"/>
              <a:gd name="connsiteX1" fmla="*/ 5535991 w 9683932"/>
              <a:gd name="connsiteY1" fmla="*/ 11742 h 1027405"/>
              <a:gd name="connsiteX2" fmla="*/ 6690843 w 9683932"/>
              <a:gd name="connsiteY2" fmla="*/ 0 h 1027405"/>
              <a:gd name="connsiteX3" fmla="*/ 9683932 w 9683932"/>
              <a:gd name="connsiteY3" fmla="*/ 1027405 h 1027405"/>
              <a:gd name="connsiteX4" fmla="*/ 0 w 9683932"/>
              <a:gd name="connsiteY4" fmla="*/ 1027405 h 1027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3932" h="1027405">
                <a:moveTo>
                  <a:pt x="0" y="1027405"/>
                </a:moveTo>
                <a:lnTo>
                  <a:pt x="5535991" y="11742"/>
                </a:lnTo>
                <a:lnTo>
                  <a:pt x="6690843" y="0"/>
                </a:lnTo>
                <a:lnTo>
                  <a:pt x="9683932" y="1027405"/>
                </a:lnTo>
                <a:lnTo>
                  <a:pt x="0" y="10274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4EE37859-AE8F-736B-AECD-58994FE59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9732" y="4253345"/>
            <a:ext cx="1649186" cy="1649186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7A59338-8D63-23DA-48FB-53DF5ADA9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6437" y="4253345"/>
            <a:ext cx="1649186" cy="1649186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1552EFFD-6AB5-3320-4461-FB9BD0DA2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459" y="4253345"/>
            <a:ext cx="1649186" cy="164918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68BCBC-1147-0C5F-751C-52E31BAF9E87}"/>
              </a:ext>
            </a:extLst>
          </p:cNvPr>
          <p:cNvSpPr txBox="1"/>
          <p:nvPr/>
        </p:nvSpPr>
        <p:spPr>
          <a:xfrm>
            <a:off x="8157074" y="5992585"/>
            <a:ext cx="171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言語モデル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1E6070D-38BA-49C1-FBBA-EF2548120FFF}"/>
              </a:ext>
            </a:extLst>
          </p:cNvPr>
          <p:cNvSpPr txBox="1"/>
          <p:nvPr/>
        </p:nvSpPr>
        <p:spPr>
          <a:xfrm>
            <a:off x="4829581" y="5992585"/>
            <a:ext cx="1402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発音辞書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90C133-2C8C-C4CD-5ED0-17D17B5A90A6}"/>
              </a:ext>
            </a:extLst>
          </p:cNvPr>
          <p:cNvSpPr txBox="1"/>
          <p:nvPr/>
        </p:nvSpPr>
        <p:spPr>
          <a:xfrm>
            <a:off x="937801" y="5992585"/>
            <a:ext cx="171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atin typeface="+mn-ea"/>
              </a:rPr>
              <a:t>音響モデル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4B604A1-2168-52F5-35F6-7A2AA4D32467}"/>
              </a:ext>
            </a:extLst>
          </p:cNvPr>
          <p:cNvCxnSpPr>
            <a:cxnSpLocks/>
          </p:cNvCxnSpPr>
          <p:nvPr/>
        </p:nvCxnSpPr>
        <p:spPr>
          <a:xfrm flipV="1">
            <a:off x="244407" y="5178087"/>
            <a:ext cx="620483" cy="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B130A42-38EE-BFCA-6510-7754E935D022}"/>
              </a:ext>
            </a:extLst>
          </p:cNvPr>
          <p:cNvCxnSpPr>
            <a:cxnSpLocks/>
          </p:cNvCxnSpPr>
          <p:nvPr/>
        </p:nvCxnSpPr>
        <p:spPr>
          <a:xfrm>
            <a:off x="2652303" y="5178087"/>
            <a:ext cx="1867989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A4941C1-0AE3-19B3-BF91-674D45E729BC}"/>
              </a:ext>
            </a:extLst>
          </p:cNvPr>
          <p:cNvCxnSpPr>
            <a:cxnSpLocks/>
          </p:cNvCxnSpPr>
          <p:nvPr/>
        </p:nvCxnSpPr>
        <p:spPr>
          <a:xfrm>
            <a:off x="6388281" y="5178087"/>
            <a:ext cx="1814924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1D48A5C-1E35-A532-821E-FFDFEC368203}"/>
              </a:ext>
            </a:extLst>
          </p:cNvPr>
          <p:cNvSpPr txBox="1"/>
          <p:nvPr/>
        </p:nvSpPr>
        <p:spPr>
          <a:xfrm>
            <a:off x="2805790" y="4537055"/>
            <a:ext cx="171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dirty="0">
                <a:latin typeface="+mj-ea"/>
                <a:ea typeface="+mj-ea"/>
              </a:rPr>
              <a:t>t/e/n/k/</a:t>
            </a:r>
            <a:r>
              <a:rPr kumimoji="1" lang="en-US" altLang="ja-JP" sz="2400" b="1" dirty="0" err="1">
                <a:latin typeface="+mj-ea"/>
                <a:ea typeface="+mj-ea"/>
              </a:rPr>
              <a:t>i</a:t>
            </a:r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76FC9F-FFCC-485C-5678-519792AD3659}"/>
              </a:ext>
            </a:extLst>
          </p:cNvPr>
          <p:cNvSpPr txBox="1"/>
          <p:nvPr/>
        </p:nvSpPr>
        <p:spPr>
          <a:xfrm>
            <a:off x="6415426" y="4061842"/>
            <a:ext cx="17145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latin typeface="+mn-ea"/>
              </a:rPr>
              <a:t>転機</a:t>
            </a:r>
            <a:endParaRPr lang="en-US" altLang="ja-JP" sz="2000" b="1" dirty="0">
              <a:latin typeface="+mn-ea"/>
            </a:endParaRPr>
          </a:p>
          <a:p>
            <a:pPr algn="ctr"/>
            <a:r>
              <a:rPr kumimoji="1" lang="ja-JP" altLang="en-US" sz="2000" b="1" dirty="0">
                <a:latin typeface="+mn-ea"/>
              </a:rPr>
              <a:t>天気</a:t>
            </a:r>
            <a:endParaRPr kumimoji="1" lang="en-US" altLang="ja-JP" sz="2000" b="1" dirty="0">
              <a:latin typeface="+mn-ea"/>
            </a:endParaRPr>
          </a:p>
          <a:p>
            <a:pPr algn="ctr"/>
            <a:r>
              <a:rPr lang="ja-JP" altLang="en-US" sz="2000" b="1" dirty="0">
                <a:latin typeface="+mn-ea"/>
              </a:rPr>
              <a:t>天機</a:t>
            </a:r>
            <a:endParaRPr kumimoji="1" lang="ja-JP" altLang="en-US" sz="2000" b="1" dirty="0">
              <a:latin typeface="+mn-ea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839BF4F-6F5F-8C75-AE3B-074C43FE38F0}"/>
              </a:ext>
            </a:extLst>
          </p:cNvPr>
          <p:cNvCxnSpPr>
            <a:cxnSpLocks/>
          </p:cNvCxnSpPr>
          <p:nvPr/>
        </p:nvCxnSpPr>
        <p:spPr>
          <a:xfrm flipV="1">
            <a:off x="9838918" y="5178087"/>
            <a:ext cx="620483" cy="1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8FD411A-A676-290E-7BE0-C253DCB41C45}"/>
              </a:ext>
            </a:extLst>
          </p:cNvPr>
          <p:cNvSpPr txBox="1"/>
          <p:nvPr/>
        </p:nvSpPr>
        <p:spPr>
          <a:xfrm>
            <a:off x="10537372" y="4998720"/>
            <a:ext cx="820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latin typeface="+mn-ea"/>
              </a:rPr>
              <a:t>天気</a:t>
            </a:r>
            <a:endParaRPr kumimoji="1" lang="en-US" altLang="ja-JP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33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28CC3C57-2DB0-2B5B-A95F-534BD4ED6734}"/>
              </a:ext>
            </a:extLst>
          </p:cNvPr>
          <p:cNvSpPr/>
          <p:nvPr/>
        </p:nvSpPr>
        <p:spPr>
          <a:xfrm>
            <a:off x="182881" y="1436914"/>
            <a:ext cx="10676708" cy="462425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46631BB-E153-9B22-DD80-BB35F9D40D8A}"/>
              </a:ext>
            </a:extLst>
          </p:cNvPr>
          <p:cNvSpPr/>
          <p:nvPr/>
        </p:nvSpPr>
        <p:spPr>
          <a:xfrm>
            <a:off x="6487886" y="2037806"/>
            <a:ext cx="3788229" cy="3082834"/>
          </a:xfrm>
          <a:prstGeom prst="roundRect">
            <a:avLst>
              <a:gd name="adj" fmla="val 59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3ABBA0A-5CB0-2CEF-80D2-BC2F0B66D945}"/>
              </a:ext>
            </a:extLst>
          </p:cNvPr>
          <p:cNvSpPr/>
          <p:nvPr/>
        </p:nvSpPr>
        <p:spPr>
          <a:xfrm>
            <a:off x="6932023" y="2403566"/>
            <a:ext cx="1062446" cy="10101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45050CD-E2CE-5D73-8C0D-BB77266EA2E3}"/>
              </a:ext>
            </a:extLst>
          </p:cNvPr>
          <p:cNvSpPr/>
          <p:nvPr/>
        </p:nvSpPr>
        <p:spPr>
          <a:xfrm>
            <a:off x="8756469" y="3522618"/>
            <a:ext cx="1062446" cy="10101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D5E233B-4F0D-9853-DCBF-A19B1E9D3A67}"/>
              </a:ext>
            </a:extLst>
          </p:cNvPr>
          <p:cNvSpPr/>
          <p:nvPr/>
        </p:nvSpPr>
        <p:spPr>
          <a:xfrm>
            <a:off x="7550332" y="3727269"/>
            <a:ext cx="1062446" cy="10101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A965612-FC91-2441-F9D0-B792804E62FD}"/>
              </a:ext>
            </a:extLst>
          </p:cNvPr>
          <p:cNvSpPr/>
          <p:nvPr/>
        </p:nvSpPr>
        <p:spPr>
          <a:xfrm>
            <a:off x="8225246" y="2403566"/>
            <a:ext cx="1062446" cy="10101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8A26D8D6-48EF-77A1-D411-E1F2FCD947C7}"/>
              </a:ext>
            </a:extLst>
          </p:cNvPr>
          <p:cNvSpPr/>
          <p:nvPr/>
        </p:nvSpPr>
        <p:spPr>
          <a:xfrm>
            <a:off x="557349" y="1685110"/>
            <a:ext cx="5538651" cy="159802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袋に黒球が</a:t>
            </a:r>
            <a:r>
              <a:rPr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2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個，白球が</a:t>
            </a:r>
            <a:r>
              <a:rPr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2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個入っています．</a:t>
            </a:r>
            <a:endParaRPr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袋から球を取り，取った球を袋に戻さずにもう一度袋から球を取ります．</a:t>
            </a:r>
            <a:endParaRPr kumimoji="1"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さて，</a:t>
            </a:r>
            <a:r>
              <a:rPr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回目に取り出したの球が黒の確率は？</a:t>
            </a:r>
            <a:endParaRPr kumimoji="1" lang="ja-JP" altLang="en-US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0F58E5CC-144F-0995-7CEB-439A82EB288A}"/>
              </a:ext>
            </a:extLst>
          </p:cNvPr>
          <p:cNvSpPr/>
          <p:nvPr/>
        </p:nvSpPr>
        <p:spPr>
          <a:xfrm>
            <a:off x="557349" y="3888378"/>
            <a:ext cx="5538651" cy="19616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袋に黒球が</a:t>
            </a:r>
            <a:r>
              <a:rPr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2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個，白球が</a:t>
            </a:r>
            <a:r>
              <a:rPr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2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こ入っています．</a:t>
            </a:r>
            <a:endParaRPr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袋から球を取り，取った球を袋に戻さずにもう一度袋から球を取ります．</a:t>
            </a:r>
            <a:endParaRPr kumimoji="1"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回目に取り出す球の色を </a:t>
            </a:r>
            <a:r>
              <a:rPr kumimoji="1" lang="en-US" altLang="ja-JP" sz="2000" b="1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x</a:t>
            </a:r>
            <a:r>
              <a:rPr kumimoji="1"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とする．</a:t>
            </a:r>
            <a:endParaRPr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2</a:t>
            </a:r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回目に取り出す球の色を </a:t>
            </a:r>
            <a:r>
              <a:rPr kumimoji="1" lang="en-US" altLang="ja-JP" sz="2000" b="1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y</a:t>
            </a:r>
            <a:r>
              <a:rPr kumimoji="1"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</a:t>
            </a:r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とする．</a:t>
            </a:r>
            <a:endParaRPr kumimoji="1"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FEF7C11E-DA6B-2236-CEA4-03D5098D204A}"/>
              </a:ext>
            </a:extLst>
          </p:cNvPr>
          <p:cNvSpPr/>
          <p:nvPr/>
        </p:nvSpPr>
        <p:spPr>
          <a:xfrm>
            <a:off x="3078480" y="3400698"/>
            <a:ext cx="496388" cy="39188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43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D33F3-F615-E28C-E585-DC8D051DB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07EEF9BE-5105-FE2B-1CA4-18B97EB6E70D}"/>
              </a:ext>
            </a:extLst>
          </p:cNvPr>
          <p:cNvSpPr/>
          <p:nvPr/>
        </p:nvSpPr>
        <p:spPr>
          <a:xfrm>
            <a:off x="182881" y="217713"/>
            <a:ext cx="11686902" cy="638338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99B0428C-31EE-4018-0578-4DA551C75542}"/>
              </a:ext>
            </a:extLst>
          </p:cNvPr>
          <p:cNvSpPr/>
          <p:nvPr/>
        </p:nvSpPr>
        <p:spPr>
          <a:xfrm>
            <a:off x="598715" y="711926"/>
            <a:ext cx="5538651" cy="196160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袋に黒球が</a:t>
            </a:r>
            <a:r>
              <a:rPr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2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個，白球が</a:t>
            </a:r>
            <a:r>
              <a:rPr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2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こ入っています．</a:t>
            </a:r>
            <a:endParaRPr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袋から球を取り，取った球を袋に戻さずにもう一度袋から球を取ります．</a:t>
            </a:r>
            <a:endParaRPr kumimoji="1"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回目に取り出す球の色を </a:t>
            </a:r>
            <a:r>
              <a:rPr kumimoji="1" lang="en-US" altLang="ja-JP" sz="2000" b="1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x</a:t>
            </a:r>
            <a:r>
              <a:rPr kumimoji="1"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とする．</a:t>
            </a:r>
            <a:endParaRPr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2</a:t>
            </a:r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回目に取り出す球の色を </a:t>
            </a:r>
            <a:r>
              <a:rPr kumimoji="1" lang="en-US" altLang="ja-JP" sz="2000" b="1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y</a:t>
            </a:r>
            <a:r>
              <a:rPr kumimoji="1"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</a:t>
            </a:r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とする．</a:t>
            </a:r>
            <a:endParaRPr kumimoji="1"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6914A8E1-D157-4B6A-EECB-C26147BC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880" y="632828"/>
            <a:ext cx="2598733" cy="2119800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27EC3EA-B955-D301-B4B3-DBC0C1435AFF}"/>
              </a:ext>
            </a:extLst>
          </p:cNvPr>
          <p:cNvSpPr/>
          <p:nvPr/>
        </p:nvSpPr>
        <p:spPr>
          <a:xfrm>
            <a:off x="598715" y="3239589"/>
            <a:ext cx="3145971" cy="3117668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E5C781-6E08-4CF0-4DF3-BCC6C642765D}"/>
              </a:ext>
            </a:extLst>
          </p:cNvPr>
          <p:cNvSpPr txBox="1"/>
          <p:nvPr/>
        </p:nvSpPr>
        <p:spPr>
          <a:xfrm>
            <a:off x="598715" y="3239589"/>
            <a:ext cx="145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事前確率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60DCC1-1B5D-5FE0-4A24-CD76BC53D645}"/>
              </a:ext>
            </a:extLst>
          </p:cNvPr>
          <p:cNvSpPr txBox="1"/>
          <p:nvPr/>
        </p:nvSpPr>
        <p:spPr>
          <a:xfrm>
            <a:off x="861061" y="3793255"/>
            <a:ext cx="2352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過去の結果のみを</a:t>
            </a:r>
            <a:endParaRPr lang="en-US" altLang="ja-JP" dirty="0"/>
          </a:p>
          <a:p>
            <a:r>
              <a:rPr lang="ja-JP" altLang="en-US" dirty="0"/>
              <a:t>考慮した確率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b="1" dirty="0"/>
              <a:t>何があっても不変な</a:t>
            </a:r>
            <a:endParaRPr lang="en-US" altLang="ja-JP" b="1" dirty="0"/>
          </a:p>
          <a:p>
            <a:r>
              <a:rPr lang="ja-JP" altLang="en-US" b="1" dirty="0"/>
              <a:t>確率というイメージ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48B1D9-448C-4061-CED7-CDCC2A0AE289}"/>
              </a:ext>
            </a:extLst>
          </p:cNvPr>
          <p:cNvSpPr txBox="1"/>
          <p:nvPr/>
        </p:nvSpPr>
        <p:spPr>
          <a:xfrm>
            <a:off x="1077140" y="5438188"/>
            <a:ext cx="1951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P(x=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黒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= 1/2</a:t>
            </a:r>
          </a:p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P(x=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白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= 1/2</a:t>
            </a:r>
            <a:endParaRPr kumimoji="1" lang="ja-JP" altLang="en-US" sz="2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9FB20DD-2008-D97F-3F77-3C75382310DA}"/>
              </a:ext>
            </a:extLst>
          </p:cNvPr>
          <p:cNvSpPr/>
          <p:nvPr/>
        </p:nvSpPr>
        <p:spPr>
          <a:xfrm>
            <a:off x="4160520" y="3239589"/>
            <a:ext cx="3145971" cy="3117668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65C7860-C1EF-6C72-C5A3-461C08113224}"/>
              </a:ext>
            </a:extLst>
          </p:cNvPr>
          <p:cNvSpPr txBox="1"/>
          <p:nvPr/>
        </p:nvSpPr>
        <p:spPr>
          <a:xfrm>
            <a:off x="4160520" y="3239589"/>
            <a:ext cx="145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事後確率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7CE193-0BF4-F458-C5FC-469B33E54B1E}"/>
              </a:ext>
            </a:extLst>
          </p:cNvPr>
          <p:cNvSpPr txBox="1"/>
          <p:nvPr/>
        </p:nvSpPr>
        <p:spPr>
          <a:xfrm>
            <a:off x="4422866" y="3793255"/>
            <a:ext cx="2735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条件が与えられたときに</a:t>
            </a:r>
            <a:endParaRPr lang="en-US" altLang="ja-JP" dirty="0"/>
          </a:p>
          <a:p>
            <a:r>
              <a:rPr lang="ja-JP" altLang="en-US" dirty="0"/>
              <a:t>ある事象が起きる確率</a:t>
            </a:r>
            <a:endParaRPr kumimoji="1" lang="en-US" altLang="ja-JP" dirty="0"/>
          </a:p>
          <a:p>
            <a:endParaRPr lang="en-US" altLang="ja-JP" b="1" dirty="0"/>
          </a:p>
          <a:p>
            <a:r>
              <a:rPr kumimoji="1" lang="ja-JP" altLang="en-US" b="1" dirty="0"/>
              <a:t>条件付き確率のこと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19445F-3756-3CD8-35F6-B299C17F2A2A}"/>
              </a:ext>
            </a:extLst>
          </p:cNvPr>
          <p:cNvSpPr txBox="1"/>
          <p:nvPr/>
        </p:nvSpPr>
        <p:spPr>
          <a:xfrm>
            <a:off x="4288698" y="5438188"/>
            <a:ext cx="3017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P(y=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黒 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| x=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黒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= 1/3</a:t>
            </a:r>
          </a:p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P(y=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白 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| x=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黒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= 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2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/3</a:t>
            </a:r>
            <a:endParaRPr kumimoji="1" lang="ja-JP" altLang="en-US" sz="2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E02BB99-955E-5FAE-F40C-2994E0AEB43C}"/>
              </a:ext>
            </a:extLst>
          </p:cNvPr>
          <p:cNvSpPr/>
          <p:nvPr/>
        </p:nvSpPr>
        <p:spPr>
          <a:xfrm>
            <a:off x="7795642" y="3239589"/>
            <a:ext cx="3145971" cy="3117668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2006465-9DE7-580B-6973-4FEA154E8241}"/>
              </a:ext>
            </a:extLst>
          </p:cNvPr>
          <p:cNvSpPr txBox="1"/>
          <p:nvPr/>
        </p:nvSpPr>
        <p:spPr>
          <a:xfrm>
            <a:off x="7795642" y="3239589"/>
            <a:ext cx="145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同時確率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A70F32-2944-5FF4-B64E-74045A36F118}"/>
              </a:ext>
            </a:extLst>
          </p:cNvPr>
          <p:cNvSpPr txBox="1"/>
          <p:nvPr/>
        </p:nvSpPr>
        <p:spPr>
          <a:xfrm>
            <a:off x="8057988" y="3793255"/>
            <a:ext cx="2735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ある事象と別の事象が</a:t>
            </a:r>
            <a:endParaRPr lang="en-US" altLang="ja-JP" dirty="0"/>
          </a:p>
          <a:p>
            <a:r>
              <a:rPr lang="ja-JP" altLang="en-US" dirty="0"/>
              <a:t>同時に起こる確率</a:t>
            </a:r>
            <a:endParaRPr lang="en-US" altLang="ja-JP" dirty="0"/>
          </a:p>
          <a:p>
            <a:endParaRPr lang="en-US" altLang="ja-JP" b="1" dirty="0"/>
          </a:p>
          <a:p>
            <a:r>
              <a:rPr kumimoji="1" lang="en-US" altLang="ja-JP" b="1" dirty="0"/>
              <a:t>2</a:t>
            </a:r>
            <a:r>
              <a:rPr kumimoji="1" lang="ja-JP" altLang="en-US" b="1" dirty="0"/>
              <a:t>つの事が同時に起きる確率というイメージ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28DFDDF-29F3-5B91-E872-24FB10E8EC0A}"/>
              </a:ext>
            </a:extLst>
          </p:cNvPr>
          <p:cNvSpPr txBox="1"/>
          <p:nvPr/>
        </p:nvSpPr>
        <p:spPr>
          <a:xfrm>
            <a:off x="7923820" y="5438188"/>
            <a:ext cx="288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P(x=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黒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y=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黒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= 1/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6</a:t>
            </a:r>
            <a:endParaRPr kumimoji="1" lang="en-US" altLang="ja-JP" sz="2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P(x=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白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y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黒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= 1/3</a:t>
            </a:r>
            <a:endParaRPr kumimoji="1" lang="ja-JP" altLang="en-US" sz="2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668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AD056-FF1B-9763-C030-9880AC32A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254A3A9E-E535-FEFB-CB41-804C50B30BF8}"/>
              </a:ext>
            </a:extLst>
          </p:cNvPr>
          <p:cNvSpPr/>
          <p:nvPr/>
        </p:nvSpPr>
        <p:spPr>
          <a:xfrm>
            <a:off x="598714" y="632828"/>
            <a:ext cx="6559731" cy="16662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から</a:t>
            </a:r>
            <a:r>
              <a:rPr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の目が</a:t>
            </a:r>
            <a:r>
              <a:rPr lang="ja-JP" altLang="en-US" sz="2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赤色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で塗られており，</a:t>
            </a:r>
            <a:endParaRPr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4</a:t>
            </a:r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から</a:t>
            </a:r>
            <a:r>
              <a:rPr kumimoji="1"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6</a:t>
            </a:r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の目は</a:t>
            </a:r>
            <a:r>
              <a:rPr kumimoji="1" lang="ja-JP" altLang="en-US" sz="2000" dirty="0">
                <a:solidFill>
                  <a:srgbClr val="00B0F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青色</a:t>
            </a:r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で塗られているサイコロがあります．</a:t>
            </a:r>
            <a:endParaRPr kumimoji="1"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このサイコロを投げて色と出目について考えます．</a:t>
            </a:r>
            <a:endParaRPr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以下の各項目について考えなさい．</a:t>
            </a:r>
            <a:endParaRPr kumimoji="1"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3BEDC1F-8DCC-865D-6A14-926865F6EC40}"/>
              </a:ext>
            </a:extLst>
          </p:cNvPr>
          <p:cNvSpPr/>
          <p:nvPr/>
        </p:nvSpPr>
        <p:spPr>
          <a:xfrm>
            <a:off x="598715" y="3239589"/>
            <a:ext cx="3145971" cy="3117668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DCD219-40E9-24E3-D690-62D593D535F9}"/>
              </a:ext>
            </a:extLst>
          </p:cNvPr>
          <p:cNvSpPr txBox="1"/>
          <p:nvPr/>
        </p:nvSpPr>
        <p:spPr>
          <a:xfrm>
            <a:off x="598715" y="3239589"/>
            <a:ext cx="145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事前確率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05F2C5-3A63-2E6A-A46F-FC7A3FC717FB}"/>
              </a:ext>
            </a:extLst>
          </p:cNvPr>
          <p:cNvSpPr txBox="1"/>
          <p:nvPr/>
        </p:nvSpPr>
        <p:spPr>
          <a:xfrm>
            <a:off x="696686" y="3793255"/>
            <a:ext cx="2974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 : </a:t>
            </a:r>
            <a:r>
              <a:rPr lang="ja-JP" altLang="en-US" dirty="0"/>
              <a:t>色</a:t>
            </a:r>
            <a:endParaRPr lang="en-US" altLang="ja-JP" dirty="0"/>
          </a:p>
          <a:p>
            <a:r>
              <a:rPr lang="en-US" altLang="ja-JP" dirty="0"/>
              <a:t>y : </a:t>
            </a:r>
            <a:r>
              <a:rPr lang="ja-JP" altLang="en-US" dirty="0"/>
              <a:t>奇数</a:t>
            </a:r>
            <a:r>
              <a:rPr lang="en-US" altLang="ja-JP" dirty="0"/>
              <a:t>or</a:t>
            </a:r>
            <a:r>
              <a:rPr lang="ja-JP" altLang="en-US" dirty="0"/>
              <a:t>偶数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P(x)</a:t>
            </a:r>
            <a:r>
              <a:rPr lang="ja-JP" altLang="en-US" dirty="0"/>
              <a:t>と</a:t>
            </a:r>
            <a:r>
              <a:rPr lang="en-US" altLang="ja-JP" dirty="0"/>
              <a:t>P(y)</a:t>
            </a:r>
            <a:r>
              <a:rPr lang="ja-JP" altLang="en-US" dirty="0"/>
              <a:t>を全通り求めよ．</a:t>
            </a:r>
            <a:endParaRPr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DE7CAB2-B2D1-F5AF-22A1-3BE0F858E046}"/>
              </a:ext>
            </a:extLst>
          </p:cNvPr>
          <p:cNvSpPr txBox="1"/>
          <p:nvPr/>
        </p:nvSpPr>
        <p:spPr>
          <a:xfrm>
            <a:off x="1077140" y="5320015"/>
            <a:ext cx="1951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P(x=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赤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= ?</a:t>
            </a:r>
          </a:p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y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奇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=</a:t>
            </a:r>
            <a:r>
              <a:rPr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?</a:t>
            </a:r>
          </a:p>
          <a:p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…</a:t>
            </a:r>
            <a:endParaRPr kumimoji="1" lang="ja-JP" altLang="en-US" sz="2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8F539D8-13D6-9A28-F4D3-03A1D43B1DE9}"/>
              </a:ext>
            </a:extLst>
          </p:cNvPr>
          <p:cNvSpPr/>
          <p:nvPr/>
        </p:nvSpPr>
        <p:spPr>
          <a:xfrm>
            <a:off x="8718303" y="3239589"/>
            <a:ext cx="3145971" cy="3117668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7FFF79-2535-5206-26F6-6F22ADE4D915}"/>
              </a:ext>
            </a:extLst>
          </p:cNvPr>
          <p:cNvSpPr txBox="1"/>
          <p:nvPr/>
        </p:nvSpPr>
        <p:spPr>
          <a:xfrm>
            <a:off x="8718303" y="3239589"/>
            <a:ext cx="145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事後確率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88617A-AD93-1A86-B8B6-BE3F31184513}"/>
              </a:ext>
            </a:extLst>
          </p:cNvPr>
          <p:cNvSpPr txBox="1"/>
          <p:nvPr/>
        </p:nvSpPr>
        <p:spPr>
          <a:xfrm>
            <a:off x="8866348" y="3793255"/>
            <a:ext cx="299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色が青色だった時，出目が偶数である確率を求めよ．</a:t>
            </a:r>
            <a:endParaRPr lang="en-US" altLang="ja-JP" dirty="0"/>
          </a:p>
          <a:p>
            <a:r>
              <a:rPr lang="ja-JP" altLang="en-US" dirty="0"/>
              <a:t>確率変数を用いて式の形も記述すること．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6926A86-5952-9F26-5638-11F4A11B3E03}"/>
              </a:ext>
            </a:extLst>
          </p:cNvPr>
          <p:cNvSpPr/>
          <p:nvPr/>
        </p:nvSpPr>
        <p:spPr>
          <a:xfrm>
            <a:off x="4658509" y="3239589"/>
            <a:ext cx="3145971" cy="3117668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3F6BC1-E6BC-D3E6-AF0D-0560882E6955}"/>
              </a:ext>
            </a:extLst>
          </p:cNvPr>
          <p:cNvSpPr txBox="1"/>
          <p:nvPr/>
        </p:nvSpPr>
        <p:spPr>
          <a:xfrm>
            <a:off x="4658509" y="3239589"/>
            <a:ext cx="145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同時確率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FD8E198-F516-7873-B781-B09808710C01}"/>
              </a:ext>
            </a:extLst>
          </p:cNvPr>
          <p:cNvSpPr txBox="1"/>
          <p:nvPr/>
        </p:nvSpPr>
        <p:spPr>
          <a:xfrm>
            <a:off x="4920855" y="3793255"/>
            <a:ext cx="2735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色が青色かつ出た出目が偶数の確率を求めよ．</a:t>
            </a:r>
            <a:endParaRPr lang="en-US" altLang="ja-JP" dirty="0"/>
          </a:p>
          <a:p>
            <a:r>
              <a:rPr lang="ja-JP" altLang="en-US" dirty="0"/>
              <a:t>確率変数を用いて式の形も記述すること．</a:t>
            </a:r>
            <a:endParaRPr kumimoji="1" lang="ja-JP" altLang="en-US" b="1" dirty="0"/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21819FCE-C430-4E16-225B-6EB99702BCA3}"/>
              </a:ext>
            </a:extLst>
          </p:cNvPr>
          <p:cNvSpPr/>
          <p:nvPr/>
        </p:nvSpPr>
        <p:spPr>
          <a:xfrm>
            <a:off x="7542439" y="903851"/>
            <a:ext cx="1826187" cy="1741714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81ECE48-A802-5604-A598-CABAB7763F59}"/>
              </a:ext>
            </a:extLst>
          </p:cNvPr>
          <p:cNvSpPr/>
          <p:nvPr/>
        </p:nvSpPr>
        <p:spPr>
          <a:xfrm flipH="1">
            <a:off x="9636850" y="903851"/>
            <a:ext cx="1826187" cy="1741714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13BA47-030C-BF11-FBED-00AE274ABDA8}"/>
              </a:ext>
            </a:extLst>
          </p:cNvPr>
          <p:cNvSpPr txBox="1"/>
          <p:nvPr/>
        </p:nvSpPr>
        <p:spPr>
          <a:xfrm>
            <a:off x="7891467" y="1652732"/>
            <a:ext cx="67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endParaRPr kumimoji="1" lang="ja-JP" altLang="en-US" sz="36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E3235F-6D92-9A95-B9C2-53192A71EDC1}"/>
              </a:ext>
            </a:extLst>
          </p:cNvPr>
          <p:cNvSpPr txBox="1"/>
          <p:nvPr/>
        </p:nvSpPr>
        <p:spPr>
          <a:xfrm>
            <a:off x="8058813" y="843914"/>
            <a:ext cx="67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2</a:t>
            </a:r>
            <a:endParaRPr kumimoji="1" lang="ja-JP" altLang="en-US" sz="28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87E675-E5A9-ECF5-CBB7-EFE5268D65DD}"/>
              </a:ext>
            </a:extLst>
          </p:cNvPr>
          <p:cNvSpPr txBox="1"/>
          <p:nvPr/>
        </p:nvSpPr>
        <p:spPr>
          <a:xfrm>
            <a:off x="8767799" y="1513098"/>
            <a:ext cx="67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endParaRPr kumimoji="1" lang="ja-JP" altLang="en-US" sz="36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756E89-617B-4281-B5B8-8B8F3865D21B}"/>
              </a:ext>
            </a:extLst>
          </p:cNvPr>
          <p:cNvSpPr txBox="1"/>
          <p:nvPr/>
        </p:nvSpPr>
        <p:spPr>
          <a:xfrm>
            <a:off x="9494965" y="1513098"/>
            <a:ext cx="67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5</a:t>
            </a:r>
            <a:endParaRPr kumimoji="1" lang="ja-JP" altLang="en-US" sz="36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BC18C2-EB12-4633-0E14-AEA1AC375842}"/>
              </a:ext>
            </a:extLst>
          </p:cNvPr>
          <p:cNvSpPr txBox="1"/>
          <p:nvPr/>
        </p:nvSpPr>
        <p:spPr>
          <a:xfrm>
            <a:off x="10292311" y="853931"/>
            <a:ext cx="67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6</a:t>
            </a:r>
            <a:endParaRPr kumimoji="1" lang="ja-JP" altLang="en-US" sz="36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91B5619-898A-7518-38D6-6DF5CEAD82C7}"/>
              </a:ext>
            </a:extLst>
          </p:cNvPr>
          <p:cNvSpPr txBox="1"/>
          <p:nvPr/>
        </p:nvSpPr>
        <p:spPr>
          <a:xfrm>
            <a:off x="10402801" y="1774708"/>
            <a:ext cx="67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4</a:t>
            </a:r>
            <a:endParaRPr kumimoji="1" lang="ja-JP" altLang="en-US" sz="36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278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4B127-A01A-E30D-6C92-56DBC6038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7304CB5D-88AC-6475-B709-F422CC62FC69}"/>
              </a:ext>
            </a:extLst>
          </p:cNvPr>
          <p:cNvSpPr/>
          <p:nvPr/>
        </p:nvSpPr>
        <p:spPr>
          <a:xfrm>
            <a:off x="598714" y="632828"/>
            <a:ext cx="6559731" cy="166623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から</a:t>
            </a:r>
            <a:r>
              <a:rPr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の目が</a:t>
            </a:r>
            <a:r>
              <a:rPr lang="ja-JP" altLang="en-US" sz="2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赤色</a:t>
            </a:r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で塗られており，</a:t>
            </a:r>
            <a:endParaRPr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4</a:t>
            </a:r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から</a:t>
            </a:r>
            <a:r>
              <a:rPr kumimoji="1" lang="en-US" altLang="ja-JP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6</a:t>
            </a:r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の目は</a:t>
            </a:r>
            <a:r>
              <a:rPr kumimoji="1" lang="ja-JP" altLang="en-US" sz="2000" dirty="0">
                <a:solidFill>
                  <a:srgbClr val="00B0F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青色</a:t>
            </a:r>
            <a:r>
              <a:rPr kumimoji="1"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で塗られているサイコロがあります．</a:t>
            </a:r>
            <a:endParaRPr kumimoji="1"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このサイコロを投げて色と出目について考えます．</a:t>
            </a:r>
            <a:endParaRPr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endParaRPr kumimoji="1"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以下の各項目について考えなさい．</a:t>
            </a:r>
            <a:endParaRPr kumimoji="1" lang="en-US" altLang="ja-JP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C6EC8E8-E4D9-3F06-4C0D-C76C8E8786AA}"/>
              </a:ext>
            </a:extLst>
          </p:cNvPr>
          <p:cNvSpPr/>
          <p:nvPr/>
        </p:nvSpPr>
        <p:spPr>
          <a:xfrm>
            <a:off x="598715" y="3239589"/>
            <a:ext cx="3145971" cy="3117668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8F253A-3A31-7A7D-A42E-D2C1C5D4E1E3}"/>
              </a:ext>
            </a:extLst>
          </p:cNvPr>
          <p:cNvSpPr txBox="1"/>
          <p:nvPr/>
        </p:nvSpPr>
        <p:spPr>
          <a:xfrm>
            <a:off x="598715" y="3239589"/>
            <a:ext cx="145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事前確率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DB8DC4-4A62-A65A-A099-115978067081}"/>
              </a:ext>
            </a:extLst>
          </p:cNvPr>
          <p:cNvSpPr txBox="1"/>
          <p:nvPr/>
        </p:nvSpPr>
        <p:spPr>
          <a:xfrm>
            <a:off x="696686" y="3793255"/>
            <a:ext cx="2974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 : </a:t>
            </a:r>
            <a:r>
              <a:rPr lang="ja-JP" altLang="en-US" dirty="0"/>
              <a:t>色</a:t>
            </a:r>
            <a:endParaRPr lang="en-US" altLang="ja-JP" dirty="0"/>
          </a:p>
          <a:p>
            <a:r>
              <a:rPr lang="en-US" altLang="ja-JP" dirty="0"/>
              <a:t>y : </a:t>
            </a:r>
            <a:r>
              <a:rPr lang="ja-JP" altLang="en-US" dirty="0"/>
              <a:t>奇数</a:t>
            </a:r>
            <a:r>
              <a:rPr lang="en-US" altLang="ja-JP" dirty="0"/>
              <a:t>or</a:t>
            </a:r>
            <a:r>
              <a:rPr lang="ja-JP" altLang="en-US" dirty="0"/>
              <a:t>偶数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P(x)</a:t>
            </a:r>
            <a:r>
              <a:rPr lang="ja-JP" altLang="en-US" dirty="0"/>
              <a:t>と</a:t>
            </a:r>
            <a:r>
              <a:rPr lang="en-US" altLang="ja-JP" dirty="0"/>
              <a:t>P(y)</a:t>
            </a:r>
            <a:r>
              <a:rPr lang="ja-JP" altLang="en-US" dirty="0"/>
              <a:t>を全通り求めよ．</a:t>
            </a:r>
            <a:endParaRPr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6FC632A-A783-4EA8-6781-EB401D97F553}"/>
              </a:ext>
            </a:extLst>
          </p:cNvPr>
          <p:cNvSpPr txBox="1"/>
          <p:nvPr/>
        </p:nvSpPr>
        <p:spPr>
          <a:xfrm>
            <a:off x="1020269" y="4993584"/>
            <a:ext cx="2065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P(x=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赤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= 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1/2</a:t>
            </a:r>
            <a:endParaRPr kumimoji="1" lang="en-US" altLang="ja-JP" sz="2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P(x=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青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=</a:t>
            </a:r>
            <a:r>
              <a:rPr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1/2</a:t>
            </a:r>
          </a:p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P(y=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奇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= 1/2</a:t>
            </a:r>
          </a:p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y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偶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=</a:t>
            </a:r>
            <a:r>
              <a:rPr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1/2</a:t>
            </a:r>
            <a:endParaRPr kumimoji="1" lang="ja-JP" altLang="en-US" sz="2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DB21910-1DAD-BD1E-4C37-084E3579600E}"/>
              </a:ext>
            </a:extLst>
          </p:cNvPr>
          <p:cNvSpPr/>
          <p:nvPr/>
        </p:nvSpPr>
        <p:spPr>
          <a:xfrm>
            <a:off x="8344688" y="3239589"/>
            <a:ext cx="3550637" cy="3117668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2304229-5964-36CF-130F-8F8AA2343F75}"/>
              </a:ext>
            </a:extLst>
          </p:cNvPr>
          <p:cNvSpPr txBox="1"/>
          <p:nvPr/>
        </p:nvSpPr>
        <p:spPr>
          <a:xfrm>
            <a:off x="8344688" y="3239589"/>
            <a:ext cx="145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事後確率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9F8094B-0DF0-D29A-E6D8-7F265B0A19DF}"/>
              </a:ext>
            </a:extLst>
          </p:cNvPr>
          <p:cNvSpPr txBox="1"/>
          <p:nvPr/>
        </p:nvSpPr>
        <p:spPr>
          <a:xfrm>
            <a:off x="8492733" y="3793255"/>
            <a:ext cx="2997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色が青色だった時，出目が偶数である確率を求めよ．</a:t>
            </a:r>
            <a:endParaRPr lang="en-US" altLang="ja-JP" dirty="0"/>
          </a:p>
          <a:p>
            <a:r>
              <a:rPr lang="ja-JP" altLang="en-US" dirty="0"/>
              <a:t>確率変数を用いて式の形も記述すること．</a:t>
            </a:r>
            <a:endParaRPr lang="en-US" altLang="ja-JP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9873622-591C-27AE-1E3B-10708E98F929}"/>
              </a:ext>
            </a:extLst>
          </p:cNvPr>
          <p:cNvSpPr/>
          <p:nvPr/>
        </p:nvSpPr>
        <p:spPr>
          <a:xfrm>
            <a:off x="4471701" y="3239589"/>
            <a:ext cx="3145971" cy="3117668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38AFAD-044A-05B7-56C4-9E6E902F4208}"/>
              </a:ext>
            </a:extLst>
          </p:cNvPr>
          <p:cNvSpPr txBox="1"/>
          <p:nvPr/>
        </p:nvSpPr>
        <p:spPr>
          <a:xfrm>
            <a:off x="4471701" y="3239589"/>
            <a:ext cx="145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同時確率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22D328-802F-11CC-9ED4-7EF0042D6D95}"/>
              </a:ext>
            </a:extLst>
          </p:cNvPr>
          <p:cNvSpPr txBox="1"/>
          <p:nvPr/>
        </p:nvSpPr>
        <p:spPr>
          <a:xfrm>
            <a:off x="4734047" y="3793255"/>
            <a:ext cx="2735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色が青色かつ出た出目が偶数の確率を求めよ．</a:t>
            </a:r>
            <a:endParaRPr lang="en-US" altLang="ja-JP" dirty="0"/>
          </a:p>
          <a:p>
            <a:r>
              <a:rPr lang="ja-JP" altLang="en-US" dirty="0"/>
              <a:t>確率変数を用いて式の形も記述すること．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1476CF-8C1E-6E7F-FDC6-C24E70A9D997}"/>
              </a:ext>
            </a:extLst>
          </p:cNvPr>
          <p:cNvSpPr txBox="1"/>
          <p:nvPr/>
        </p:nvSpPr>
        <p:spPr>
          <a:xfrm>
            <a:off x="5011909" y="5127027"/>
            <a:ext cx="2065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P(x=</a:t>
            </a:r>
            <a:r>
              <a:rPr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青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y=</a:t>
            </a:r>
            <a:r>
              <a:rPr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偶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</a:t>
            </a:r>
          </a:p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= 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2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/6</a:t>
            </a:r>
          </a:p>
          <a:p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= 1/3</a:t>
            </a:r>
            <a:endParaRPr kumimoji="1" lang="en-US" altLang="ja-JP" sz="2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DC9EBE-8E85-9CF8-B0BE-8FE4986F8FC4}"/>
              </a:ext>
            </a:extLst>
          </p:cNvPr>
          <p:cNvSpPr txBox="1"/>
          <p:nvPr/>
        </p:nvSpPr>
        <p:spPr>
          <a:xfrm>
            <a:off x="8344688" y="5076328"/>
            <a:ext cx="3550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P(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y=</a:t>
            </a:r>
            <a:r>
              <a:rPr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偶 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| x=</a:t>
            </a:r>
            <a:r>
              <a:rPr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青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</a:t>
            </a:r>
          </a:p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= P(x=</a:t>
            </a:r>
            <a:r>
              <a:rPr kumimoji="1"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青</a:t>
            </a:r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y=</a:t>
            </a:r>
            <a:r>
              <a:rPr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偶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/ P(x=</a:t>
            </a:r>
            <a:r>
              <a:rPr lang="ja-JP" altLang="en-US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青</a:t>
            </a:r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</a:t>
            </a:r>
            <a:endParaRPr kumimoji="1" lang="en-US" altLang="ja-JP" sz="2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= (1/3) / (1/2)</a:t>
            </a:r>
          </a:p>
          <a:p>
            <a:r>
              <a:rPr kumimoji="1" lang="en-US" altLang="ja-JP" sz="2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= 2/3</a:t>
            </a:r>
          </a:p>
        </p:txBody>
      </p:sp>
      <p:sp>
        <p:nvSpPr>
          <p:cNvPr id="10" name="直方体 9">
            <a:extLst>
              <a:ext uri="{FF2B5EF4-FFF2-40B4-BE49-F238E27FC236}">
                <a16:creationId xmlns:a16="http://schemas.microsoft.com/office/drawing/2014/main" id="{7F37413A-6EEC-70E1-EE2A-A8F4D08F4530}"/>
              </a:ext>
            </a:extLst>
          </p:cNvPr>
          <p:cNvSpPr/>
          <p:nvPr/>
        </p:nvSpPr>
        <p:spPr>
          <a:xfrm>
            <a:off x="7542439" y="903851"/>
            <a:ext cx="1826187" cy="1741714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F7050E10-AC1A-2D23-E90B-1F625C02E6D4}"/>
              </a:ext>
            </a:extLst>
          </p:cNvPr>
          <p:cNvSpPr/>
          <p:nvPr/>
        </p:nvSpPr>
        <p:spPr>
          <a:xfrm flipH="1">
            <a:off x="9636850" y="903851"/>
            <a:ext cx="1826187" cy="1741714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A6CD165-460B-75B1-5E19-23A6A328F7A5}"/>
              </a:ext>
            </a:extLst>
          </p:cNvPr>
          <p:cNvSpPr txBox="1"/>
          <p:nvPr/>
        </p:nvSpPr>
        <p:spPr>
          <a:xfrm>
            <a:off x="7891467" y="1652732"/>
            <a:ext cx="67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</a:t>
            </a:r>
            <a:endParaRPr kumimoji="1" lang="ja-JP" altLang="en-US" sz="36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CADDFE5-4211-12C4-B3D7-4EBFFD836478}"/>
              </a:ext>
            </a:extLst>
          </p:cNvPr>
          <p:cNvSpPr txBox="1"/>
          <p:nvPr/>
        </p:nvSpPr>
        <p:spPr>
          <a:xfrm>
            <a:off x="8058813" y="843914"/>
            <a:ext cx="67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2</a:t>
            </a:r>
            <a:endParaRPr kumimoji="1" lang="ja-JP" altLang="en-US" sz="28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ED5358-A8B3-53E2-D67C-A125A5F537C6}"/>
              </a:ext>
            </a:extLst>
          </p:cNvPr>
          <p:cNvSpPr txBox="1"/>
          <p:nvPr/>
        </p:nvSpPr>
        <p:spPr>
          <a:xfrm>
            <a:off x="8767799" y="1513098"/>
            <a:ext cx="67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3</a:t>
            </a:r>
            <a:endParaRPr kumimoji="1" lang="ja-JP" altLang="en-US" sz="36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16DB66-A445-7740-81B4-914A2FAB552D}"/>
              </a:ext>
            </a:extLst>
          </p:cNvPr>
          <p:cNvSpPr txBox="1"/>
          <p:nvPr/>
        </p:nvSpPr>
        <p:spPr>
          <a:xfrm>
            <a:off x="9494965" y="1513098"/>
            <a:ext cx="67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5</a:t>
            </a:r>
            <a:endParaRPr kumimoji="1" lang="ja-JP" altLang="en-US" sz="36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D38076F-4FD6-3010-8D27-5EA549B8EA9A}"/>
              </a:ext>
            </a:extLst>
          </p:cNvPr>
          <p:cNvSpPr txBox="1"/>
          <p:nvPr/>
        </p:nvSpPr>
        <p:spPr>
          <a:xfrm>
            <a:off x="10292311" y="853931"/>
            <a:ext cx="67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6</a:t>
            </a:r>
            <a:endParaRPr kumimoji="1" lang="ja-JP" altLang="en-US" sz="36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4361EA3-6E5A-BE19-1943-584CE284E5B7}"/>
              </a:ext>
            </a:extLst>
          </p:cNvPr>
          <p:cNvSpPr txBox="1"/>
          <p:nvPr/>
        </p:nvSpPr>
        <p:spPr>
          <a:xfrm>
            <a:off x="10402801" y="1774708"/>
            <a:ext cx="677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4</a:t>
            </a:r>
            <a:endParaRPr kumimoji="1" lang="ja-JP" altLang="en-US" sz="3600" b="1" dirty="0">
              <a:solidFill>
                <a:schemeClr val="bg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490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B500A-F11E-CB7B-1B30-A6F48E952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1F06031C-8C91-4068-41FA-CF2FEC8604E1}"/>
              </a:ext>
            </a:extLst>
          </p:cNvPr>
          <p:cNvSpPr/>
          <p:nvPr/>
        </p:nvSpPr>
        <p:spPr>
          <a:xfrm>
            <a:off x="252549" y="189411"/>
            <a:ext cx="11686902" cy="6479178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2C9866-92CD-27C2-2D48-8736C9C2A3A9}"/>
              </a:ext>
            </a:extLst>
          </p:cNvPr>
          <p:cNvSpPr/>
          <p:nvPr/>
        </p:nvSpPr>
        <p:spPr>
          <a:xfrm>
            <a:off x="523928" y="446650"/>
            <a:ext cx="10875592" cy="1765327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18756DE-E1DA-D5D7-B54A-C6A68E6A138C}"/>
              </a:ext>
            </a:extLst>
          </p:cNvPr>
          <p:cNvSpPr txBox="1"/>
          <p:nvPr/>
        </p:nvSpPr>
        <p:spPr>
          <a:xfrm>
            <a:off x="523928" y="446650"/>
            <a:ext cx="299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連鎖律</a:t>
            </a:r>
            <a:r>
              <a:rPr lang="en-US" altLang="ja-JP" sz="2400" b="1" u="sng" dirty="0">
                <a:solidFill>
                  <a:srgbClr val="0070C0"/>
                </a:solidFill>
              </a:rPr>
              <a:t>(Chain Rule)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34645D6-3968-C222-7FF4-67C61F520B61}"/>
                  </a:ext>
                </a:extLst>
              </p:cNvPr>
              <p:cNvSpPr txBox="1"/>
              <p:nvPr/>
            </p:nvSpPr>
            <p:spPr>
              <a:xfrm>
                <a:off x="2036878" y="1029753"/>
                <a:ext cx="7849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34645D6-3968-C222-7FF4-67C61F520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878" y="1029753"/>
                <a:ext cx="784969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64FF9DE-2866-D177-CBA5-46C8FA5857CD}"/>
              </a:ext>
            </a:extLst>
          </p:cNvPr>
          <p:cNvSpPr/>
          <p:nvPr/>
        </p:nvSpPr>
        <p:spPr>
          <a:xfrm>
            <a:off x="523928" y="2576425"/>
            <a:ext cx="10875592" cy="1765327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FD98344-1531-ABD6-E463-80DD32920BDD}"/>
              </a:ext>
            </a:extLst>
          </p:cNvPr>
          <p:cNvSpPr txBox="1"/>
          <p:nvPr/>
        </p:nvSpPr>
        <p:spPr>
          <a:xfrm>
            <a:off x="523928" y="2576425"/>
            <a:ext cx="502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rgbClr val="0070C0"/>
                </a:solidFill>
              </a:rPr>
              <a:t>周辺化</a:t>
            </a:r>
            <a:r>
              <a:rPr lang="en-US" altLang="ja-JP" sz="2400" b="1" u="sng" dirty="0">
                <a:solidFill>
                  <a:srgbClr val="0070C0"/>
                </a:solidFill>
              </a:rPr>
              <a:t>(Marginalization)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7274E5B3-AF24-7F6F-3B41-385ADBFBF449}"/>
              </a:ext>
            </a:extLst>
          </p:cNvPr>
          <p:cNvSpPr/>
          <p:nvPr/>
        </p:nvSpPr>
        <p:spPr>
          <a:xfrm>
            <a:off x="523928" y="4706200"/>
            <a:ext cx="10875592" cy="1765327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6EC573-4C67-603F-B771-F97FCA491109}"/>
              </a:ext>
            </a:extLst>
          </p:cNvPr>
          <p:cNvSpPr txBox="1"/>
          <p:nvPr/>
        </p:nvSpPr>
        <p:spPr>
          <a:xfrm>
            <a:off x="523928" y="4706200"/>
            <a:ext cx="5027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ベイズの定理</a:t>
            </a:r>
            <a:r>
              <a:rPr lang="en-US" altLang="ja-JP" sz="2400" b="1" u="sng" dirty="0">
                <a:solidFill>
                  <a:srgbClr val="0070C0"/>
                </a:solidFill>
              </a:rPr>
              <a:t>(Bayes Theorem)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998CCAE-A9AA-F888-9428-7236FA205828}"/>
                  </a:ext>
                </a:extLst>
              </p:cNvPr>
              <p:cNvSpPr txBox="1"/>
              <p:nvPr/>
            </p:nvSpPr>
            <p:spPr>
              <a:xfrm>
                <a:off x="2171154" y="2708903"/>
                <a:ext cx="7849691" cy="1505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/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36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998CCAE-A9AA-F888-9428-7236FA205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154" y="2708903"/>
                <a:ext cx="7849691" cy="1505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F7B02B-63BD-13E9-052B-6BAAED9B4631}"/>
                  </a:ext>
                </a:extLst>
              </p:cNvPr>
              <p:cNvSpPr txBox="1"/>
              <p:nvPr/>
            </p:nvSpPr>
            <p:spPr>
              <a:xfrm>
                <a:off x="2171153" y="4960198"/>
                <a:ext cx="7849691" cy="1265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kumimoji="1" lang="en-US" altLang="ja-JP" sz="3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36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F7B02B-63BD-13E9-052B-6BAAED9B4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153" y="4960198"/>
                <a:ext cx="7849691" cy="1265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15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4D7E1-F88C-FBF4-293F-25982344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94687858-07E2-A3DC-E61A-F298D047E052}"/>
              </a:ext>
            </a:extLst>
          </p:cNvPr>
          <p:cNvSpPr/>
          <p:nvPr/>
        </p:nvSpPr>
        <p:spPr>
          <a:xfrm>
            <a:off x="252549" y="189411"/>
            <a:ext cx="11415523" cy="570629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000" dirty="0">
              <a:solidFill>
                <a:schemeClr val="tx1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7B83F19-1D2D-34AD-CC41-7E11D111CC26}"/>
              </a:ext>
            </a:extLst>
          </p:cNvPr>
          <p:cNvSpPr/>
          <p:nvPr/>
        </p:nvSpPr>
        <p:spPr>
          <a:xfrm>
            <a:off x="523928" y="446650"/>
            <a:ext cx="10875592" cy="3907636"/>
          </a:xfrm>
          <a:prstGeom prst="roundRect">
            <a:avLst>
              <a:gd name="adj" fmla="val 2980"/>
            </a:avLst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C65581-0461-A505-3829-0DF52E9F7862}"/>
              </a:ext>
            </a:extLst>
          </p:cNvPr>
          <p:cNvSpPr txBox="1"/>
          <p:nvPr/>
        </p:nvSpPr>
        <p:spPr>
          <a:xfrm>
            <a:off x="523928" y="446650"/>
            <a:ext cx="2994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solidFill>
                  <a:srgbClr val="0070C0"/>
                </a:solidFill>
              </a:rPr>
              <a:t>連鎖律</a:t>
            </a:r>
            <a:r>
              <a:rPr lang="en-US" altLang="ja-JP" sz="2400" b="1" u="sng" dirty="0">
                <a:solidFill>
                  <a:srgbClr val="0070C0"/>
                </a:solidFill>
              </a:rPr>
              <a:t>(Chain Rule)</a:t>
            </a:r>
            <a:endParaRPr kumimoji="1" lang="ja-JP" altLang="en-US" sz="2400" b="1" u="sng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7CF19E4-B392-7ECE-7C8B-620313F12DAB}"/>
                  </a:ext>
                </a:extLst>
              </p:cNvPr>
              <p:cNvSpPr txBox="1"/>
              <p:nvPr/>
            </p:nvSpPr>
            <p:spPr>
              <a:xfrm>
                <a:off x="2171154" y="1612856"/>
                <a:ext cx="7849691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3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kumimoji="1" lang="en-US" altLang="ja-JP" sz="3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ja-JP" altLang="en-US" sz="36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7CF19E4-B392-7ECE-7C8B-620313F12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154" y="1612856"/>
                <a:ext cx="7849691" cy="124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6D2DA71-EC03-7948-B804-7F1F8DB43EF5}"/>
                  </a:ext>
                </a:extLst>
              </p:cNvPr>
              <p:cNvSpPr txBox="1"/>
              <p:nvPr/>
            </p:nvSpPr>
            <p:spPr>
              <a:xfrm>
                <a:off x="2171153" y="3503381"/>
                <a:ext cx="7849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ja-JP" sz="3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36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e>
                          <m:r>
                            <a:rPr lang="en-US" altLang="ja-JP" sz="3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kumimoji="1" lang="ja-JP" altLang="en-US" sz="36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A6D2DA71-EC03-7948-B804-7F1F8DB43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153" y="3503381"/>
                <a:ext cx="784969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208ADC1-A43E-9CE0-BAC1-8F01CA995DA2}"/>
              </a:ext>
            </a:extLst>
          </p:cNvPr>
          <p:cNvSpPr txBox="1"/>
          <p:nvPr/>
        </p:nvSpPr>
        <p:spPr>
          <a:xfrm>
            <a:off x="670559" y="1151191"/>
            <a:ext cx="632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事後確率 </a:t>
            </a:r>
            <a:r>
              <a:rPr lang="en-US" altLang="ja-JP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(</a:t>
            </a:r>
            <a:r>
              <a:rPr lang="ja-JP" altLang="en-US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条件付き確率</a:t>
            </a:r>
            <a:r>
              <a:rPr lang="en-US" altLang="ja-JP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 </a:t>
            </a:r>
            <a:r>
              <a:rPr lang="ja-JP" altLang="en-US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の定義より</a:t>
            </a:r>
            <a:r>
              <a:rPr lang="en-US" altLang="ja-JP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:</a:t>
            </a:r>
            <a:endParaRPr kumimoji="1" lang="ja-JP" altLang="en-US" sz="2400" dirty="0">
              <a:solidFill>
                <a:srgbClr val="0070C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FB4E6D-A595-7B4F-8AA6-45C532E3B7EA}"/>
              </a:ext>
            </a:extLst>
          </p:cNvPr>
          <p:cNvSpPr txBox="1"/>
          <p:nvPr/>
        </p:nvSpPr>
        <p:spPr>
          <a:xfrm>
            <a:off x="670559" y="2895299"/>
            <a:ext cx="632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事前確率は</a:t>
            </a:r>
            <a:r>
              <a:rPr lang="en-US" altLang="ja-JP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0</a:t>
            </a:r>
            <a:r>
              <a:rPr lang="ja-JP" altLang="en-US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ではないので</a:t>
            </a:r>
            <a:r>
              <a:rPr lang="en-US" altLang="ja-JP" sz="24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:</a:t>
            </a:r>
            <a:endParaRPr kumimoji="1" lang="ja-JP" altLang="en-US" sz="2400" dirty="0">
              <a:solidFill>
                <a:srgbClr val="0070C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00704DE-83A4-BC80-AD26-5B98C74BD90C}"/>
              </a:ext>
            </a:extLst>
          </p:cNvPr>
          <p:cNvSpPr txBox="1"/>
          <p:nvPr/>
        </p:nvSpPr>
        <p:spPr>
          <a:xfrm>
            <a:off x="2934786" y="4794447"/>
            <a:ext cx="6322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en-US" altLang="ja-JP" sz="28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US" altLang="ja-JP" sz="28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= P(</a:t>
            </a:r>
            <a:r>
              <a:rPr lang="en-US" altLang="ja-JP" sz="28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y,x</a:t>
            </a:r>
            <a:r>
              <a:rPr lang="en-US" altLang="ja-JP" sz="28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ja-JP" altLang="en-US" sz="28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なので</a:t>
            </a:r>
            <a:endParaRPr kumimoji="1" lang="ja-JP" altLang="en-US" sz="2800" dirty="0">
              <a:solidFill>
                <a:srgbClr val="0070C0"/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algn="ctr"/>
            <a:r>
              <a:rPr kumimoji="1" lang="en-US" altLang="ja-JP" sz="28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kumimoji="1" lang="en-US" altLang="ja-JP" sz="2800" b="1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x|y</a:t>
            </a:r>
            <a:r>
              <a:rPr kumimoji="1" lang="en-US" altLang="ja-JP" sz="28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ja-JP" altLang="en-US" sz="2800" dirty="0">
                <a:solidFill>
                  <a:srgbClr val="0070C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を使えばもう一つも導けます</a:t>
            </a:r>
          </a:p>
        </p:txBody>
      </p:sp>
    </p:spTree>
    <p:extLst>
      <p:ext uri="{BB962C8B-B14F-4D97-AF65-F5344CB8AC3E}">
        <p14:creationId xmlns:p14="http://schemas.microsoft.com/office/powerpoint/2010/main" val="88676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1119</Words>
  <Application>Microsoft Office PowerPoint</Application>
  <PresentationFormat>ワイド画面</PresentationFormat>
  <Paragraphs>189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03スマートフォントUI</vt:lpstr>
      <vt:lpstr>游ゴシック</vt:lpstr>
      <vt:lpstr>游ゴシック Light</vt:lpstr>
      <vt:lpstr>Arial</vt:lpstr>
      <vt:lpstr>Cambria Math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東　政澄</dc:creator>
  <cp:lastModifiedBy>東　政澄</cp:lastModifiedBy>
  <cp:revision>13</cp:revision>
  <dcterms:created xsi:type="dcterms:W3CDTF">2025-02-27T15:01:39Z</dcterms:created>
  <dcterms:modified xsi:type="dcterms:W3CDTF">2025-03-06T11:58:08Z</dcterms:modified>
</cp:coreProperties>
</file>