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FFFF"/>
    <a:srgbClr val="CC66FF"/>
    <a:srgbClr val="009999"/>
    <a:srgbClr val="9900FF"/>
    <a:srgbClr val="6600FF"/>
    <a:srgbClr val="CC00FF"/>
    <a:srgbClr val="00CC66"/>
    <a:srgbClr val="00FF99"/>
    <a:srgbClr val="CC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9C5298-0288-4814-BB1F-218F50C7C3A0}" type="datetimeFigureOut">
              <a:rPr lang="en-US" smtClean="0"/>
              <a:pPr/>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69954-6D74-43CA-8388-04E47B4193E3}" type="slidenum">
              <a:rPr lang="en-US" smtClean="0"/>
              <a:pPr/>
              <a:t>‹#›</a:t>
            </a:fld>
            <a:endParaRPr lang="en-US"/>
          </a:p>
        </p:txBody>
      </p:sp>
    </p:spTree>
    <p:extLst>
      <p:ext uri="{BB962C8B-B14F-4D97-AF65-F5344CB8AC3E}">
        <p14:creationId xmlns:p14="http://schemas.microsoft.com/office/powerpoint/2010/main" xmlns="" val="22263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9C5298-0288-4814-BB1F-218F50C7C3A0}" type="datetimeFigureOut">
              <a:rPr lang="en-US" smtClean="0"/>
              <a:pPr/>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69954-6D74-43CA-8388-04E47B4193E3}" type="slidenum">
              <a:rPr lang="en-US" smtClean="0"/>
              <a:pPr/>
              <a:t>‹#›</a:t>
            </a:fld>
            <a:endParaRPr lang="en-US"/>
          </a:p>
        </p:txBody>
      </p:sp>
    </p:spTree>
    <p:extLst>
      <p:ext uri="{BB962C8B-B14F-4D97-AF65-F5344CB8AC3E}">
        <p14:creationId xmlns:p14="http://schemas.microsoft.com/office/powerpoint/2010/main" xmlns="" val="3750488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9C5298-0288-4814-BB1F-218F50C7C3A0}" type="datetimeFigureOut">
              <a:rPr lang="en-US" smtClean="0"/>
              <a:pPr/>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69954-6D74-43CA-8388-04E47B4193E3}" type="slidenum">
              <a:rPr lang="en-US" smtClean="0"/>
              <a:pPr/>
              <a:t>‹#›</a:t>
            </a:fld>
            <a:endParaRPr lang="en-US"/>
          </a:p>
        </p:txBody>
      </p:sp>
    </p:spTree>
    <p:extLst>
      <p:ext uri="{BB962C8B-B14F-4D97-AF65-F5344CB8AC3E}">
        <p14:creationId xmlns:p14="http://schemas.microsoft.com/office/powerpoint/2010/main" xmlns="" val="4003483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9C5298-0288-4814-BB1F-218F50C7C3A0}" type="datetimeFigureOut">
              <a:rPr lang="en-US" smtClean="0"/>
              <a:pPr/>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69954-6D74-43CA-8388-04E47B4193E3}" type="slidenum">
              <a:rPr lang="en-US" smtClean="0"/>
              <a:pPr/>
              <a:t>‹#›</a:t>
            </a:fld>
            <a:endParaRPr lang="en-US"/>
          </a:p>
        </p:txBody>
      </p:sp>
    </p:spTree>
    <p:extLst>
      <p:ext uri="{BB962C8B-B14F-4D97-AF65-F5344CB8AC3E}">
        <p14:creationId xmlns:p14="http://schemas.microsoft.com/office/powerpoint/2010/main" xmlns="" val="162436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9C5298-0288-4814-BB1F-218F50C7C3A0}" type="datetimeFigureOut">
              <a:rPr lang="en-US" smtClean="0"/>
              <a:pPr/>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69954-6D74-43CA-8388-04E47B4193E3}" type="slidenum">
              <a:rPr lang="en-US" smtClean="0"/>
              <a:pPr/>
              <a:t>‹#›</a:t>
            </a:fld>
            <a:endParaRPr lang="en-US"/>
          </a:p>
        </p:txBody>
      </p:sp>
    </p:spTree>
    <p:extLst>
      <p:ext uri="{BB962C8B-B14F-4D97-AF65-F5344CB8AC3E}">
        <p14:creationId xmlns:p14="http://schemas.microsoft.com/office/powerpoint/2010/main" xmlns="" val="1249233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9C5298-0288-4814-BB1F-218F50C7C3A0}" type="datetimeFigureOut">
              <a:rPr lang="en-US" smtClean="0"/>
              <a:pPr/>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69954-6D74-43CA-8388-04E47B4193E3}" type="slidenum">
              <a:rPr lang="en-US" smtClean="0"/>
              <a:pPr/>
              <a:t>‹#›</a:t>
            </a:fld>
            <a:endParaRPr lang="en-US"/>
          </a:p>
        </p:txBody>
      </p:sp>
    </p:spTree>
    <p:extLst>
      <p:ext uri="{BB962C8B-B14F-4D97-AF65-F5344CB8AC3E}">
        <p14:creationId xmlns:p14="http://schemas.microsoft.com/office/powerpoint/2010/main" xmlns="" val="223140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9C5298-0288-4814-BB1F-218F50C7C3A0}" type="datetimeFigureOut">
              <a:rPr lang="en-US" smtClean="0"/>
              <a:pPr/>
              <a:t>4/10/2020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69954-6D74-43CA-8388-04E47B4193E3}" type="slidenum">
              <a:rPr lang="en-US" smtClean="0"/>
              <a:pPr/>
              <a:t>‹#›</a:t>
            </a:fld>
            <a:endParaRPr lang="en-US"/>
          </a:p>
        </p:txBody>
      </p:sp>
    </p:spTree>
    <p:extLst>
      <p:ext uri="{BB962C8B-B14F-4D97-AF65-F5344CB8AC3E}">
        <p14:creationId xmlns:p14="http://schemas.microsoft.com/office/powerpoint/2010/main" xmlns="" val="3138642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9C5298-0288-4814-BB1F-218F50C7C3A0}" type="datetimeFigureOut">
              <a:rPr lang="en-US" smtClean="0"/>
              <a:pPr/>
              <a:t>4/10/2020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69954-6D74-43CA-8388-04E47B4193E3}" type="slidenum">
              <a:rPr lang="en-US" smtClean="0"/>
              <a:pPr/>
              <a:t>‹#›</a:t>
            </a:fld>
            <a:endParaRPr lang="en-US"/>
          </a:p>
        </p:txBody>
      </p:sp>
    </p:spTree>
    <p:extLst>
      <p:ext uri="{BB962C8B-B14F-4D97-AF65-F5344CB8AC3E}">
        <p14:creationId xmlns:p14="http://schemas.microsoft.com/office/powerpoint/2010/main" xmlns="" val="65829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C5298-0288-4814-BB1F-218F50C7C3A0}" type="datetimeFigureOut">
              <a:rPr lang="en-US" smtClean="0"/>
              <a:pPr/>
              <a:t>4/10/2020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69954-6D74-43CA-8388-04E47B4193E3}" type="slidenum">
              <a:rPr lang="en-US" smtClean="0"/>
              <a:pPr/>
              <a:t>‹#›</a:t>
            </a:fld>
            <a:endParaRPr lang="en-US"/>
          </a:p>
        </p:txBody>
      </p:sp>
    </p:spTree>
    <p:extLst>
      <p:ext uri="{BB962C8B-B14F-4D97-AF65-F5344CB8AC3E}">
        <p14:creationId xmlns:p14="http://schemas.microsoft.com/office/powerpoint/2010/main" xmlns="" val="883703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9C5298-0288-4814-BB1F-218F50C7C3A0}" type="datetimeFigureOut">
              <a:rPr lang="en-US" smtClean="0"/>
              <a:pPr/>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69954-6D74-43CA-8388-04E47B4193E3}" type="slidenum">
              <a:rPr lang="en-US" smtClean="0"/>
              <a:pPr/>
              <a:t>‹#›</a:t>
            </a:fld>
            <a:endParaRPr lang="en-US"/>
          </a:p>
        </p:txBody>
      </p:sp>
    </p:spTree>
    <p:extLst>
      <p:ext uri="{BB962C8B-B14F-4D97-AF65-F5344CB8AC3E}">
        <p14:creationId xmlns:p14="http://schemas.microsoft.com/office/powerpoint/2010/main" xmlns="" val="77067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9C5298-0288-4814-BB1F-218F50C7C3A0}" type="datetimeFigureOut">
              <a:rPr lang="en-US" smtClean="0"/>
              <a:pPr/>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69954-6D74-43CA-8388-04E47B4193E3}" type="slidenum">
              <a:rPr lang="en-US" smtClean="0"/>
              <a:pPr/>
              <a:t>‹#›</a:t>
            </a:fld>
            <a:endParaRPr lang="en-US"/>
          </a:p>
        </p:txBody>
      </p:sp>
    </p:spTree>
    <p:extLst>
      <p:ext uri="{BB962C8B-B14F-4D97-AF65-F5344CB8AC3E}">
        <p14:creationId xmlns:p14="http://schemas.microsoft.com/office/powerpoint/2010/main" xmlns="" val="858889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C5298-0288-4814-BB1F-218F50C7C3A0}" type="datetimeFigureOut">
              <a:rPr lang="en-US" smtClean="0"/>
              <a:pPr/>
              <a:t>4/10/2020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69954-6D74-43CA-8388-04E47B4193E3}" type="slidenum">
              <a:rPr lang="en-US" smtClean="0"/>
              <a:pPr/>
              <a:t>‹#›</a:t>
            </a:fld>
            <a:endParaRPr lang="en-US"/>
          </a:p>
        </p:txBody>
      </p:sp>
    </p:spTree>
    <p:extLst>
      <p:ext uri="{BB962C8B-B14F-4D97-AF65-F5344CB8AC3E}">
        <p14:creationId xmlns:p14="http://schemas.microsoft.com/office/powerpoint/2010/main" xmlns="" val="772449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package" Target="../embeddings/Microsoft_Office_Word_Document1.docx"/><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xmlns="" id="{4F2F8551-5B79-4024-A49F-28CEF9C2E550}"/>
              </a:ext>
            </a:extLst>
          </p:cNvPr>
          <p:cNvPicPr>
            <a:picLocks noChangeAspect="1"/>
          </p:cNvPicPr>
          <p:nvPr/>
        </p:nvPicPr>
        <p:blipFill>
          <a:blip r:embed="rId3" cstate="print"/>
          <a:stretch>
            <a:fillRect/>
          </a:stretch>
        </p:blipFill>
        <p:spPr>
          <a:xfrm>
            <a:off x="47478" y="31827"/>
            <a:ext cx="2787162" cy="459663"/>
          </a:xfrm>
          <a:prstGeom prst="rect">
            <a:avLst/>
          </a:prstGeom>
        </p:spPr>
      </p:pic>
      <p:pic>
        <p:nvPicPr>
          <p:cNvPr id="2" name="Picture 1">
            <a:extLst>
              <a:ext uri="{FF2B5EF4-FFF2-40B4-BE49-F238E27FC236}">
                <a16:creationId xmlns:a16="http://schemas.microsoft.com/office/drawing/2014/main" xmlns="" id="{45B14F81-9CE7-4C2C-A3DA-565192A51C8F}"/>
              </a:ext>
            </a:extLst>
          </p:cNvPr>
          <p:cNvPicPr>
            <a:picLocks noChangeAspect="1"/>
          </p:cNvPicPr>
          <p:nvPr/>
        </p:nvPicPr>
        <p:blipFill rotWithShape="1">
          <a:blip r:embed="rId4" cstate="print"/>
          <a:srcRect l="57750" t="26000" r="23875" b="40666"/>
          <a:stretch/>
        </p:blipFill>
        <p:spPr>
          <a:xfrm>
            <a:off x="10492740" y="8967"/>
            <a:ext cx="1703070" cy="1442643"/>
          </a:xfrm>
          <a:prstGeom prst="rect">
            <a:avLst/>
          </a:prstGeom>
        </p:spPr>
      </p:pic>
      <p:cxnSp>
        <p:nvCxnSpPr>
          <p:cNvPr id="5" name="Straight Connector 4">
            <a:extLst>
              <a:ext uri="{FF2B5EF4-FFF2-40B4-BE49-F238E27FC236}">
                <a16:creationId xmlns:a16="http://schemas.microsoft.com/office/drawing/2014/main" xmlns="" id="{8583CC88-D5D7-4ED6-B17D-DA832C483E6D}"/>
              </a:ext>
            </a:extLst>
          </p:cNvPr>
          <p:cNvCxnSpPr>
            <a:cxnSpLocks/>
          </p:cNvCxnSpPr>
          <p:nvPr/>
        </p:nvCxnSpPr>
        <p:spPr>
          <a:xfrm>
            <a:off x="22860" y="2663190"/>
            <a:ext cx="1209294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6E4A6D06-D6CF-449D-886C-8E4D1539A992}"/>
              </a:ext>
            </a:extLst>
          </p:cNvPr>
          <p:cNvSpPr txBox="1"/>
          <p:nvPr/>
        </p:nvSpPr>
        <p:spPr>
          <a:xfrm>
            <a:off x="262890" y="2811780"/>
            <a:ext cx="5680710" cy="369332"/>
          </a:xfrm>
          <a:prstGeom prst="rect">
            <a:avLst/>
          </a:prstGeom>
          <a:solidFill>
            <a:srgbClr val="FFC000"/>
          </a:solidFill>
        </p:spPr>
        <p:txBody>
          <a:bodyPr wrap="square" rtlCol="0">
            <a:spAutoFit/>
          </a:bodyPr>
          <a:lstStyle/>
          <a:p>
            <a:pPr algn="ctr"/>
            <a:r>
              <a:rPr lang="en-IN" b="1" dirty="0"/>
              <a:t>Client/Business Challenge</a:t>
            </a:r>
          </a:p>
        </p:txBody>
      </p:sp>
      <p:sp>
        <p:nvSpPr>
          <p:cNvPr id="50" name="TextBox 49">
            <a:extLst>
              <a:ext uri="{FF2B5EF4-FFF2-40B4-BE49-F238E27FC236}">
                <a16:creationId xmlns:a16="http://schemas.microsoft.com/office/drawing/2014/main" xmlns="" id="{61A4F759-7244-48D6-AC49-75191013ADAD}"/>
              </a:ext>
            </a:extLst>
          </p:cNvPr>
          <p:cNvSpPr txBox="1"/>
          <p:nvPr/>
        </p:nvSpPr>
        <p:spPr>
          <a:xfrm>
            <a:off x="6217920" y="2811780"/>
            <a:ext cx="5680710" cy="369332"/>
          </a:xfrm>
          <a:prstGeom prst="rect">
            <a:avLst/>
          </a:prstGeom>
          <a:solidFill>
            <a:srgbClr val="00FF99"/>
          </a:solidFill>
        </p:spPr>
        <p:txBody>
          <a:bodyPr wrap="square" rtlCol="0">
            <a:spAutoFit/>
          </a:bodyPr>
          <a:lstStyle/>
          <a:p>
            <a:pPr algn="ctr"/>
            <a:r>
              <a:rPr lang="en-IN" b="1" dirty="0"/>
              <a:t>Our Automation Solution</a:t>
            </a:r>
          </a:p>
        </p:txBody>
      </p:sp>
      <p:sp>
        <p:nvSpPr>
          <p:cNvPr id="10" name="TextBox 9">
            <a:extLst>
              <a:ext uri="{FF2B5EF4-FFF2-40B4-BE49-F238E27FC236}">
                <a16:creationId xmlns:a16="http://schemas.microsoft.com/office/drawing/2014/main" xmlns="" id="{A5C5289C-ACD2-4E44-9E4B-10C0F65E53D8}"/>
              </a:ext>
            </a:extLst>
          </p:cNvPr>
          <p:cNvSpPr txBox="1"/>
          <p:nvPr/>
        </p:nvSpPr>
        <p:spPr>
          <a:xfrm>
            <a:off x="2960370" y="148590"/>
            <a:ext cx="7395210" cy="400110"/>
          </a:xfrm>
          <a:prstGeom prst="rect">
            <a:avLst/>
          </a:prstGeom>
          <a:solidFill>
            <a:schemeClr val="accent4">
              <a:lumMod val="20000"/>
              <a:lumOff val="80000"/>
            </a:schemeClr>
          </a:solidFill>
        </p:spPr>
        <p:txBody>
          <a:bodyPr wrap="square" rtlCol="0">
            <a:spAutoFit/>
          </a:bodyPr>
          <a:lstStyle/>
          <a:p>
            <a:pPr algn="ctr"/>
            <a:r>
              <a:rPr lang="en-IN" sz="2000" dirty="0">
                <a:latin typeface="Arial Black" panose="020B0A04020102020204" pitchFamily="34" charset="0"/>
              </a:rPr>
              <a:t>Transport Request Utility Tool</a:t>
            </a:r>
          </a:p>
        </p:txBody>
      </p:sp>
      <p:sp>
        <p:nvSpPr>
          <p:cNvPr id="12" name="Rectangle: Rounded Corners 11">
            <a:extLst>
              <a:ext uri="{FF2B5EF4-FFF2-40B4-BE49-F238E27FC236}">
                <a16:creationId xmlns:a16="http://schemas.microsoft.com/office/drawing/2014/main" xmlns="" id="{559AEB55-D210-4297-8909-15FC191B9AA9}"/>
              </a:ext>
            </a:extLst>
          </p:cNvPr>
          <p:cNvSpPr/>
          <p:nvPr/>
        </p:nvSpPr>
        <p:spPr>
          <a:xfrm>
            <a:off x="3013710" y="763826"/>
            <a:ext cx="2331720" cy="6858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Client Industry </a:t>
            </a:r>
          </a:p>
          <a:p>
            <a:pPr algn="ctr"/>
            <a:r>
              <a:rPr lang="en-IN" dirty="0">
                <a:solidFill>
                  <a:srgbClr val="66FFFF"/>
                </a:solidFill>
              </a:rPr>
              <a:t>Utilities</a:t>
            </a:r>
          </a:p>
        </p:txBody>
      </p:sp>
      <p:sp>
        <p:nvSpPr>
          <p:cNvPr id="53" name="Rectangle: Rounded Corners 52">
            <a:extLst>
              <a:ext uri="{FF2B5EF4-FFF2-40B4-BE49-F238E27FC236}">
                <a16:creationId xmlns:a16="http://schemas.microsoft.com/office/drawing/2014/main" xmlns="" id="{2BA9FEB7-60F3-4AF4-86A6-12B18B8D1B79}"/>
              </a:ext>
            </a:extLst>
          </p:cNvPr>
          <p:cNvSpPr/>
          <p:nvPr/>
        </p:nvSpPr>
        <p:spPr>
          <a:xfrm>
            <a:off x="8175308" y="771555"/>
            <a:ext cx="2282190" cy="6858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Delivery Center</a:t>
            </a:r>
          </a:p>
          <a:p>
            <a:pPr algn="ctr"/>
            <a:r>
              <a:rPr lang="en-IN" dirty="0">
                <a:solidFill>
                  <a:srgbClr val="66FFFF"/>
                </a:solidFill>
              </a:rPr>
              <a:t>PDC</a:t>
            </a:r>
          </a:p>
        </p:txBody>
      </p:sp>
      <p:sp>
        <p:nvSpPr>
          <p:cNvPr id="54" name="Rectangle: Rounded Corners 53">
            <a:extLst>
              <a:ext uri="{FF2B5EF4-FFF2-40B4-BE49-F238E27FC236}">
                <a16:creationId xmlns:a16="http://schemas.microsoft.com/office/drawing/2014/main" xmlns="" id="{6D9439EE-5FB2-4CB4-8C6E-5A87EF5F355C}"/>
              </a:ext>
            </a:extLst>
          </p:cNvPr>
          <p:cNvSpPr/>
          <p:nvPr/>
        </p:nvSpPr>
        <p:spPr>
          <a:xfrm>
            <a:off x="401955" y="765810"/>
            <a:ext cx="2331720" cy="6858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Geography</a:t>
            </a:r>
          </a:p>
          <a:p>
            <a:pPr algn="ctr"/>
            <a:r>
              <a:rPr lang="en-IN" dirty="0">
                <a:solidFill>
                  <a:srgbClr val="66FFFF"/>
                </a:solidFill>
              </a:rPr>
              <a:t>North America</a:t>
            </a:r>
          </a:p>
        </p:txBody>
      </p:sp>
      <p:sp>
        <p:nvSpPr>
          <p:cNvPr id="55" name="Rectangle: Rounded Corners 54">
            <a:extLst>
              <a:ext uri="{FF2B5EF4-FFF2-40B4-BE49-F238E27FC236}">
                <a16:creationId xmlns:a16="http://schemas.microsoft.com/office/drawing/2014/main" xmlns="" id="{9057F579-6143-4099-B7EC-7BD6925255A4}"/>
              </a:ext>
            </a:extLst>
          </p:cNvPr>
          <p:cNvSpPr/>
          <p:nvPr/>
        </p:nvSpPr>
        <p:spPr>
          <a:xfrm>
            <a:off x="456000" y="1697385"/>
            <a:ext cx="2281486" cy="6858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Automation Levers</a:t>
            </a:r>
          </a:p>
          <a:p>
            <a:pPr algn="ctr"/>
            <a:r>
              <a:rPr lang="en-IN" dirty="0">
                <a:solidFill>
                  <a:srgbClr val="66FFFF"/>
                </a:solidFill>
              </a:rPr>
              <a:t>ABAP</a:t>
            </a:r>
          </a:p>
        </p:txBody>
      </p:sp>
      <p:sp>
        <p:nvSpPr>
          <p:cNvPr id="57" name="Rectangle: Rounded Corners 56">
            <a:extLst>
              <a:ext uri="{FF2B5EF4-FFF2-40B4-BE49-F238E27FC236}">
                <a16:creationId xmlns:a16="http://schemas.microsoft.com/office/drawing/2014/main" xmlns="" id="{462A9839-B13D-4AA6-8073-633A8087A74B}"/>
              </a:ext>
            </a:extLst>
          </p:cNvPr>
          <p:cNvSpPr/>
          <p:nvPr/>
        </p:nvSpPr>
        <p:spPr>
          <a:xfrm>
            <a:off x="5612130" y="765810"/>
            <a:ext cx="2282190" cy="6858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Scope &amp; Tech</a:t>
            </a:r>
          </a:p>
          <a:p>
            <a:pPr algn="ctr"/>
            <a:r>
              <a:rPr lang="en-IN" dirty="0">
                <a:solidFill>
                  <a:srgbClr val="66FFFF"/>
                </a:solidFill>
              </a:rPr>
              <a:t>SAP ABAP</a:t>
            </a:r>
          </a:p>
        </p:txBody>
      </p:sp>
      <p:sp>
        <p:nvSpPr>
          <p:cNvPr id="16" name="Rectangle: Rounded Corners 15">
            <a:extLst>
              <a:ext uri="{FF2B5EF4-FFF2-40B4-BE49-F238E27FC236}">
                <a16:creationId xmlns:a16="http://schemas.microsoft.com/office/drawing/2014/main" xmlns="" id="{599CB540-B329-4C49-8294-9AE25E576307}"/>
              </a:ext>
            </a:extLst>
          </p:cNvPr>
          <p:cNvSpPr/>
          <p:nvPr/>
        </p:nvSpPr>
        <p:spPr>
          <a:xfrm>
            <a:off x="5612130" y="1697385"/>
            <a:ext cx="2331720" cy="68580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Client Benefit</a:t>
            </a:r>
            <a:endParaRPr lang="en-IN" sz="1200" dirty="0">
              <a:solidFill>
                <a:schemeClr val="bg1"/>
              </a:solidFill>
            </a:endParaRPr>
          </a:p>
          <a:p>
            <a:pPr algn="ctr"/>
            <a:r>
              <a:rPr lang="en-IN" dirty="0">
                <a:solidFill>
                  <a:srgbClr val="66FFFF"/>
                </a:solidFill>
              </a:rPr>
              <a:t>$</a:t>
            </a:r>
          </a:p>
        </p:txBody>
      </p:sp>
      <p:sp>
        <p:nvSpPr>
          <p:cNvPr id="17" name="Rectangle: Rounded Corners 16">
            <a:extLst>
              <a:ext uri="{FF2B5EF4-FFF2-40B4-BE49-F238E27FC236}">
                <a16:creationId xmlns:a16="http://schemas.microsoft.com/office/drawing/2014/main" xmlns="" id="{B9C873DD-1592-4CC8-B009-0FF82AD9B0BD}"/>
              </a:ext>
            </a:extLst>
          </p:cNvPr>
          <p:cNvSpPr/>
          <p:nvPr/>
        </p:nvSpPr>
        <p:spPr>
          <a:xfrm>
            <a:off x="8175308" y="1700194"/>
            <a:ext cx="2331720" cy="6858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Accenture Benefit</a:t>
            </a:r>
          </a:p>
          <a:p>
            <a:pPr algn="ctr"/>
            <a:r>
              <a:rPr lang="en-IN" dirty="0">
                <a:solidFill>
                  <a:srgbClr val="66FFFF"/>
                </a:solidFill>
              </a:rPr>
              <a:t>$</a:t>
            </a:r>
          </a:p>
        </p:txBody>
      </p:sp>
      <p:sp>
        <p:nvSpPr>
          <p:cNvPr id="18" name="Rectangle: Rounded Corners 17">
            <a:extLst>
              <a:ext uri="{FF2B5EF4-FFF2-40B4-BE49-F238E27FC236}">
                <a16:creationId xmlns:a16="http://schemas.microsoft.com/office/drawing/2014/main" xmlns="" id="{55CA7501-5EAE-4924-8497-DA6E104A7702}"/>
              </a:ext>
            </a:extLst>
          </p:cNvPr>
          <p:cNvSpPr/>
          <p:nvPr/>
        </p:nvSpPr>
        <p:spPr>
          <a:xfrm>
            <a:off x="3038827" y="1697385"/>
            <a:ext cx="2281486" cy="6858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solidFill>
                  <a:schemeClr val="bg1"/>
                </a:solidFill>
              </a:rPr>
              <a:t>Productivity</a:t>
            </a:r>
          </a:p>
          <a:p>
            <a:pPr algn="ctr"/>
            <a:r>
              <a:rPr lang="en-IN" dirty="0">
                <a:solidFill>
                  <a:srgbClr val="66FFFF"/>
                </a:solidFill>
              </a:rPr>
              <a:t>%</a:t>
            </a:r>
          </a:p>
        </p:txBody>
      </p:sp>
      <p:sp>
        <p:nvSpPr>
          <p:cNvPr id="19" name="Rectangle 18"/>
          <p:cNvSpPr/>
          <p:nvPr/>
        </p:nvSpPr>
        <p:spPr>
          <a:xfrm>
            <a:off x="210718" y="3181112"/>
            <a:ext cx="5656217" cy="3357155"/>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a:t>Current Functionality-</a:t>
            </a:r>
          </a:p>
          <a:p>
            <a:r>
              <a:rPr lang="en-US" sz="1500" dirty="0"/>
              <a:t>SAP system provides standard Transport Organizer functionality SE09 to release, consistency check, delete and Add user. But these functionalities are limited to One TR or User at a time.</a:t>
            </a:r>
          </a:p>
          <a:p>
            <a:endParaRPr lang="en-US" sz="1500" dirty="0"/>
          </a:p>
          <a:p>
            <a:r>
              <a:rPr lang="en-US" sz="1500" b="1" dirty="0"/>
              <a:t>Issue Identified-</a:t>
            </a:r>
          </a:p>
          <a:p>
            <a:r>
              <a:rPr lang="en-US" sz="1500" dirty="0"/>
              <a:t>In case of multiple TR's user will have to go through a time consuming process that takes around 1 - 2 minute for each Transport request. </a:t>
            </a:r>
          </a:p>
          <a:p>
            <a:r>
              <a:rPr lang="en-US" sz="1500" dirty="0"/>
              <a:t>Assuming around 300 to 500 TRs need to be performed any of the action (Add user, Change Owner, Consistency Check, Release, Delete) it will take around 300 to 500 minutes which is approximately 4-5 hrs. to complete the task with the redundant process.</a:t>
            </a:r>
          </a:p>
        </p:txBody>
      </p:sp>
      <p:sp>
        <p:nvSpPr>
          <p:cNvPr id="21" name="Rectangle 20"/>
          <p:cNvSpPr/>
          <p:nvPr/>
        </p:nvSpPr>
        <p:spPr>
          <a:xfrm>
            <a:off x="6244046" y="3265525"/>
            <a:ext cx="5577840" cy="3331029"/>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IN" dirty="0"/>
          </a:p>
          <a:p>
            <a:pPr lvl="0"/>
            <a:endParaRPr lang="en-IN" dirty="0"/>
          </a:p>
          <a:p>
            <a:endParaRPr lang="pt-BR" dirty="0"/>
          </a:p>
          <a:p>
            <a:endParaRPr lang="pt-BR" dirty="0"/>
          </a:p>
          <a:p>
            <a:r>
              <a:rPr lang="pt-BR" sz="1500" dirty="0"/>
              <a:t>The transport Request Utility tool will help us to perform the same job on bulk number of TR’s within a constant time independent of the number of TR’s with single navigation screen,.</a:t>
            </a:r>
          </a:p>
          <a:p>
            <a:r>
              <a:rPr lang="pt-BR" sz="1500" dirty="0"/>
              <a:t>This tool will enables us to check, simulate, changing ownership of tasks/TRs, add users, deleted Tasks/Subtasks, check transport logs and release bulk number of TRs within 2-5 minutes.</a:t>
            </a:r>
            <a:endParaRPr lang="en-IN" sz="1500" dirty="0"/>
          </a:p>
          <a:p>
            <a:pPr lvl="0"/>
            <a:endParaRPr lang="en-IN" sz="1500" dirty="0"/>
          </a:p>
          <a:p>
            <a:pPr lvl="0"/>
            <a:r>
              <a:rPr lang="en-IN" sz="1500" dirty="0"/>
              <a:t>Attached document contains the process flow chart and the human effort savings graph. </a:t>
            </a:r>
          </a:p>
          <a:p>
            <a:pPr lvl="0"/>
            <a:endParaRPr lang="en-IN" sz="1500" dirty="0"/>
          </a:p>
          <a:p>
            <a:pPr lvl="0"/>
            <a:endParaRPr lang="en-IN" dirty="0"/>
          </a:p>
          <a:p>
            <a:pPr lvl="0"/>
            <a:endParaRPr lang="en-IN" dirty="0"/>
          </a:p>
          <a:p>
            <a:pPr lvl="0"/>
            <a:endParaRPr lang="en-IN" dirty="0"/>
          </a:p>
          <a:p>
            <a:pPr lvl="0"/>
            <a:endParaRPr lang="en-IN" dirty="0"/>
          </a:p>
          <a:p>
            <a:pPr lvl="0"/>
            <a:endParaRPr lang="en-IN" dirty="0"/>
          </a:p>
          <a:p>
            <a:pPr lvl="0"/>
            <a:endParaRPr lang="en-IN" dirty="0"/>
          </a:p>
          <a:p>
            <a:pPr lvl="0"/>
            <a:endParaRPr lang="en-IN" dirty="0"/>
          </a:p>
          <a:p>
            <a:pPr algn="ctr"/>
            <a:endParaRPr lang="en-IN" dirty="0"/>
          </a:p>
        </p:txBody>
      </p:sp>
      <p:graphicFrame>
        <p:nvGraphicFramePr>
          <p:cNvPr id="3" name="Object 2">
            <a:extLst>
              <a:ext uri="{FF2B5EF4-FFF2-40B4-BE49-F238E27FC236}">
                <a16:creationId xmlns:a16="http://schemas.microsoft.com/office/drawing/2014/main" xmlns="" id="{AD6FEC99-318D-45DF-B6C4-2CCA3F88C8B2}"/>
              </a:ext>
            </a:extLst>
          </p:cNvPr>
          <p:cNvGraphicFramePr>
            <a:graphicFrameLocks noChangeAspect="1"/>
          </p:cNvGraphicFramePr>
          <p:nvPr>
            <p:extLst>
              <p:ext uri="{D42A27DB-BD31-4B8C-83A1-F6EECF244321}">
                <p14:modId xmlns:p14="http://schemas.microsoft.com/office/powerpoint/2010/main" xmlns="" val="3498995954"/>
              </p:ext>
            </p:extLst>
          </p:nvPr>
        </p:nvGraphicFramePr>
        <p:xfrm>
          <a:off x="6473686" y="5512904"/>
          <a:ext cx="1420633" cy="1012701"/>
        </p:xfrm>
        <a:graphic>
          <a:graphicData uri="http://schemas.openxmlformats.org/presentationml/2006/ole">
            <p:oleObj spid="_x0000_s1041" name="Document" showAsIcon="1" r:id="rId5" imgW="914400" imgH="771480" progId="Word.Document.12">
              <p:embed/>
            </p:oleObj>
          </a:graphicData>
        </a:graphic>
      </p:graphicFrame>
    </p:spTree>
    <p:extLst>
      <p:ext uri="{BB962C8B-B14F-4D97-AF65-F5344CB8AC3E}">
        <p14:creationId xmlns:p14="http://schemas.microsoft.com/office/powerpoint/2010/main" xmlns="" val="452119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836702BF-3230-4F70-8C29-BD5E4602C64F}"/>
              </a:ext>
            </a:extLst>
          </p:cNvPr>
          <p:cNvPicPr>
            <a:picLocks noChangeAspect="1"/>
          </p:cNvPicPr>
          <p:nvPr/>
        </p:nvPicPr>
        <p:blipFill>
          <a:blip r:embed="rId2" cstate="print"/>
          <a:stretch>
            <a:fillRect/>
          </a:stretch>
        </p:blipFill>
        <p:spPr>
          <a:xfrm>
            <a:off x="47478" y="31827"/>
            <a:ext cx="2787162" cy="459663"/>
          </a:xfrm>
          <a:prstGeom prst="rect">
            <a:avLst/>
          </a:prstGeom>
        </p:spPr>
      </p:pic>
      <p:pic>
        <p:nvPicPr>
          <p:cNvPr id="12" name="Picture 11">
            <a:extLst>
              <a:ext uri="{FF2B5EF4-FFF2-40B4-BE49-F238E27FC236}">
                <a16:creationId xmlns:a16="http://schemas.microsoft.com/office/drawing/2014/main" xmlns="" id="{D2333CD8-389B-4536-BA99-CDF445F260FA}"/>
              </a:ext>
            </a:extLst>
          </p:cNvPr>
          <p:cNvPicPr>
            <a:picLocks noChangeAspect="1"/>
          </p:cNvPicPr>
          <p:nvPr/>
        </p:nvPicPr>
        <p:blipFill rotWithShape="1">
          <a:blip r:embed="rId3" cstate="print"/>
          <a:srcRect l="57750" t="26000" r="23875" b="40666"/>
          <a:stretch/>
        </p:blipFill>
        <p:spPr>
          <a:xfrm>
            <a:off x="10492740" y="8967"/>
            <a:ext cx="1703070" cy="1442643"/>
          </a:xfrm>
          <a:prstGeom prst="rect">
            <a:avLst/>
          </a:prstGeom>
        </p:spPr>
      </p:pic>
      <p:sp>
        <p:nvSpPr>
          <p:cNvPr id="13" name="TextBox 12">
            <a:extLst>
              <a:ext uri="{FF2B5EF4-FFF2-40B4-BE49-F238E27FC236}">
                <a16:creationId xmlns:a16="http://schemas.microsoft.com/office/drawing/2014/main" xmlns="" id="{6F69C3C1-CAD3-4CFF-A0E3-3F318A1D42E9}"/>
              </a:ext>
            </a:extLst>
          </p:cNvPr>
          <p:cNvSpPr txBox="1"/>
          <p:nvPr/>
        </p:nvSpPr>
        <p:spPr>
          <a:xfrm>
            <a:off x="137160" y="673138"/>
            <a:ext cx="6606540" cy="369332"/>
          </a:xfrm>
          <a:prstGeom prst="rect">
            <a:avLst/>
          </a:prstGeom>
          <a:solidFill>
            <a:srgbClr val="00FF99"/>
          </a:solidFill>
        </p:spPr>
        <p:txBody>
          <a:bodyPr wrap="square" rtlCol="0">
            <a:spAutoFit/>
          </a:bodyPr>
          <a:lstStyle/>
          <a:p>
            <a:pPr algn="ctr"/>
            <a:r>
              <a:rPr lang="en-IN" b="1" dirty="0"/>
              <a:t>Key Benefits realized </a:t>
            </a:r>
          </a:p>
        </p:txBody>
      </p:sp>
      <p:sp>
        <p:nvSpPr>
          <p:cNvPr id="17" name="TextBox 16">
            <a:extLst>
              <a:ext uri="{FF2B5EF4-FFF2-40B4-BE49-F238E27FC236}">
                <a16:creationId xmlns:a16="http://schemas.microsoft.com/office/drawing/2014/main" xmlns="" id="{D38FCC4C-1F01-4FBB-9A9E-712AA4E7C8BA}"/>
              </a:ext>
            </a:extLst>
          </p:cNvPr>
          <p:cNvSpPr txBox="1"/>
          <p:nvPr/>
        </p:nvSpPr>
        <p:spPr>
          <a:xfrm>
            <a:off x="6979614" y="673138"/>
            <a:ext cx="476862" cy="5984279"/>
          </a:xfrm>
          <a:prstGeom prst="rect">
            <a:avLst/>
          </a:prstGeom>
          <a:solidFill>
            <a:srgbClr val="CC00FF"/>
          </a:solidFill>
        </p:spPr>
        <p:txBody>
          <a:bodyPr vert="wordArtVert" wrap="square" rtlCol="0" anchor="ctr">
            <a:spAutoFit/>
          </a:bodyPr>
          <a:lstStyle/>
          <a:p>
            <a:pPr algn="ctr"/>
            <a:r>
              <a:rPr lang="en-IN" sz="1600" b="1" dirty="0"/>
              <a:t>CORE TEAM &amp; CONTACTS </a:t>
            </a:r>
          </a:p>
        </p:txBody>
      </p:sp>
      <p:sp>
        <p:nvSpPr>
          <p:cNvPr id="18" name="TextBox 17">
            <a:extLst>
              <a:ext uri="{FF2B5EF4-FFF2-40B4-BE49-F238E27FC236}">
                <a16:creationId xmlns:a16="http://schemas.microsoft.com/office/drawing/2014/main" xmlns="" id="{A690EAC5-BFC3-4AC9-9451-BEFEAD23DEA0}"/>
              </a:ext>
            </a:extLst>
          </p:cNvPr>
          <p:cNvSpPr txBox="1"/>
          <p:nvPr/>
        </p:nvSpPr>
        <p:spPr>
          <a:xfrm>
            <a:off x="10184130" y="2743200"/>
            <a:ext cx="1554480" cy="584775"/>
          </a:xfrm>
          <a:prstGeom prst="rect">
            <a:avLst/>
          </a:prstGeom>
          <a:noFill/>
        </p:spPr>
        <p:txBody>
          <a:bodyPr wrap="square" rtlCol="0">
            <a:spAutoFit/>
          </a:bodyPr>
          <a:lstStyle/>
          <a:p>
            <a:pPr algn="ctr"/>
            <a:r>
              <a:rPr lang="en-IN" sz="1600" b="1" dirty="0" smtClean="0">
                <a:highlight>
                  <a:srgbClr val="00FFFF"/>
                </a:highlight>
              </a:rPr>
              <a:t>Manager</a:t>
            </a:r>
          </a:p>
          <a:p>
            <a:pPr algn="ctr"/>
            <a:r>
              <a:rPr lang="en-IN" sz="1600" b="1" dirty="0" smtClean="0">
                <a:highlight>
                  <a:srgbClr val="00FFFF"/>
                </a:highlight>
              </a:rPr>
              <a:t>p.vaz</a:t>
            </a:r>
            <a:endParaRPr lang="en-IN" sz="1600" b="1" dirty="0">
              <a:highlight>
                <a:srgbClr val="00FFFF"/>
              </a:highlight>
            </a:endParaRPr>
          </a:p>
        </p:txBody>
      </p:sp>
      <p:sp>
        <p:nvSpPr>
          <p:cNvPr id="20" name="TextBox 19">
            <a:extLst>
              <a:ext uri="{FF2B5EF4-FFF2-40B4-BE49-F238E27FC236}">
                <a16:creationId xmlns:a16="http://schemas.microsoft.com/office/drawing/2014/main" xmlns="" id="{86837F49-BDBA-4546-9804-9BD92CBE352C}"/>
              </a:ext>
            </a:extLst>
          </p:cNvPr>
          <p:cNvSpPr txBox="1"/>
          <p:nvPr/>
        </p:nvSpPr>
        <p:spPr>
          <a:xfrm>
            <a:off x="7600950" y="2733556"/>
            <a:ext cx="2045970" cy="584775"/>
          </a:xfrm>
          <a:prstGeom prst="rect">
            <a:avLst/>
          </a:prstGeom>
          <a:noFill/>
        </p:spPr>
        <p:txBody>
          <a:bodyPr wrap="square" rtlCol="0">
            <a:spAutoFit/>
          </a:bodyPr>
          <a:lstStyle/>
          <a:p>
            <a:pPr algn="ctr"/>
            <a:r>
              <a:rPr lang="en-IN" sz="1600" b="1" dirty="0">
                <a:highlight>
                  <a:srgbClr val="00FFFF"/>
                </a:highlight>
              </a:rPr>
              <a:t>Managing </a:t>
            </a:r>
            <a:r>
              <a:rPr lang="en-IN" sz="1600" b="1" dirty="0" smtClean="0">
                <a:highlight>
                  <a:srgbClr val="00FFFF"/>
                </a:highlight>
              </a:rPr>
              <a:t>Director</a:t>
            </a:r>
          </a:p>
          <a:p>
            <a:pPr algn="ctr"/>
            <a:r>
              <a:rPr lang="en-IN" sz="1600" b="1" dirty="0" err="1" smtClean="0">
                <a:highlight>
                  <a:srgbClr val="00FFFF"/>
                </a:highlight>
              </a:rPr>
              <a:t>Vimal</a:t>
            </a:r>
            <a:r>
              <a:rPr lang="en-IN" sz="1600" b="1" dirty="0" smtClean="0">
                <a:highlight>
                  <a:srgbClr val="00FFFF"/>
                </a:highlight>
              </a:rPr>
              <a:t> </a:t>
            </a:r>
            <a:r>
              <a:rPr lang="en-IN" sz="1600" b="1" dirty="0" smtClean="0">
                <a:highlight>
                  <a:srgbClr val="00FFFF"/>
                </a:highlight>
              </a:rPr>
              <a:t>Singh</a:t>
            </a:r>
            <a:endParaRPr lang="en-IN" sz="1600" b="1" dirty="0">
              <a:highlight>
                <a:srgbClr val="00FFFF"/>
              </a:highlight>
            </a:endParaRPr>
          </a:p>
        </p:txBody>
      </p:sp>
      <p:pic>
        <p:nvPicPr>
          <p:cNvPr id="24" name="Graphic 23" descr="User">
            <a:extLst>
              <a:ext uri="{FF2B5EF4-FFF2-40B4-BE49-F238E27FC236}">
                <a16:creationId xmlns:a16="http://schemas.microsoft.com/office/drawing/2014/main" xmlns="" id="{29B4ABA9-A3FF-4B22-8B71-7723A2C0460F}"/>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7978140" y="1531620"/>
            <a:ext cx="1087908" cy="1115675"/>
          </a:xfrm>
          <a:prstGeom prst="rect">
            <a:avLst/>
          </a:prstGeom>
        </p:spPr>
      </p:pic>
      <p:pic>
        <p:nvPicPr>
          <p:cNvPr id="29" name="Graphic 28" descr="User">
            <a:extLst>
              <a:ext uri="{FF2B5EF4-FFF2-40B4-BE49-F238E27FC236}">
                <a16:creationId xmlns:a16="http://schemas.microsoft.com/office/drawing/2014/main" xmlns="" id="{9BCE863F-2FDB-4F75-A8DC-74323445D40B}"/>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10417416" y="1539567"/>
            <a:ext cx="1087908" cy="1115675"/>
          </a:xfrm>
          <a:prstGeom prst="rect">
            <a:avLst/>
          </a:prstGeom>
        </p:spPr>
      </p:pic>
      <p:sp>
        <p:nvSpPr>
          <p:cNvPr id="25" name="TextBox 24">
            <a:extLst>
              <a:ext uri="{FF2B5EF4-FFF2-40B4-BE49-F238E27FC236}">
                <a16:creationId xmlns:a16="http://schemas.microsoft.com/office/drawing/2014/main" xmlns="" id="{8F0C8013-9E4F-4D06-B132-26E32D064142}"/>
              </a:ext>
            </a:extLst>
          </p:cNvPr>
          <p:cNvSpPr txBox="1"/>
          <p:nvPr/>
        </p:nvSpPr>
        <p:spPr>
          <a:xfrm>
            <a:off x="8179344" y="2473627"/>
            <a:ext cx="756057" cy="338554"/>
          </a:xfrm>
          <a:prstGeom prst="rect">
            <a:avLst/>
          </a:prstGeom>
          <a:noFill/>
        </p:spPr>
        <p:txBody>
          <a:bodyPr wrap="square" rtlCol="0">
            <a:spAutoFit/>
          </a:bodyPr>
          <a:lstStyle/>
          <a:p>
            <a:r>
              <a:rPr lang="en-IN" sz="1600" dirty="0">
                <a:highlight>
                  <a:srgbClr val="808000"/>
                </a:highlight>
              </a:rPr>
              <a:t>Ent Id</a:t>
            </a:r>
          </a:p>
        </p:txBody>
      </p:sp>
      <p:sp>
        <p:nvSpPr>
          <p:cNvPr id="31" name="TextBox 30">
            <a:extLst>
              <a:ext uri="{FF2B5EF4-FFF2-40B4-BE49-F238E27FC236}">
                <a16:creationId xmlns:a16="http://schemas.microsoft.com/office/drawing/2014/main" xmlns="" id="{6D7DAABC-9819-44E3-B388-91398747032D}"/>
              </a:ext>
            </a:extLst>
          </p:cNvPr>
          <p:cNvSpPr txBox="1"/>
          <p:nvPr/>
        </p:nvSpPr>
        <p:spPr>
          <a:xfrm>
            <a:off x="10629174" y="2488867"/>
            <a:ext cx="756057" cy="338554"/>
          </a:xfrm>
          <a:prstGeom prst="rect">
            <a:avLst/>
          </a:prstGeom>
          <a:noFill/>
        </p:spPr>
        <p:txBody>
          <a:bodyPr wrap="square" rtlCol="0">
            <a:spAutoFit/>
          </a:bodyPr>
          <a:lstStyle/>
          <a:p>
            <a:r>
              <a:rPr lang="en-IN" sz="1600" dirty="0">
                <a:highlight>
                  <a:srgbClr val="808000"/>
                </a:highlight>
              </a:rPr>
              <a:t>Ent Id</a:t>
            </a:r>
          </a:p>
        </p:txBody>
      </p:sp>
      <p:sp>
        <p:nvSpPr>
          <p:cNvPr id="30" name="Rectangle 29"/>
          <p:cNvSpPr/>
          <p:nvPr/>
        </p:nvSpPr>
        <p:spPr>
          <a:xfrm>
            <a:off x="182880" y="1097278"/>
            <a:ext cx="6479177" cy="4988933"/>
          </a:xfrm>
          <a:prstGeom prst="rect">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dirty="0"/>
          </a:p>
          <a:p>
            <a:pPr algn="ctr"/>
            <a:endParaRPr lang="en-IN" dirty="0"/>
          </a:p>
        </p:txBody>
      </p:sp>
      <p:graphicFrame>
        <p:nvGraphicFramePr>
          <p:cNvPr id="34" name="Group 34">
            <a:extLst>
              <a:ext uri="{FF2B5EF4-FFF2-40B4-BE49-F238E27FC236}">
                <a16:creationId xmlns:a16="http://schemas.microsoft.com/office/drawing/2014/main" xmlns="" id="{06AB573E-CCA8-427C-9262-37EA4A8003B6}"/>
              </a:ext>
            </a:extLst>
          </p:cNvPr>
          <p:cNvGraphicFramePr>
            <a:graphicFrameLocks noGrp="1"/>
          </p:cNvGraphicFramePr>
          <p:nvPr>
            <p:ph idx="1"/>
            <p:extLst>
              <p:ext uri="{D42A27DB-BD31-4B8C-83A1-F6EECF244321}">
                <p14:modId xmlns:p14="http://schemas.microsoft.com/office/powerpoint/2010/main" xmlns="" val="3600045012"/>
              </p:ext>
            </p:extLst>
          </p:nvPr>
        </p:nvGraphicFramePr>
        <p:xfrm>
          <a:off x="348084" y="1167696"/>
          <a:ext cx="6193612" cy="4794302"/>
        </p:xfrm>
        <a:graphic>
          <a:graphicData uri="http://schemas.openxmlformats.org/drawingml/2006/table">
            <a:tbl>
              <a:tblPr/>
              <a:tblGrid>
                <a:gridCol w="2121886">
                  <a:extLst>
                    <a:ext uri="{9D8B030D-6E8A-4147-A177-3AD203B41FA5}">
                      <a16:colId xmlns:a16="http://schemas.microsoft.com/office/drawing/2014/main" xmlns="" val="20000"/>
                    </a:ext>
                  </a:extLst>
                </a:gridCol>
                <a:gridCol w="4071726">
                  <a:extLst>
                    <a:ext uri="{9D8B030D-6E8A-4147-A177-3AD203B41FA5}">
                      <a16:colId xmlns:a16="http://schemas.microsoft.com/office/drawing/2014/main" xmlns="" val="20001"/>
                    </a:ext>
                  </a:extLst>
                </a:gridCol>
              </a:tblGrid>
              <a:tr h="35730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500" b="1" i="0" u="none" strike="noStrike" cap="none" normalizeH="0" baseline="0" dirty="0">
                          <a:ln>
                            <a:noFill/>
                          </a:ln>
                          <a:solidFill>
                            <a:schemeClr val="tx1"/>
                          </a:solidFill>
                          <a:effectLst>
                            <a:outerShdw blurRad="38100" dist="38100" dir="2700000" algn="tl">
                              <a:srgbClr val="000000"/>
                            </a:outerShdw>
                          </a:effectLst>
                          <a:latin typeface="Arial" charset="0"/>
                        </a:rPr>
                        <a:t>Features</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500" b="1" i="0" u="none" strike="noStrike" cap="none" normalizeH="0" baseline="0" dirty="0">
                          <a:ln>
                            <a:noFill/>
                          </a:ln>
                          <a:solidFill>
                            <a:schemeClr val="tx1"/>
                          </a:solidFill>
                          <a:effectLst>
                            <a:outerShdw blurRad="38100" dist="38100" dir="2700000" algn="tl">
                              <a:srgbClr val="000000"/>
                            </a:outerShdw>
                          </a:effectLst>
                          <a:latin typeface="Arial" charset="0"/>
                        </a:rPr>
                        <a:t>Benefits</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1463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cap="none" normalizeH="0" baseline="0" dirty="0">
                          <a:ln>
                            <a:noFill/>
                          </a:ln>
                          <a:solidFill>
                            <a:schemeClr val="bg1"/>
                          </a:solidFill>
                          <a:effectLst>
                            <a:outerShdw blurRad="38100" dist="38100" dir="2700000" algn="tl">
                              <a:srgbClr val="000000"/>
                            </a:outerShdw>
                          </a:effectLst>
                          <a:latin typeface="Arial" charset="0"/>
                        </a:rPr>
                        <a:t>Release</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cap="none" normalizeH="0" baseline="0" dirty="0">
                          <a:ln>
                            <a:noFill/>
                          </a:ln>
                          <a:solidFill>
                            <a:schemeClr val="bg1"/>
                          </a:solidFill>
                          <a:effectLst>
                            <a:outerShdw blurRad="38100" dist="38100" dir="2700000" algn="tl">
                              <a:srgbClr val="000000"/>
                            </a:outerShdw>
                          </a:effectLst>
                          <a:latin typeface="Arial" charset="0"/>
                        </a:rPr>
                        <a:t>User will be able </a:t>
                      </a:r>
                      <a:r>
                        <a:rPr kumimoji="0" lang="en-US" sz="1200" b="0" i="0" u="none" strike="noStrike" cap="none" normalizeH="0" baseline="0">
                          <a:ln>
                            <a:noFill/>
                          </a:ln>
                          <a:solidFill>
                            <a:schemeClr val="bg1"/>
                          </a:solidFill>
                          <a:effectLst>
                            <a:outerShdw blurRad="38100" dist="38100" dir="2700000" algn="tl">
                              <a:srgbClr val="000000"/>
                            </a:outerShdw>
                          </a:effectLst>
                          <a:latin typeface="Arial" charset="0"/>
                        </a:rPr>
                        <a:t>release </a:t>
                      </a:r>
                      <a:r>
                        <a:rPr kumimoji="0" lang="en-US" sz="1200" b="0" i="0" u="none" strike="noStrike" cap="none" normalizeH="0" baseline="0" smtClean="0">
                          <a:ln>
                            <a:noFill/>
                          </a:ln>
                          <a:solidFill>
                            <a:schemeClr val="bg1"/>
                          </a:solidFill>
                          <a:effectLst>
                            <a:outerShdw blurRad="38100" dist="38100" dir="2700000" algn="tl">
                              <a:srgbClr val="000000"/>
                            </a:outerShdw>
                          </a:effectLst>
                          <a:latin typeface="Arial" charset="0"/>
                        </a:rPr>
                        <a:t>multiple </a:t>
                      </a:r>
                      <a:r>
                        <a:rPr kumimoji="0" lang="en-US" sz="1200" b="0" i="0" u="none" strike="noStrike" cap="none" normalizeH="0" baseline="0">
                          <a:ln>
                            <a:noFill/>
                          </a:ln>
                          <a:solidFill>
                            <a:schemeClr val="bg1"/>
                          </a:solidFill>
                          <a:effectLst>
                            <a:outerShdw blurRad="38100" dist="38100" dir="2700000" algn="tl">
                              <a:srgbClr val="000000"/>
                            </a:outerShdw>
                          </a:effectLst>
                          <a:latin typeface="Arial" charset="0"/>
                        </a:rPr>
                        <a:t>Transport </a:t>
                      </a:r>
                      <a:r>
                        <a:rPr kumimoji="0" lang="en-US" sz="1200" b="0" i="0" u="none" strike="noStrike" cap="none" normalizeH="0" baseline="0" smtClean="0">
                          <a:ln>
                            <a:noFill/>
                          </a:ln>
                          <a:solidFill>
                            <a:schemeClr val="bg1"/>
                          </a:solidFill>
                          <a:effectLst>
                            <a:outerShdw blurRad="38100" dist="38100" dir="2700000" algn="tl">
                              <a:srgbClr val="000000"/>
                            </a:outerShdw>
                          </a:effectLst>
                          <a:latin typeface="Arial" charset="0"/>
                        </a:rPr>
                        <a:t> requests </a:t>
                      </a:r>
                      <a:r>
                        <a:rPr kumimoji="0" lang="en-US" sz="1200" b="0" i="0" u="none" strike="noStrike" cap="none" normalizeH="0" baseline="0" dirty="0">
                          <a:ln>
                            <a:noFill/>
                          </a:ln>
                          <a:solidFill>
                            <a:schemeClr val="bg1"/>
                          </a:solidFill>
                          <a:effectLst>
                            <a:outerShdw blurRad="38100" dist="38100" dir="2700000" algn="tl">
                              <a:srgbClr val="000000"/>
                            </a:outerShdw>
                          </a:effectLst>
                          <a:latin typeface="Arial" charset="0"/>
                        </a:rPr>
                        <a:t>in a single go, which will save 100’s of minutes in case of large TR list</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3006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cap="none" normalizeH="0" baseline="0" dirty="0">
                          <a:ln>
                            <a:noFill/>
                          </a:ln>
                          <a:solidFill>
                            <a:schemeClr val="bg1"/>
                          </a:solidFill>
                          <a:effectLst>
                            <a:outerShdw blurRad="38100" dist="38100" dir="2700000" algn="tl">
                              <a:srgbClr val="000000"/>
                            </a:outerShdw>
                          </a:effectLst>
                          <a:latin typeface="Arial" charset="0"/>
                        </a:rPr>
                        <a:t>Add user</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cap="none" normalizeH="0" baseline="0" dirty="0">
                          <a:ln>
                            <a:noFill/>
                          </a:ln>
                          <a:solidFill>
                            <a:schemeClr val="bg1"/>
                          </a:solidFill>
                          <a:effectLst>
                            <a:outerShdw blurRad="38100" dist="38100" dir="2700000" algn="tl">
                              <a:srgbClr val="000000"/>
                            </a:outerShdw>
                          </a:effectLst>
                          <a:latin typeface="Arial" charset="0"/>
                        </a:rPr>
                        <a:t>User will be able to add multiple users on multiple TR’s in a single go.</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024435617"/>
                  </a:ext>
                </a:extLst>
              </a:tr>
              <a:tr h="71463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cap="none" normalizeH="0" baseline="0" dirty="0">
                          <a:ln>
                            <a:noFill/>
                          </a:ln>
                          <a:solidFill>
                            <a:schemeClr val="bg1"/>
                          </a:solidFill>
                          <a:effectLst>
                            <a:outerShdw blurRad="38100" dist="38100" dir="2700000" algn="tl">
                              <a:srgbClr val="000000"/>
                            </a:outerShdw>
                          </a:effectLst>
                          <a:latin typeface="Arial" charset="0"/>
                        </a:rPr>
                        <a:t>Change Owner</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kern="1200" cap="none" normalizeH="0" baseline="0" dirty="0">
                          <a:ln>
                            <a:noFill/>
                          </a:ln>
                          <a:solidFill>
                            <a:schemeClr val="bg1"/>
                          </a:solidFill>
                          <a:effectLst>
                            <a:outerShdw blurRad="38100" dist="38100" dir="2700000" algn="tl">
                              <a:srgbClr val="000000"/>
                            </a:outerShdw>
                          </a:effectLst>
                          <a:latin typeface="Arial" charset="0"/>
                          <a:ea typeface="+mn-ea"/>
                          <a:cs typeface="+mn-cs"/>
                        </a:rPr>
                        <a:t>Provides the interface to change the ownership of multiple TR’s in one screen which leads to time saving</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0625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cap="none" normalizeH="0" baseline="0" dirty="0">
                          <a:ln>
                            <a:noFill/>
                          </a:ln>
                          <a:solidFill>
                            <a:schemeClr val="bg1"/>
                          </a:solidFill>
                          <a:effectLst>
                            <a:outerShdw blurRad="38100" dist="38100" dir="2700000" algn="tl">
                              <a:srgbClr val="000000"/>
                            </a:outerShdw>
                          </a:effectLst>
                          <a:latin typeface="Arial" charset="0"/>
                        </a:rPr>
                        <a:t>Consistency Check</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kern="1200" cap="none" normalizeH="0" baseline="0" dirty="0">
                          <a:ln>
                            <a:noFill/>
                          </a:ln>
                          <a:solidFill>
                            <a:schemeClr val="bg1"/>
                          </a:solidFill>
                          <a:effectLst>
                            <a:outerShdw blurRad="38100" dist="38100" dir="2700000" algn="tl">
                              <a:srgbClr val="000000"/>
                            </a:outerShdw>
                          </a:effectLst>
                          <a:latin typeface="Arial" charset="0"/>
                          <a:ea typeface="+mn-ea"/>
                          <a:cs typeface="+mn-cs"/>
                        </a:rPr>
                        <a:t>Consistency Check of the TR’s in one go</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1044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cap="none" normalizeH="0" baseline="0" dirty="0">
                          <a:ln>
                            <a:noFill/>
                          </a:ln>
                          <a:solidFill>
                            <a:schemeClr val="bg1"/>
                          </a:solidFill>
                          <a:effectLst>
                            <a:outerShdw blurRad="38100" dist="38100" dir="2700000" algn="tl">
                              <a:srgbClr val="000000"/>
                            </a:outerShdw>
                          </a:effectLst>
                          <a:latin typeface="Arial" charset="0"/>
                        </a:rPr>
                        <a:t>Delete</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kern="1200" cap="none" normalizeH="0" baseline="0" dirty="0">
                          <a:ln>
                            <a:noFill/>
                          </a:ln>
                          <a:solidFill>
                            <a:schemeClr val="bg1"/>
                          </a:solidFill>
                          <a:effectLst>
                            <a:outerShdw blurRad="38100" dist="38100" dir="2700000" algn="tl">
                              <a:srgbClr val="000000"/>
                            </a:outerShdw>
                          </a:effectLst>
                          <a:latin typeface="Arial" charset="0"/>
                          <a:ea typeface="+mn-ea"/>
                          <a:cs typeface="+mn-cs"/>
                        </a:rPr>
                        <a:t>User will be able to remove the TR’s/Sub-TR’s from a single screen</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1044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cap="none" normalizeH="0" baseline="0" dirty="0">
                          <a:ln>
                            <a:noFill/>
                          </a:ln>
                          <a:solidFill>
                            <a:schemeClr val="bg1"/>
                          </a:solidFill>
                          <a:effectLst>
                            <a:outerShdw blurRad="38100" dist="38100" dir="2700000" algn="tl">
                              <a:srgbClr val="000000"/>
                            </a:outerShdw>
                          </a:effectLst>
                          <a:latin typeface="Arial" charset="0"/>
                        </a:rPr>
                        <a:t>Child TR’s Only</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kern="1200" cap="none" normalizeH="0" baseline="0" dirty="0">
                          <a:ln>
                            <a:noFill/>
                          </a:ln>
                          <a:solidFill>
                            <a:schemeClr val="bg1"/>
                          </a:solidFill>
                          <a:effectLst>
                            <a:outerShdw blurRad="38100" dist="38100" dir="2700000" algn="tl">
                              <a:srgbClr val="000000"/>
                            </a:outerShdw>
                          </a:effectLst>
                          <a:latin typeface="Arial" charset="0"/>
                          <a:ea typeface="+mn-ea"/>
                          <a:cs typeface="+mn-cs"/>
                        </a:rPr>
                        <a:t>Provides the functionality to select only child TR’s of the input</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1044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kern="1200" cap="none" normalizeH="0" baseline="0" dirty="0">
                          <a:ln>
                            <a:noFill/>
                          </a:ln>
                          <a:solidFill>
                            <a:schemeClr val="bg1"/>
                          </a:solidFill>
                          <a:effectLst>
                            <a:outerShdw blurRad="38100" dist="38100" dir="2700000" algn="tl">
                              <a:srgbClr val="000000"/>
                            </a:outerShdw>
                          </a:effectLst>
                          <a:latin typeface="Arial" charset="0"/>
                          <a:ea typeface="+mn-ea"/>
                          <a:cs typeface="+mn-cs"/>
                        </a:rPr>
                        <a:t>Uncheck/De-select</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kern="1200" cap="none" normalizeH="0" baseline="0" dirty="0">
                          <a:ln>
                            <a:noFill/>
                          </a:ln>
                          <a:solidFill>
                            <a:schemeClr val="bg1"/>
                          </a:solidFill>
                          <a:effectLst>
                            <a:outerShdw blurRad="38100" dist="38100" dir="2700000" algn="tl">
                              <a:srgbClr val="000000"/>
                            </a:outerShdw>
                          </a:effectLst>
                          <a:latin typeface="Arial" charset="0"/>
                          <a:ea typeface="+mn-ea"/>
                          <a:cs typeface="+mn-cs"/>
                        </a:rPr>
                        <a:t>User will be able to select the list of TR’s along with child TR’s from one single click.</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529945055"/>
                  </a:ext>
                </a:extLst>
              </a:tr>
              <a:tr h="51044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cap="none" normalizeH="0" baseline="0" dirty="0">
                          <a:ln>
                            <a:noFill/>
                          </a:ln>
                          <a:solidFill>
                            <a:schemeClr val="bg1"/>
                          </a:solidFill>
                          <a:effectLst>
                            <a:outerShdw blurRad="38100" dist="38100" dir="2700000" algn="tl">
                              <a:srgbClr val="000000"/>
                            </a:outerShdw>
                          </a:effectLst>
                          <a:latin typeface="Arial" charset="0"/>
                        </a:rPr>
                        <a:t>Transport Logs</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200" b="0" i="0" u="none" strike="noStrike" kern="1200" cap="none" normalizeH="0" baseline="0" dirty="0">
                          <a:ln>
                            <a:noFill/>
                          </a:ln>
                          <a:solidFill>
                            <a:schemeClr val="bg1"/>
                          </a:solidFill>
                          <a:effectLst>
                            <a:outerShdw blurRad="38100" dist="38100" dir="2700000" algn="tl">
                              <a:srgbClr val="000000"/>
                            </a:outerShdw>
                          </a:effectLst>
                          <a:latin typeface="Arial" charset="0"/>
                          <a:ea typeface="+mn-ea"/>
                          <a:cs typeface="+mn-cs"/>
                        </a:rPr>
                        <a:t>With the single click user will be able to generate the transport logs of multiple TR’s, which again will save time by avoiding redundant process on each TR</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782673909"/>
                  </a:ext>
                </a:extLst>
              </a:tr>
            </a:tbl>
          </a:graphicData>
        </a:graphic>
      </p:graphicFrame>
      <p:sp>
        <p:nvSpPr>
          <p:cNvPr id="36" name="TextBox 35">
            <a:extLst>
              <a:ext uri="{FF2B5EF4-FFF2-40B4-BE49-F238E27FC236}">
                <a16:creationId xmlns:a16="http://schemas.microsoft.com/office/drawing/2014/main" xmlns="" id="{1C569068-96A5-456E-893B-985EAE3DEB7F}"/>
              </a:ext>
            </a:extLst>
          </p:cNvPr>
          <p:cNvSpPr txBox="1"/>
          <p:nvPr/>
        </p:nvSpPr>
        <p:spPr>
          <a:xfrm>
            <a:off x="8922339" y="4402182"/>
            <a:ext cx="2163129" cy="830997"/>
          </a:xfrm>
          <a:prstGeom prst="rect">
            <a:avLst/>
          </a:prstGeom>
          <a:noFill/>
        </p:spPr>
        <p:txBody>
          <a:bodyPr wrap="square" rtlCol="0">
            <a:spAutoFit/>
          </a:bodyPr>
          <a:lstStyle/>
          <a:p>
            <a:pPr algn="ctr"/>
            <a:r>
              <a:rPr lang="en-IN" sz="1600" b="1" dirty="0" smtClean="0">
                <a:highlight>
                  <a:srgbClr val="00FFFF"/>
                </a:highlight>
              </a:rPr>
              <a:t>Core Innovator &amp; Developer</a:t>
            </a:r>
          </a:p>
          <a:p>
            <a:pPr algn="ctr"/>
            <a:r>
              <a:rPr lang="en-IN" sz="1600" b="1" dirty="0" err="1" smtClean="0">
                <a:highlight>
                  <a:srgbClr val="00FFFF"/>
                </a:highlight>
              </a:rPr>
              <a:t>Neeraj</a:t>
            </a:r>
            <a:r>
              <a:rPr lang="en-IN" sz="1600" b="1" dirty="0" smtClean="0">
                <a:highlight>
                  <a:srgbClr val="00FFFF"/>
                </a:highlight>
              </a:rPr>
              <a:t> </a:t>
            </a:r>
            <a:r>
              <a:rPr lang="en-IN" sz="1600" b="1" dirty="0">
                <a:highlight>
                  <a:srgbClr val="00FFFF"/>
                </a:highlight>
              </a:rPr>
              <a:t>Katiyar</a:t>
            </a:r>
          </a:p>
        </p:txBody>
      </p:sp>
      <p:pic>
        <p:nvPicPr>
          <p:cNvPr id="37" name="Graphic 25" descr="User">
            <a:extLst>
              <a:ext uri="{FF2B5EF4-FFF2-40B4-BE49-F238E27FC236}">
                <a16:creationId xmlns:a16="http://schemas.microsoft.com/office/drawing/2014/main" xmlns="" id="{6B75C628-CCAA-4E7E-8EC7-F5F76E609AF3}"/>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9391770" y="3291839"/>
            <a:ext cx="1087908" cy="1058091"/>
          </a:xfrm>
          <a:prstGeom prst="rect">
            <a:avLst/>
          </a:prstGeom>
        </p:spPr>
      </p:pic>
      <p:sp>
        <p:nvSpPr>
          <p:cNvPr id="38" name="TextBox 37">
            <a:extLst>
              <a:ext uri="{FF2B5EF4-FFF2-40B4-BE49-F238E27FC236}">
                <a16:creationId xmlns:a16="http://schemas.microsoft.com/office/drawing/2014/main" xmlns="" id="{ADDFA46A-2792-4EBF-9F82-C011B7CEA47C}"/>
              </a:ext>
            </a:extLst>
          </p:cNvPr>
          <p:cNvSpPr txBox="1"/>
          <p:nvPr/>
        </p:nvSpPr>
        <p:spPr>
          <a:xfrm>
            <a:off x="9633858" y="4180113"/>
            <a:ext cx="756057" cy="338554"/>
          </a:xfrm>
          <a:prstGeom prst="rect">
            <a:avLst/>
          </a:prstGeom>
          <a:noFill/>
        </p:spPr>
        <p:txBody>
          <a:bodyPr wrap="square" rtlCol="0">
            <a:spAutoFit/>
          </a:bodyPr>
          <a:lstStyle/>
          <a:p>
            <a:r>
              <a:rPr lang="en-IN" sz="1600" dirty="0">
                <a:highlight>
                  <a:srgbClr val="808000"/>
                </a:highlight>
              </a:rPr>
              <a:t>Ent Id</a:t>
            </a:r>
          </a:p>
        </p:txBody>
      </p:sp>
    </p:spTree>
    <p:extLst>
      <p:ext uri="{BB962C8B-B14F-4D97-AF65-F5344CB8AC3E}">
        <p14:creationId xmlns:p14="http://schemas.microsoft.com/office/powerpoint/2010/main" xmlns="" val="1228260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5D4CF9F90237F4C83ED5B5305982E80" ma:contentTypeVersion="2" ma:contentTypeDescription="Create a new document." ma:contentTypeScope="" ma:versionID="12e72a45697c0d1ef466cde9c67d2b35">
  <xsd:schema xmlns:xsd="http://www.w3.org/2001/XMLSchema" xmlns:xs="http://www.w3.org/2001/XMLSchema" xmlns:p="http://schemas.microsoft.com/office/2006/metadata/properties" xmlns:ns2="a6ca44ec-7ac1-42d8-9b21-2071716333b1" targetNamespace="http://schemas.microsoft.com/office/2006/metadata/properties" ma:root="true" ma:fieldsID="fba3b635cccaf4059000757f0dd12668" ns2:_="">
    <xsd:import namespace="a6ca44ec-7ac1-42d8-9b21-2071716333b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ca44ec-7ac1-42d8-9b21-2071716333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06B958-18B0-49E9-9154-F5688AD6CCEE}">
  <ds:schemaRefs>
    <ds:schemaRef ds:uri="http://schemas.microsoft.com/sharepoint/v3/contenttype/forms"/>
  </ds:schemaRefs>
</ds:datastoreItem>
</file>

<file path=customXml/itemProps2.xml><?xml version="1.0" encoding="utf-8"?>
<ds:datastoreItem xmlns:ds="http://schemas.openxmlformats.org/officeDocument/2006/customXml" ds:itemID="{324C76C7-BE98-4553-AC89-5D21D9799A12}">
  <ds:schemaRefs>
    <ds:schemaRef ds:uri="http://www.w3.org/XML/1998/namespace"/>
    <ds:schemaRef ds:uri="http://purl.org/dc/terms/"/>
    <ds:schemaRef ds:uri="http://schemas.microsoft.com/office/2006/documentManagement/types"/>
    <ds:schemaRef ds:uri="http://purl.org/dc/dcmitype/"/>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a6ca44ec-7ac1-42d8-9b21-2071716333b1"/>
  </ds:schemaRefs>
</ds:datastoreItem>
</file>

<file path=customXml/itemProps3.xml><?xml version="1.0" encoding="utf-8"?>
<ds:datastoreItem xmlns:ds="http://schemas.openxmlformats.org/officeDocument/2006/customXml" ds:itemID="{37660632-C9B4-4653-A106-341EC354C8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ca44ec-7ac1-42d8-9b21-2071716333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522</TotalTime>
  <Words>409</Words>
  <Application>Microsoft Office PowerPoint</Application>
  <PresentationFormat>Custom</PresentationFormat>
  <Paragraphs>69</Paragraphs>
  <Slides>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4" baseType="lpstr">
      <vt:lpstr>Office Theme</vt:lpstr>
      <vt:lpstr>Microsoft Office Word Document</vt:lpstr>
      <vt:lpstr>Slide 1</vt:lpstr>
      <vt:lpstr>Slide 2</vt:lpstr>
    </vt:vector>
  </TitlesOfParts>
  <Company>Accenture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Machavolu, Krishna K.</dc:creator>
  <cp:lastModifiedBy>NEERAJ KATIYAR</cp:lastModifiedBy>
  <cp:revision>55</cp:revision>
  <dcterms:created xsi:type="dcterms:W3CDTF">2016-10-24T12:38:59Z</dcterms:created>
  <dcterms:modified xsi:type="dcterms:W3CDTF">2020-04-10T05:23:30Z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0x010100F5D4CF9F90237F4C83ED5B5305982E80</vt:lpwstr>
  </property>
</Properties>
</file>