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4"/>
    <p:sldMasterId id="2147483661" r:id="rId5"/>
  </p:sldMasterIdLst>
  <p:notesMasterIdLst>
    <p:notesMasterId r:id="rId24"/>
  </p:notesMasterIdLst>
  <p:handoutMasterIdLst>
    <p:handoutMasterId r:id="rId25"/>
  </p:handoutMasterIdLst>
  <p:sldIdLst>
    <p:sldId id="343" r:id="rId6"/>
    <p:sldId id="498" r:id="rId7"/>
    <p:sldId id="500" r:id="rId8"/>
    <p:sldId id="433" r:id="rId9"/>
    <p:sldId id="437" r:id="rId10"/>
    <p:sldId id="438" r:id="rId11"/>
    <p:sldId id="448" r:id="rId12"/>
    <p:sldId id="480" r:id="rId13"/>
    <p:sldId id="488" r:id="rId14"/>
    <p:sldId id="481" r:id="rId15"/>
    <p:sldId id="482" r:id="rId16"/>
    <p:sldId id="483" r:id="rId17"/>
    <p:sldId id="484" r:id="rId18"/>
    <p:sldId id="485" r:id="rId19"/>
    <p:sldId id="486" r:id="rId20"/>
    <p:sldId id="489" r:id="rId21"/>
    <p:sldId id="490" r:id="rId22"/>
    <p:sldId id="491" r:id="rId23"/>
  </p:sldIdLst>
  <p:sldSz cx="9144000" cy="6858000" type="screen4x3"/>
  <p:notesSz cx="6794500" cy="9906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60"/>
    <a:srgbClr val="001E2C"/>
    <a:srgbClr val="9B0E1A"/>
    <a:srgbClr val="00294C"/>
    <a:srgbClr val="C10134"/>
    <a:srgbClr val="003651"/>
    <a:srgbClr val="004D74"/>
    <a:srgbClr val="003B58"/>
    <a:srgbClr val="34658E"/>
    <a:srgbClr val="484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EEA444-D150-421A-B20B-0B1B10F7CEE8}" v="286" dt="2023-02-06T13:30:51.5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e Mohr" userId="01290068-53fb-472d-bdda-e65de7abb194" providerId="ADAL" clId="{4FEEA444-D150-421A-B20B-0B1B10F7CEE8}"/>
    <pc:docChg chg="delSld modSld">
      <pc:chgData name="Liane Mohr" userId="01290068-53fb-472d-bdda-e65de7abb194" providerId="ADAL" clId="{4FEEA444-D150-421A-B20B-0B1B10F7CEE8}" dt="2023-02-06T13:37:49.732" v="328" actId="2696"/>
      <pc:docMkLst>
        <pc:docMk/>
      </pc:docMkLst>
      <pc:sldChg chg="modSp mod">
        <pc:chgData name="Liane Mohr" userId="01290068-53fb-472d-bdda-e65de7abb194" providerId="ADAL" clId="{4FEEA444-D150-421A-B20B-0B1B10F7CEE8}" dt="2023-02-06T13:25:40.343" v="7" actId="20577"/>
        <pc:sldMkLst>
          <pc:docMk/>
          <pc:sldMk cId="81113584" sldId="343"/>
        </pc:sldMkLst>
        <pc:spChg chg="mod">
          <ac:chgData name="Liane Mohr" userId="01290068-53fb-472d-bdda-e65de7abb194" providerId="ADAL" clId="{4FEEA444-D150-421A-B20B-0B1B10F7CEE8}" dt="2023-02-06T13:25:40.343" v="7" actId="20577"/>
          <ac:spMkLst>
            <pc:docMk/>
            <pc:sldMk cId="81113584" sldId="343"/>
            <ac:spMk id="3" creationId="{00000000-0000-0000-0000-000000000000}"/>
          </ac:spMkLst>
        </pc:spChg>
      </pc:sldChg>
      <pc:sldChg chg="modSp mod">
        <pc:chgData name="Liane Mohr" userId="01290068-53fb-472d-bdda-e65de7abb194" providerId="ADAL" clId="{4FEEA444-D150-421A-B20B-0B1B10F7CEE8}" dt="2023-02-06T13:35:14.902" v="324" actId="113"/>
        <pc:sldMkLst>
          <pc:docMk/>
          <pc:sldMk cId="2124033475" sldId="438"/>
        </pc:sldMkLst>
        <pc:spChg chg="mod">
          <ac:chgData name="Liane Mohr" userId="01290068-53fb-472d-bdda-e65de7abb194" providerId="ADAL" clId="{4FEEA444-D150-421A-B20B-0B1B10F7CEE8}" dt="2023-02-06T13:35:14.902" v="324" actId="113"/>
          <ac:spMkLst>
            <pc:docMk/>
            <pc:sldMk cId="2124033475" sldId="438"/>
            <ac:spMk id="5" creationId="{405F4645-016B-4F49-B3FC-EC8783EC5CFD}"/>
          </ac:spMkLst>
        </pc:spChg>
      </pc:sldChg>
      <pc:sldChg chg="modSp mod">
        <pc:chgData name="Liane Mohr" userId="01290068-53fb-472d-bdda-e65de7abb194" providerId="ADAL" clId="{4FEEA444-D150-421A-B20B-0B1B10F7CEE8}" dt="2023-02-06T13:36:01.277" v="327" actId="1076"/>
        <pc:sldMkLst>
          <pc:docMk/>
          <pc:sldMk cId="2187382567" sldId="448"/>
        </pc:sldMkLst>
        <pc:spChg chg="mod">
          <ac:chgData name="Liane Mohr" userId="01290068-53fb-472d-bdda-e65de7abb194" providerId="ADAL" clId="{4FEEA444-D150-421A-B20B-0B1B10F7CEE8}" dt="2023-02-06T13:36:01.277" v="327" actId="1076"/>
          <ac:spMkLst>
            <pc:docMk/>
            <pc:sldMk cId="2187382567" sldId="448"/>
            <ac:spMk id="2" creationId="{CE8DD29D-96E4-4A9C-8B13-104A94F44829}"/>
          </ac:spMkLst>
        </pc:spChg>
        <pc:picChg chg="mod">
          <ac:chgData name="Liane Mohr" userId="01290068-53fb-472d-bdda-e65de7abb194" providerId="ADAL" clId="{4FEEA444-D150-421A-B20B-0B1B10F7CEE8}" dt="2023-02-06T13:35:54.065" v="326" actId="1076"/>
          <ac:picMkLst>
            <pc:docMk/>
            <pc:sldMk cId="2187382567" sldId="448"/>
            <ac:picMk id="8" creationId="{79718DB5-0E9F-4A96-A608-5B5F0704BA18}"/>
          </ac:picMkLst>
        </pc:picChg>
      </pc:sldChg>
      <pc:sldChg chg="del">
        <pc:chgData name="Liane Mohr" userId="01290068-53fb-472d-bdda-e65de7abb194" providerId="ADAL" clId="{4FEEA444-D150-421A-B20B-0B1B10F7CEE8}" dt="2023-02-06T13:37:49.732" v="328" actId="2696"/>
        <pc:sldMkLst>
          <pc:docMk/>
          <pc:sldMk cId="356355991" sldId="487"/>
        </pc:sldMkLst>
      </pc:sldChg>
      <pc:sldChg chg="modSp">
        <pc:chgData name="Liane Mohr" userId="01290068-53fb-472d-bdda-e65de7abb194" providerId="ADAL" clId="{4FEEA444-D150-421A-B20B-0B1B10F7CEE8}" dt="2023-02-06T13:30:51.540" v="289" actId="20577"/>
        <pc:sldMkLst>
          <pc:docMk/>
          <pc:sldMk cId="4006219509" sldId="498"/>
        </pc:sldMkLst>
        <pc:graphicFrameChg chg="mod">
          <ac:chgData name="Liane Mohr" userId="01290068-53fb-472d-bdda-e65de7abb194" providerId="ADAL" clId="{4FEEA444-D150-421A-B20B-0B1B10F7CEE8}" dt="2023-02-06T13:30:51.540" v="289" actId="20577"/>
          <ac:graphicFrameMkLst>
            <pc:docMk/>
            <pc:sldMk cId="4006219509" sldId="498"/>
            <ac:graphicFrameMk id="12" creationId="{00000000-0000-0000-0000-000000000000}"/>
          </ac:graphicFrameMkLst>
        </pc:graphicFrameChg>
      </pc:sldChg>
      <pc:sldChg chg="del">
        <pc:chgData name="Liane Mohr" userId="01290068-53fb-472d-bdda-e65de7abb194" providerId="ADAL" clId="{4FEEA444-D150-421A-B20B-0B1B10F7CEE8}" dt="2023-02-06T13:26:15.844" v="8" actId="2696"/>
        <pc:sldMkLst>
          <pc:docMk/>
          <pc:sldMk cId="3785208655" sldId="49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4A39DA-9093-47ED-896C-CEA691F8869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ED3168D-FF54-4498-BF74-D34A4FBFC94B}">
      <dgm:prSet phldrT="[Text]"/>
      <dgm:spPr/>
      <dgm:t>
        <a:bodyPr/>
        <a:lstStyle/>
        <a:p>
          <a:endParaRPr lang="de-DE" dirty="0"/>
        </a:p>
      </dgm:t>
    </dgm:pt>
    <dgm:pt modelId="{A27CCCEF-58F8-4A17-A098-46C6216B805D}" type="parTrans" cxnId="{48AABACE-4D3E-4750-AAF9-C011927A6694}">
      <dgm:prSet/>
      <dgm:spPr/>
      <dgm:t>
        <a:bodyPr/>
        <a:lstStyle/>
        <a:p>
          <a:endParaRPr lang="de-DE"/>
        </a:p>
      </dgm:t>
    </dgm:pt>
    <dgm:pt modelId="{6D581F79-B91D-4B25-89EA-84E8185F2DBB}" type="sibTrans" cxnId="{48AABACE-4D3E-4750-AAF9-C011927A6694}">
      <dgm:prSet/>
      <dgm:spPr/>
      <dgm:t>
        <a:bodyPr/>
        <a:lstStyle/>
        <a:p>
          <a:endParaRPr lang="de-DE"/>
        </a:p>
      </dgm:t>
    </dgm:pt>
    <dgm:pt modelId="{5268B02B-C505-4781-9C83-1DC37E4AB6E1}">
      <dgm:prSet phldrT="[Text]"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b="1" i="0" kern="1200" dirty="0">
              <a:solidFill>
                <a:srgbClr val="1F497D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Sie können fixe und variable Kosten unterscheiden und definieren</a:t>
          </a:r>
        </a:p>
      </dgm:t>
    </dgm:pt>
    <dgm:pt modelId="{53B5D352-8765-49BF-8B19-692CFBC1DC74}" type="parTrans" cxnId="{27C4B092-3C65-460C-AFF5-8A002E7A2873}">
      <dgm:prSet/>
      <dgm:spPr/>
      <dgm:t>
        <a:bodyPr/>
        <a:lstStyle/>
        <a:p>
          <a:endParaRPr lang="de-DE"/>
        </a:p>
      </dgm:t>
    </dgm:pt>
    <dgm:pt modelId="{E82DEEA5-BB4B-41EE-AD31-E1EA47D76FCD}" type="sibTrans" cxnId="{27C4B092-3C65-460C-AFF5-8A002E7A2873}">
      <dgm:prSet/>
      <dgm:spPr/>
      <dgm:t>
        <a:bodyPr/>
        <a:lstStyle/>
        <a:p>
          <a:endParaRPr lang="de-DE"/>
        </a:p>
      </dgm:t>
    </dgm:pt>
    <dgm:pt modelId="{252FAC71-098F-4FE7-BBC1-3112E2168777}">
      <dgm:prSet phldrT="[Text]"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b="1" i="0" kern="1200" dirty="0">
              <a:solidFill>
                <a:srgbClr val="1F497D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Sie können den Deckungsbeitrag und den  Break-even-point bestimmen</a:t>
          </a:r>
        </a:p>
      </dgm:t>
    </dgm:pt>
    <dgm:pt modelId="{514EAEC6-1501-4766-A2BA-6839C380087C}" type="parTrans" cxnId="{B35535E7-399A-43DD-9616-E0EFD236E419}">
      <dgm:prSet/>
      <dgm:spPr/>
      <dgm:t>
        <a:bodyPr/>
        <a:lstStyle/>
        <a:p>
          <a:endParaRPr lang="de-DE"/>
        </a:p>
      </dgm:t>
    </dgm:pt>
    <dgm:pt modelId="{A98429AD-749C-48B9-82F8-FC43A101A8D5}" type="sibTrans" cxnId="{B35535E7-399A-43DD-9616-E0EFD236E419}">
      <dgm:prSet/>
      <dgm:spPr/>
      <dgm:t>
        <a:bodyPr/>
        <a:lstStyle/>
        <a:p>
          <a:endParaRPr lang="de-DE"/>
        </a:p>
      </dgm:t>
    </dgm:pt>
    <dgm:pt modelId="{FC2FE9E2-0E6E-4BDB-949E-F9A0315E0161}">
      <dgm:prSet phldrT="[Text]"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1800" b="1" i="0" kern="1200" dirty="0">
              <a:solidFill>
                <a:srgbClr val="1F497D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Sie können eine Lohnstundensatzkalkulation anfertigen und auf die Projekttätigkeiten anwenden</a:t>
          </a:r>
        </a:p>
      </dgm:t>
    </dgm:pt>
    <dgm:pt modelId="{E2AF5C54-3561-4B00-8B6D-3E76A9B924F9}" type="parTrans" cxnId="{95CE513B-A04A-4ACF-9E23-07FAC3C59698}">
      <dgm:prSet/>
      <dgm:spPr/>
      <dgm:t>
        <a:bodyPr/>
        <a:lstStyle/>
        <a:p>
          <a:endParaRPr lang="de-DE"/>
        </a:p>
      </dgm:t>
    </dgm:pt>
    <dgm:pt modelId="{6418280C-20C2-44E1-A9DD-3814E11ACFB0}" type="sibTrans" cxnId="{95CE513B-A04A-4ACF-9E23-07FAC3C59698}">
      <dgm:prSet/>
      <dgm:spPr/>
      <dgm:t>
        <a:bodyPr/>
        <a:lstStyle/>
        <a:p>
          <a:endParaRPr lang="de-DE"/>
        </a:p>
      </dgm:t>
    </dgm:pt>
    <dgm:pt modelId="{FB62C1BD-124E-4A5B-8EB9-87D300FFB5FB}">
      <dgm:prSet phldrT="[Text]"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1800" b="1" i="0" kern="1200" dirty="0">
              <a:solidFill>
                <a:srgbClr val="1F497D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Sie können  eine Lohn- und Gehaltsabrechnung anfertigen</a:t>
          </a:r>
        </a:p>
      </dgm:t>
    </dgm:pt>
    <dgm:pt modelId="{A3E11240-1FE7-4CE5-AA4E-B6197F29456A}" type="parTrans" cxnId="{33CC08A5-6F64-45C4-9FB8-0C07C26E4CDE}">
      <dgm:prSet/>
      <dgm:spPr/>
      <dgm:t>
        <a:bodyPr/>
        <a:lstStyle/>
        <a:p>
          <a:endParaRPr lang="de-DE"/>
        </a:p>
      </dgm:t>
    </dgm:pt>
    <dgm:pt modelId="{D2207F05-53A3-4D19-9055-67FADE26C753}" type="sibTrans" cxnId="{33CC08A5-6F64-45C4-9FB8-0C07C26E4CDE}">
      <dgm:prSet/>
      <dgm:spPr/>
      <dgm:t>
        <a:bodyPr/>
        <a:lstStyle/>
        <a:p>
          <a:endParaRPr lang="de-DE"/>
        </a:p>
      </dgm:t>
    </dgm:pt>
    <dgm:pt modelId="{D2F72F0B-2F88-4342-9F46-A6E903EB0362}">
      <dgm:prSet phldrT="[Text]"/>
      <dgm:spPr/>
      <dgm:t>
        <a:bodyPr/>
        <a:lstStyle/>
        <a:p>
          <a:r>
            <a:rPr lang="de-DE" dirty="0"/>
            <a:t> </a:t>
          </a:r>
        </a:p>
      </dgm:t>
    </dgm:pt>
    <dgm:pt modelId="{CE51F51F-E904-4841-B6A9-D05A11B1EF64}" type="sibTrans" cxnId="{43E9FE41-8429-47C6-A626-E7A5D7F8A9E4}">
      <dgm:prSet/>
      <dgm:spPr/>
      <dgm:t>
        <a:bodyPr/>
        <a:lstStyle/>
        <a:p>
          <a:endParaRPr lang="de-DE"/>
        </a:p>
      </dgm:t>
    </dgm:pt>
    <dgm:pt modelId="{711EAA49-D42A-439F-8015-3D1E5CC209C0}" type="parTrans" cxnId="{43E9FE41-8429-47C6-A626-E7A5D7F8A9E4}">
      <dgm:prSet/>
      <dgm:spPr/>
      <dgm:t>
        <a:bodyPr/>
        <a:lstStyle/>
        <a:p>
          <a:endParaRPr lang="de-DE"/>
        </a:p>
      </dgm:t>
    </dgm:pt>
    <dgm:pt modelId="{3813EEE1-0B23-4B0D-B2ED-8370F66875FD}">
      <dgm:prSet phldrT="[Text]"/>
      <dgm:spPr/>
      <dgm:t>
        <a:bodyPr/>
        <a:lstStyle/>
        <a:p>
          <a:endParaRPr lang="de-DE" dirty="0"/>
        </a:p>
      </dgm:t>
    </dgm:pt>
    <dgm:pt modelId="{8FD8676C-EEAF-44C7-BB76-485CB3212BD1}" type="sibTrans" cxnId="{C125915F-E3DB-421C-A480-D4B4E35CDDF3}">
      <dgm:prSet/>
      <dgm:spPr/>
      <dgm:t>
        <a:bodyPr/>
        <a:lstStyle/>
        <a:p>
          <a:endParaRPr lang="de-DE"/>
        </a:p>
      </dgm:t>
    </dgm:pt>
    <dgm:pt modelId="{B5616F18-951A-43E5-80DC-04067B3425CD}" type="parTrans" cxnId="{C125915F-E3DB-421C-A480-D4B4E35CDDF3}">
      <dgm:prSet/>
      <dgm:spPr/>
      <dgm:t>
        <a:bodyPr/>
        <a:lstStyle/>
        <a:p>
          <a:endParaRPr lang="de-DE"/>
        </a:p>
      </dgm:t>
    </dgm:pt>
    <dgm:pt modelId="{D5C60C7B-ED84-499E-BA3F-0E973E9106DA}" type="pres">
      <dgm:prSet presAssocID="{5C4A39DA-9093-47ED-896C-CEA691F88697}" presName="linearFlow" presStyleCnt="0">
        <dgm:presLayoutVars>
          <dgm:dir/>
          <dgm:animLvl val="lvl"/>
          <dgm:resizeHandles val="exact"/>
        </dgm:presLayoutVars>
      </dgm:prSet>
      <dgm:spPr/>
    </dgm:pt>
    <dgm:pt modelId="{D0B6F276-313C-4558-987F-2D47900D8FD8}" type="pres">
      <dgm:prSet presAssocID="{4ED3168D-FF54-4498-BF74-D34A4FBFC94B}" presName="composite" presStyleCnt="0"/>
      <dgm:spPr/>
    </dgm:pt>
    <dgm:pt modelId="{9307264E-9046-4D8E-959B-874544F7C68D}" type="pres">
      <dgm:prSet presAssocID="{4ED3168D-FF54-4498-BF74-D34A4FBFC94B}" presName="parentText" presStyleLbl="alignNode1" presStyleIdx="0" presStyleCnt="3" custLinFactNeighborX="-4760" custLinFactNeighborY="-504">
        <dgm:presLayoutVars>
          <dgm:chMax val="1"/>
          <dgm:bulletEnabled val="1"/>
        </dgm:presLayoutVars>
      </dgm:prSet>
      <dgm:spPr/>
    </dgm:pt>
    <dgm:pt modelId="{F287ADF7-F176-481B-BE83-0DA6F4507E18}" type="pres">
      <dgm:prSet presAssocID="{4ED3168D-FF54-4498-BF74-D34A4FBFC94B}" presName="descendantText" presStyleLbl="alignAcc1" presStyleIdx="0" presStyleCnt="3" custScaleX="98214" custScaleY="122320" custLinFactNeighborX="1755" custLinFactNeighborY="9664">
        <dgm:presLayoutVars>
          <dgm:bulletEnabled val="1"/>
        </dgm:presLayoutVars>
      </dgm:prSet>
      <dgm:spPr/>
    </dgm:pt>
    <dgm:pt modelId="{93869964-F19F-4522-A5CA-3BAA4846309C}" type="pres">
      <dgm:prSet presAssocID="{6D581F79-B91D-4B25-89EA-84E8185F2DBB}" presName="sp" presStyleCnt="0"/>
      <dgm:spPr/>
    </dgm:pt>
    <dgm:pt modelId="{33E2516F-DE10-43DE-BCB3-7031A95EE5FA}" type="pres">
      <dgm:prSet presAssocID="{3813EEE1-0B23-4B0D-B2ED-8370F66875FD}" presName="composite" presStyleCnt="0"/>
      <dgm:spPr/>
    </dgm:pt>
    <dgm:pt modelId="{621CEF42-F349-4561-AEF8-B3829A8529AD}" type="pres">
      <dgm:prSet presAssocID="{3813EEE1-0B23-4B0D-B2ED-8370F66875F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0BF0AD6-4200-416F-8A95-2F18605E3BBA}" type="pres">
      <dgm:prSet presAssocID="{3813EEE1-0B23-4B0D-B2ED-8370F66875FD}" presName="descendantText" presStyleLbl="alignAcc1" presStyleIdx="1" presStyleCnt="3" custScaleX="99346">
        <dgm:presLayoutVars>
          <dgm:bulletEnabled val="1"/>
        </dgm:presLayoutVars>
      </dgm:prSet>
      <dgm:spPr/>
    </dgm:pt>
    <dgm:pt modelId="{02B4F35C-90F1-4B24-B2C3-6DFBC729E405}" type="pres">
      <dgm:prSet presAssocID="{8FD8676C-EEAF-44C7-BB76-485CB3212BD1}" presName="sp" presStyleCnt="0"/>
      <dgm:spPr/>
    </dgm:pt>
    <dgm:pt modelId="{FA629B28-30C5-4F2A-8936-AB5536D24CC3}" type="pres">
      <dgm:prSet presAssocID="{D2F72F0B-2F88-4342-9F46-A6E903EB0362}" presName="composite" presStyleCnt="0"/>
      <dgm:spPr/>
    </dgm:pt>
    <dgm:pt modelId="{CA3404AF-894D-4B01-802E-A33FD2A8B294}" type="pres">
      <dgm:prSet presAssocID="{D2F72F0B-2F88-4342-9F46-A6E903EB036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5F6F907-6FE7-4F7F-B74B-FCB01A57F0A9}" type="pres">
      <dgm:prSet presAssocID="{D2F72F0B-2F88-4342-9F46-A6E903EB0362}" presName="descendantText" presStyleLbl="alignAcc1" presStyleIdx="2" presStyleCnt="3" custScaleX="98692" custScaleY="167216" custLinFactNeighborX="654" custLinFactNeighborY="-7161">
        <dgm:presLayoutVars>
          <dgm:bulletEnabled val="1"/>
        </dgm:presLayoutVars>
      </dgm:prSet>
      <dgm:spPr/>
    </dgm:pt>
  </dgm:ptLst>
  <dgm:cxnLst>
    <dgm:cxn modelId="{1875CC2F-D3A1-472D-833F-8E6F8E1D933C}" type="presOf" srcId="{FB62C1BD-124E-4A5B-8EB9-87D300FFB5FB}" destId="{B5F6F907-6FE7-4F7F-B74B-FCB01A57F0A9}" srcOrd="0" destOrd="0" presId="urn:microsoft.com/office/officeart/2005/8/layout/chevron2"/>
    <dgm:cxn modelId="{DF437130-0058-4393-9A84-BD49C7CE59ED}" type="presOf" srcId="{5268B02B-C505-4781-9C83-1DC37E4AB6E1}" destId="{F287ADF7-F176-481B-BE83-0DA6F4507E18}" srcOrd="0" destOrd="0" presId="urn:microsoft.com/office/officeart/2005/8/layout/chevron2"/>
    <dgm:cxn modelId="{7F47343B-DCA0-4E52-8CFF-E3AFB01F1C35}" type="presOf" srcId="{252FAC71-098F-4FE7-BBC1-3112E2168777}" destId="{B0BF0AD6-4200-416F-8A95-2F18605E3BBA}" srcOrd="0" destOrd="0" presId="urn:microsoft.com/office/officeart/2005/8/layout/chevron2"/>
    <dgm:cxn modelId="{95CE513B-A04A-4ACF-9E23-07FAC3C59698}" srcId="{D2F72F0B-2F88-4342-9F46-A6E903EB0362}" destId="{FC2FE9E2-0E6E-4BDB-949E-F9A0315E0161}" srcOrd="1" destOrd="0" parTransId="{E2AF5C54-3561-4B00-8B6D-3E76A9B924F9}" sibTransId="{6418280C-20C2-44E1-A9DD-3814E11ACFB0}"/>
    <dgm:cxn modelId="{C125915F-E3DB-421C-A480-D4B4E35CDDF3}" srcId="{5C4A39DA-9093-47ED-896C-CEA691F88697}" destId="{3813EEE1-0B23-4B0D-B2ED-8370F66875FD}" srcOrd="1" destOrd="0" parTransId="{B5616F18-951A-43E5-80DC-04067B3425CD}" sibTransId="{8FD8676C-EEAF-44C7-BB76-485CB3212BD1}"/>
    <dgm:cxn modelId="{43E9FE41-8429-47C6-A626-E7A5D7F8A9E4}" srcId="{5C4A39DA-9093-47ED-896C-CEA691F88697}" destId="{D2F72F0B-2F88-4342-9F46-A6E903EB0362}" srcOrd="2" destOrd="0" parTransId="{711EAA49-D42A-439F-8015-3D1E5CC209C0}" sibTransId="{CE51F51F-E904-4841-B6A9-D05A11B1EF64}"/>
    <dgm:cxn modelId="{5241BD6F-786B-4838-95D7-037851A42E40}" type="presOf" srcId="{3813EEE1-0B23-4B0D-B2ED-8370F66875FD}" destId="{621CEF42-F349-4561-AEF8-B3829A8529AD}" srcOrd="0" destOrd="0" presId="urn:microsoft.com/office/officeart/2005/8/layout/chevron2"/>
    <dgm:cxn modelId="{27C4B092-3C65-460C-AFF5-8A002E7A2873}" srcId="{4ED3168D-FF54-4498-BF74-D34A4FBFC94B}" destId="{5268B02B-C505-4781-9C83-1DC37E4AB6E1}" srcOrd="0" destOrd="0" parTransId="{53B5D352-8765-49BF-8B19-692CFBC1DC74}" sibTransId="{E82DEEA5-BB4B-41EE-AD31-E1EA47D76FCD}"/>
    <dgm:cxn modelId="{05355C9F-CDB3-47F3-9BE4-3C6F4BBE2F85}" type="presOf" srcId="{4ED3168D-FF54-4498-BF74-D34A4FBFC94B}" destId="{9307264E-9046-4D8E-959B-874544F7C68D}" srcOrd="0" destOrd="0" presId="urn:microsoft.com/office/officeart/2005/8/layout/chevron2"/>
    <dgm:cxn modelId="{33CC08A5-6F64-45C4-9FB8-0C07C26E4CDE}" srcId="{D2F72F0B-2F88-4342-9F46-A6E903EB0362}" destId="{FB62C1BD-124E-4A5B-8EB9-87D300FFB5FB}" srcOrd="0" destOrd="0" parTransId="{A3E11240-1FE7-4CE5-AA4E-B6197F29456A}" sibTransId="{D2207F05-53A3-4D19-9055-67FADE26C753}"/>
    <dgm:cxn modelId="{8E897AB8-E26B-4F0F-937A-0F2DF396A107}" type="presOf" srcId="{D2F72F0B-2F88-4342-9F46-A6E903EB0362}" destId="{CA3404AF-894D-4B01-802E-A33FD2A8B294}" srcOrd="0" destOrd="0" presId="urn:microsoft.com/office/officeart/2005/8/layout/chevron2"/>
    <dgm:cxn modelId="{48AABACE-4D3E-4750-AAF9-C011927A6694}" srcId="{5C4A39DA-9093-47ED-896C-CEA691F88697}" destId="{4ED3168D-FF54-4498-BF74-D34A4FBFC94B}" srcOrd="0" destOrd="0" parTransId="{A27CCCEF-58F8-4A17-A098-46C6216B805D}" sibTransId="{6D581F79-B91D-4B25-89EA-84E8185F2DBB}"/>
    <dgm:cxn modelId="{B35535E7-399A-43DD-9616-E0EFD236E419}" srcId="{3813EEE1-0B23-4B0D-B2ED-8370F66875FD}" destId="{252FAC71-098F-4FE7-BBC1-3112E2168777}" srcOrd="0" destOrd="0" parTransId="{514EAEC6-1501-4766-A2BA-6839C380087C}" sibTransId="{A98429AD-749C-48B9-82F8-FC43A101A8D5}"/>
    <dgm:cxn modelId="{23C1AFF3-F87D-4406-9685-388C71E31523}" type="presOf" srcId="{5C4A39DA-9093-47ED-896C-CEA691F88697}" destId="{D5C60C7B-ED84-499E-BA3F-0E973E9106DA}" srcOrd="0" destOrd="0" presId="urn:microsoft.com/office/officeart/2005/8/layout/chevron2"/>
    <dgm:cxn modelId="{B39B16F7-1AF2-4766-AB16-E20D11027D2E}" type="presOf" srcId="{FC2FE9E2-0E6E-4BDB-949E-F9A0315E0161}" destId="{B5F6F907-6FE7-4F7F-B74B-FCB01A57F0A9}" srcOrd="0" destOrd="1" presId="urn:microsoft.com/office/officeart/2005/8/layout/chevron2"/>
    <dgm:cxn modelId="{54D9A330-F640-40B5-9ABF-5CAAD24B698C}" type="presParOf" srcId="{D5C60C7B-ED84-499E-BA3F-0E973E9106DA}" destId="{D0B6F276-313C-4558-987F-2D47900D8FD8}" srcOrd="0" destOrd="0" presId="urn:microsoft.com/office/officeart/2005/8/layout/chevron2"/>
    <dgm:cxn modelId="{0A499967-C228-4390-A0CC-3D0D0961F631}" type="presParOf" srcId="{D0B6F276-313C-4558-987F-2D47900D8FD8}" destId="{9307264E-9046-4D8E-959B-874544F7C68D}" srcOrd="0" destOrd="0" presId="urn:microsoft.com/office/officeart/2005/8/layout/chevron2"/>
    <dgm:cxn modelId="{146A3212-FB51-440D-90C6-264061D75D32}" type="presParOf" srcId="{D0B6F276-313C-4558-987F-2D47900D8FD8}" destId="{F287ADF7-F176-481B-BE83-0DA6F4507E18}" srcOrd="1" destOrd="0" presId="urn:microsoft.com/office/officeart/2005/8/layout/chevron2"/>
    <dgm:cxn modelId="{F7F54F55-1DE3-4390-A20F-24AF23E9186F}" type="presParOf" srcId="{D5C60C7B-ED84-499E-BA3F-0E973E9106DA}" destId="{93869964-F19F-4522-A5CA-3BAA4846309C}" srcOrd="1" destOrd="0" presId="urn:microsoft.com/office/officeart/2005/8/layout/chevron2"/>
    <dgm:cxn modelId="{C9D681F8-B705-492B-98F9-21FE7C9C4FE0}" type="presParOf" srcId="{D5C60C7B-ED84-499E-BA3F-0E973E9106DA}" destId="{33E2516F-DE10-43DE-BCB3-7031A95EE5FA}" srcOrd="2" destOrd="0" presId="urn:microsoft.com/office/officeart/2005/8/layout/chevron2"/>
    <dgm:cxn modelId="{15AE5273-A7D2-4650-9D38-1562B67B7217}" type="presParOf" srcId="{33E2516F-DE10-43DE-BCB3-7031A95EE5FA}" destId="{621CEF42-F349-4561-AEF8-B3829A8529AD}" srcOrd="0" destOrd="0" presId="urn:microsoft.com/office/officeart/2005/8/layout/chevron2"/>
    <dgm:cxn modelId="{7F3D1B94-9B2F-410E-AC4B-716658631C75}" type="presParOf" srcId="{33E2516F-DE10-43DE-BCB3-7031A95EE5FA}" destId="{B0BF0AD6-4200-416F-8A95-2F18605E3BBA}" srcOrd="1" destOrd="0" presId="urn:microsoft.com/office/officeart/2005/8/layout/chevron2"/>
    <dgm:cxn modelId="{D59E421A-7898-4AE0-A62F-2497EBEB1AE5}" type="presParOf" srcId="{D5C60C7B-ED84-499E-BA3F-0E973E9106DA}" destId="{02B4F35C-90F1-4B24-B2C3-6DFBC729E405}" srcOrd="3" destOrd="0" presId="urn:microsoft.com/office/officeart/2005/8/layout/chevron2"/>
    <dgm:cxn modelId="{9AD2F813-EFEC-4AAD-AAF7-78E27579B357}" type="presParOf" srcId="{D5C60C7B-ED84-499E-BA3F-0E973E9106DA}" destId="{FA629B28-30C5-4F2A-8936-AB5536D24CC3}" srcOrd="4" destOrd="0" presId="urn:microsoft.com/office/officeart/2005/8/layout/chevron2"/>
    <dgm:cxn modelId="{51BF548B-C282-4D99-879E-3EF5ED191DF7}" type="presParOf" srcId="{FA629B28-30C5-4F2A-8936-AB5536D24CC3}" destId="{CA3404AF-894D-4B01-802E-A33FD2A8B294}" srcOrd="0" destOrd="0" presId="urn:microsoft.com/office/officeart/2005/8/layout/chevron2"/>
    <dgm:cxn modelId="{E7A519F7-1BC3-419F-925C-C8DAAB750AF0}" type="presParOf" srcId="{FA629B28-30C5-4F2A-8936-AB5536D24CC3}" destId="{B5F6F907-6FE7-4F7F-B74B-FCB01A57F0A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7264E-9046-4D8E-959B-874544F7C68D}">
      <dsp:nvSpPr>
        <dsp:cNvPr id="0" name=""/>
        <dsp:cNvSpPr/>
      </dsp:nvSpPr>
      <dsp:spPr>
        <a:xfrm rot="5400000">
          <a:off x="-203922" y="316395"/>
          <a:ext cx="1359485" cy="9516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600" kern="1200" dirty="0"/>
        </a:p>
      </dsp:txBody>
      <dsp:txXfrm rot="-5400000">
        <a:off x="2" y="588292"/>
        <a:ext cx="951639" cy="407846"/>
      </dsp:txXfrm>
    </dsp:sp>
    <dsp:sp modelId="{F287ADF7-F176-481B-BE83-0DA6F4507E18}">
      <dsp:nvSpPr>
        <dsp:cNvPr id="0" name=""/>
        <dsp:cNvSpPr/>
      </dsp:nvSpPr>
      <dsp:spPr>
        <a:xfrm rot="5400000">
          <a:off x="3029309" y="-1879686"/>
          <a:ext cx="1080899" cy="50524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b="1" i="0" kern="1200" dirty="0">
              <a:solidFill>
                <a:srgbClr val="1F497D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Sie können fixe und variable Kosten unterscheiden und definieren</a:t>
          </a:r>
        </a:p>
      </dsp:txBody>
      <dsp:txXfrm rot="-5400000">
        <a:off x="1043519" y="158869"/>
        <a:ext cx="4999716" cy="975369"/>
      </dsp:txXfrm>
    </dsp:sp>
    <dsp:sp modelId="{621CEF42-F349-4561-AEF8-B3829A8529AD}">
      <dsp:nvSpPr>
        <dsp:cNvPr id="0" name=""/>
        <dsp:cNvSpPr/>
      </dsp:nvSpPr>
      <dsp:spPr>
        <a:xfrm rot="5400000">
          <a:off x="-195511" y="1507918"/>
          <a:ext cx="1359485" cy="9516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600" kern="1200" dirty="0"/>
        </a:p>
      </dsp:txBody>
      <dsp:txXfrm rot="-5400000">
        <a:off x="8413" y="1779815"/>
        <a:ext cx="951639" cy="407846"/>
      </dsp:txXfrm>
    </dsp:sp>
    <dsp:sp modelId="{B0BF0AD6-4200-416F-8A95-2F18605E3BBA}">
      <dsp:nvSpPr>
        <dsp:cNvPr id="0" name=""/>
        <dsp:cNvSpPr/>
      </dsp:nvSpPr>
      <dsp:spPr>
        <a:xfrm rot="5400000">
          <a:off x="3090398" y="-809529"/>
          <a:ext cx="883665" cy="51107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b="1" i="0" kern="1200" dirty="0">
              <a:solidFill>
                <a:srgbClr val="1F497D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Sie können den Deckungsbeitrag und den  Break-even-point bestimmen</a:t>
          </a:r>
        </a:p>
      </dsp:txBody>
      <dsp:txXfrm rot="-5400000">
        <a:off x="976874" y="1347132"/>
        <a:ext cx="5067578" cy="797391"/>
      </dsp:txXfrm>
    </dsp:sp>
    <dsp:sp modelId="{CA3404AF-894D-4B01-802E-A33FD2A8B294}">
      <dsp:nvSpPr>
        <dsp:cNvPr id="0" name=""/>
        <dsp:cNvSpPr/>
      </dsp:nvSpPr>
      <dsp:spPr>
        <a:xfrm rot="5400000">
          <a:off x="-195511" y="2989571"/>
          <a:ext cx="1359485" cy="9516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 </a:t>
          </a:r>
        </a:p>
      </dsp:txBody>
      <dsp:txXfrm rot="-5400000">
        <a:off x="8413" y="3261468"/>
        <a:ext cx="951639" cy="407846"/>
      </dsp:txXfrm>
    </dsp:sp>
    <dsp:sp modelId="{B5F6F907-6FE7-4F7F-B74B-FCB01A57F0A9}">
      <dsp:nvSpPr>
        <dsp:cNvPr id="0" name=""/>
        <dsp:cNvSpPr/>
      </dsp:nvSpPr>
      <dsp:spPr>
        <a:xfrm rot="5400000">
          <a:off x="2818648" y="625666"/>
          <a:ext cx="1477630" cy="50770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1800" b="1" i="0" kern="1200" dirty="0">
              <a:solidFill>
                <a:srgbClr val="1F497D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Sie können  eine Lohn- und Gehaltsabrechnung anfertigen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1800" b="1" i="0" kern="1200" dirty="0">
              <a:solidFill>
                <a:srgbClr val="1F497D">
                  <a:lumMod val="60000"/>
                  <a:lumOff val="40000"/>
                </a:srgbClr>
              </a:solidFill>
              <a:latin typeface="Calibri"/>
              <a:ea typeface="+mn-ea"/>
              <a:cs typeface="+mn-cs"/>
            </a:rPr>
            <a:t>Sie können eine Lohnstundensatzkalkulation anfertigen und auf die Projekttätigkeiten anwenden</a:t>
          </a:r>
        </a:p>
      </dsp:txBody>
      <dsp:txXfrm rot="-5400000">
        <a:off x="1018928" y="2497518"/>
        <a:ext cx="5004939" cy="1333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B1A71-6927-40B6-894E-09A89599AA05}" type="datetimeFigureOut">
              <a:rPr lang="de-DE" smtClean="0"/>
              <a:t>06.02.2023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5229C-57AD-4B80-B11A-C470B3945E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1989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C0944-93B8-461E-8F1A-9961D73FC234}" type="datetimeFigureOut">
              <a:rPr lang="de-DE" smtClean="0"/>
              <a:t>06.02.2023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5E080-F314-4360-8501-532295B4B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279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Bevor ich auf die Inhalte eingehe, gestatten Sie mir,</a:t>
            </a:r>
            <a:r>
              <a:rPr lang="de-DE" baseline="0"/>
              <a:t> Sie darauf aufmerksam zu machen, dass sich auch Schule verändert und verändern muss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5E080-F314-4360-8501-532295B4B15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051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5E080-F314-4360-8501-532295B4B15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7595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A3CD-F05B-4620-B459-1EFC75C408E3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43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C838-99EA-4F96-B3C2-C3E788CBE334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66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FF35-50E2-4143-9629-BB4EE97311BB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991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schnitts-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DA172F4-C7F8-4CC8-8018-4B037DB71D5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2627784" y="764704"/>
            <a:ext cx="280831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 i="1">
                <a:solidFill>
                  <a:srgbClr val="FF0000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sz="half" idx="1"/>
          </p:nvPr>
        </p:nvSpPr>
        <p:spPr>
          <a:xfrm>
            <a:off x="457200" y="1988840"/>
            <a:ext cx="7931224" cy="4137323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76513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342D3-D017-4AF9-85A4-3219732AC6E8}" type="datetime1">
              <a:rPr lang="de-DE"/>
              <a:pPr>
                <a:defRPr/>
              </a:pPr>
              <a:t>06.02.2023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8E084-D425-4319-9656-FB4F684BCFC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54214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1550A-1A13-475D-ADAA-71413CA988A2}" type="datetime1">
              <a:rPr lang="de-DE"/>
              <a:pPr>
                <a:defRPr/>
              </a:pPr>
              <a:t>06.02.2023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8ACAE-E36B-4E7E-99EC-2DE4C5FBD074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27413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7E0E9-9358-468B-96DD-C381DE6CEAE5}" type="datetime1">
              <a:rPr lang="de-DE"/>
              <a:pPr>
                <a:defRPr/>
              </a:pPr>
              <a:t>06.02.2023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A0627-0B52-4045-B99A-DACCDFBF047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64010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E798A-C196-4A2A-95C5-23BDA3952FBD}" type="datetime1">
              <a:rPr lang="de-DE"/>
              <a:pPr>
                <a:defRPr/>
              </a:pPr>
              <a:t>06.02.2023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6D693-2202-42D0-916A-A0E1639E134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24441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6CC23-E31A-4AB5-A8B3-6C69D9C44510}" type="datetime1">
              <a:rPr lang="de-DE"/>
              <a:pPr>
                <a:defRPr/>
              </a:pPr>
              <a:t>06.02.2023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6B1AF-5B57-450C-8B31-6C3573EB7FAB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80343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F25DF-F7F1-481D-8803-BC593BE1E52B}" type="datetime1">
              <a:rPr lang="de-DE"/>
              <a:pPr>
                <a:defRPr/>
              </a:pPr>
              <a:t>06.02.2023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C110C-B4FD-4BB7-B844-4881656F2DFC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622738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7A887-120D-4539-8292-799FC1F27EB8}" type="datetime1">
              <a:rPr lang="de-DE"/>
              <a:pPr>
                <a:defRPr/>
              </a:pPr>
              <a:t>06.02.2023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44B07-D3D0-4C35-9C86-728613087838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3851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DFC-BDFC-4A22-9E51-FF3C805360EE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864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FCCAB-26C5-48DA-BA7D-F89440068EF4}" type="datetime1">
              <a:rPr lang="de-DE"/>
              <a:pPr>
                <a:defRPr/>
              </a:pPr>
              <a:t>06.02.2023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09356-30F6-4AC2-9F3F-E0F06EF1A86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139968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119BC-8D7E-436F-B1C7-283DAF433975}" type="datetime1">
              <a:rPr lang="de-DE"/>
              <a:pPr>
                <a:defRPr/>
              </a:pPr>
              <a:t>06.02.2023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DA304-CFD6-410B-91B4-FCCFAD8D4CE3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39614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43C7E-ADAF-4182-BF0D-30A06F648ED8}" type="datetime1">
              <a:rPr lang="de-DE"/>
              <a:pPr>
                <a:defRPr/>
              </a:pPr>
              <a:t>06.02.2023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74249-9B5F-4514-A08A-3140C12A6AD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16141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ED7FB-A657-45EE-AC8E-F4F40010FCB5}" type="datetime1">
              <a:rPr lang="de-DE"/>
              <a:pPr>
                <a:defRPr/>
              </a:pPr>
              <a:t>06.02.2023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F60F2-56B6-45BC-A4AD-8B7D8EE55F5F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9956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573-8234-4B85-A6BA-B9F9555D3CA6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46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697A-0145-428C-A6A0-BE56C0064BF3}" type="datetime1">
              <a:rPr lang="de-DE" smtClean="0"/>
              <a:t>06.02.2023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92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F653-1D1C-43F7-8908-E14B45B80D7D}" type="datetime1">
              <a:rPr lang="de-DE" smtClean="0"/>
              <a:t>06.02.2023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71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367A-E14E-4D54-A223-30AFD323FA9D}" type="datetime1">
              <a:rPr lang="de-DE" smtClean="0"/>
              <a:t>06.02.2023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22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F781-25DD-4633-B508-37EA94D899EA}" type="datetime1">
              <a:rPr lang="de-DE" smtClean="0"/>
              <a:t>06.02.2023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13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702F-ED00-4CD5-A298-3B7CDF5684CE}" type="datetime1">
              <a:rPr lang="de-DE" smtClean="0"/>
              <a:t>06.02.2023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34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CAFE-45CB-4191-8219-92B7D6F17AE0}" type="datetime1">
              <a:rPr lang="de-DE" smtClean="0"/>
              <a:t>06.02.2023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54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5CA0B-F025-4D69-9908-9499EC823506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16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2048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221CE1F-6D0C-4FF1-B112-ABE7AA021F6A}" type="datetime1">
              <a:rPr lang="de-DE"/>
              <a:pPr>
                <a:defRPr/>
              </a:pPr>
              <a:t>06.02.2023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863F2C-75D2-42CD-AE0B-9B04404EC82A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2057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5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1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10.emf"/><Relationship Id="rId4" Type="http://schemas.openxmlformats.org/officeDocument/2006/relationships/package" Target="../embeddings/Microsoft_Excel_Worksheet.xlsx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amazon.de/dp/B076F61CFB/?tag=glv-21&amp;ascsubtag=fca7062f-8ce9-46dd-84ae-b8d1366489a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78738" y="1259818"/>
            <a:ext cx="6432568" cy="132624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de-DE" i="0" dirty="0">
                <a:solidFill>
                  <a:srgbClr val="0070C0"/>
                </a:solidFill>
              </a:rPr>
              <a:t>LS3.2:  Deckungsbeitrag und Break-even-point ermitteln und Stundensatzkalkulationen erstellen</a:t>
            </a:r>
          </a:p>
        </p:txBody>
      </p:sp>
      <p:pic>
        <p:nvPicPr>
          <p:cNvPr id="9" name="Einleitung Präzi">
            <a:hlinkClick r:id="" action="ppaction://media"/>
            <a:extLst>
              <a:ext uri="{FF2B5EF4-FFF2-40B4-BE49-F238E27FC236}">
                <a16:creationId xmlns:a16="http://schemas.microsoft.com/office/drawing/2014/main" id="{05F6569C-BF46-44D2-839E-0F26273F30B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53529" y="1996100"/>
            <a:ext cx="783662" cy="78366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DD3E6CA-83AB-4020-8343-69F1F17DB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7192" y="2993981"/>
            <a:ext cx="5915660" cy="248738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D8BB40B-E875-448F-B6C1-22C2FF8ED5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8042" y="3676309"/>
            <a:ext cx="2755631" cy="160948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4F3E91F-007A-43F9-88FA-83054D9DD0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6644" y="3822625"/>
            <a:ext cx="658425" cy="13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12"/>
    </mc:Choice>
    <mc:Fallback xmlns="">
      <p:transition spd="slow" advTm="29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73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Grafik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438" y="-100013"/>
            <a:ext cx="9144001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Inhaltsplatzhalter 2"/>
          <p:cNvSpPr txBox="1">
            <a:spLocks/>
          </p:cNvSpPr>
          <p:nvPr/>
        </p:nvSpPr>
        <p:spPr bwMode="auto">
          <a:xfrm>
            <a:off x="324969" y="1757365"/>
            <a:ext cx="7451098" cy="354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de-DE" sz="1600"/>
              <a:t> </a:t>
            </a:r>
            <a:endParaRPr lang="de-DE" sz="2000"/>
          </a:p>
        </p:txBody>
      </p:sp>
      <p:sp>
        <p:nvSpPr>
          <p:cNvPr id="24581" name="Foliennummernplatzhalter 5"/>
          <p:cNvSpPr txBox="1">
            <a:spLocks/>
          </p:cNvSpPr>
          <p:nvPr/>
        </p:nvSpPr>
        <p:spPr bwMode="auto">
          <a:xfrm>
            <a:off x="6326188" y="61658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9C10444D-B178-4988-982E-E28918B5F022}" type="slidenum">
              <a:rPr lang="de-DE" altLang="de-DE" sz="1100">
                <a:solidFill>
                  <a:srgbClr val="0D0D0D"/>
                </a:solidFill>
                <a:latin typeface="Arial" charset="0"/>
              </a:rPr>
              <a:pPr algn="r"/>
              <a:t>10</a:t>
            </a:fld>
            <a:endParaRPr lang="de-DE" altLang="de-DE" sz="1100">
              <a:solidFill>
                <a:srgbClr val="0D0D0D"/>
              </a:solidFill>
              <a:latin typeface="Arial" charset="0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114300" y="277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endParaRPr lang="de-DE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14300" y="2778125"/>
            <a:ext cx="10509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114300" y="4079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3308350" algn="l"/>
              </a:tabLst>
            </a:pPr>
            <a:endParaRPr lang="de-DE"/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 flipH="1">
            <a:off x="757238" y="4149725"/>
            <a:ext cx="20050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35A8F90F-1D76-419B-B7FB-D179FE6CDBD0}"/>
              </a:ext>
            </a:extLst>
          </p:cNvPr>
          <p:cNvSpPr txBox="1">
            <a:spLocks/>
          </p:cNvSpPr>
          <p:nvPr/>
        </p:nvSpPr>
        <p:spPr>
          <a:xfrm>
            <a:off x="323528" y="1346026"/>
            <a:ext cx="7200478" cy="4254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de-DE" sz="2000" b="1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C0EA03D-0AC9-4519-9397-77BC69F695D4}"/>
              </a:ext>
            </a:extLst>
          </p:cNvPr>
          <p:cNvSpPr txBox="1"/>
          <p:nvPr/>
        </p:nvSpPr>
        <p:spPr>
          <a:xfrm>
            <a:off x="1720995" y="1120456"/>
            <a:ext cx="5246213" cy="73866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>
                <a:solidFill>
                  <a:schemeClr val="tx2">
                    <a:lumMod val="60000"/>
                    <a:lumOff val="40000"/>
                  </a:schemeClr>
                </a:solidFill>
              </a:rPr>
              <a:t>Graphische Darstellung </a:t>
            </a:r>
            <a:r>
              <a:rPr lang="de-DE" sz="2400" b="1" err="1">
                <a:solidFill>
                  <a:schemeClr val="tx2">
                    <a:lumMod val="60000"/>
                    <a:lumOff val="40000"/>
                  </a:schemeClr>
                </a:solidFill>
              </a:rPr>
              <a:t>K</a:t>
            </a:r>
            <a:r>
              <a:rPr lang="de-DE" sz="2400" b="1" baseline="-2500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fix</a:t>
            </a:r>
            <a:endParaRPr lang="de-DE" sz="2400" b="1" baseline="-2500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de-DE">
                <a:solidFill>
                  <a:schemeClr val="tx2">
                    <a:lumMod val="60000"/>
                    <a:lumOff val="40000"/>
                  </a:schemeClr>
                </a:solidFill>
              </a:rPr>
              <a:t>(bei 30.000 €)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3B4209E-33C2-45C1-8602-566A223EE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56" y="2011842"/>
            <a:ext cx="1880538" cy="114921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F2A6E81-9E32-48FE-AF59-651BC25A9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13" y="2807836"/>
            <a:ext cx="3766935" cy="322282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3E81D5-D94D-44CD-BF43-77023E61FF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8199" y="2807837"/>
            <a:ext cx="4405130" cy="322282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1C23071-76B9-4465-9477-02BEF8447089}"/>
              </a:ext>
            </a:extLst>
          </p:cNvPr>
          <p:cNvSpPr txBox="1"/>
          <p:nvPr/>
        </p:nvSpPr>
        <p:spPr>
          <a:xfrm>
            <a:off x="6845506" y="1444016"/>
            <a:ext cx="1880538" cy="107721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24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de-DE" sz="1600"/>
              <a:t>Gesetz der Massenproduktion, degressiv sinkende fixe Stückkosten!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D61FDE41-FBCD-449D-9DB3-A0C0ECA9465F}"/>
              </a:ext>
            </a:extLst>
          </p:cNvPr>
          <p:cNvCxnSpPr>
            <a:cxnSpLocks/>
          </p:cNvCxnSpPr>
          <p:nvPr/>
        </p:nvCxnSpPr>
        <p:spPr>
          <a:xfrm flipH="1">
            <a:off x="7051888" y="2521234"/>
            <a:ext cx="909917" cy="219058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45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Grafik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66832"/>
            <a:ext cx="9144001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Inhaltsplatzhalter 2"/>
          <p:cNvSpPr txBox="1">
            <a:spLocks/>
          </p:cNvSpPr>
          <p:nvPr/>
        </p:nvSpPr>
        <p:spPr bwMode="auto">
          <a:xfrm>
            <a:off x="114300" y="1891051"/>
            <a:ext cx="4037822" cy="354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de-DE" sz="1600"/>
              <a:t> </a:t>
            </a:r>
            <a:endParaRPr lang="de-DE" sz="2000"/>
          </a:p>
        </p:txBody>
      </p:sp>
      <p:sp>
        <p:nvSpPr>
          <p:cNvPr id="24581" name="Foliennummernplatzhalter 5"/>
          <p:cNvSpPr txBox="1">
            <a:spLocks/>
          </p:cNvSpPr>
          <p:nvPr/>
        </p:nvSpPr>
        <p:spPr bwMode="auto">
          <a:xfrm>
            <a:off x="6326188" y="61658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9C10444D-B178-4988-982E-E28918B5F022}" type="slidenum">
              <a:rPr lang="de-DE" altLang="de-DE" sz="1100">
                <a:solidFill>
                  <a:srgbClr val="0D0D0D"/>
                </a:solidFill>
                <a:latin typeface="Arial" charset="0"/>
              </a:rPr>
              <a:pPr algn="r"/>
              <a:t>11</a:t>
            </a:fld>
            <a:endParaRPr lang="de-DE" altLang="de-DE" sz="1100">
              <a:solidFill>
                <a:srgbClr val="0D0D0D"/>
              </a:solidFill>
              <a:latin typeface="Arial" charset="0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114300" y="277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endParaRPr lang="de-DE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14300" y="2778125"/>
            <a:ext cx="10509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114300" y="4079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3308350" algn="l"/>
              </a:tabLst>
            </a:pPr>
            <a:endParaRPr lang="de-DE"/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 flipH="1">
            <a:off x="757238" y="4149725"/>
            <a:ext cx="20050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35A8F90F-1D76-419B-B7FB-D179FE6CDBD0}"/>
              </a:ext>
            </a:extLst>
          </p:cNvPr>
          <p:cNvSpPr txBox="1">
            <a:spLocks/>
          </p:cNvSpPr>
          <p:nvPr/>
        </p:nvSpPr>
        <p:spPr>
          <a:xfrm>
            <a:off x="323528" y="1346026"/>
            <a:ext cx="7200478" cy="4254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de-DE" sz="2000" b="1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C0EA03D-0AC9-4519-9397-77BC69F695D4}"/>
              </a:ext>
            </a:extLst>
          </p:cNvPr>
          <p:cNvSpPr txBox="1"/>
          <p:nvPr/>
        </p:nvSpPr>
        <p:spPr>
          <a:xfrm>
            <a:off x="1165225" y="1163830"/>
            <a:ext cx="5283796" cy="73866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>
                <a:solidFill>
                  <a:schemeClr val="tx2">
                    <a:lumMod val="60000"/>
                    <a:lumOff val="40000"/>
                  </a:schemeClr>
                </a:solidFill>
              </a:rPr>
              <a:t>Graphische Darstellung </a:t>
            </a:r>
            <a:r>
              <a:rPr lang="de-DE" sz="2400" b="1" err="1">
                <a:solidFill>
                  <a:schemeClr val="tx2">
                    <a:lumMod val="60000"/>
                    <a:lumOff val="40000"/>
                  </a:schemeClr>
                </a:solidFill>
              </a:rPr>
              <a:t>K</a:t>
            </a:r>
            <a:r>
              <a:rPr lang="de-DE" sz="2400" b="1" baseline="-25000" err="1">
                <a:solidFill>
                  <a:schemeClr val="tx2">
                    <a:lumMod val="60000"/>
                    <a:lumOff val="40000"/>
                  </a:schemeClr>
                </a:solidFill>
              </a:rPr>
              <a:t>var</a:t>
            </a:r>
            <a:endParaRPr lang="de-DE" sz="2400" baseline="-2500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de-DE">
                <a:solidFill>
                  <a:schemeClr val="tx2">
                    <a:lumMod val="60000"/>
                    <a:lumOff val="40000"/>
                  </a:schemeClr>
                </a:solidFill>
              </a:rPr>
              <a:t>bei 100 €/Stück</a:t>
            </a:r>
            <a:endParaRPr lang="de-DE" baseline="-25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181DF13-DEB3-44F7-9DD5-458DE197C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80" y="1658690"/>
            <a:ext cx="1877731" cy="114614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CC92213-A5E6-4F34-B79D-183526EF4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331" y="2210009"/>
            <a:ext cx="3509623" cy="330195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681F1A1-E5F0-4CF1-AA4D-8436BC689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0194" y="2160190"/>
            <a:ext cx="3896433" cy="335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85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Grafik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14301" y="-1"/>
            <a:ext cx="9144001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Inhaltsplatzhalter 2"/>
          <p:cNvSpPr txBox="1">
            <a:spLocks/>
          </p:cNvSpPr>
          <p:nvPr/>
        </p:nvSpPr>
        <p:spPr bwMode="auto">
          <a:xfrm>
            <a:off x="3544961" y="2393749"/>
            <a:ext cx="4037822" cy="354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de-DE" sz="1600"/>
              <a:t> </a:t>
            </a:r>
            <a:endParaRPr lang="de-DE" sz="2000"/>
          </a:p>
        </p:txBody>
      </p:sp>
      <p:sp>
        <p:nvSpPr>
          <p:cNvPr id="24581" name="Foliennummernplatzhalter 5"/>
          <p:cNvSpPr txBox="1">
            <a:spLocks/>
          </p:cNvSpPr>
          <p:nvPr/>
        </p:nvSpPr>
        <p:spPr bwMode="auto">
          <a:xfrm>
            <a:off x="6326188" y="61658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9C10444D-B178-4988-982E-E28918B5F022}" type="slidenum">
              <a:rPr lang="de-DE" altLang="de-DE" sz="1100">
                <a:solidFill>
                  <a:srgbClr val="0D0D0D"/>
                </a:solidFill>
                <a:latin typeface="Arial" charset="0"/>
              </a:rPr>
              <a:pPr algn="r"/>
              <a:t>12</a:t>
            </a:fld>
            <a:endParaRPr lang="de-DE" altLang="de-DE" sz="1100">
              <a:solidFill>
                <a:srgbClr val="0D0D0D"/>
              </a:solidFill>
              <a:latin typeface="Arial" charset="0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114300" y="277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endParaRPr lang="de-DE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14300" y="2778125"/>
            <a:ext cx="10509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114300" y="4079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3308350" algn="l"/>
              </a:tabLst>
            </a:pPr>
            <a:endParaRPr lang="de-DE"/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 flipH="1">
            <a:off x="1155166" y="2178323"/>
            <a:ext cx="6237822" cy="19389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de-DE" sz="2400" b="1">
                <a:solidFill>
                  <a:srgbClr val="0070C0"/>
                </a:solidFill>
              </a:rPr>
              <a:t>Verlassen wir die „Wasserkühlungen“ und wenden uns dem Ladengeschäft der FTC-GmbH zu. Adam Schlau und der Hauptbuchhalter führen folgendes Gespräch:</a:t>
            </a:r>
          </a:p>
          <a:p>
            <a:endParaRPr lang="de-DE" sz="2400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35A8F90F-1D76-419B-B7FB-D179FE6CDBD0}"/>
              </a:ext>
            </a:extLst>
          </p:cNvPr>
          <p:cNvSpPr txBox="1">
            <a:spLocks/>
          </p:cNvSpPr>
          <p:nvPr/>
        </p:nvSpPr>
        <p:spPr>
          <a:xfrm>
            <a:off x="323528" y="1346026"/>
            <a:ext cx="7200478" cy="4254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de-DE" sz="2000" b="1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E6166AE-6111-468D-83FD-8354DBB6D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149" y="4254779"/>
            <a:ext cx="1877731" cy="1146147"/>
          </a:xfrm>
          <a:prstGeom prst="rect">
            <a:avLst/>
          </a:prstGeom>
        </p:spPr>
      </p:pic>
      <p:sp>
        <p:nvSpPr>
          <p:cNvPr id="3" name="Flussdiagramm: Zusammenführung 2">
            <a:extLst>
              <a:ext uri="{FF2B5EF4-FFF2-40B4-BE49-F238E27FC236}">
                <a16:creationId xmlns:a16="http://schemas.microsoft.com/office/drawing/2014/main" id="{247DAD7A-3CF4-4683-97CE-14CA575CDB37}"/>
              </a:ext>
            </a:extLst>
          </p:cNvPr>
          <p:cNvSpPr/>
          <p:nvPr/>
        </p:nvSpPr>
        <p:spPr>
          <a:xfrm>
            <a:off x="3114149" y="4282115"/>
            <a:ext cx="1877731" cy="1099509"/>
          </a:xfrm>
          <a:prstGeom prst="flowChartSummingJunction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96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Grafik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08761" y="-81351"/>
            <a:ext cx="9144001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Inhaltsplatzhalter 2"/>
          <p:cNvSpPr txBox="1">
            <a:spLocks/>
          </p:cNvSpPr>
          <p:nvPr/>
        </p:nvSpPr>
        <p:spPr bwMode="auto">
          <a:xfrm>
            <a:off x="114300" y="1891051"/>
            <a:ext cx="4037822" cy="354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de-DE" sz="1600"/>
              <a:t> </a:t>
            </a:r>
            <a:endParaRPr lang="de-DE" sz="2000"/>
          </a:p>
        </p:txBody>
      </p:sp>
      <p:sp>
        <p:nvSpPr>
          <p:cNvPr id="24581" name="Foliennummernplatzhalter 5"/>
          <p:cNvSpPr txBox="1">
            <a:spLocks/>
          </p:cNvSpPr>
          <p:nvPr/>
        </p:nvSpPr>
        <p:spPr bwMode="auto">
          <a:xfrm>
            <a:off x="6326188" y="61658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9C10444D-B178-4988-982E-E28918B5F022}" type="slidenum">
              <a:rPr lang="de-DE" altLang="de-DE" sz="1100">
                <a:solidFill>
                  <a:srgbClr val="0D0D0D"/>
                </a:solidFill>
                <a:latin typeface="Arial" charset="0"/>
              </a:rPr>
              <a:pPr algn="r"/>
              <a:t>13</a:t>
            </a:fld>
            <a:endParaRPr lang="de-DE" altLang="de-DE" sz="1100">
              <a:solidFill>
                <a:srgbClr val="0D0D0D"/>
              </a:solidFill>
              <a:latin typeface="Arial" charset="0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114300" y="277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endParaRPr lang="de-DE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14300" y="2778125"/>
            <a:ext cx="10509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114300" y="4079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3308350" algn="l"/>
              </a:tabLst>
            </a:pPr>
            <a:endParaRPr lang="de-DE"/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 flipH="1">
            <a:off x="1033211" y="2182505"/>
            <a:ext cx="6237822" cy="23083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de-DE" sz="2400"/>
              <a:t> </a:t>
            </a:r>
            <a:r>
              <a:rPr lang="de-DE" sz="2400" b="1">
                <a:solidFill>
                  <a:srgbClr val="0070C0"/>
                </a:solidFill>
              </a:rPr>
              <a:t>AS:	Das ist ja alles schön und gut, aber wir 	produzieren doch nichts im 	Ladengeschäft! </a:t>
            </a:r>
          </a:p>
          <a:p>
            <a:r>
              <a:rPr lang="de-DE" sz="2400" b="1">
                <a:solidFill>
                  <a:srgbClr val="0070C0"/>
                </a:solidFill>
              </a:rPr>
              <a:t>HB: 	Natürlich nicht, aber auch dort gibt es 	Einzel- und Gemeinkosten. </a:t>
            </a:r>
          </a:p>
          <a:p>
            <a:endParaRPr lang="de-DE" sz="2400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35A8F90F-1D76-419B-B7FB-D179FE6CDBD0}"/>
              </a:ext>
            </a:extLst>
          </p:cNvPr>
          <p:cNvSpPr txBox="1">
            <a:spLocks/>
          </p:cNvSpPr>
          <p:nvPr/>
        </p:nvSpPr>
        <p:spPr>
          <a:xfrm>
            <a:off x="323528" y="1346026"/>
            <a:ext cx="7200478" cy="4254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de-DE" sz="2000" b="1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263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Grafik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08761" y="-81351"/>
            <a:ext cx="9144001" cy="6858001"/>
          </a:xfrm>
          <a:prstGeom prst="rect">
            <a:avLst/>
          </a:prstGeom>
          <a:ln w="3810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24581" name="Foliennummernplatzhalter 5"/>
          <p:cNvSpPr txBox="1">
            <a:spLocks/>
          </p:cNvSpPr>
          <p:nvPr/>
        </p:nvSpPr>
        <p:spPr bwMode="auto">
          <a:xfrm>
            <a:off x="6326188" y="61658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9C10444D-B178-4988-982E-E28918B5F022}" type="slidenum">
              <a:rPr lang="de-DE" altLang="de-DE" sz="1100">
                <a:solidFill>
                  <a:srgbClr val="0D0D0D"/>
                </a:solidFill>
                <a:latin typeface="Arial" charset="0"/>
              </a:rPr>
              <a:pPr algn="r"/>
              <a:t>14</a:t>
            </a:fld>
            <a:endParaRPr lang="de-DE" altLang="de-DE" sz="1100">
              <a:solidFill>
                <a:srgbClr val="0D0D0D"/>
              </a:solidFill>
              <a:latin typeface="Arial" charset="0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114300" y="277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endParaRPr lang="de-DE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14300" y="2778125"/>
            <a:ext cx="10509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114300" y="4079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3308350" algn="l"/>
              </a:tabLst>
            </a:pPr>
            <a:endParaRPr lang="de-DE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35A8F90F-1D76-419B-B7FB-D179FE6CDBD0}"/>
              </a:ext>
            </a:extLst>
          </p:cNvPr>
          <p:cNvSpPr txBox="1">
            <a:spLocks/>
          </p:cNvSpPr>
          <p:nvPr/>
        </p:nvSpPr>
        <p:spPr>
          <a:xfrm>
            <a:off x="323528" y="1346026"/>
            <a:ext cx="7200478" cy="4254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de-DE" sz="2000" b="1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E3A1F61C-611F-4CD4-84AB-FD44BF23F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532187"/>
              </p:ext>
            </p:extLst>
          </p:nvPr>
        </p:nvGraphicFramePr>
        <p:xfrm>
          <a:off x="3110845" y="904973"/>
          <a:ext cx="5348943" cy="3733765"/>
        </p:xfrm>
        <a:graphic>
          <a:graphicData uri="http://schemas.openxmlformats.org/drawingml/2006/table">
            <a:tbl>
              <a:tblPr/>
              <a:tblGrid>
                <a:gridCol w="2981144">
                  <a:extLst>
                    <a:ext uri="{9D8B030D-6E8A-4147-A177-3AD203B41FA5}">
                      <a16:colId xmlns:a16="http://schemas.microsoft.com/office/drawing/2014/main" val="3777287075"/>
                    </a:ext>
                  </a:extLst>
                </a:gridCol>
                <a:gridCol w="2367799">
                  <a:extLst>
                    <a:ext uri="{9D8B030D-6E8A-4147-A177-3AD203B41FA5}">
                      <a16:colId xmlns:a16="http://schemas.microsoft.com/office/drawing/2014/main" val="638696576"/>
                    </a:ext>
                  </a:extLst>
                </a:gridCol>
              </a:tblGrid>
              <a:tr h="142985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Aufwendungen aus der GuV</a:t>
                      </a:r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86409"/>
                  </a:ext>
                </a:extLst>
              </a:tr>
              <a:tr h="250487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Wareneinsatz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250.000,00 €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844638"/>
                  </a:ext>
                </a:extLst>
              </a:tr>
              <a:tr h="250487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Mieten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15.000,00 €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654218"/>
                  </a:ext>
                </a:extLst>
              </a:tr>
              <a:tr h="250487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Gehälter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43.000,00 €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56565"/>
                  </a:ext>
                </a:extLst>
              </a:tr>
              <a:tr h="250487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Abschreibungen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26.000,00 €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192538"/>
                  </a:ext>
                </a:extLst>
              </a:tr>
              <a:tr h="250487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Zinsaufwendungen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15.000,00 €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521852"/>
                  </a:ext>
                </a:extLst>
              </a:tr>
              <a:tr h="250487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Aufwendungen für Energie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1.200,00 €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727443"/>
                  </a:ext>
                </a:extLst>
              </a:tr>
              <a:tr h="250487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Aufwendungen für Büromaterial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2.000,00 €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751179"/>
                  </a:ext>
                </a:extLst>
              </a:tr>
              <a:tr h="250487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Aufwand für Werbung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12.000,00 €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80343"/>
                  </a:ext>
                </a:extLst>
              </a:tr>
              <a:tr h="292235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i="0" u="dbl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364.200,00 €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515011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97514979-0CD5-41D5-B286-530207519191}"/>
              </a:ext>
            </a:extLst>
          </p:cNvPr>
          <p:cNvSpPr txBox="1"/>
          <p:nvPr/>
        </p:nvSpPr>
        <p:spPr>
          <a:xfrm>
            <a:off x="3110845" y="2660045"/>
            <a:ext cx="5250732" cy="1762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815EBD1-D80F-449D-9305-F005A73DDD4F}"/>
              </a:ext>
            </a:extLst>
          </p:cNvPr>
          <p:cNvSpPr txBox="1"/>
          <p:nvPr/>
        </p:nvSpPr>
        <p:spPr>
          <a:xfrm>
            <a:off x="3110844" y="2317079"/>
            <a:ext cx="5250732" cy="235683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E24091D8-CE21-4165-A10A-DBEDB4A00A17}"/>
              </a:ext>
            </a:extLst>
          </p:cNvPr>
          <p:cNvSpPr/>
          <p:nvPr/>
        </p:nvSpPr>
        <p:spPr>
          <a:xfrm>
            <a:off x="782423" y="3541443"/>
            <a:ext cx="2007151" cy="108950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Fixe Kosten bzw. Gemeinkosten</a:t>
            </a: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B9580DE2-2437-436A-926D-2C70FD9FD1B8}"/>
              </a:ext>
            </a:extLst>
          </p:cNvPr>
          <p:cNvSpPr/>
          <p:nvPr/>
        </p:nvSpPr>
        <p:spPr>
          <a:xfrm>
            <a:off x="782423" y="2003330"/>
            <a:ext cx="2105361" cy="902785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Variable bzw. Einzelkosten</a:t>
            </a:r>
          </a:p>
        </p:txBody>
      </p:sp>
    </p:spTree>
    <p:extLst>
      <p:ext uri="{BB962C8B-B14F-4D97-AF65-F5344CB8AC3E}">
        <p14:creationId xmlns:p14="http://schemas.microsoft.com/office/powerpoint/2010/main" val="5875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Grafik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08761" y="-81351"/>
            <a:ext cx="9144001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Inhaltsplatzhalter 2"/>
          <p:cNvSpPr txBox="1">
            <a:spLocks/>
          </p:cNvSpPr>
          <p:nvPr/>
        </p:nvSpPr>
        <p:spPr bwMode="auto">
          <a:xfrm>
            <a:off x="114300" y="1891051"/>
            <a:ext cx="4037822" cy="354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de-DE" sz="1600"/>
              <a:t> </a:t>
            </a:r>
            <a:endParaRPr lang="de-DE" sz="2000"/>
          </a:p>
        </p:txBody>
      </p:sp>
      <p:sp>
        <p:nvSpPr>
          <p:cNvPr id="24581" name="Foliennummernplatzhalter 5"/>
          <p:cNvSpPr txBox="1">
            <a:spLocks/>
          </p:cNvSpPr>
          <p:nvPr/>
        </p:nvSpPr>
        <p:spPr bwMode="auto">
          <a:xfrm>
            <a:off x="6326188" y="61658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9C10444D-B178-4988-982E-E28918B5F022}" type="slidenum">
              <a:rPr lang="de-DE" altLang="de-DE" sz="1100">
                <a:solidFill>
                  <a:srgbClr val="0D0D0D"/>
                </a:solidFill>
                <a:latin typeface="Arial" charset="0"/>
              </a:rPr>
              <a:pPr algn="r"/>
              <a:t>15</a:t>
            </a:fld>
            <a:endParaRPr lang="de-DE" altLang="de-DE" sz="1100">
              <a:solidFill>
                <a:srgbClr val="0D0D0D"/>
              </a:solidFill>
              <a:latin typeface="Arial" charset="0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114300" y="277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endParaRPr lang="de-DE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14300" y="2778125"/>
            <a:ext cx="10509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114300" y="4079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3308350" algn="l"/>
              </a:tabLst>
            </a:pPr>
            <a:endParaRPr lang="de-DE"/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 flipH="1">
            <a:off x="1084081" y="1564851"/>
            <a:ext cx="6186951" cy="415498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de-DE" sz="2400" b="1">
                <a:solidFill>
                  <a:srgbClr val="0070C0"/>
                </a:solidFill>
              </a:rPr>
              <a:t>AS:	Ja gut, und nun?</a:t>
            </a:r>
          </a:p>
          <a:p>
            <a:r>
              <a:rPr lang="de-DE" sz="2400" b="1">
                <a:solidFill>
                  <a:srgbClr val="0070C0"/>
                </a:solidFill>
              </a:rPr>
              <a:t>HB: 	Nun gibt es zwei Möglichkeiten: </a:t>
            </a:r>
          </a:p>
          <a:p>
            <a:r>
              <a:rPr lang="de-DE" sz="2400" b="1">
                <a:solidFill>
                  <a:srgbClr val="0070C0"/>
                </a:solidFill>
              </a:rPr>
              <a:t>	Wir könnten </a:t>
            </a:r>
            <a:r>
              <a:rPr lang="de-DE" sz="2400" b="1" u="sng">
                <a:solidFill>
                  <a:srgbClr val="FF0000"/>
                </a:solidFill>
              </a:rPr>
              <a:t>erstens</a:t>
            </a:r>
            <a:r>
              <a:rPr lang="de-DE" sz="2400" b="1">
                <a:solidFill>
                  <a:srgbClr val="0070C0"/>
                </a:solidFill>
              </a:rPr>
              <a:t> prüfen, ob der 	Handlungskostenzuschlagssatz 	ausreicht, um die fixen Kosten zu 	decken. </a:t>
            </a:r>
          </a:p>
          <a:p>
            <a:r>
              <a:rPr lang="de-DE" sz="2400" b="1">
                <a:solidFill>
                  <a:srgbClr val="0070C0"/>
                </a:solidFill>
              </a:rPr>
              <a:t>	Oder wir prüfen </a:t>
            </a:r>
            <a:r>
              <a:rPr lang="de-DE" sz="2400" b="1" u="sng">
                <a:solidFill>
                  <a:srgbClr val="FF0000"/>
                </a:solidFill>
              </a:rPr>
              <a:t>zweitens</a:t>
            </a:r>
            <a:r>
              <a:rPr lang="de-DE" sz="2400" b="1">
                <a:solidFill>
                  <a:srgbClr val="0070C0"/>
                </a:solidFill>
              </a:rPr>
              <a:t>, ob und wie 	wir die Verkaufsmenge erhöhen können 	bei möglichst konstant bleibenden fixen 	Kosten.</a:t>
            </a:r>
          </a:p>
          <a:p>
            <a:endParaRPr lang="de-DE" sz="2400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35A8F90F-1D76-419B-B7FB-D179FE6CDBD0}"/>
              </a:ext>
            </a:extLst>
          </p:cNvPr>
          <p:cNvSpPr txBox="1">
            <a:spLocks/>
          </p:cNvSpPr>
          <p:nvPr/>
        </p:nvSpPr>
        <p:spPr>
          <a:xfrm>
            <a:off x="323528" y="1346026"/>
            <a:ext cx="7200478" cy="4254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de-DE" sz="2000" b="1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276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Grafik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01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Foliennummernplatzhalter 5"/>
          <p:cNvSpPr txBox="1">
            <a:spLocks/>
          </p:cNvSpPr>
          <p:nvPr/>
        </p:nvSpPr>
        <p:spPr bwMode="auto">
          <a:xfrm>
            <a:off x="6326188" y="61658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9C10444D-B178-4988-982E-E28918B5F022}" type="slidenum">
              <a:rPr lang="de-DE" altLang="de-DE" sz="1100">
                <a:solidFill>
                  <a:srgbClr val="0D0D0D"/>
                </a:solidFill>
                <a:latin typeface="Arial" charset="0"/>
              </a:rPr>
              <a:pPr algn="r"/>
              <a:t>16</a:t>
            </a:fld>
            <a:endParaRPr lang="de-DE" altLang="de-DE" sz="1100">
              <a:solidFill>
                <a:srgbClr val="0D0D0D"/>
              </a:solidFill>
              <a:latin typeface="Arial" charset="0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114300" y="277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endParaRPr lang="de-DE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14300" y="2778125"/>
            <a:ext cx="10509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114300" y="4079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3308350" algn="l"/>
              </a:tabLst>
            </a:pPr>
            <a:endParaRPr lang="de-DE"/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 flipH="1">
            <a:off x="1084081" y="1564851"/>
            <a:ext cx="6186951" cy="267765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de-DE" sz="2400"/>
              <a:t> </a:t>
            </a:r>
            <a:r>
              <a:rPr lang="de-DE" sz="2400" b="1">
                <a:solidFill>
                  <a:srgbClr val="0070C0"/>
                </a:solidFill>
              </a:rPr>
              <a:t>AS:	Mit welchem 	Handlungskostenzuschlagssatz haben 	wir denn gerechnet im letzten Jahr?</a:t>
            </a:r>
          </a:p>
          <a:p>
            <a:r>
              <a:rPr lang="de-DE" sz="2400" b="1">
                <a:solidFill>
                  <a:srgbClr val="0070C0"/>
                </a:solidFill>
              </a:rPr>
              <a:t>HB: 	Ja nun, mein Vorgänger hat das nicht so 	genau genommen, meines Wissens 	wurden 10% auf den Bezugspreis 	aufgeschlagen.</a:t>
            </a:r>
            <a:endParaRPr lang="de-DE" sz="2400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35A8F90F-1D76-419B-B7FB-D179FE6CDBD0}"/>
              </a:ext>
            </a:extLst>
          </p:cNvPr>
          <p:cNvSpPr txBox="1">
            <a:spLocks/>
          </p:cNvSpPr>
          <p:nvPr/>
        </p:nvSpPr>
        <p:spPr>
          <a:xfrm>
            <a:off x="323528" y="1346026"/>
            <a:ext cx="7200478" cy="4254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de-DE" sz="2000" b="1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626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Grafik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01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Foliennummernplatzhalter 5"/>
          <p:cNvSpPr txBox="1">
            <a:spLocks/>
          </p:cNvSpPr>
          <p:nvPr/>
        </p:nvSpPr>
        <p:spPr bwMode="auto">
          <a:xfrm>
            <a:off x="6326188" y="61658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9C10444D-B178-4988-982E-E28918B5F022}" type="slidenum">
              <a:rPr lang="de-DE" altLang="de-DE" sz="1100">
                <a:solidFill>
                  <a:srgbClr val="0D0D0D"/>
                </a:solidFill>
                <a:latin typeface="Arial" charset="0"/>
              </a:rPr>
              <a:pPr algn="r"/>
              <a:t>17</a:t>
            </a:fld>
            <a:endParaRPr lang="de-DE" altLang="de-DE" sz="1100">
              <a:solidFill>
                <a:srgbClr val="0D0D0D"/>
              </a:solidFill>
              <a:latin typeface="Arial" charset="0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114300" y="277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endParaRPr lang="de-DE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14300" y="2778125"/>
            <a:ext cx="10509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114300" y="4079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3308350" algn="l"/>
              </a:tabLst>
            </a:pPr>
            <a:endParaRPr lang="de-DE"/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 flipH="1">
            <a:off x="1084081" y="1564851"/>
            <a:ext cx="6186951" cy="30469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de-DE" sz="2400" dirty="0"/>
              <a:t> </a:t>
            </a:r>
            <a:r>
              <a:rPr lang="de-DE" sz="2400" b="1" dirty="0">
                <a:solidFill>
                  <a:srgbClr val="0070C0"/>
                </a:solidFill>
              </a:rPr>
              <a:t>Arbeitsauftrag Teil I: 			15 min</a:t>
            </a:r>
          </a:p>
          <a:p>
            <a:endParaRPr lang="de-DE" sz="2400" b="1" dirty="0">
              <a:solidFill>
                <a:srgbClr val="0070C0"/>
              </a:solidFill>
            </a:endParaRPr>
          </a:p>
          <a:p>
            <a:r>
              <a:rPr lang="de-DE" sz="2400" b="1" dirty="0">
                <a:solidFill>
                  <a:srgbClr val="0070C0"/>
                </a:solidFill>
              </a:rPr>
              <a:t>Bestimmen Sie den Handlungskostenzuschlag, den die FTC-GmbH auf ihre Verkaufsprodukte aufschlagen müsste, um die Gemein- also Handlungskosten zu decken.</a:t>
            </a:r>
          </a:p>
          <a:p>
            <a:endParaRPr lang="de-DE" sz="2400" b="1" dirty="0">
              <a:solidFill>
                <a:srgbClr val="0070C0"/>
              </a:solidFill>
            </a:endParaRPr>
          </a:p>
          <a:p>
            <a:endParaRPr lang="de-DE" sz="2400" dirty="0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35A8F90F-1D76-419B-B7FB-D179FE6CDBD0}"/>
              </a:ext>
            </a:extLst>
          </p:cNvPr>
          <p:cNvSpPr txBox="1">
            <a:spLocks/>
          </p:cNvSpPr>
          <p:nvPr/>
        </p:nvSpPr>
        <p:spPr>
          <a:xfrm>
            <a:off x="323528" y="1346026"/>
            <a:ext cx="7200478" cy="4254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de-DE" sz="2000" b="1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Grafik 8" descr="Stoppuhr">
            <a:extLst>
              <a:ext uri="{FF2B5EF4-FFF2-40B4-BE49-F238E27FC236}">
                <a16:creationId xmlns:a16="http://schemas.microsoft.com/office/drawing/2014/main" id="{B0B64590-0488-473E-99E2-A84FF0F047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98403" y="13604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60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Grafik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01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Foliennummernplatzhalter 5"/>
          <p:cNvSpPr txBox="1">
            <a:spLocks/>
          </p:cNvSpPr>
          <p:nvPr/>
        </p:nvSpPr>
        <p:spPr bwMode="auto">
          <a:xfrm>
            <a:off x="6326188" y="61658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9C10444D-B178-4988-982E-E28918B5F022}" type="slidenum">
              <a:rPr lang="de-DE" altLang="de-DE" sz="1100">
                <a:solidFill>
                  <a:srgbClr val="0D0D0D"/>
                </a:solidFill>
                <a:latin typeface="Arial" charset="0"/>
              </a:rPr>
              <a:pPr algn="r"/>
              <a:t>18</a:t>
            </a:fld>
            <a:endParaRPr lang="de-DE" altLang="de-DE" sz="1100">
              <a:solidFill>
                <a:srgbClr val="0D0D0D"/>
              </a:solidFill>
              <a:latin typeface="Arial" charset="0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114300" y="277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endParaRPr lang="de-DE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14300" y="2778125"/>
            <a:ext cx="10509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114300" y="4079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3308350" algn="l"/>
              </a:tabLst>
            </a:pPr>
            <a:endParaRPr lang="de-DE"/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 flipH="1">
            <a:off x="1084081" y="1564851"/>
            <a:ext cx="6186951" cy="34163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rgbClr val="0070C0"/>
                </a:solidFill>
              </a:rPr>
              <a:t>Weiterführung der Lernsituation:</a:t>
            </a:r>
          </a:p>
          <a:p>
            <a:endParaRPr lang="de-DE" sz="2400" b="1" dirty="0">
              <a:solidFill>
                <a:srgbClr val="0070C0"/>
              </a:solidFill>
            </a:endParaRPr>
          </a:p>
          <a:p>
            <a:pPr algn="l"/>
            <a:r>
              <a:rPr lang="de-DE" sz="2400" b="1" dirty="0">
                <a:solidFill>
                  <a:srgbClr val="0070C0"/>
                </a:solidFill>
              </a:rPr>
              <a:t>Ist es wirklich sinnvoll mit dem neuen Handlungskostenzuschlagssatz den Barverkaufspreis der „HP U32 4K HDR Monitor - 32 Zoll Bildschirm“  anzupassen?</a:t>
            </a:r>
          </a:p>
          <a:p>
            <a:r>
              <a:rPr lang="de-DE" sz="2400" b="1" u="sng" dirty="0">
                <a:solidFill>
                  <a:srgbClr val="0070C0"/>
                </a:solidFill>
              </a:rPr>
              <a:t>Vorher:</a:t>
            </a:r>
            <a:r>
              <a:rPr lang="de-DE" sz="2400" b="1" dirty="0">
                <a:solidFill>
                  <a:srgbClr val="0070C0"/>
                </a:solidFill>
              </a:rPr>
              <a:t>				</a:t>
            </a:r>
            <a:r>
              <a:rPr lang="de-DE" sz="2400" b="1" u="sng" dirty="0">
                <a:solidFill>
                  <a:srgbClr val="0070C0"/>
                </a:solidFill>
              </a:rPr>
              <a:t>Nachher:</a:t>
            </a:r>
          </a:p>
          <a:p>
            <a:r>
              <a:rPr lang="de-DE" sz="2400" dirty="0">
                <a:solidFill>
                  <a:srgbClr val="FF0000"/>
                </a:solidFill>
              </a:rPr>
              <a:t>	</a:t>
            </a:r>
            <a:r>
              <a:rPr lang="de-DE" sz="2400" dirty="0"/>
              <a:t>			</a:t>
            </a:r>
            <a:endParaRPr lang="de-DE" sz="2400" b="1" dirty="0">
              <a:solidFill>
                <a:srgbClr val="FF0000"/>
              </a:solidFill>
            </a:endParaRPr>
          </a:p>
          <a:p>
            <a:r>
              <a:rPr lang="de-DE" sz="2400" dirty="0"/>
              <a:t>		</a:t>
            </a:r>
            <a:r>
              <a:rPr lang="de-DE" sz="2400" b="1" u="sng" dirty="0">
                <a:solidFill>
                  <a:srgbClr val="0070C0"/>
                </a:solidFill>
              </a:rPr>
              <a:t>Differenz: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35A8F90F-1D76-419B-B7FB-D179FE6CDBD0}"/>
              </a:ext>
            </a:extLst>
          </p:cNvPr>
          <p:cNvSpPr txBox="1">
            <a:spLocks/>
          </p:cNvSpPr>
          <p:nvPr/>
        </p:nvSpPr>
        <p:spPr>
          <a:xfrm>
            <a:off x="323528" y="1346026"/>
            <a:ext cx="7200478" cy="4254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de-DE" sz="2000" b="1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54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649" y="4436642"/>
            <a:ext cx="1838131" cy="1838131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DA172F4-C7F8-4CC8-8018-4B037DB71D50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65918" y="287046"/>
            <a:ext cx="5054082" cy="75932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de-DE" sz="2200" i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Kompetenzerwerb</a:t>
            </a:r>
            <a:endParaRPr lang="de-DE" sz="2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Grafik 4" descr="Kalkulation Weiße Männchen 3D · Kostenloses Bild auf Pixabay">
            <a:extLst>
              <a:ext uri="{FF2B5EF4-FFF2-40B4-BE49-F238E27FC236}">
                <a16:creationId xmlns:a16="http://schemas.microsoft.com/office/drawing/2014/main" id="{6A2564E6-59AE-47DA-A8F2-03DE2822C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99" y="4436642"/>
            <a:ext cx="1992085" cy="1978337"/>
          </a:xfrm>
          <a:prstGeom prst="rect">
            <a:avLst/>
          </a:prstGeom>
          <a:noFill/>
        </p:spPr>
      </p:pic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3552341444"/>
              </p:ext>
            </p:extLst>
          </p:nvPr>
        </p:nvGraphicFramePr>
        <p:xfrm>
          <a:off x="1524000" y="1346079"/>
          <a:ext cx="6096000" cy="4165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Pfeil nach rechts 13"/>
          <p:cNvSpPr/>
          <p:nvPr/>
        </p:nvSpPr>
        <p:spPr>
          <a:xfrm>
            <a:off x="2223795" y="5264669"/>
            <a:ext cx="4694853" cy="1091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Verständnis, Anwendung, Durchblick</a:t>
            </a:r>
          </a:p>
        </p:txBody>
      </p:sp>
    </p:spTree>
    <p:extLst>
      <p:ext uri="{BB962C8B-B14F-4D97-AF65-F5344CB8AC3E}">
        <p14:creationId xmlns:p14="http://schemas.microsoft.com/office/powerpoint/2010/main" val="400621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93"/>
    </mc:Choice>
    <mc:Fallback xmlns="">
      <p:transition spd="slow" advTm="4769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6339"/>
            <a:ext cx="8961966" cy="6721475"/>
          </a:xfrm>
          <a:prstGeom prst="rect">
            <a:avLst/>
          </a:prstGeom>
        </p:spPr>
      </p:pic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de-DE" sz="160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202388" y="869851"/>
            <a:ext cx="6398687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2400" b="1" dirty="0">
                <a:solidFill>
                  <a:srgbClr val="0070C0"/>
                </a:solidFill>
              </a:rPr>
              <a:t>Wir haben im Lernfeld 01 die wirtschaftlichen Kennziffern der </a:t>
            </a:r>
            <a:r>
              <a:rPr lang="de-DE" sz="2400" b="1" u="sng" dirty="0">
                <a:solidFill>
                  <a:srgbClr val="0070C0"/>
                </a:solidFill>
              </a:rPr>
              <a:t>Future Technology Consulting GmbH</a:t>
            </a:r>
            <a:r>
              <a:rPr lang="de-DE" sz="2400" b="1" dirty="0">
                <a:solidFill>
                  <a:srgbClr val="0070C0"/>
                </a:solidFill>
              </a:rPr>
              <a:t> berechnet. Sie wissen also, dass das Ladengeschäft des Unternehmens nicht so gut läuft.</a:t>
            </a:r>
          </a:p>
          <a:p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BFAA-7DA9-47B1-88CE-05083612AF27}" type="slidenum">
              <a:rPr lang="de-DE" smtClean="0"/>
              <a:t>3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9E6574C-BBEC-4D19-9ECB-0BA52B76AE8B}"/>
              </a:ext>
            </a:extLst>
          </p:cNvPr>
          <p:cNvSpPr txBox="1"/>
          <p:nvPr/>
        </p:nvSpPr>
        <p:spPr>
          <a:xfrm>
            <a:off x="1202387" y="3539116"/>
            <a:ext cx="6398687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0070C0"/>
                </a:solidFill>
              </a:rPr>
              <a:t>Für die Einrichtung des Schulungsraumes müssen 30 Monitore angeschafft werden, die Rechner sind ja bereits vorhanden. Es stellt sich die Frage, zu welchem </a:t>
            </a:r>
            <a:r>
              <a:rPr lang="de-DE" sz="2400" b="1" dirty="0">
                <a:solidFill>
                  <a:srgbClr val="FF0000"/>
                </a:solidFill>
              </a:rPr>
              <a:t>Mindest</a:t>
            </a:r>
            <a:r>
              <a:rPr lang="de-DE" sz="2400" b="1" dirty="0">
                <a:solidFill>
                  <a:srgbClr val="0070C0"/>
                </a:solidFill>
              </a:rPr>
              <a:t>verkaufspreis die Monitore  der Easy-</a:t>
            </a:r>
            <a:r>
              <a:rPr lang="de-DE" sz="2400" b="1" dirty="0" err="1">
                <a:solidFill>
                  <a:srgbClr val="0070C0"/>
                </a:solidFill>
              </a:rPr>
              <a:t>to</a:t>
            </a:r>
            <a:r>
              <a:rPr lang="de-DE" sz="2400" b="1" dirty="0">
                <a:solidFill>
                  <a:srgbClr val="0070C0"/>
                </a:solidFill>
              </a:rPr>
              <a:t>-</a:t>
            </a:r>
            <a:r>
              <a:rPr lang="de-DE" sz="2400" b="1" dirty="0" err="1">
                <a:solidFill>
                  <a:srgbClr val="0070C0"/>
                </a:solidFill>
              </a:rPr>
              <a:t>Learn</a:t>
            </a:r>
            <a:r>
              <a:rPr lang="de-DE" sz="2400" b="1" dirty="0">
                <a:solidFill>
                  <a:srgbClr val="0070C0"/>
                </a:solidFill>
              </a:rPr>
              <a:t> GmbH überlassen werden können. Das ist der Preis, der zumindest den Selbstkosten entspricht.</a:t>
            </a:r>
          </a:p>
        </p:txBody>
      </p:sp>
    </p:spTree>
    <p:extLst>
      <p:ext uri="{BB962C8B-B14F-4D97-AF65-F5344CB8AC3E}">
        <p14:creationId xmlns:p14="http://schemas.microsoft.com/office/powerpoint/2010/main" val="216684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23"/>
            <a:ext cx="9180512" cy="6853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A172F4-C7F8-4CC8-8018-4B037DB71D5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530269" y="5656456"/>
            <a:ext cx="624040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Je nachdem, auf welcher Seite sich der Saldo ergibt, handelt es sich entweder um einen Gewinn oder Verlust.</a:t>
            </a:r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2FD8EAE1-74BF-42FB-8BE0-DEF42CF5A3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9684"/>
              </p:ext>
            </p:extLst>
          </p:nvPr>
        </p:nvGraphicFramePr>
        <p:xfrm>
          <a:off x="704914" y="3162701"/>
          <a:ext cx="7981886" cy="2396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5684591" imgH="1707006" progId="Excel.Sheet.12">
                  <p:embed/>
                </p:oleObj>
              </mc:Choice>
              <mc:Fallback>
                <p:oleObj name="Worksheet" r:id="rId4" imgW="5684591" imgH="1707006" progId="Excel.Sheet.12">
                  <p:embed/>
                  <p:pic>
                    <p:nvPicPr>
                      <p:cNvPr id="5" name="Objekt 4">
                        <a:extLst>
                          <a:ext uri="{FF2B5EF4-FFF2-40B4-BE49-F238E27FC236}">
                            <a16:creationId xmlns:a16="http://schemas.microsoft.com/office/drawing/2014/main" id="{2FD8EAE1-74BF-42FB-8BE0-DEF42CF5A3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4914" y="3162701"/>
                        <a:ext cx="7981886" cy="2396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EC660729-99F4-4D16-92D9-D04E2EDE23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426565"/>
              </p:ext>
            </p:extLst>
          </p:nvPr>
        </p:nvGraphicFramePr>
        <p:xfrm>
          <a:off x="733194" y="674277"/>
          <a:ext cx="7834554" cy="2351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5684591" imgH="1707006" progId="Excel.Sheet.12">
                  <p:embed/>
                </p:oleObj>
              </mc:Choice>
              <mc:Fallback>
                <p:oleObj name="Worksheet" r:id="rId6" imgW="5684591" imgH="1707006" progId="Excel.Sheet.12">
                  <p:embed/>
                  <p:pic>
                    <p:nvPicPr>
                      <p:cNvPr id="6" name="Objekt 5">
                        <a:extLst>
                          <a:ext uri="{FF2B5EF4-FFF2-40B4-BE49-F238E27FC236}">
                            <a16:creationId xmlns:a16="http://schemas.microsoft.com/office/drawing/2014/main" id="{EC660729-99F4-4D16-92D9-D04E2EDE23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3194" y="674277"/>
                        <a:ext cx="7834554" cy="23518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81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0" y="136525"/>
            <a:ext cx="9180512" cy="6853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A172F4-C7F8-4CC8-8018-4B037DB71D5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A5E443D-3E0F-4571-A65B-2DCA43624EF9}"/>
              </a:ext>
            </a:extLst>
          </p:cNvPr>
          <p:cNvSpPr txBox="1"/>
          <p:nvPr/>
        </p:nvSpPr>
        <p:spPr>
          <a:xfrm>
            <a:off x="1178352" y="1979628"/>
            <a:ext cx="669303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>
                <a:solidFill>
                  <a:srgbClr val="0070C0"/>
                </a:solidFill>
              </a:rPr>
              <a:t>Lernsituation:</a:t>
            </a:r>
          </a:p>
          <a:p>
            <a:r>
              <a:rPr lang="de-DE" sz="2400">
                <a:solidFill>
                  <a:srgbClr val="0070C0"/>
                </a:solidFill>
              </a:rPr>
              <a:t>Bei genauerer Prüfung, stellen die Geschäftsführer*innen fest, dass die Situation noch </a:t>
            </a:r>
            <a:r>
              <a:rPr lang="de-DE" sz="2400" b="1">
                <a:solidFill>
                  <a:srgbClr val="FF0000"/>
                </a:solidFill>
              </a:rPr>
              <a:t>prekärer </a:t>
            </a:r>
            <a:r>
              <a:rPr lang="de-DE" sz="2400" b="1">
                <a:solidFill>
                  <a:srgbClr val="0070C0"/>
                </a:solidFill>
              </a:rPr>
              <a:t>ist als gedacht</a:t>
            </a:r>
            <a:r>
              <a:rPr lang="de-DE" sz="2400">
                <a:solidFill>
                  <a:srgbClr val="0070C0"/>
                </a:solidFill>
              </a:rPr>
              <a:t>, da durch einen Übertragungsfehler nicht alle Aufwendungen erfasst worden sind. </a:t>
            </a:r>
          </a:p>
        </p:txBody>
      </p:sp>
    </p:spTree>
    <p:extLst>
      <p:ext uri="{BB962C8B-B14F-4D97-AF65-F5344CB8AC3E}">
        <p14:creationId xmlns:p14="http://schemas.microsoft.com/office/powerpoint/2010/main" val="8013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23"/>
            <a:ext cx="9180512" cy="6853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A172F4-C7F8-4CC8-8018-4B037DB71D5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08CC479B-8BB6-456C-AFE1-EA22A4A0F5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028194"/>
              </p:ext>
            </p:extLst>
          </p:nvPr>
        </p:nvGraphicFramePr>
        <p:xfrm>
          <a:off x="289853" y="3570748"/>
          <a:ext cx="8564293" cy="2649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292234" imgH="2255504" progId="Excel.Sheet.12">
                  <p:embed/>
                </p:oleObj>
              </mc:Choice>
              <mc:Fallback>
                <p:oleObj name="Worksheet" r:id="rId3" imgW="7292234" imgH="2255504" progId="Excel.Sheet.12">
                  <p:embed/>
                  <p:pic>
                    <p:nvPicPr>
                      <p:cNvPr id="4" name="Objekt 3">
                        <a:extLst>
                          <a:ext uri="{FF2B5EF4-FFF2-40B4-BE49-F238E27FC236}">
                            <a16:creationId xmlns:a16="http://schemas.microsoft.com/office/drawing/2014/main" id="{08CC479B-8BB6-456C-AFE1-EA22A4A0F5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853" y="3570748"/>
                        <a:ext cx="8564293" cy="2649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05F4645-016B-4F49-B3FC-EC8783EC5CFD}"/>
              </a:ext>
            </a:extLst>
          </p:cNvPr>
          <p:cNvSpPr txBox="1"/>
          <p:nvPr/>
        </p:nvSpPr>
        <p:spPr>
          <a:xfrm>
            <a:off x="1470581" y="327571"/>
            <a:ext cx="5580668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70C0"/>
                </a:solidFill>
              </a:rPr>
              <a:t>Hier die korrekte Gewinn- und Verlustrechnung. Bevor die Geschäftsführer*innen der FTC-GmbH eine neue Strategie für das Ladengeschäft entwickeln können, müssen sie sich zunächst mit </a:t>
            </a:r>
            <a:r>
              <a:rPr lang="de-DE" sz="2400" b="1" dirty="0">
                <a:solidFill>
                  <a:srgbClr val="0070C0"/>
                </a:solidFill>
              </a:rPr>
              <a:t>Kostenbegriffen</a:t>
            </a:r>
            <a:r>
              <a:rPr lang="de-DE" sz="2400" dirty="0">
                <a:solidFill>
                  <a:srgbClr val="0070C0"/>
                </a:solidFill>
              </a:rPr>
              <a:t> vertraut machen, daher wurde der Hauptbuchhalter um ein Gespräch gebeten.</a:t>
            </a:r>
          </a:p>
        </p:txBody>
      </p:sp>
    </p:spTree>
    <p:extLst>
      <p:ext uri="{BB962C8B-B14F-4D97-AF65-F5344CB8AC3E}">
        <p14:creationId xmlns:p14="http://schemas.microsoft.com/office/powerpoint/2010/main" val="212403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Grafik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438" y="-100013"/>
            <a:ext cx="9144001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Inhaltsplatzhalter 2"/>
          <p:cNvSpPr txBox="1">
            <a:spLocks/>
          </p:cNvSpPr>
          <p:nvPr/>
        </p:nvSpPr>
        <p:spPr bwMode="auto">
          <a:xfrm>
            <a:off x="114300" y="1891051"/>
            <a:ext cx="7451098" cy="354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 </a:t>
            </a:r>
            <a:endParaRPr kumimoji="0" lang="de-DE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4581" name="Foliennummernplatzhalter 5"/>
          <p:cNvSpPr txBox="1">
            <a:spLocks/>
          </p:cNvSpPr>
          <p:nvPr/>
        </p:nvSpPr>
        <p:spPr bwMode="auto">
          <a:xfrm>
            <a:off x="6326188" y="61658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10444D-B178-4988-982E-E28918B5F022}" type="slidenum">
              <a:rPr kumimoji="0" lang="de-DE" altLang="de-DE" sz="110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altLang="de-DE" sz="1100" b="0" i="0" u="none" strike="noStrike" kern="1200" cap="none" spc="0" normalizeH="0" baseline="0" noProof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114300" y="277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14300" y="2778125"/>
            <a:ext cx="10509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114300" y="4079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308350" algn="l"/>
              </a:tabLst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 flipH="1">
            <a:off x="757238" y="4149725"/>
            <a:ext cx="20050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35A8F90F-1D76-419B-B7FB-D179FE6CDBD0}"/>
              </a:ext>
            </a:extLst>
          </p:cNvPr>
          <p:cNvSpPr txBox="1">
            <a:spLocks/>
          </p:cNvSpPr>
          <p:nvPr/>
        </p:nvSpPr>
        <p:spPr>
          <a:xfrm>
            <a:off x="323528" y="1346026"/>
            <a:ext cx="7200478" cy="4254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E8DD29D-96E4-4A9C-8B13-104A94F44829}"/>
              </a:ext>
            </a:extLst>
          </p:cNvPr>
          <p:cNvSpPr txBox="1"/>
          <p:nvPr/>
        </p:nvSpPr>
        <p:spPr>
          <a:xfrm>
            <a:off x="1773919" y="456732"/>
            <a:ext cx="5359586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70C0"/>
                </a:solidFill>
              </a:rPr>
              <a:t>Um es den Geschäftsführern einfacher zu machen, erklärt der Hauptbuchhalter die Theorie einfach anhand der produzierten </a:t>
            </a:r>
            <a:r>
              <a:rPr lang="de-DE" sz="2400" b="1" dirty="0">
                <a:solidFill>
                  <a:srgbClr val="0070C0"/>
                </a:solidFill>
              </a:rPr>
              <a:t>Wasserkühler!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95C8A61-6E1B-4AD7-BDE9-50ACE7818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043" y="3217515"/>
            <a:ext cx="3477524" cy="21196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9718DB5-0E9F-4A96-A608-5B5F0704B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99" y="2128399"/>
            <a:ext cx="6844068" cy="4171750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9BEEA5B-05C8-4D37-AFD1-AF4BE2B2F80D}"/>
              </a:ext>
            </a:extLst>
          </p:cNvPr>
          <p:cNvSpPr txBox="1"/>
          <p:nvPr/>
        </p:nvSpPr>
        <p:spPr>
          <a:xfrm>
            <a:off x="2074810" y="6300149"/>
            <a:ext cx="46474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sx="1000" sy="1000" algn="ctr" rotWithShape="0">
                    <a:prstClr val="white"/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Bildquelle: </a:t>
            </a: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sx="1000" sy="1000" algn="ctr" rotWithShape="0">
                    <a:prstClr val="white"/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  <a:hlinkClick r:id="rId4"/>
              </a:rPr>
              <a:t>https://www.amazon.de/dp/B076F61CFB/?tag=glv-21&amp;ascsubtag=fca7062f-8ce9-46dd-84ae-b8d1366489a4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38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Grafik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438" y="-100013"/>
            <a:ext cx="9144001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Inhaltsplatzhalter 2"/>
          <p:cNvSpPr txBox="1">
            <a:spLocks/>
          </p:cNvSpPr>
          <p:nvPr/>
        </p:nvSpPr>
        <p:spPr bwMode="auto">
          <a:xfrm>
            <a:off x="114300" y="1891051"/>
            <a:ext cx="7451098" cy="354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de-DE" sz="1600"/>
              <a:t> </a:t>
            </a:r>
            <a:endParaRPr lang="de-DE" sz="2000"/>
          </a:p>
        </p:txBody>
      </p:sp>
      <p:sp>
        <p:nvSpPr>
          <p:cNvPr id="24581" name="Foliennummernplatzhalter 5"/>
          <p:cNvSpPr txBox="1">
            <a:spLocks/>
          </p:cNvSpPr>
          <p:nvPr/>
        </p:nvSpPr>
        <p:spPr bwMode="auto">
          <a:xfrm>
            <a:off x="6326188" y="61658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9C10444D-B178-4988-982E-E28918B5F022}" type="slidenum">
              <a:rPr lang="de-DE" altLang="de-DE" sz="1100">
                <a:solidFill>
                  <a:srgbClr val="0D0D0D"/>
                </a:solidFill>
                <a:latin typeface="Arial" charset="0"/>
              </a:rPr>
              <a:pPr algn="r"/>
              <a:t>8</a:t>
            </a:fld>
            <a:endParaRPr lang="de-DE" altLang="de-DE" sz="1100">
              <a:solidFill>
                <a:srgbClr val="0D0D0D"/>
              </a:solidFill>
              <a:latin typeface="Arial" charset="0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114300" y="277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endParaRPr lang="de-DE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14300" y="2778125"/>
            <a:ext cx="10509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114300" y="4079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3308350" algn="l"/>
              </a:tabLst>
            </a:pPr>
            <a:endParaRPr lang="de-DE"/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 flipH="1">
            <a:off x="757238" y="4149725"/>
            <a:ext cx="20050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35A8F90F-1D76-419B-B7FB-D179FE6CDBD0}"/>
              </a:ext>
            </a:extLst>
          </p:cNvPr>
          <p:cNvSpPr txBox="1">
            <a:spLocks/>
          </p:cNvSpPr>
          <p:nvPr/>
        </p:nvSpPr>
        <p:spPr>
          <a:xfrm>
            <a:off x="323528" y="1346026"/>
            <a:ext cx="7200478" cy="4254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de-DE" sz="2000" b="1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074699-4A47-4618-B01D-3B968A1DA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152205"/>
            <a:ext cx="2743438" cy="1676545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4C0EA03D-0AC9-4519-9397-77BC69F695D4}"/>
              </a:ext>
            </a:extLst>
          </p:cNvPr>
          <p:cNvSpPr txBox="1"/>
          <p:nvPr/>
        </p:nvSpPr>
        <p:spPr>
          <a:xfrm>
            <a:off x="1603175" y="889843"/>
            <a:ext cx="6465272" cy="507831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>
                <a:solidFill>
                  <a:schemeClr val="tx2">
                    <a:lumMod val="60000"/>
                    <a:lumOff val="40000"/>
                  </a:schemeClr>
                </a:solidFill>
              </a:rPr>
              <a:t>Kosten lassen sich unterteilen in: </a:t>
            </a:r>
          </a:p>
          <a:p>
            <a:pPr algn="ctr"/>
            <a:endParaRPr lang="de-DE" sz="2400" b="1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de-DE" sz="2400" b="1" u="sng">
                <a:solidFill>
                  <a:schemeClr val="tx2">
                    <a:lumMod val="60000"/>
                    <a:lumOff val="40000"/>
                  </a:schemeClr>
                </a:solidFill>
              </a:rPr>
              <a:t>Fixe Kosten: </a:t>
            </a:r>
            <a:r>
              <a:rPr lang="de-DE" sz="2400" b="1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de-DE" sz="2400" b="1" err="1">
                <a:solidFill>
                  <a:schemeClr val="tx2">
                    <a:lumMod val="60000"/>
                    <a:lumOff val="40000"/>
                  </a:schemeClr>
                </a:solidFill>
              </a:rPr>
              <a:t>K</a:t>
            </a:r>
            <a:r>
              <a:rPr lang="de-DE" sz="2400" b="1" baseline="-2500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fix</a:t>
            </a:r>
            <a:r>
              <a:rPr lang="de-DE" sz="2400" b="1">
                <a:solidFill>
                  <a:schemeClr val="tx2">
                    <a:lumMod val="60000"/>
                    <a:lumOff val="40000"/>
                  </a:schemeClr>
                </a:solidFill>
              </a:rPr>
              <a:t>)	</a:t>
            </a:r>
            <a:r>
              <a:rPr lang="de-DE" b="1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400" b="1" u="sng">
                <a:solidFill>
                  <a:schemeClr val="tx2">
                    <a:lumMod val="60000"/>
                    <a:lumOff val="40000"/>
                  </a:schemeClr>
                </a:solidFill>
              </a:rPr>
              <a:t>Variable Kosten</a:t>
            </a:r>
            <a:r>
              <a:rPr lang="de-DE" sz="2400" b="1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de-DE" sz="2400" b="1" err="1">
                <a:solidFill>
                  <a:schemeClr val="tx2">
                    <a:lumMod val="60000"/>
                    <a:lumOff val="40000"/>
                  </a:schemeClr>
                </a:solidFill>
              </a:rPr>
              <a:t>k</a:t>
            </a:r>
            <a:r>
              <a:rPr lang="de-DE" sz="2400" b="1" baseline="-25000" err="1">
                <a:solidFill>
                  <a:schemeClr val="tx2">
                    <a:lumMod val="60000"/>
                    <a:lumOff val="40000"/>
                  </a:schemeClr>
                </a:solidFill>
              </a:rPr>
              <a:t>var</a:t>
            </a:r>
            <a:r>
              <a:rPr lang="de-DE" sz="2400" b="1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de-DE" sz="2400" b="1" u="sng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de-DE" b="1">
                <a:solidFill>
                  <a:schemeClr val="tx2">
                    <a:lumMod val="60000"/>
                    <a:lumOff val="40000"/>
                  </a:schemeClr>
                </a:solidFill>
              </a:rPr>
              <a:t>30.000 €				pro Kühlungssystem: </a:t>
            </a:r>
          </a:p>
          <a:p>
            <a:r>
              <a:rPr lang="de-DE" b="1">
                <a:solidFill>
                  <a:schemeClr val="tx2">
                    <a:lumMod val="60000"/>
                    <a:lumOff val="40000"/>
                  </a:schemeClr>
                </a:solidFill>
              </a:rPr>
              <a:t>(Miete, Abschreibungen etc.)		100 €</a:t>
            </a:r>
          </a:p>
          <a:p>
            <a:r>
              <a:rPr lang="de-DE" b="1">
                <a:solidFill>
                  <a:schemeClr val="tx2">
                    <a:lumMod val="60000"/>
                    <a:lumOff val="40000"/>
                  </a:schemeClr>
                </a:solidFill>
              </a:rPr>
              <a:t>				(Fertigungsmaterial + 				Fertigungslöhne, die der 				Montage eines 					Wasserkühlers genau 				zuzurechnen sind und sich 				mit der produzierten 				Menge ändern)</a:t>
            </a:r>
          </a:p>
          <a:p>
            <a:r>
              <a:rPr lang="de-DE" b="1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de-DE" b="1" u="sng" err="1">
                <a:solidFill>
                  <a:srgbClr val="FF0000"/>
                </a:solidFill>
              </a:rPr>
              <a:t>Def</a:t>
            </a:r>
            <a:r>
              <a:rPr lang="de-DE" b="1" u="sng">
                <a:solidFill>
                  <a:srgbClr val="FF0000"/>
                </a:solidFill>
              </a:rPr>
              <a:t>:</a:t>
            </a:r>
            <a:r>
              <a:rPr lang="de-DE">
                <a:solidFill>
                  <a:srgbClr val="FF0000"/>
                </a:solidFill>
              </a:rPr>
              <a:t> </a:t>
            </a:r>
            <a:r>
              <a:rPr lang="de-DE" b="1" u="sng">
                <a:solidFill>
                  <a:schemeClr val="tx2">
                    <a:lumMod val="60000"/>
                    <a:lumOff val="40000"/>
                  </a:schemeClr>
                </a:solidFill>
              </a:rPr>
              <a:t>unabhängig</a:t>
            </a:r>
            <a:r>
              <a:rPr lang="de-DE" b="1">
                <a:solidFill>
                  <a:schemeClr val="tx2">
                    <a:lumMod val="60000"/>
                    <a:lumOff val="40000"/>
                  </a:schemeClr>
                </a:solidFill>
              </a:rPr>
              <a:t> von der 		</a:t>
            </a:r>
            <a:r>
              <a:rPr lang="de-DE" b="1" u="sng" err="1">
                <a:solidFill>
                  <a:srgbClr val="FF0000"/>
                </a:solidFill>
              </a:rPr>
              <a:t>Def</a:t>
            </a:r>
            <a:r>
              <a:rPr lang="de-DE" b="1" u="sng">
                <a:solidFill>
                  <a:srgbClr val="FF0000"/>
                </a:solidFill>
              </a:rPr>
              <a:t>:</a:t>
            </a:r>
            <a:r>
              <a:rPr lang="de-DE" b="1">
                <a:solidFill>
                  <a:srgbClr val="FF0000"/>
                </a:solidFill>
              </a:rPr>
              <a:t> </a:t>
            </a:r>
            <a:r>
              <a:rPr lang="de-DE" b="1" u="sng">
                <a:solidFill>
                  <a:schemeClr val="tx2">
                    <a:lumMod val="60000"/>
                    <a:lumOff val="40000"/>
                  </a:schemeClr>
                </a:solidFill>
              </a:rPr>
              <a:t>abhängig</a:t>
            </a:r>
            <a:r>
              <a:rPr lang="de-DE" b="1">
                <a:solidFill>
                  <a:schemeClr val="tx2">
                    <a:lumMod val="60000"/>
                    <a:lumOff val="40000"/>
                  </a:schemeClr>
                </a:solidFill>
              </a:rPr>
              <a:t> von der </a:t>
            </a:r>
          </a:p>
          <a:p>
            <a:r>
              <a:rPr lang="de-DE" b="1">
                <a:solidFill>
                  <a:schemeClr val="tx2">
                    <a:lumMod val="60000"/>
                    <a:lumOff val="40000"/>
                  </a:schemeClr>
                </a:solidFill>
              </a:rPr>
              <a:t>Ausbringungsmenge bzw.		Menge, sogar (oft)</a:t>
            </a:r>
          </a:p>
          <a:p>
            <a:r>
              <a:rPr lang="de-DE" b="1">
                <a:solidFill>
                  <a:schemeClr val="tx2">
                    <a:lumMod val="60000"/>
                    <a:lumOff val="40000"/>
                  </a:schemeClr>
                </a:solidFill>
              </a:rPr>
              <a:t>vom Beschäftigungsgrad		proportional</a:t>
            </a:r>
          </a:p>
          <a:p>
            <a:r>
              <a:rPr lang="de-DE" b="1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0573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Grafik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692151"/>
            <a:ext cx="9144001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Inhaltsplatzhalter 2"/>
          <p:cNvSpPr txBox="1">
            <a:spLocks/>
          </p:cNvSpPr>
          <p:nvPr/>
        </p:nvSpPr>
        <p:spPr bwMode="auto">
          <a:xfrm>
            <a:off x="114300" y="1891051"/>
            <a:ext cx="7451098" cy="354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de-DE" sz="1600"/>
              <a:t> </a:t>
            </a:r>
            <a:endParaRPr lang="de-DE" sz="2000"/>
          </a:p>
        </p:txBody>
      </p:sp>
      <p:sp>
        <p:nvSpPr>
          <p:cNvPr id="24581" name="Foliennummernplatzhalter 5"/>
          <p:cNvSpPr txBox="1">
            <a:spLocks/>
          </p:cNvSpPr>
          <p:nvPr/>
        </p:nvSpPr>
        <p:spPr bwMode="auto">
          <a:xfrm>
            <a:off x="6326188" y="61658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9C10444D-B178-4988-982E-E28918B5F022}" type="slidenum">
              <a:rPr lang="de-DE" altLang="de-DE" sz="1100">
                <a:solidFill>
                  <a:srgbClr val="0D0D0D"/>
                </a:solidFill>
                <a:latin typeface="Arial" charset="0"/>
              </a:rPr>
              <a:pPr algn="r"/>
              <a:t>9</a:t>
            </a:fld>
            <a:endParaRPr lang="de-DE" altLang="de-DE" sz="1100">
              <a:solidFill>
                <a:srgbClr val="0D0D0D"/>
              </a:solidFill>
              <a:latin typeface="Arial" charset="0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114300" y="277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endParaRPr lang="de-DE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14300" y="2778125"/>
            <a:ext cx="10509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114300" y="4079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3308350" algn="l"/>
              </a:tabLst>
            </a:pPr>
            <a:endParaRPr lang="de-DE"/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 flipH="1">
            <a:off x="757238" y="4149725"/>
            <a:ext cx="20050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35A8F90F-1D76-419B-B7FB-D179FE6CDBD0}"/>
              </a:ext>
            </a:extLst>
          </p:cNvPr>
          <p:cNvSpPr txBox="1">
            <a:spLocks/>
          </p:cNvSpPr>
          <p:nvPr/>
        </p:nvSpPr>
        <p:spPr>
          <a:xfrm>
            <a:off x="323528" y="1346026"/>
            <a:ext cx="7200478" cy="4254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de-DE" sz="2000" b="1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D44C21F-DC44-4E5A-A207-D1157C102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76" y="536945"/>
            <a:ext cx="2743438" cy="1676545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4C0EA03D-0AC9-4519-9397-77BC69F695D4}"/>
              </a:ext>
            </a:extLst>
          </p:cNvPr>
          <p:cNvSpPr txBox="1"/>
          <p:nvPr/>
        </p:nvSpPr>
        <p:spPr>
          <a:xfrm>
            <a:off x="1578602" y="1003868"/>
            <a:ext cx="6465272" cy="544764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>
                <a:solidFill>
                  <a:schemeClr val="tx2">
                    <a:lumMod val="60000"/>
                    <a:lumOff val="40000"/>
                  </a:schemeClr>
                </a:solidFill>
              </a:rPr>
              <a:t>Kosten lassen sich auch nach der Zurechenbarkeit zu den Produkten unterteilen in: </a:t>
            </a:r>
          </a:p>
          <a:p>
            <a:pPr algn="ctr"/>
            <a:endParaRPr lang="de-DE" sz="2400" b="1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de-DE" sz="2400" b="1" u="sng">
                <a:solidFill>
                  <a:schemeClr val="tx2">
                    <a:lumMod val="60000"/>
                    <a:lumOff val="40000"/>
                  </a:schemeClr>
                </a:solidFill>
              </a:rPr>
              <a:t>Gemeinkosten	</a:t>
            </a:r>
            <a:r>
              <a:rPr lang="de-DE" sz="2400" b="1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de-DE" b="1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400" b="1" u="sng">
                <a:solidFill>
                  <a:schemeClr val="tx2">
                    <a:lumMod val="60000"/>
                    <a:lumOff val="40000"/>
                  </a:schemeClr>
                </a:solidFill>
              </a:rPr>
              <a:t>Einzelkosten</a:t>
            </a:r>
          </a:p>
          <a:p>
            <a:r>
              <a:rPr lang="de-DE" b="1">
                <a:solidFill>
                  <a:schemeClr val="tx2">
                    <a:lumMod val="60000"/>
                    <a:lumOff val="40000"/>
                  </a:schemeClr>
                </a:solidFill>
              </a:rPr>
              <a:t>30.000 €				pro Kühler: </a:t>
            </a:r>
          </a:p>
          <a:p>
            <a:r>
              <a:rPr lang="de-DE" b="1">
                <a:solidFill>
                  <a:schemeClr val="tx2">
                    <a:lumMod val="60000"/>
                    <a:lumOff val="40000"/>
                  </a:schemeClr>
                </a:solidFill>
              </a:rPr>
              <a:t>(Miete, Abschreibungen etc.)		100 €</a:t>
            </a:r>
          </a:p>
          <a:p>
            <a:r>
              <a:rPr lang="de-DE" b="1">
                <a:solidFill>
                  <a:schemeClr val="tx2">
                    <a:lumMod val="60000"/>
                    <a:lumOff val="40000"/>
                  </a:schemeClr>
                </a:solidFill>
              </a:rPr>
              <a:t>				(Fertigungsmaterial + 				Fertigungslöhne, die der 				Montage eines Kühlers 				genau zuzurechnen sind)</a:t>
            </a:r>
          </a:p>
          <a:p>
            <a:endParaRPr lang="de-DE" b="1" u="sng">
              <a:solidFill>
                <a:srgbClr val="FF0000"/>
              </a:solidFill>
            </a:endParaRPr>
          </a:p>
          <a:p>
            <a:r>
              <a:rPr lang="de-DE" b="1" u="sng" err="1">
                <a:solidFill>
                  <a:srgbClr val="FF0000"/>
                </a:solidFill>
              </a:rPr>
              <a:t>Def</a:t>
            </a:r>
            <a:r>
              <a:rPr lang="de-DE" b="1" u="sng">
                <a:solidFill>
                  <a:srgbClr val="FF0000"/>
                </a:solidFill>
              </a:rPr>
              <a:t>:</a:t>
            </a:r>
            <a:r>
              <a:rPr lang="de-DE">
                <a:solidFill>
                  <a:srgbClr val="FF0000"/>
                </a:solidFill>
              </a:rPr>
              <a:t> </a:t>
            </a:r>
            <a:r>
              <a:rPr lang="de-DE" b="1">
                <a:solidFill>
                  <a:schemeClr val="tx2">
                    <a:lumMod val="60000"/>
                    <a:lumOff val="40000"/>
                  </a:schemeClr>
                </a:solidFill>
              </a:rPr>
              <a:t>Gemeinkosten lassen sich 	</a:t>
            </a:r>
            <a:r>
              <a:rPr lang="de-DE" b="1" u="sng" err="1">
                <a:solidFill>
                  <a:srgbClr val="FF0000"/>
                </a:solidFill>
              </a:rPr>
              <a:t>Def</a:t>
            </a:r>
            <a:r>
              <a:rPr lang="de-DE" b="1" u="sng">
                <a:solidFill>
                  <a:srgbClr val="FF0000"/>
                </a:solidFill>
              </a:rPr>
              <a:t>: </a:t>
            </a:r>
            <a:r>
              <a:rPr lang="de-DE" b="1">
                <a:solidFill>
                  <a:schemeClr val="tx2">
                    <a:lumMod val="60000"/>
                    <a:lumOff val="40000"/>
                  </a:schemeClr>
                </a:solidFill>
              </a:rPr>
              <a:t>Einzelkosten lassen dem Kostenträger 			sich direkt zuordnen</a:t>
            </a:r>
          </a:p>
          <a:p>
            <a:r>
              <a:rPr lang="de-DE" b="1">
                <a:solidFill>
                  <a:schemeClr val="tx2">
                    <a:lumMod val="60000"/>
                    <a:lumOff val="40000"/>
                  </a:schemeClr>
                </a:solidFill>
              </a:rPr>
              <a:t>(Produkt oder Dienstleistung) </a:t>
            </a:r>
          </a:p>
          <a:p>
            <a:r>
              <a:rPr lang="de-DE" b="1">
                <a:solidFill>
                  <a:schemeClr val="tx2">
                    <a:lumMod val="60000"/>
                    <a:lumOff val="40000"/>
                  </a:schemeClr>
                </a:solidFill>
              </a:rPr>
              <a:t>nicht direkt zurechnen.	</a:t>
            </a:r>
          </a:p>
          <a:p>
            <a:r>
              <a:rPr lang="de-DE" b="1">
                <a:solidFill>
                  <a:srgbClr val="FF0000"/>
                </a:solidFill>
              </a:rPr>
              <a:t>Diese Kosten müssen über einen </a:t>
            </a:r>
          </a:p>
          <a:p>
            <a:r>
              <a:rPr lang="de-DE" b="1">
                <a:solidFill>
                  <a:srgbClr val="FF0000"/>
                </a:solidFill>
              </a:rPr>
              <a:t>Zuschlagssatz erfasst werden!</a:t>
            </a:r>
            <a:r>
              <a:rPr lang="de-DE" b="1">
                <a:solidFill>
                  <a:schemeClr val="tx2">
                    <a:lumMod val="60000"/>
                    <a:lumOff val="40000"/>
                  </a:schemeClr>
                </a:solidFill>
              </a:rPr>
              <a:t>								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7BDE47-C7DB-468C-B147-6C17BC44180A}"/>
              </a:ext>
            </a:extLst>
          </p:cNvPr>
          <p:cNvSpPr txBox="1"/>
          <p:nvPr/>
        </p:nvSpPr>
        <p:spPr>
          <a:xfrm>
            <a:off x="639762" y="2238399"/>
            <a:ext cx="7588577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3200" b="1">
                <a:solidFill>
                  <a:schemeClr val="tx2">
                    <a:lumMod val="60000"/>
                    <a:lumOff val="40000"/>
                  </a:schemeClr>
                </a:solidFill>
              </a:rPr>
              <a:t>Nehmen wir der Einfachheit halber an, dass die Gemeinkosten auch Fixkostencharakter haben und die Einzelkosten variabel sind, was bei den meisten Kosten auch zutrifft.</a:t>
            </a:r>
          </a:p>
        </p:txBody>
      </p:sp>
    </p:spTree>
    <p:extLst>
      <p:ext uri="{BB962C8B-B14F-4D97-AF65-F5344CB8AC3E}">
        <p14:creationId xmlns:p14="http://schemas.microsoft.com/office/powerpoint/2010/main" val="373771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D6E6E2C0B0A06428B5C40AE229F350C" ma:contentTypeVersion="14" ma:contentTypeDescription="Ein neues Dokument erstellen." ma:contentTypeScope="" ma:versionID="127122e3779be9c767b153e1a8a840d9">
  <xsd:schema xmlns:xsd="http://www.w3.org/2001/XMLSchema" xmlns:xs="http://www.w3.org/2001/XMLSchema" xmlns:p="http://schemas.microsoft.com/office/2006/metadata/properties" xmlns:ns2="ca118f7d-7339-4833-8001-ded2c5c3d1f7" xmlns:ns3="a278a54f-ee17-484f-bbcf-361ea9da9fa1" targetNamespace="http://schemas.microsoft.com/office/2006/metadata/properties" ma:root="true" ma:fieldsID="3efb2d271e49e285f084c11fece97aed" ns2:_="" ns3:_="">
    <xsd:import namespace="ca118f7d-7339-4833-8001-ded2c5c3d1f7"/>
    <xsd:import namespace="a278a54f-ee17-484f-bbcf-361ea9da9f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118f7d-7339-4833-8001-ded2c5c3d1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78a54f-ee17-484f-bbcf-361ea9da9fa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278a54f-ee17-484f-bbcf-361ea9da9fa1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B49D9C35-4170-4417-8B86-E2860997D9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53C4C5-0E66-43D7-9C92-2AAEBC2334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118f7d-7339-4833-8001-ded2c5c3d1f7"/>
    <ds:schemaRef ds:uri="a278a54f-ee17-484f-bbcf-361ea9da9f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4DCA62-FFA6-4AB4-B845-3F501E4FE508}">
  <ds:schemaRefs>
    <ds:schemaRef ds:uri="a278a54f-ee17-484f-bbcf-361ea9da9fa1"/>
    <ds:schemaRef ds:uri="ca118f7d-7339-4833-8001-ded2c5c3d1f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897</Words>
  <Application>Microsoft Office PowerPoint</Application>
  <PresentationFormat>Bildschirmpräsentation (4:3)</PresentationFormat>
  <Paragraphs>113</Paragraphs>
  <Slides>18</Slides>
  <Notes>2</Notes>
  <HiddenSlides>0</HiddenSlides>
  <MMClips>1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Wingdings</vt:lpstr>
      <vt:lpstr>Larissa</vt:lpstr>
      <vt:lpstr>1_Larissa</vt:lpstr>
      <vt:lpstr>Worksheet</vt:lpstr>
      <vt:lpstr>LS3.2:  Deckungsbeitrag und Break-even-point ermitteln und Stundensatzkalkulationen erstellen</vt:lpstr>
      <vt:lpstr>Kompetenzerwerb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Iconate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Meichsner</dc:creator>
  <cp:lastModifiedBy>Liane Mohr</cp:lastModifiedBy>
  <cp:revision>2</cp:revision>
  <cp:lastPrinted>2016-11-21T12:06:24Z</cp:lastPrinted>
  <dcterms:created xsi:type="dcterms:W3CDTF">2012-02-27T15:25:12Z</dcterms:created>
  <dcterms:modified xsi:type="dcterms:W3CDTF">2023-02-06T13:37:59Z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512">
    <vt:lpwstr>3</vt:lpwstr>
  </property>
  <property fmtid="{D5CDD505-2E9C-101B-9397-08002B2CF9AE}" pid="3" name="AuthorIds_UIVersion_1536">
    <vt:lpwstr>3</vt:lpwstr>
  </property>
  <property fmtid="{D5CDD505-2E9C-101B-9397-08002B2CF9AE}" pid="4" name="AuthorIds_UIVersion_2560">
    <vt:lpwstr>3</vt:lpwstr>
  </property>
  <property fmtid="{D5CDD505-2E9C-101B-9397-08002B2CF9AE}" pid="5" name="AuthorIds_UIVersion_2048">
    <vt:lpwstr>3</vt:lpwstr>
  </property>
  <property fmtid="{D5CDD505-2E9C-101B-9397-08002B2CF9AE}" pid="6" name="AuthorIds_UIVersion_3072">
    <vt:lpwstr>3</vt:lpwstr>
  </property>
  <property fmtid="{D5CDD505-2E9C-101B-9397-08002B2CF9AE}" pid="7" name="ContentTypeId">
    <vt:lpwstr>0x0101009D6E6E2C0B0A06428B5C40AE229F350C</vt:lpwstr>
  </property>
  <property fmtid="{D5CDD505-2E9C-101B-9397-08002B2CF9AE}" pid="8" name="ComplianceAssetId">
    <vt:lpwstr/>
  </property>
  <property fmtid="{D5CDD505-2E9C-101B-9397-08002B2CF9AE}" pid="9" name="AuthorIds_UIVersion_1024">
    <vt:lpwstr>3</vt:lpwstr>
  </property>
  <property fmtid="{D5CDD505-2E9C-101B-9397-08002B2CF9AE}" pid="10" name="AuthorIds_UIVersion_3584">
    <vt:lpwstr>3</vt:lpwstr>
  </property>
  <property fmtid="{D5CDD505-2E9C-101B-9397-08002B2CF9AE}" pid="11" name="Order">
    <vt:r8>1768100</vt:r8>
  </property>
</Properties>
</file>