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2"/>
  </p:notesMasterIdLst>
  <p:sldIdLst>
    <p:sldId id="256" r:id="rId2"/>
    <p:sldId id="270" r:id="rId3"/>
    <p:sldId id="313" r:id="rId4"/>
    <p:sldId id="292" r:id="rId5"/>
    <p:sldId id="271" r:id="rId6"/>
    <p:sldId id="272" r:id="rId7"/>
    <p:sldId id="293" r:id="rId8"/>
    <p:sldId id="269" r:id="rId9"/>
    <p:sldId id="273" r:id="rId10"/>
    <p:sldId id="294" r:id="rId11"/>
    <p:sldId id="279" r:id="rId12"/>
    <p:sldId id="290" r:id="rId13"/>
    <p:sldId id="299" r:id="rId14"/>
    <p:sldId id="302" r:id="rId15"/>
    <p:sldId id="303" r:id="rId16"/>
    <p:sldId id="304" r:id="rId17"/>
    <p:sldId id="314" r:id="rId18"/>
    <p:sldId id="305" r:id="rId19"/>
    <p:sldId id="307" r:id="rId20"/>
    <p:sldId id="316" r:id="rId21"/>
    <p:sldId id="315" r:id="rId22"/>
    <p:sldId id="281" r:id="rId23"/>
    <p:sldId id="298" r:id="rId24"/>
    <p:sldId id="280" r:id="rId25"/>
    <p:sldId id="282" r:id="rId26"/>
    <p:sldId id="283" r:id="rId27"/>
    <p:sldId id="284" r:id="rId28"/>
    <p:sldId id="301" r:id="rId29"/>
    <p:sldId id="285" r:id="rId30"/>
    <p:sldId id="300" r:id="rId31"/>
    <p:sldId id="287" r:id="rId32"/>
    <p:sldId id="286" r:id="rId33"/>
    <p:sldId id="297" r:id="rId34"/>
    <p:sldId id="295" r:id="rId35"/>
    <p:sldId id="291" r:id="rId36"/>
    <p:sldId id="288" r:id="rId37"/>
    <p:sldId id="309" r:id="rId38"/>
    <p:sldId id="311" r:id="rId39"/>
    <p:sldId id="317" r:id="rId40"/>
    <p:sldId id="318" r:id="rId41"/>
    <p:sldId id="320" r:id="rId42"/>
    <p:sldId id="321" r:id="rId43"/>
    <p:sldId id="322" r:id="rId44"/>
    <p:sldId id="325" r:id="rId45"/>
    <p:sldId id="327" r:id="rId46"/>
    <p:sldId id="326" r:id="rId47"/>
    <p:sldId id="323" r:id="rId48"/>
    <p:sldId id="324" r:id="rId49"/>
    <p:sldId id="328" r:id="rId50"/>
    <p:sldId id="329" r:id="rId5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𝓝𝓪𝓴𝓪𝓼𝓪𝓴𝓾 𝓜𝓪𝓷𝓪𝓽𝓸" initials="" lastIdx="1" clrIdx="0">
    <p:extLst>
      <p:ext uri="{19B8F6BF-5375-455C-9EA6-DF929625EA0E}">
        <p15:presenceInfo xmlns:p15="http://schemas.microsoft.com/office/powerpoint/2012/main" userId="9cff4010083555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62" autoAdjust="0"/>
    <p:restoredTop sz="94698" autoAdjust="0"/>
  </p:normalViewPr>
  <p:slideViewPr>
    <p:cSldViewPr snapToGrid="0">
      <p:cViewPr varScale="1">
        <p:scale>
          <a:sx n="80" d="100"/>
          <a:sy n="80" d="100"/>
        </p:scale>
        <p:origin x="60"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52E277-8380-4677-AA0D-026D1184C7FE}" type="datetimeFigureOut">
              <a:rPr kumimoji="1" lang="ja-JP" altLang="en-US" smtClean="0"/>
              <a:t>2023/7/27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9A444-38EA-4157-8924-4600A029C468}" type="slidenum">
              <a:rPr kumimoji="1" lang="ja-JP" altLang="en-US" smtClean="0"/>
              <a:t>‹#›</a:t>
            </a:fld>
            <a:endParaRPr kumimoji="1" lang="ja-JP" altLang="en-US"/>
          </a:p>
        </p:txBody>
      </p:sp>
    </p:spTree>
    <p:extLst>
      <p:ext uri="{BB962C8B-B14F-4D97-AF65-F5344CB8AC3E}">
        <p14:creationId xmlns:p14="http://schemas.microsoft.com/office/powerpoint/2010/main" val="17891424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A79A444-38EA-4157-8924-4600A029C468}" type="slidenum">
              <a:rPr kumimoji="1" lang="ja-JP" altLang="en-US" smtClean="0"/>
              <a:t>2</a:t>
            </a:fld>
            <a:endParaRPr kumimoji="1" lang="ja-JP" altLang="en-US"/>
          </a:p>
        </p:txBody>
      </p:sp>
    </p:spTree>
    <p:extLst>
      <p:ext uri="{BB962C8B-B14F-4D97-AF65-F5344CB8AC3E}">
        <p14:creationId xmlns:p14="http://schemas.microsoft.com/office/powerpoint/2010/main" val="666267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A79A444-38EA-4157-8924-4600A029C468}" type="slidenum">
              <a:rPr kumimoji="1" lang="ja-JP" altLang="en-US" smtClean="0"/>
              <a:t>16</a:t>
            </a:fld>
            <a:endParaRPr kumimoji="1" lang="ja-JP" altLang="en-US"/>
          </a:p>
        </p:txBody>
      </p:sp>
    </p:spTree>
    <p:extLst>
      <p:ext uri="{BB962C8B-B14F-4D97-AF65-F5344CB8AC3E}">
        <p14:creationId xmlns:p14="http://schemas.microsoft.com/office/powerpoint/2010/main" val="3161426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A79A444-38EA-4157-8924-4600A029C468}" type="slidenum">
              <a:rPr kumimoji="1" lang="ja-JP" altLang="en-US" smtClean="0"/>
              <a:t>31</a:t>
            </a:fld>
            <a:endParaRPr kumimoji="1" lang="ja-JP" altLang="en-US"/>
          </a:p>
        </p:txBody>
      </p:sp>
    </p:spTree>
    <p:extLst>
      <p:ext uri="{BB962C8B-B14F-4D97-AF65-F5344CB8AC3E}">
        <p14:creationId xmlns:p14="http://schemas.microsoft.com/office/powerpoint/2010/main" val="851462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E6BDA8-13D1-34E4-C769-4E7002CD860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0219CBE-67A0-E6F9-5942-4D63F7C8E7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C12E0CD-D23B-0914-2117-69BEB9603480}"/>
              </a:ext>
            </a:extLst>
          </p:cNvPr>
          <p:cNvSpPr>
            <a:spLocks noGrp="1"/>
          </p:cNvSpPr>
          <p:nvPr>
            <p:ph type="dt" sz="half" idx="10"/>
          </p:nvPr>
        </p:nvSpPr>
        <p:spPr/>
        <p:txBody>
          <a:bodyPr/>
          <a:lstStyle/>
          <a:p>
            <a:fld id="{640BF2AF-194E-4CE1-9BE6-99413EB826CF}" type="datetime1">
              <a:rPr kumimoji="1" lang="ja-JP" altLang="en-US" smtClean="0"/>
              <a:t>2023/7/27</a:t>
            </a:fld>
            <a:endParaRPr kumimoji="1" lang="ja-JP" altLang="en-US"/>
          </a:p>
        </p:txBody>
      </p:sp>
      <p:sp>
        <p:nvSpPr>
          <p:cNvPr id="5" name="フッター プレースホルダー 4">
            <a:extLst>
              <a:ext uri="{FF2B5EF4-FFF2-40B4-BE49-F238E27FC236}">
                <a16:creationId xmlns:a16="http://schemas.microsoft.com/office/drawing/2014/main" id="{C3FE2FB0-A95D-B83F-E4A6-46B5E3EEF76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3EDB73-FB8A-11D5-0659-EB17BBAD30A8}"/>
              </a:ext>
            </a:extLst>
          </p:cNvPr>
          <p:cNvSpPr>
            <a:spLocks noGrp="1"/>
          </p:cNvSpPr>
          <p:nvPr>
            <p:ph type="sldNum" sz="quarter" idx="12"/>
          </p:nvPr>
        </p:nvSpPr>
        <p:spPr/>
        <p:txBody>
          <a:bodyPr/>
          <a:lstStyle/>
          <a:p>
            <a:fld id="{FE577398-8FCA-4A77-ADAB-09A41C9A615B}" type="slidenum">
              <a:rPr kumimoji="1" lang="ja-JP" altLang="en-US" smtClean="0"/>
              <a:t>‹#›</a:t>
            </a:fld>
            <a:endParaRPr kumimoji="1" lang="ja-JP" altLang="en-US"/>
          </a:p>
        </p:txBody>
      </p:sp>
    </p:spTree>
    <p:extLst>
      <p:ext uri="{BB962C8B-B14F-4D97-AF65-F5344CB8AC3E}">
        <p14:creationId xmlns:p14="http://schemas.microsoft.com/office/powerpoint/2010/main" val="401180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61C867-E6AF-C798-80AF-F8804FEA5FA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CE60CD8-6CBD-4160-565F-30104C7D1F5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0AB130-8E38-3027-D882-D7C0ECC8A766}"/>
              </a:ext>
            </a:extLst>
          </p:cNvPr>
          <p:cNvSpPr>
            <a:spLocks noGrp="1"/>
          </p:cNvSpPr>
          <p:nvPr>
            <p:ph type="dt" sz="half" idx="10"/>
          </p:nvPr>
        </p:nvSpPr>
        <p:spPr/>
        <p:txBody>
          <a:bodyPr/>
          <a:lstStyle/>
          <a:p>
            <a:fld id="{8602592E-0FD1-4E9F-A077-5CB072A58F00}" type="datetime1">
              <a:rPr kumimoji="1" lang="ja-JP" altLang="en-US" smtClean="0"/>
              <a:t>2023/7/27</a:t>
            </a:fld>
            <a:endParaRPr kumimoji="1" lang="ja-JP" altLang="en-US"/>
          </a:p>
        </p:txBody>
      </p:sp>
      <p:sp>
        <p:nvSpPr>
          <p:cNvPr id="5" name="フッター プレースホルダー 4">
            <a:extLst>
              <a:ext uri="{FF2B5EF4-FFF2-40B4-BE49-F238E27FC236}">
                <a16:creationId xmlns:a16="http://schemas.microsoft.com/office/drawing/2014/main" id="{4DC964DA-586A-73EB-815D-956A3D69A6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8DB92D-5A44-5C2E-DB92-E3F11D25AD28}"/>
              </a:ext>
            </a:extLst>
          </p:cNvPr>
          <p:cNvSpPr>
            <a:spLocks noGrp="1"/>
          </p:cNvSpPr>
          <p:nvPr>
            <p:ph type="sldNum" sz="quarter" idx="12"/>
          </p:nvPr>
        </p:nvSpPr>
        <p:spPr/>
        <p:txBody>
          <a:bodyPr/>
          <a:lstStyle/>
          <a:p>
            <a:fld id="{FE577398-8FCA-4A77-ADAB-09A41C9A615B}" type="slidenum">
              <a:rPr kumimoji="1" lang="ja-JP" altLang="en-US" smtClean="0"/>
              <a:t>‹#›</a:t>
            </a:fld>
            <a:endParaRPr kumimoji="1" lang="ja-JP" altLang="en-US"/>
          </a:p>
        </p:txBody>
      </p:sp>
    </p:spTree>
    <p:extLst>
      <p:ext uri="{BB962C8B-B14F-4D97-AF65-F5344CB8AC3E}">
        <p14:creationId xmlns:p14="http://schemas.microsoft.com/office/powerpoint/2010/main" val="1244289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AB4497B-38E4-918C-6421-364DB4A92B2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70A685B-D7E8-D348-61FD-67541173CFF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38AA69-FCDB-896A-78AD-094B7AA02F2B}"/>
              </a:ext>
            </a:extLst>
          </p:cNvPr>
          <p:cNvSpPr>
            <a:spLocks noGrp="1"/>
          </p:cNvSpPr>
          <p:nvPr>
            <p:ph type="dt" sz="half" idx="10"/>
          </p:nvPr>
        </p:nvSpPr>
        <p:spPr/>
        <p:txBody>
          <a:bodyPr/>
          <a:lstStyle/>
          <a:p>
            <a:fld id="{1AFFF56E-D9B7-42CC-B04C-F01FD38CD171}" type="datetime1">
              <a:rPr kumimoji="1" lang="ja-JP" altLang="en-US" smtClean="0"/>
              <a:t>2023/7/27</a:t>
            </a:fld>
            <a:endParaRPr kumimoji="1" lang="ja-JP" altLang="en-US"/>
          </a:p>
        </p:txBody>
      </p:sp>
      <p:sp>
        <p:nvSpPr>
          <p:cNvPr id="5" name="フッター プレースホルダー 4">
            <a:extLst>
              <a:ext uri="{FF2B5EF4-FFF2-40B4-BE49-F238E27FC236}">
                <a16:creationId xmlns:a16="http://schemas.microsoft.com/office/drawing/2014/main" id="{776B6F7C-7144-7107-1A1A-9E3BA0A3F2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69CCDD-B0E8-51A2-AC78-7BB298A97079}"/>
              </a:ext>
            </a:extLst>
          </p:cNvPr>
          <p:cNvSpPr>
            <a:spLocks noGrp="1"/>
          </p:cNvSpPr>
          <p:nvPr>
            <p:ph type="sldNum" sz="quarter" idx="12"/>
          </p:nvPr>
        </p:nvSpPr>
        <p:spPr/>
        <p:txBody>
          <a:bodyPr/>
          <a:lstStyle/>
          <a:p>
            <a:fld id="{FE577398-8FCA-4A77-ADAB-09A41C9A615B}" type="slidenum">
              <a:rPr kumimoji="1" lang="ja-JP" altLang="en-US" smtClean="0"/>
              <a:t>‹#›</a:t>
            </a:fld>
            <a:endParaRPr kumimoji="1" lang="ja-JP" altLang="en-US"/>
          </a:p>
        </p:txBody>
      </p:sp>
    </p:spTree>
    <p:extLst>
      <p:ext uri="{BB962C8B-B14F-4D97-AF65-F5344CB8AC3E}">
        <p14:creationId xmlns:p14="http://schemas.microsoft.com/office/powerpoint/2010/main" val="221971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412B3-72C4-2A87-C9DA-CEB4B0AF35B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CC1BCAD-5A8E-96CB-FD31-2CBBF2D05D5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B65DBD-3402-9B67-685A-C35E385C2FED}"/>
              </a:ext>
            </a:extLst>
          </p:cNvPr>
          <p:cNvSpPr>
            <a:spLocks noGrp="1"/>
          </p:cNvSpPr>
          <p:nvPr>
            <p:ph type="dt" sz="half" idx="10"/>
          </p:nvPr>
        </p:nvSpPr>
        <p:spPr/>
        <p:txBody>
          <a:bodyPr/>
          <a:lstStyle/>
          <a:p>
            <a:fld id="{37892E37-06A3-4B46-B677-259003D2F054}" type="datetime1">
              <a:rPr kumimoji="1" lang="ja-JP" altLang="en-US" smtClean="0"/>
              <a:t>2023/7/27</a:t>
            </a:fld>
            <a:endParaRPr kumimoji="1" lang="ja-JP" altLang="en-US"/>
          </a:p>
        </p:txBody>
      </p:sp>
      <p:sp>
        <p:nvSpPr>
          <p:cNvPr id="5" name="フッター プレースホルダー 4">
            <a:extLst>
              <a:ext uri="{FF2B5EF4-FFF2-40B4-BE49-F238E27FC236}">
                <a16:creationId xmlns:a16="http://schemas.microsoft.com/office/drawing/2014/main" id="{E685CA5F-98FC-7312-4084-39256C0FF5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957EB3-688D-69E2-C857-A298BB5B9186}"/>
              </a:ext>
            </a:extLst>
          </p:cNvPr>
          <p:cNvSpPr>
            <a:spLocks noGrp="1"/>
          </p:cNvSpPr>
          <p:nvPr>
            <p:ph type="sldNum" sz="quarter" idx="12"/>
          </p:nvPr>
        </p:nvSpPr>
        <p:spPr/>
        <p:txBody>
          <a:bodyPr/>
          <a:lstStyle/>
          <a:p>
            <a:fld id="{FE577398-8FCA-4A77-ADAB-09A41C9A615B}" type="slidenum">
              <a:rPr kumimoji="1" lang="ja-JP" altLang="en-US" smtClean="0"/>
              <a:t>‹#›</a:t>
            </a:fld>
            <a:endParaRPr kumimoji="1" lang="ja-JP" altLang="en-US"/>
          </a:p>
        </p:txBody>
      </p:sp>
    </p:spTree>
    <p:extLst>
      <p:ext uri="{BB962C8B-B14F-4D97-AF65-F5344CB8AC3E}">
        <p14:creationId xmlns:p14="http://schemas.microsoft.com/office/powerpoint/2010/main" val="3189474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9FF285-6F51-9E9A-97F1-49E4F8E2829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9A21F1-5E5D-13E3-D49A-629681347D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9C8E6C8-3FF5-0F36-5DB4-7ADA7AB64D78}"/>
              </a:ext>
            </a:extLst>
          </p:cNvPr>
          <p:cNvSpPr>
            <a:spLocks noGrp="1"/>
          </p:cNvSpPr>
          <p:nvPr>
            <p:ph type="dt" sz="half" idx="10"/>
          </p:nvPr>
        </p:nvSpPr>
        <p:spPr/>
        <p:txBody>
          <a:bodyPr/>
          <a:lstStyle/>
          <a:p>
            <a:fld id="{A0910974-53F4-4593-827E-A9761B359C83}" type="datetime1">
              <a:rPr kumimoji="1" lang="ja-JP" altLang="en-US" smtClean="0"/>
              <a:t>2023/7/27</a:t>
            </a:fld>
            <a:endParaRPr kumimoji="1" lang="ja-JP" altLang="en-US"/>
          </a:p>
        </p:txBody>
      </p:sp>
      <p:sp>
        <p:nvSpPr>
          <p:cNvPr id="5" name="フッター プレースホルダー 4">
            <a:extLst>
              <a:ext uri="{FF2B5EF4-FFF2-40B4-BE49-F238E27FC236}">
                <a16:creationId xmlns:a16="http://schemas.microsoft.com/office/drawing/2014/main" id="{2C51CB06-47DB-7D4A-202B-FA28832071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60A6A8-20FF-38A0-8EC1-3C8787B9DF74}"/>
              </a:ext>
            </a:extLst>
          </p:cNvPr>
          <p:cNvSpPr>
            <a:spLocks noGrp="1"/>
          </p:cNvSpPr>
          <p:nvPr>
            <p:ph type="sldNum" sz="quarter" idx="12"/>
          </p:nvPr>
        </p:nvSpPr>
        <p:spPr/>
        <p:txBody>
          <a:bodyPr/>
          <a:lstStyle/>
          <a:p>
            <a:fld id="{FE577398-8FCA-4A77-ADAB-09A41C9A615B}" type="slidenum">
              <a:rPr kumimoji="1" lang="ja-JP" altLang="en-US" smtClean="0"/>
              <a:t>‹#›</a:t>
            </a:fld>
            <a:endParaRPr kumimoji="1" lang="ja-JP" altLang="en-US"/>
          </a:p>
        </p:txBody>
      </p:sp>
    </p:spTree>
    <p:extLst>
      <p:ext uri="{BB962C8B-B14F-4D97-AF65-F5344CB8AC3E}">
        <p14:creationId xmlns:p14="http://schemas.microsoft.com/office/powerpoint/2010/main" val="32705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D8713D-4EB7-054C-9F2E-344D864322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9A0B859-E181-2A39-4E53-472AA73592B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91C2C71-9DC2-9336-A1E5-E5F86102937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3C4F85C-B759-DEC9-340F-C67E1796DA4A}"/>
              </a:ext>
            </a:extLst>
          </p:cNvPr>
          <p:cNvSpPr>
            <a:spLocks noGrp="1"/>
          </p:cNvSpPr>
          <p:nvPr>
            <p:ph type="dt" sz="half" idx="10"/>
          </p:nvPr>
        </p:nvSpPr>
        <p:spPr/>
        <p:txBody>
          <a:bodyPr/>
          <a:lstStyle/>
          <a:p>
            <a:fld id="{8C77FCBC-3059-4F43-8237-5ADF0015B1FF}" type="datetime1">
              <a:rPr kumimoji="1" lang="ja-JP" altLang="en-US" smtClean="0"/>
              <a:t>2023/7/27</a:t>
            </a:fld>
            <a:endParaRPr kumimoji="1" lang="ja-JP" altLang="en-US"/>
          </a:p>
        </p:txBody>
      </p:sp>
      <p:sp>
        <p:nvSpPr>
          <p:cNvPr id="6" name="フッター プレースホルダー 5">
            <a:extLst>
              <a:ext uri="{FF2B5EF4-FFF2-40B4-BE49-F238E27FC236}">
                <a16:creationId xmlns:a16="http://schemas.microsoft.com/office/drawing/2014/main" id="{B6196784-1D5E-0A8E-8D13-CE39FD1CC49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A08DFC-236F-31BE-EA48-6ED8E9BB8DB0}"/>
              </a:ext>
            </a:extLst>
          </p:cNvPr>
          <p:cNvSpPr>
            <a:spLocks noGrp="1"/>
          </p:cNvSpPr>
          <p:nvPr>
            <p:ph type="sldNum" sz="quarter" idx="12"/>
          </p:nvPr>
        </p:nvSpPr>
        <p:spPr/>
        <p:txBody>
          <a:bodyPr/>
          <a:lstStyle/>
          <a:p>
            <a:fld id="{FE577398-8FCA-4A77-ADAB-09A41C9A615B}" type="slidenum">
              <a:rPr kumimoji="1" lang="ja-JP" altLang="en-US" smtClean="0"/>
              <a:t>‹#›</a:t>
            </a:fld>
            <a:endParaRPr kumimoji="1" lang="ja-JP" altLang="en-US"/>
          </a:p>
        </p:txBody>
      </p:sp>
    </p:spTree>
    <p:extLst>
      <p:ext uri="{BB962C8B-B14F-4D97-AF65-F5344CB8AC3E}">
        <p14:creationId xmlns:p14="http://schemas.microsoft.com/office/powerpoint/2010/main" val="196190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125D3F-A4C9-0E24-405F-AD1D1A8D0D9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00526DE-39F9-5789-3516-61FBCDFA03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24BD89B-17F1-0368-6244-7BFF260987F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FEDC784-FB54-2160-8CC6-B68B14D988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E71460E-6168-D683-4AB7-F20694EC1DA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6CF13E2-08B3-4022-852C-564F13C3BDB6}"/>
              </a:ext>
            </a:extLst>
          </p:cNvPr>
          <p:cNvSpPr>
            <a:spLocks noGrp="1"/>
          </p:cNvSpPr>
          <p:nvPr>
            <p:ph type="dt" sz="half" idx="10"/>
          </p:nvPr>
        </p:nvSpPr>
        <p:spPr/>
        <p:txBody>
          <a:bodyPr/>
          <a:lstStyle/>
          <a:p>
            <a:fld id="{35B7FAD3-633C-43F0-9F24-AF6F47AFE8DA}" type="datetime1">
              <a:rPr kumimoji="1" lang="ja-JP" altLang="en-US" smtClean="0"/>
              <a:t>2023/7/27</a:t>
            </a:fld>
            <a:endParaRPr kumimoji="1" lang="ja-JP" altLang="en-US"/>
          </a:p>
        </p:txBody>
      </p:sp>
      <p:sp>
        <p:nvSpPr>
          <p:cNvPr id="8" name="フッター プレースホルダー 7">
            <a:extLst>
              <a:ext uri="{FF2B5EF4-FFF2-40B4-BE49-F238E27FC236}">
                <a16:creationId xmlns:a16="http://schemas.microsoft.com/office/drawing/2014/main" id="{955C68D6-0D51-1787-4537-5A9D0FA2FFB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08A4DD9-5915-5C95-DBAD-7C4203595CD6}"/>
              </a:ext>
            </a:extLst>
          </p:cNvPr>
          <p:cNvSpPr>
            <a:spLocks noGrp="1"/>
          </p:cNvSpPr>
          <p:nvPr>
            <p:ph type="sldNum" sz="quarter" idx="12"/>
          </p:nvPr>
        </p:nvSpPr>
        <p:spPr/>
        <p:txBody>
          <a:bodyPr/>
          <a:lstStyle/>
          <a:p>
            <a:fld id="{FE577398-8FCA-4A77-ADAB-09A41C9A615B}" type="slidenum">
              <a:rPr kumimoji="1" lang="ja-JP" altLang="en-US" smtClean="0"/>
              <a:t>‹#›</a:t>
            </a:fld>
            <a:endParaRPr kumimoji="1" lang="ja-JP" altLang="en-US"/>
          </a:p>
        </p:txBody>
      </p:sp>
    </p:spTree>
    <p:extLst>
      <p:ext uri="{BB962C8B-B14F-4D97-AF65-F5344CB8AC3E}">
        <p14:creationId xmlns:p14="http://schemas.microsoft.com/office/powerpoint/2010/main" val="25478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412401-C211-D020-8EE6-3AE4DC82F32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B77B474-023B-873C-0F8A-2D011C963FF9}"/>
              </a:ext>
            </a:extLst>
          </p:cNvPr>
          <p:cNvSpPr>
            <a:spLocks noGrp="1"/>
          </p:cNvSpPr>
          <p:nvPr>
            <p:ph type="dt" sz="half" idx="10"/>
          </p:nvPr>
        </p:nvSpPr>
        <p:spPr/>
        <p:txBody>
          <a:bodyPr/>
          <a:lstStyle/>
          <a:p>
            <a:fld id="{7774EB9D-8440-40F1-AA8A-E444C6E2F8D3}" type="datetime1">
              <a:rPr kumimoji="1" lang="ja-JP" altLang="en-US" smtClean="0"/>
              <a:t>2023/7/27</a:t>
            </a:fld>
            <a:endParaRPr kumimoji="1" lang="ja-JP" altLang="en-US"/>
          </a:p>
        </p:txBody>
      </p:sp>
      <p:sp>
        <p:nvSpPr>
          <p:cNvPr id="4" name="フッター プレースホルダー 3">
            <a:extLst>
              <a:ext uri="{FF2B5EF4-FFF2-40B4-BE49-F238E27FC236}">
                <a16:creationId xmlns:a16="http://schemas.microsoft.com/office/drawing/2014/main" id="{2CA4162E-0CA2-3197-CED5-5A3C6795FAB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C9B3B6D-99E9-13D7-6398-4C4B99469795}"/>
              </a:ext>
            </a:extLst>
          </p:cNvPr>
          <p:cNvSpPr>
            <a:spLocks noGrp="1"/>
          </p:cNvSpPr>
          <p:nvPr>
            <p:ph type="sldNum" sz="quarter" idx="12"/>
          </p:nvPr>
        </p:nvSpPr>
        <p:spPr/>
        <p:txBody>
          <a:bodyPr/>
          <a:lstStyle/>
          <a:p>
            <a:fld id="{FE577398-8FCA-4A77-ADAB-09A41C9A615B}" type="slidenum">
              <a:rPr kumimoji="1" lang="ja-JP" altLang="en-US" smtClean="0"/>
              <a:t>‹#›</a:t>
            </a:fld>
            <a:endParaRPr kumimoji="1" lang="ja-JP" altLang="en-US"/>
          </a:p>
        </p:txBody>
      </p:sp>
    </p:spTree>
    <p:extLst>
      <p:ext uri="{BB962C8B-B14F-4D97-AF65-F5344CB8AC3E}">
        <p14:creationId xmlns:p14="http://schemas.microsoft.com/office/powerpoint/2010/main" val="3523721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A0AADFA-940C-B851-9623-7906D025866A}"/>
              </a:ext>
            </a:extLst>
          </p:cNvPr>
          <p:cNvSpPr>
            <a:spLocks noGrp="1"/>
          </p:cNvSpPr>
          <p:nvPr>
            <p:ph type="dt" sz="half" idx="10"/>
          </p:nvPr>
        </p:nvSpPr>
        <p:spPr/>
        <p:txBody>
          <a:bodyPr/>
          <a:lstStyle/>
          <a:p>
            <a:fld id="{B6456026-A4D2-4982-B90B-C62CE6A0CD53}" type="datetime1">
              <a:rPr kumimoji="1" lang="ja-JP" altLang="en-US" smtClean="0"/>
              <a:t>2023/7/27</a:t>
            </a:fld>
            <a:endParaRPr kumimoji="1" lang="ja-JP" altLang="en-US"/>
          </a:p>
        </p:txBody>
      </p:sp>
      <p:sp>
        <p:nvSpPr>
          <p:cNvPr id="3" name="フッター プレースホルダー 2">
            <a:extLst>
              <a:ext uri="{FF2B5EF4-FFF2-40B4-BE49-F238E27FC236}">
                <a16:creationId xmlns:a16="http://schemas.microsoft.com/office/drawing/2014/main" id="{3E0DAD98-F796-E500-B749-7CAD0247CF5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16A701A-695E-5F4A-91FA-BFFAED974C00}"/>
              </a:ext>
            </a:extLst>
          </p:cNvPr>
          <p:cNvSpPr>
            <a:spLocks noGrp="1"/>
          </p:cNvSpPr>
          <p:nvPr>
            <p:ph type="sldNum" sz="quarter" idx="12"/>
          </p:nvPr>
        </p:nvSpPr>
        <p:spPr/>
        <p:txBody>
          <a:bodyPr/>
          <a:lstStyle/>
          <a:p>
            <a:fld id="{FE577398-8FCA-4A77-ADAB-09A41C9A615B}" type="slidenum">
              <a:rPr kumimoji="1" lang="ja-JP" altLang="en-US" smtClean="0"/>
              <a:t>‹#›</a:t>
            </a:fld>
            <a:endParaRPr kumimoji="1" lang="ja-JP" altLang="en-US"/>
          </a:p>
        </p:txBody>
      </p:sp>
    </p:spTree>
    <p:extLst>
      <p:ext uri="{BB962C8B-B14F-4D97-AF65-F5344CB8AC3E}">
        <p14:creationId xmlns:p14="http://schemas.microsoft.com/office/powerpoint/2010/main" val="306453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768D5-DA69-6A6B-F677-0681CC94654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FE6CCF1-EE0F-1C8D-746B-D8E3B6D17B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F814AF3-7354-6835-E13B-F34BC8980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A2EC6C8-F311-CCA6-3E73-1304FE79E073}"/>
              </a:ext>
            </a:extLst>
          </p:cNvPr>
          <p:cNvSpPr>
            <a:spLocks noGrp="1"/>
          </p:cNvSpPr>
          <p:nvPr>
            <p:ph type="dt" sz="half" idx="10"/>
          </p:nvPr>
        </p:nvSpPr>
        <p:spPr/>
        <p:txBody>
          <a:bodyPr/>
          <a:lstStyle/>
          <a:p>
            <a:fld id="{D1EE950C-2D79-467E-89BE-704DC08C01BC}" type="datetime1">
              <a:rPr kumimoji="1" lang="ja-JP" altLang="en-US" smtClean="0"/>
              <a:t>2023/7/27</a:t>
            </a:fld>
            <a:endParaRPr kumimoji="1" lang="ja-JP" altLang="en-US"/>
          </a:p>
        </p:txBody>
      </p:sp>
      <p:sp>
        <p:nvSpPr>
          <p:cNvPr id="6" name="フッター プレースホルダー 5">
            <a:extLst>
              <a:ext uri="{FF2B5EF4-FFF2-40B4-BE49-F238E27FC236}">
                <a16:creationId xmlns:a16="http://schemas.microsoft.com/office/drawing/2014/main" id="{23C670BA-B9EB-251F-577D-27F0131450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D1D5E6-54E8-20FE-B07D-8E99407FD1FE}"/>
              </a:ext>
            </a:extLst>
          </p:cNvPr>
          <p:cNvSpPr>
            <a:spLocks noGrp="1"/>
          </p:cNvSpPr>
          <p:nvPr>
            <p:ph type="sldNum" sz="quarter" idx="12"/>
          </p:nvPr>
        </p:nvSpPr>
        <p:spPr/>
        <p:txBody>
          <a:bodyPr/>
          <a:lstStyle/>
          <a:p>
            <a:fld id="{FE577398-8FCA-4A77-ADAB-09A41C9A615B}" type="slidenum">
              <a:rPr kumimoji="1" lang="ja-JP" altLang="en-US" smtClean="0"/>
              <a:t>‹#›</a:t>
            </a:fld>
            <a:endParaRPr kumimoji="1" lang="ja-JP" altLang="en-US"/>
          </a:p>
        </p:txBody>
      </p:sp>
    </p:spTree>
    <p:extLst>
      <p:ext uri="{BB962C8B-B14F-4D97-AF65-F5344CB8AC3E}">
        <p14:creationId xmlns:p14="http://schemas.microsoft.com/office/powerpoint/2010/main" val="320054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EE5D89-2B25-047D-2A49-A356475563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3EC9CE7-9617-C306-211B-B7B7115447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8395031-7077-5C76-D87E-411D6A25B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0EBDE60-5B70-F65C-3725-177565F18A7A}"/>
              </a:ext>
            </a:extLst>
          </p:cNvPr>
          <p:cNvSpPr>
            <a:spLocks noGrp="1"/>
          </p:cNvSpPr>
          <p:nvPr>
            <p:ph type="dt" sz="half" idx="10"/>
          </p:nvPr>
        </p:nvSpPr>
        <p:spPr/>
        <p:txBody>
          <a:bodyPr/>
          <a:lstStyle/>
          <a:p>
            <a:fld id="{95B90853-5A17-48DA-B81A-971F0147E1B8}" type="datetime1">
              <a:rPr kumimoji="1" lang="ja-JP" altLang="en-US" smtClean="0"/>
              <a:t>2023/7/27</a:t>
            </a:fld>
            <a:endParaRPr kumimoji="1" lang="ja-JP" altLang="en-US"/>
          </a:p>
        </p:txBody>
      </p:sp>
      <p:sp>
        <p:nvSpPr>
          <p:cNvPr id="6" name="フッター プレースホルダー 5">
            <a:extLst>
              <a:ext uri="{FF2B5EF4-FFF2-40B4-BE49-F238E27FC236}">
                <a16:creationId xmlns:a16="http://schemas.microsoft.com/office/drawing/2014/main" id="{2AC7DBB3-0BFC-CB59-3473-CA9AF5098E2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A940A4-5029-0315-23CF-A47B776E6885}"/>
              </a:ext>
            </a:extLst>
          </p:cNvPr>
          <p:cNvSpPr>
            <a:spLocks noGrp="1"/>
          </p:cNvSpPr>
          <p:nvPr>
            <p:ph type="sldNum" sz="quarter" idx="12"/>
          </p:nvPr>
        </p:nvSpPr>
        <p:spPr/>
        <p:txBody>
          <a:bodyPr/>
          <a:lstStyle/>
          <a:p>
            <a:fld id="{FE577398-8FCA-4A77-ADAB-09A41C9A615B}" type="slidenum">
              <a:rPr kumimoji="1" lang="ja-JP" altLang="en-US" smtClean="0"/>
              <a:t>‹#›</a:t>
            </a:fld>
            <a:endParaRPr kumimoji="1" lang="ja-JP" altLang="en-US"/>
          </a:p>
        </p:txBody>
      </p:sp>
    </p:spTree>
    <p:extLst>
      <p:ext uri="{BB962C8B-B14F-4D97-AF65-F5344CB8AC3E}">
        <p14:creationId xmlns:p14="http://schemas.microsoft.com/office/powerpoint/2010/main" val="56383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0BCB7CD-1B05-015F-2E86-6ADA23BEFC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DD00582-ECD8-FC89-EAB5-D661E12CE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82734A-37CF-5B29-3F1C-963B4AC8E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40703-0F9D-4090-B6B0-03ABDE01B01F}" type="datetime1">
              <a:rPr kumimoji="1" lang="ja-JP" altLang="en-US" smtClean="0"/>
              <a:t>2023/7/27</a:t>
            </a:fld>
            <a:endParaRPr kumimoji="1" lang="ja-JP" altLang="en-US"/>
          </a:p>
        </p:txBody>
      </p:sp>
      <p:sp>
        <p:nvSpPr>
          <p:cNvPr id="5" name="フッター プレースホルダー 4">
            <a:extLst>
              <a:ext uri="{FF2B5EF4-FFF2-40B4-BE49-F238E27FC236}">
                <a16:creationId xmlns:a16="http://schemas.microsoft.com/office/drawing/2014/main" id="{450ADEBC-D901-2D96-F8AA-DFF65B0DE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D0BF97-F05A-EE24-4751-86EB34AC2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77398-8FCA-4A77-ADAB-09A41C9A615B}" type="slidenum">
              <a:rPr kumimoji="1" lang="ja-JP" altLang="en-US" smtClean="0"/>
              <a:t>‹#›</a:t>
            </a:fld>
            <a:endParaRPr kumimoji="1" lang="ja-JP" altLang="en-US"/>
          </a:p>
        </p:txBody>
      </p:sp>
    </p:spTree>
    <p:extLst>
      <p:ext uri="{BB962C8B-B14F-4D97-AF65-F5344CB8AC3E}">
        <p14:creationId xmlns:p14="http://schemas.microsoft.com/office/powerpoint/2010/main" val="45285315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mailto:s19529@salesio-sp.ac.jp"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8F2CD0-4CD2-CBE3-1547-9F9D84DEF3BE}"/>
              </a:ext>
            </a:extLst>
          </p:cNvPr>
          <p:cNvSpPr>
            <a:spLocks noGrp="1"/>
          </p:cNvSpPr>
          <p:nvPr>
            <p:ph type="ctrTitle"/>
          </p:nvPr>
        </p:nvSpPr>
        <p:spPr/>
        <p:txBody>
          <a:bodyPr/>
          <a:lstStyle/>
          <a:p>
            <a:r>
              <a:rPr lang="ja-JP" altLang="en-US" dirty="0"/>
              <a:t>仕様書</a:t>
            </a:r>
            <a:endParaRPr kumimoji="1" lang="ja-JP" altLang="en-US" dirty="0"/>
          </a:p>
        </p:txBody>
      </p:sp>
      <p:sp>
        <p:nvSpPr>
          <p:cNvPr id="3" name="字幕 2">
            <a:extLst>
              <a:ext uri="{FF2B5EF4-FFF2-40B4-BE49-F238E27FC236}">
                <a16:creationId xmlns:a16="http://schemas.microsoft.com/office/drawing/2014/main" id="{6EF07E4F-3252-49D6-F2DE-4D70CA81AC22}"/>
              </a:ext>
            </a:extLst>
          </p:cNvPr>
          <p:cNvSpPr>
            <a:spLocks noGrp="1"/>
          </p:cNvSpPr>
          <p:nvPr>
            <p:ph type="subTitle" idx="1"/>
          </p:nvPr>
        </p:nvSpPr>
        <p:spPr/>
        <p:txBody>
          <a:bodyPr>
            <a:normAutofit fontScale="77500" lnSpcReduction="20000"/>
          </a:bodyPr>
          <a:lstStyle/>
          <a:p>
            <a:r>
              <a:rPr kumimoji="1" lang="ja-JP" altLang="en-US" dirty="0"/>
              <a:t>ー出席薄アプリー</a:t>
            </a:r>
            <a:endParaRPr kumimoji="1" lang="en-US" altLang="ja-JP" dirty="0"/>
          </a:p>
          <a:p>
            <a:endParaRPr kumimoji="1" lang="en-US" altLang="ja-JP" dirty="0"/>
          </a:p>
          <a:p>
            <a:r>
              <a:rPr lang="en-US" altLang="ja-JP" dirty="0"/>
              <a:t>5CS29</a:t>
            </a:r>
            <a:r>
              <a:rPr lang="ja-JP" altLang="en-US" dirty="0"/>
              <a:t>　中作眞仁</a:t>
            </a:r>
            <a:endParaRPr lang="en-US" altLang="ja-JP" dirty="0"/>
          </a:p>
          <a:p>
            <a:r>
              <a:rPr lang="en-US" altLang="ja-JP" dirty="0"/>
              <a:t>5</a:t>
            </a:r>
            <a:r>
              <a:rPr kumimoji="1" lang="en-US" altLang="ja-JP" dirty="0"/>
              <a:t>CS38</a:t>
            </a:r>
            <a:r>
              <a:rPr kumimoji="1" lang="ja-JP" altLang="en-US" dirty="0"/>
              <a:t>　藤田祥太朗</a:t>
            </a:r>
            <a:endParaRPr kumimoji="1" lang="en-US" altLang="ja-JP" dirty="0"/>
          </a:p>
          <a:p>
            <a:r>
              <a:rPr kumimoji="1" lang="en-US" altLang="ja-JP" dirty="0"/>
              <a:t>5CS07  </a:t>
            </a:r>
            <a:r>
              <a:rPr lang="ja-JP" altLang="en-US" dirty="0"/>
              <a:t>井上翔陽</a:t>
            </a:r>
            <a:endParaRPr kumimoji="1" lang="ja-JP" altLang="en-US" dirty="0"/>
          </a:p>
        </p:txBody>
      </p:sp>
      <p:sp>
        <p:nvSpPr>
          <p:cNvPr id="4" name="スライド番号プレースホルダー 3">
            <a:extLst>
              <a:ext uri="{FF2B5EF4-FFF2-40B4-BE49-F238E27FC236}">
                <a16:creationId xmlns:a16="http://schemas.microsoft.com/office/drawing/2014/main" id="{1C0F9E15-5A86-8592-D5D7-F941C6CDF25F}"/>
              </a:ext>
            </a:extLst>
          </p:cNvPr>
          <p:cNvSpPr>
            <a:spLocks noGrp="1"/>
          </p:cNvSpPr>
          <p:nvPr>
            <p:ph type="sldNum" sz="quarter" idx="12"/>
          </p:nvPr>
        </p:nvSpPr>
        <p:spPr/>
        <p:txBody>
          <a:bodyPr/>
          <a:lstStyle/>
          <a:p>
            <a:fld id="{FE577398-8FCA-4A77-ADAB-09A41C9A615B}" type="slidenum">
              <a:rPr kumimoji="1" lang="ja-JP" altLang="en-US" smtClean="0"/>
              <a:t>1</a:t>
            </a:fld>
            <a:endParaRPr kumimoji="1" lang="ja-JP" altLang="en-US"/>
          </a:p>
        </p:txBody>
      </p:sp>
    </p:spTree>
    <p:extLst>
      <p:ext uri="{BB962C8B-B14F-4D97-AF65-F5344CB8AC3E}">
        <p14:creationId xmlns:p14="http://schemas.microsoft.com/office/powerpoint/2010/main" val="1470372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BA97E2-BE09-20D9-FC15-18CAD29E1DA3}"/>
              </a:ext>
            </a:extLst>
          </p:cNvPr>
          <p:cNvSpPr>
            <a:spLocks noGrp="1"/>
          </p:cNvSpPr>
          <p:nvPr>
            <p:ph type="title"/>
          </p:nvPr>
        </p:nvSpPr>
        <p:spPr>
          <a:xfrm>
            <a:off x="838200" y="2766218"/>
            <a:ext cx="10515600" cy="1325563"/>
          </a:xfrm>
        </p:spPr>
        <p:txBody>
          <a:bodyPr/>
          <a:lstStyle/>
          <a:p>
            <a:pPr algn="ctr"/>
            <a:r>
              <a:rPr kumimoji="1" lang="ja-JP" altLang="en-US" dirty="0"/>
              <a:t>機能詳細</a:t>
            </a:r>
          </a:p>
        </p:txBody>
      </p:sp>
      <p:sp>
        <p:nvSpPr>
          <p:cNvPr id="4" name="スライド番号プレースホルダー 3">
            <a:extLst>
              <a:ext uri="{FF2B5EF4-FFF2-40B4-BE49-F238E27FC236}">
                <a16:creationId xmlns:a16="http://schemas.microsoft.com/office/drawing/2014/main" id="{ED9274A0-E44E-2130-D2AC-33F6DE48751D}"/>
              </a:ext>
            </a:extLst>
          </p:cNvPr>
          <p:cNvSpPr>
            <a:spLocks noGrp="1"/>
          </p:cNvSpPr>
          <p:nvPr>
            <p:ph type="sldNum" sz="quarter" idx="12"/>
          </p:nvPr>
        </p:nvSpPr>
        <p:spPr/>
        <p:txBody>
          <a:bodyPr/>
          <a:lstStyle/>
          <a:p>
            <a:fld id="{FE577398-8FCA-4A77-ADAB-09A41C9A615B}" type="slidenum">
              <a:rPr kumimoji="1" lang="ja-JP" altLang="en-US" smtClean="0"/>
              <a:t>10</a:t>
            </a:fld>
            <a:endParaRPr kumimoji="1" lang="ja-JP" altLang="en-US"/>
          </a:p>
        </p:txBody>
      </p:sp>
    </p:spTree>
    <p:extLst>
      <p:ext uri="{BB962C8B-B14F-4D97-AF65-F5344CB8AC3E}">
        <p14:creationId xmlns:p14="http://schemas.microsoft.com/office/powerpoint/2010/main" val="2118820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59F0F4-E33A-55C4-5BC0-D7EC4DB8DAF4}"/>
              </a:ext>
            </a:extLst>
          </p:cNvPr>
          <p:cNvSpPr>
            <a:spLocks noGrp="1"/>
          </p:cNvSpPr>
          <p:nvPr>
            <p:ph type="title"/>
          </p:nvPr>
        </p:nvSpPr>
        <p:spPr>
          <a:xfrm>
            <a:off x="838200" y="267657"/>
            <a:ext cx="10515600" cy="1325563"/>
          </a:xfrm>
        </p:spPr>
        <p:txBody>
          <a:bodyPr/>
          <a:lstStyle/>
          <a:p>
            <a:r>
              <a:rPr kumimoji="1" lang="ja-JP" altLang="en-US" dirty="0"/>
              <a:t>フローチャート</a:t>
            </a:r>
          </a:p>
        </p:txBody>
      </p:sp>
      <p:sp>
        <p:nvSpPr>
          <p:cNvPr id="4" name="スライド番号プレースホルダー 3">
            <a:extLst>
              <a:ext uri="{FF2B5EF4-FFF2-40B4-BE49-F238E27FC236}">
                <a16:creationId xmlns:a16="http://schemas.microsoft.com/office/drawing/2014/main" id="{470C1A3F-34F7-02A6-9CD9-B060D9D26E60}"/>
              </a:ext>
            </a:extLst>
          </p:cNvPr>
          <p:cNvSpPr>
            <a:spLocks noGrp="1"/>
          </p:cNvSpPr>
          <p:nvPr>
            <p:ph type="sldNum" sz="quarter" idx="12"/>
          </p:nvPr>
        </p:nvSpPr>
        <p:spPr>
          <a:xfrm>
            <a:off x="9264842" y="6363494"/>
            <a:ext cx="2743200" cy="365125"/>
          </a:xfrm>
        </p:spPr>
        <p:txBody>
          <a:bodyPr/>
          <a:lstStyle/>
          <a:p>
            <a:fld id="{FE577398-8FCA-4A77-ADAB-09A41C9A615B}" type="slidenum">
              <a:rPr kumimoji="1" lang="ja-JP" altLang="en-US" smtClean="0"/>
              <a:t>11</a:t>
            </a:fld>
            <a:endParaRPr kumimoji="1" lang="ja-JP" altLang="en-US"/>
          </a:p>
        </p:txBody>
      </p:sp>
      <p:grpSp>
        <p:nvGrpSpPr>
          <p:cNvPr id="10" name="グループ化 9">
            <a:extLst>
              <a:ext uri="{FF2B5EF4-FFF2-40B4-BE49-F238E27FC236}">
                <a16:creationId xmlns:a16="http://schemas.microsoft.com/office/drawing/2014/main" id="{B520B9D6-4C1C-05B6-A11C-09463F504E35}"/>
              </a:ext>
            </a:extLst>
          </p:cNvPr>
          <p:cNvGrpSpPr/>
          <p:nvPr/>
        </p:nvGrpSpPr>
        <p:grpSpPr>
          <a:xfrm>
            <a:off x="4329112" y="1975647"/>
            <a:ext cx="2128838" cy="369332"/>
            <a:chOff x="3550443" y="4258747"/>
            <a:chExt cx="2128838" cy="369332"/>
          </a:xfrm>
        </p:grpSpPr>
        <p:sp>
          <p:nvSpPr>
            <p:cNvPr id="5" name="正方形/長方形 4">
              <a:extLst>
                <a:ext uri="{FF2B5EF4-FFF2-40B4-BE49-F238E27FC236}">
                  <a16:creationId xmlns:a16="http://schemas.microsoft.com/office/drawing/2014/main" id="{B3CC8A2D-2A17-4E6D-6692-D785189351B9}"/>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771BCFA-E4D0-7794-06C3-A2D79D7648C2}"/>
                </a:ext>
              </a:extLst>
            </p:cNvPr>
            <p:cNvSpPr txBox="1"/>
            <p:nvPr/>
          </p:nvSpPr>
          <p:spPr>
            <a:xfrm>
              <a:off x="3643313" y="4258747"/>
              <a:ext cx="1935956" cy="369332"/>
            </a:xfrm>
            <a:prstGeom prst="rect">
              <a:avLst/>
            </a:prstGeom>
            <a:noFill/>
          </p:spPr>
          <p:txBody>
            <a:bodyPr wrap="square" rtlCol="0">
              <a:spAutoFit/>
            </a:bodyPr>
            <a:lstStyle/>
            <a:p>
              <a:pPr algn="ctr"/>
              <a:r>
                <a:rPr kumimoji="1" lang="ja-JP" altLang="en-US" dirty="0"/>
                <a:t>ログイン</a:t>
              </a:r>
            </a:p>
          </p:txBody>
        </p:sp>
      </p:grpSp>
      <p:grpSp>
        <p:nvGrpSpPr>
          <p:cNvPr id="11" name="グループ化 10">
            <a:extLst>
              <a:ext uri="{FF2B5EF4-FFF2-40B4-BE49-F238E27FC236}">
                <a16:creationId xmlns:a16="http://schemas.microsoft.com/office/drawing/2014/main" id="{E7C0FAC9-2915-E7B5-2303-3C5316C830EA}"/>
              </a:ext>
            </a:extLst>
          </p:cNvPr>
          <p:cNvGrpSpPr/>
          <p:nvPr/>
        </p:nvGrpSpPr>
        <p:grpSpPr>
          <a:xfrm>
            <a:off x="500055" y="2551115"/>
            <a:ext cx="2128838" cy="369332"/>
            <a:chOff x="3550443" y="4258747"/>
            <a:chExt cx="2128838" cy="369332"/>
          </a:xfrm>
        </p:grpSpPr>
        <p:sp>
          <p:nvSpPr>
            <p:cNvPr id="12" name="正方形/長方形 11">
              <a:extLst>
                <a:ext uri="{FF2B5EF4-FFF2-40B4-BE49-F238E27FC236}">
                  <a16:creationId xmlns:a16="http://schemas.microsoft.com/office/drawing/2014/main" id="{6A8B0CBA-B1CC-62F6-1F34-E2D92855FE4D}"/>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B626ABB-6ABC-7BBD-FD32-B67BBFB52711}"/>
                </a:ext>
              </a:extLst>
            </p:cNvPr>
            <p:cNvSpPr txBox="1"/>
            <p:nvPr/>
          </p:nvSpPr>
          <p:spPr>
            <a:xfrm>
              <a:off x="3643313" y="4258747"/>
              <a:ext cx="1935956" cy="369332"/>
            </a:xfrm>
            <a:prstGeom prst="rect">
              <a:avLst/>
            </a:prstGeom>
            <a:noFill/>
          </p:spPr>
          <p:txBody>
            <a:bodyPr wrap="square" rtlCol="0">
              <a:spAutoFit/>
            </a:bodyPr>
            <a:lstStyle/>
            <a:p>
              <a:pPr algn="ctr"/>
              <a:r>
                <a:rPr lang="ja-JP" altLang="en-US" dirty="0"/>
                <a:t>学生</a:t>
              </a:r>
              <a:endParaRPr kumimoji="1" lang="ja-JP" altLang="en-US" dirty="0"/>
            </a:p>
          </p:txBody>
        </p:sp>
      </p:grpSp>
      <p:grpSp>
        <p:nvGrpSpPr>
          <p:cNvPr id="14" name="グループ化 13">
            <a:extLst>
              <a:ext uri="{FF2B5EF4-FFF2-40B4-BE49-F238E27FC236}">
                <a16:creationId xmlns:a16="http://schemas.microsoft.com/office/drawing/2014/main" id="{EF89CD81-82E4-4593-BA7A-73D7009DDA93}"/>
              </a:ext>
            </a:extLst>
          </p:cNvPr>
          <p:cNvGrpSpPr/>
          <p:nvPr/>
        </p:nvGrpSpPr>
        <p:grpSpPr>
          <a:xfrm>
            <a:off x="4325541" y="2551115"/>
            <a:ext cx="2128838" cy="369332"/>
            <a:chOff x="3550443" y="4258747"/>
            <a:chExt cx="2128838" cy="369332"/>
          </a:xfrm>
        </p:grpSpPr>
        <p:sp>
          <p:nvSpPr>
            <p:cNvPr id="15" name="正方形/長方形 14">
              <a:extLst>
                <a:ext uri="{FF2B5EF4-FFF2-40B4-BE49-F238E27FC236}">
                  <a16:creationId xmlns:a16="http://schemas.microsoft.com/office/drawing/2014/main" id="{25B972A1-232C-5224-FD1D-D08B82B99B12}"/>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FE645BC-AC59-D956-A9E9-94B764908663}"/>
                </a:ext>
              </a:extLst>
            </p:cNvPr>
            <p:cNvSpPr txBox="1"/>
            <p:nvPr/>
          </p:nvSpPr>
          <p:spPr>
            <a:xfrm>
              <a:off x="3643313" y="4258747"/>
              <a:ext cx="1935956" cy="369332"/>
            </a:xfrm>
            <a:prstGeom prst="rect">
              <a:avLst/>
            </a:prstGeom>
            <a:noFill/>
          </p:spPr>
          <p:txBody>
            <a:bodyPr wrap="square" rtlCol="0">
              <a:spAutoFit/>
            </a:bodyPr>
            <a:lstStyle/>
            <a:p>
              <a:pPr algn="ctr"/>
              <a:r>
                <a:rPr lang="ja-JP" altLang="en-US" dirty="0"/>
                <a:t>科目担当</a:t>
              </a:r>
              <a:endParaRPr kumimoji="1" lang="ja-JP" altLang="en-US" dirty="0"/>
            </a:p>
          </p:txBody>
        </p:sp>
      </p:grpSp>
      <p:grpSp>
        <p:nvGrpSpPr>
          <p:cNvPr id="17" name="グループ化 16">
            <a:extLst>
              <a:ext uri="{FF2B5EF4-FFF2-40B4-BE49-F238E27FC236}">
                <a16:creationId xmlns:a16="http://schemas.microsoft.com/office/drawing/2014/main" id="{749E8E3F-614C-27C5-BF71-597CA15C05AB}"/>
              </a:ext>
            </a:extLst>
          </p:cNvPr>
          <p:cNvGrpSpPr/>
          <p:nvPr/>
        </p:nvGrpSpPr>
        <p:grpSpPr>
          <a:xfrm>
            <a:off x="8467718" y="2551629"/>
            <a:ext cx="2128838" cy="369332"/>
            <a:chOff x="3550443" y="4258747"/>
            <a:chExt cx="2128838" cy="369332"/>
          </a:xfrm>
        </p:grpSpPr>
        <p:sp>
          <p:nvSpPr>
            <p:cNvPr id="18" name="正方形/長方形 17">
              <a:extLst>
                <a:ext uri="{FF2B5EF4-FFF2-40B4-BE49-F238E27FC236}">
                  <a16:creationId xmlns:a16="http://schemas.microsoft.com/office/drawing/2014/main" id="{92C4492A-2B79-AF3E-06A6-456FCB4ED496}"/>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FD4DD6AA-8F18-3B94-63FF-21731FE3362A}"/>
                </a:ext>
              </a:extLst>
            </p:cNvPr>
            <p:cNvSpPr txBox="1"/>
            <p:nvPr/>
          </p:nvSpPr>
          <p:spPr>
            <a:xfrm>
              <a:off x="3643313" y="4258747"/>
              <a:ext cx="1935956" cy="369332"/>
            </a:xfrm>
            <a:prstGeom prst="rect">
              <a:avLst/>
            </a:prstGeom>
            <a:noFill/>
          </p:spPr>
          <p:txBody>
            <a:bodyPr wrap="square" rtlCol="0">
              <a:spAutoFit/>
            </a:bodyPr>
            <a:lstStyle/>
            <a:p>
              <a:pPr algn="ctr"/>
              <a:r>
                <a:rPr lang="ja-JP" altLang="en-US" dirty="0"/>
                <a:t>学級担任</a:t>
              </a:r>
              <a:endParaRPr kumimoji="1" lang="ja-JP" altLang="en-US" dirty="0"/>
            </a:p>
          </p:txBody>
        </p:sp>
      </p:grpSp>
      <p:grpSp>
        <p:nvGrpSpPr>
          <p:cNvPr id="20" name="グループ化 19">
            <a:extLst>
              <a:ext uri="{FF2B5EF4-FFF2-40B4-BE49-F238E27FC236}">
                <a16:creationId xmlns:a16="http://schemas.microsoft.com/office/drawing/2014/main" id="{9096F4FE-9735-6536-1FCB-5AC051094F4D}"/>
              </a:ext>
            </a:extLst>
          </p:cNvPr>
          <p:cNvGrpSpPr/>
          <p:nvPr/>
        </p:nvGrpSpPr>
        <p:grpSpPr>
          <a:xfrm>
            <a:off x="9528566" y="3219034"/>
            <a:ext cx="2128838" cy="369332"/>
            <a:chOff x="3550443" y="4258747"/>
            <a:chExt cx="2128838" cy="369332"/>
          </a:xfrm>
        </p:grpSpPr>
        <p:sp>
          <p:nvSpPr>
            <p:cNvPr id="21" name="正方形/長方形 20">
              <a:extLst>
                <a:ext uri="{FF2B5EF4-FFF2-40B4-BE49-F238E27FC236}">
                  <a16:creationId xmlns:a16="http://schemas.microsoft.com/office/drawing/2014/main" id="{73BB0EA8-B287-C41C-15C0-A1AC1DA2D47F}"/>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841D2D10-10D5-48ED-095D-40F9673B1C59}"/>
                </a:ext>
              </a:extLst>
            </p:cNvPr>
            <p:cNvSpPr txBox="1"/>
            <p:nvPr/>
          </p:nvSpPr>
          <p:spPr>
            <a:xfrm>
              <a:off x="3643313" y="4258747"/>
              <a:ext cx="1935956" cy="369332"/>
            </a:xfrm>
            <a:prstGeom prst="rect">
              <a:avLst/>
            </a:prstGeom>
            <a:noFill/>
          </p:spPr>
          <p:txBody>
            <a:bodyPr wrap="square" rtlCol="0">
              <a:spAutoFit/>
            </a:bodyPr>
            <a:lstStyle/>
            <a:p>
              <a:pPr algn="ctr"/>
              <a:r>
                <a:rPr lang="en-US" altLang="ja-JP" dirty="0"/>
                <a:t>HR</a:t>
              </a:r>
              <a:r>
                <a:rPr lang="ja-JP" altLang="en-US" dirty="0"/>
                <a:t>出欠登録</a:t>
              </a:r>
              <a:endParaRPr kumimoji="1" lang="ja-JP" altLang="en-US" dirty="0"/>
            </a:p>
          </p:txBody>
        </p:sp>
      </p:grpSp>
      <p:grpSp>
        <p:nvGrpSpPr>
          <p:cNvPr id="26" name="グループ化 25">
            <a:extLst>
              <a:ext uri="{FF2B5EF4-FFF2-40B4-BE49-F238E27FC236}">
                <a16:creationId xmlns:a16="http://schemas.microsoft.com/office/drawing/2014/main" id="{0210FD43-5868-941F-AAC2-413D3C96757D}"/>
              </a:ext>
            </a:extLst>
          </p:cNvPr>
          <p:cNvGrpSpPr/>
          <p:nvPr/>
        </p:nvGrpSpPr>
        <p:grpSpPr>
          <a:xfrm>
            <a:off x="9524995" y="3915761"/>
            <a:ext cx="2128838" cy="369332"/>
            <a:chOff x="3550443" y="4258747"/>
            <a:chExt cx="2128838" cy="369332"/>
          </a:xfrm>
        </p:grpSpPr>
        <p:sp>
          <p:nvSpPr>
            <p:cNvPr id="27" name="正方形/長方形 26">
              <a:extLst>
                <a:ext uri="{FF2B5EF4-FFF2-40B4-BE49-F238E27FC236}">
                  <a16:creationId xmlns:a16="http://schemas.microsoft.com/office/drawing/2014/main" id="{46448C08-5998-E354-67DE-3E7A79FD71FA}"/>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38693F9E-64D5-3991-128E-4DDBF8D01007}"/>
                </a:ext>
              </a:extLst>
            </p:cNvPr>
            <p:cNvSpPr txBox="1"/>
            <p:nvPr/>
          </p:nvSpPr>
          <p:spPr>
            <a:xfrm>
              <a:off x="3643313" y="4258747"/>
              <a:ext cx="1935956" cy="369332"/>
            </a:xfrm>
            <a:prstGeom prst="rect">
              <a:avLst/>
            </a:prstGeom>
            <a:noFill/>
          </p:spPr>
          <p:txBody>
            <a:bodyPr wrap="square" rtlCol="0">
              <a:spAutoFit/>
            </a:bodyPr>
            <a:lstStyle/>
            <a:p>
              <a:pPr algn="ctr"/>
              <a:r>
                <a:rPr lang="ja-JP" altLang="en-US" dirty="0"/>
                <a:t>集計</a:t>
              </a:r>
              <a:r>
                <a:rPr kumimoji="1" lang="ja-JP" altLang="en-US" dirty="0"/>
                <a:t>表示</a:t>
              </a:r>
            </a:p>
          </p:txBody>
        </p:sp>
      </p:grpSp>
      <p:grpSp>
        <p:nvGrpSpPr>
          <p:cNvPr id="29" name="グループ化 28">
            <a:extLst>
              <a:ext uri="{FF2B5EF4-FFF2-40B4-BE49-F238E27FC236}">
                <a16:creationId xmlns:a16="http://schemas.microsoft.com/office/drawing/2014/main" id="{3523AC47-9214-D4F2-E5D0-0B77FEE132C2}"/>
              </a:ext>
            </a:extLst>
          </p:cNvPr>
          <p:cNvGrpSpPr/>
          <p:nvPr/>
        </p:nvGrpSpPr>
        <p:grpSpPr>
          <a:xfrm>
            <a:off x="7936699" y="4536326"/>
            <a:ext cx="2128838" cy="369332"/>
            <a:chOff x="3550443" y="4258747"/>
            <a:chExt cx="2128838" cy="369332"/>
          </a:xfrm>
        </p:grpSpPr>
        <p:sp>
          <p:nvSpPr>
            <p:cNvPr id="30" name="正方形/長方形 29">
              <a:extLst>
                <a:ext uri="{FF2B5EF4-FFF2-40B4-BE49-F238E27FC236}">
                  <a16:creationId xmlns:a16="http://schemas.microsoft.com/office/drawing/2014/main" id="{732C2969-91EC-0E51-F22E-D47BF9900312}"/>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3D7959C4-D4E3-66A5-3A9B-A2F085004C57}"/>
                </a:ext>
              </a:extLst>
            </p:cNvPr>
            <p:cNvSpPr txBox="1"/>
            <p:nvPr/>
          </p:nvSpPr>
          <p:spPr>
            <a:xfrm>
              <a:off x="3643313" y="4258747"/>
              <a:ext cx="1935956" cy="369332"/>
            </a:xfrm>
            <a:prstGeom prst="rect">
              <a:avLst/>
            </a:prstGeom>
            <a:noFill/>
          </p:spPr>
          <p:txBody>
            <a:bodyPr wrap="square" rtlCol="0">
              <a:spAutoFit/>
            </a:bodyPr>
            <a:lstStyle/>
            <a:p>
              <a:pPr algn="ctr"/>
              <a:r>
                <a:rPr lang="ja-JP" altLang="en-US" dirty="0"/>
                <a:t>データ修正</a:t>
              </a:r>
              <a:endParaRPr kumimoji="1" lang="ja-JP" altLang="en-US" dirty="0"/>
            </a:p>
          </p:txBody>
        </p:sp>
      </p:grpSp>
      <p:cxnSp>
        <p:nvCxnSpPr>
          <p:cNvPr id="35" name="コネクタ: カギ線 34">
            <a:extLst>
              <a:ext uri="{FF2B5EF4-FFF2-40B4-BE49-F238E27FC236}">
                <a16:creationId xmlns:a16="http://schemas.microsoft.com/office/drawing/2014/main" id="{68795991-401A-FA27-5DB4-828562B51073}"/>
              </a:ext>
            </a:extLst>
          </p:cNvPr>
          <p:cNvCxnSpPr>
            <a:stCxn id="19" idx="2"/>
            <a:endCxn id="22" idx="0"/>
          </p:cNvCxnSpPr>
          <p:nvPr/>
        </p:nvCxnSpPr>
        <p:spPr>
          <a:xfrm rot="16200000" flipH="1">
            <a:off x="9909954" y="2539573"/>
            <a:ext cx="298073" cy="1060848"/>
          </a:xfrm>
          <a:prstGeom prst="bentConnector3">
            <a:avLst/>
          </a:prstGeom>
        </p:spPr>
        <p:style>
          <a:lnRef idx="2">
            <a:schemeClr val="dk1"/>
          </a:lnRef>
          <a:fillRef idx="0">
            <a:schemeClr val="dk1"/>
          </a:fillRef>
          <a:effectRef idx="1">
            <a:schemeClr val="dk1"/>
          </a:effectRef>
          <a:fontRef idx="minor">
            <a:schemeClr val="tx1"/>
          </a:fontRef>
        </p:style>
      </p:cxnSp>
      <p:cxnSp>
        <p:nvCxnSpPr>
          <p:cNvPr id="37" name="コネクタ: カギ線 36">
            <a:extLst>
              <a:ext uri="{FF2B5EF4-FFF2-40B4-BE49-F238E27FC236}">
                <a16:creationId xmlns:a16="http://schemas.microsoft.com/office/drawing/2014/main" id="{B52EEBD2-4470-106B-F1A2-8FE89AE3407C}"/>
              </a:ext>
            </a:extLst>
          </p:cNvPr>
          <p:cNvCxnSpPr>
            <a:stCxn id="22" idx="2"/>
            <a:endCxn id="28" idx="0"/>
          </p:cNvCxnSpPr>
          <p:nvPr/>
        </p:nvCxnSpPr>
        <p:spPr>
          <a:xfrm rot="5400000">
            <a:off x="10423932" y="3750278"/>
            <a:ext cx="327395" cy="3571"/>
          </a:xfrm>
          <a:prstGeom prst="bentConnector3">
            <a:avLst/>
          </a:prstGeom>
        </p:spPr>
        <p:style>
          <a:lnRef idx="2">
            <a:schemeClr val="dk1"/>
          </a:lnRef>
          <a:fillRef idx="0">
            <a:schemeClr val="dk1"/>
          </a:fillRef>
          <a:effectRef idx="1">
            <a:schemeClr val="dk1"/>
          </a:effectRef>
          <a:fontRef idx="minor">
            <a:schemeClr val="tx1"/>
          </a:fontRef>
        </p:style>
      </p:cxnSp>
      <p:cxnSp>
        <p:nvCxnSpPr>
          <p:cNvPr id="39" name="コネクタ: カギ線 38">
            <a:extLst>
              <a:ext uri="{FF2B5EF4-FFF2-40B4-BE49-F238E27FC236}">
                <a16:creationId xmlns:a16="http://schemas.microsoft.com/office/drawing/2014/main" id="{3E95021D-83BE-69B1-D36B-6FE479147732}"/>
              </a:ext>
            </a:extLst>
          </p:cNvPr>
          <p:cNvCxnSpPr>
            <a:cxnSpLocks/>
          </p:cNvCxnSpPr>
          <p:nvPr/>
        </p:nvCxnSpPr>
        <p:spPr>
          <a:xfrm rot="5400000">
            <a:off x="8547752" y="3551941"/>
            <a:ext cx="1434181" cy="534590"/>
          </a:xfrm>
          <a:prstGeom prst="bentConnector3">
            <a:avLst>
              <a:gd name="adj1" fmla="val -1803"/>
            </a:avLst>
          </a:prstGeom>
        </p:spPr>
        <p:style>
          <a:lnRef idx="2">
            <a:schemeClr val="dk1"/>
          </a:lnRef>
          <a:fillRef idx="0">
            <a:schemeClr val="dk1"/>
          </a:fillRef>
          <a:effectRef idx="1">
            <a:schemeClr val="dk1"/>
          </a:effectRef>
          <a:fontRef idx="minor">
            <a:schemeClr val="tx1"/>
          </a:fontRef>
        </p:style>
      </p:cxnSp>
      <p:cxnSp>
        <p:nvCxnSpPr>
          <p:cNvPr id="42" name="コネクタ: カギ線 41">
            <a:extLst>
              <a:ext uri="{FF2B5EF4-FFF2-40B4-BE49-F238E27FC236}">
                <a16:creationId xmlns:a16="http://schemas.microsoft.com/office/drawing/2014/main" id="{00747853-AA7F-2973-0FB4-031DD925DC74}"/>
              </a:ext>
            </a:extLst>
          </p:cNvPr>
          <p:cNvCxnSpPr>
            <a:stCxn id="6" idx="2"/>
            <a:endCxn id="16" idx="0"/>
          </p:cNvCxnSpPr>
          <p:nvPr/>
        </p:nvCxnSpPr>
        <p:spPr>
          <a:xfrm rot="5400000">
            <a:off x="5285107" y="2446262"/>
            <a:ext cx="206136" cy="3571"/>
          </a:xfrm>
          <a:prstGeom prst="bentConnector3">
            <a:avLst/>
          </a:prstGeom>
        </p:spPr>
        <p:style>
          <a:lnRef idx="2">
            <a:schemeClr val="dk1"/>
          </a:lnRef>
          <a:fillRef idx="0">
            <a:schemeClr val="dk1"/>
          </a:fillRef>
          <a:effectRef idx="1">
            <a:schemeClr val="dk1"/>
          </a:effectRef>
          <a:fontRef idx="minor">
            <a:schemeClr val="tx1"/>
          </a:fontRef>
        </p:style>
      </p:cxnSp>
      <p:cxnSp>
        <p:nvCxnSpPr>
          <p:cNvPr id="44" name="直線コネクタ 43">
            <a:extLst>
              <a:ext uri="{FF2B5EF4-FFF2-40B4-BE49-F238E27FC236}">
                <a16:creationId xmlns:a16="http://schemas.microsoft.com/office/drawing/2014/main" id="{1E743617-3079-60CC-976D-29C0D7255237}"/>
              </a:ext>
            </a:extLst>
          </p:cNvPr>
          <p:cNvCxnSpPr>
            <a:stCxn id="15" idx="3"/>
            <a:endCxn id="18" idx="1"/>
          </p:cNvCxnSpPr>
          <p:nvPr/>
        </p:nvCxnSpPr>
        <p:spPr>
          <a:xfrm>
            <a:off x="6454379" y="2735781"/>
            <a:ext cx="2013339" cy="514"/>
          </a:xfrm>
          <a:prstGeom prst="line">
            <a:avLst/>
          </a:prstGeom>
        </p:spPr>
        <p:style>
          <a:lnRef idx="2">
            <a:schemeClr val="dk1"/>
          </a:lnRef>
          <a:fillRef idx="0">
            <a:schemeClr val="dk1"/>
          </a:fillRef>
          <a:effectRef idx="1">
            <a:schemeClr val="dk1"/>
          </a:effectRef>
          <a:fontRef idx="minor">
            <a:schemeClr val="tx1"/>
          </a:fontRef>
        </p:style>
      </p:cxnSp>
      <p:grpSp>
        <p:nvGrpSpPr>
          <p:cNvPr id="48" name="グループ化 47">
            <a:extLst>
              <a:ext uri="{FF2B5EF4-FFF2-40B4-BE49-F238E27FC236}">
                <a16:creationId xmlns:a16="http://schemas.microsoft.com/office/drawing/2014/main" id="{45D4C0F2-E38C-F2D2-97E4-9B99012E3AB9}"/>
              </a:ext>
            </a:extLst>
          </p:cNvPr>
          <p:cNvGrpSpPr/>
          <p:nvPr/>
        </p:nvGrpSpPr>
        <p:grpSpPr>
          <a:xfrm>
            <a:off x="5101822" y="3207714"/>
            <a:ext cx="2128838" cy="369332"/>
            <a:chOff x="3550443" y="4258747"/>
            <a:chExt cx="2128838" cy="369332"/>
          </a:xfrm>
        </p:grpSpPr>
        <p:sp>
          <p:nvSpPr>
            <p:cNvPr id="49" name="正方形/長方形 48">
              <a:extLst>
                <a:ext uri="{FF2B5EF4-FFF2-40B4-BE49-F238E27FC236}">
                  <a16:creationId xmlns:a16="http://schemas.microsoft.com/office/drawing/2014/main" id="{1217F539-E580-2C0C-F9FA-4B947C58AF22}"/>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D3FCA99B-8353-4BC5-1829-B17D737D901A}"/>
                </a:ext>
              </a:extLst>
            </p:cNvPr>
            <p:cNvSpPr txBox="1"/>
            <p:nvPr/>
          </p:nvSpPr>
          <p:spPr>
            <a:xfrm>
              <a:off x="3643313" y="4258747"/>
              <a:ext cx="1935956" cy="369332"/>
            </a:xfrm>
            <a:prstGeom prst="rect">
              <a:avLst/>
            </a:prstGeom>
            <a:noFill/>
          </p:spPr>
          <p:txBody>
            <a:bodyPr wrap="square" rtlCol="0">
              <a:spAutoFit/>
            </a:bodyPr>
            <a:lstStyle/>
            <a:p>
              <a:pPr algn="ctr"/>
              <a:r>
                <a:rPr lang="ja-JP" altLang="en-US" dirty="0"/>
                <a:t>科目出欠登録</a:t>
              </a:r>
              <a:endParaRPr kumimoji="1" lang="ja-JP" altLang="en-US" dirty="0"/>
            </a:p>
          </p:txBody>
        </p:sp>
      </p:grpSp>
      <p:grpSp>
        <p:nvGrpSpPr>
          <p:cNvPr id="51" name="グループ化 50">
            <a:extLst>
              <a:ext uri="{FF2B5EF4-FFF2-40B4-BE49-F238E27FC236}">
                <a16:creationId xmlns:a16="http://schemas.microsoft.com/office/drawing/2014/main" id="{60FCFF3F-BDCE-CA52-93E5-8F9A7FE503F7}"/>
              </a:ext>
            </a:extLst>
          </p:cNvPr>
          <p:cNvGrpSpPr/>
          <p:nvPr/>
        </p:nvGrpSpPr>
        <p:grpSpPr>
          <a:xfrm>
            <a:off x="5098251" y="3904441"/>
            <a:ext cx="2128838" cy="369332"/>
            <a:chOff x="3550443" y="4258747"/>
            <a:chExt cx="2128838" cy="369332"/>
          </a:xfrm>
        </p:grpSpPr>
        <p:sp>
          <p:nvSpPr>
            <p:cNvPr id="52" name="正方形/長方形 51">
              <a:extLst>
                <a:ext uri="{FF2B5EF4-FFF2-40B4-BE49-F238E27FC236}">
                  <a16:creationId xmlns:a16="http://schemas.microsoft.com/office/drawing/2014/main" id="{4251CCB0-6D9A-1259-864C-B8FA6B18AD8E}"/>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0BD718B8-8BB4-B473-EAFF-920B16B10B6E}"/>
                </a:ext>
              </a:extLst>
            </p:cNvPr>
            <p:cNvSpPr txBox="1"/>
            <p:nvPr/>
          </p:nvSpPr>
          <p:spPr>
            <a:xfrm>
              <a:off x="3600449" y="4258747"/>
              <a:ext cx="2035968" cy="369332"/>
            </a:xfrm>
            <a:prstGeom prst="rect">
              <a:avLst/>
            </a:prstGeom>
            <a:noFill/>
          </p:spPr>
          <p:txBody>
            <a:bodyPr wrap="square" rtlCol="0">
              <a:spAutoFit/>
            </a:bodyPr>
            <a:lstStyle/>
            <a:p>
              <a:pPr algn="ctr"/>
              <a:r>
                <a:rPr lang="ja-JP" altLang="en-US" dirty="0"/>
                <a:t>集計</a:t>
              </a:r>
              <a:r>
                <a:rPr kumimoji="1" lang="ja-JP" altLang="en-US" dirty="0"/>
                <a:t>表示</a:t>
              </a:r>
            </a:p>
          </p:txBody>
        </p:sp>
      </p:grpSp>
      <p:grpSp>
        <p:nvGrpSpPr>
          <p:cNvPr id="54" name="グループ化 53">
            <a:extLst>
              <a:ext uri="{FF2B5EF4-FFF2-40B4-BE49-F238E27FC236}">
                <a16:creationId xmlns:a16="http://schemas.microsoft.com/office/drawing/2014/main" id="{23A203CD-F044-4897-57AC-1F20183C810A}"/>
              </a:ext>
            </a:extLst>
          </p:cNvPr>
          <p:cNvGrpSpPr/>
          <p:nvPr/>
        </p:nvGrpSpPr>
        <p:grpSpPr>
          <a:xfrm>
            <a:off x="3509955" y="4525006"/>
            <a:ext cx="2128838" cy="369332"/>
            <a:chOff x="3550443" y="4258747"/>
            <a:chExt cx="2128838" cy="369332"/>
          </a:xfrm>
        </p:grpSpPr>
        <p:sp>
          <p:nvSpPr>
            <p:cNvPr id="55" name="正方形/長方形 54">
              <a:extLst>
                <a:ext uri="{FF2B5EF4-FFF2-40B4-BE49-F238E27FC236}">
                  <a16:creationId xmlns:a16="http://schemas.microsoft.com/office/drawing/2014/main" id="{6E17A6E6-FF92-4DAF-8DF6-9B54C83CD279}"/>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1FE56022-F85B-676F-466A-3815723433AC}"/>
                </a:ext>
              </a:extLst>
            </p:cNvPr>
            <p:cNvSpPr txBox="1"/>
            <p:nvPr/>
          </p:nvSpPr>
          <p:spPr>
            <a:xfrm>
              <a:off x="3643313" y="4258747"/>
              <a:ext cx="1935956" cy="369332"/>
            </a:xfrm>
            <a:prstGeom prst="rect">
              <a:avLst/>
            </a:prstGeom>
            <a:noFill/>
          </p:spPr>
          <p:txBody>
            <a:bodyPr wrap="square" rtlCol="0">
              <a:spAutoFit/>
            </a:bodyPr>
            <a:lstStyle/>
            <a:p>
              <a:pPr algn="ctr"/>
              <a:r>
                <a:rPr lang="ja-JP" altLang="en-US" dirty="0"/>
                <a:t>データ修正</a:t>
              </a:r>
              <a:endParaRPr kumimoji="1" lang="ja-JP" altLang="en-US" dirty="0"/>
            </a:p>
          </p:txBody>
        </p:sp>
      </p:grpSp>
      <p:cxnSp>
        <p:nvCxnSpPr>
          <p:cNvPr id="57" name="コネクタ: カギ線 56">
            <a:extLst>
              <a:ext uri="{FF2B5EF4-FFF2-40B4-BE49-F238E27FC236}">
                <a16:creationId xmlns:a16="http://schemas.microsoft.com/office/drawing/2014/main" id="{0215C370-3AB0-9C62-A2EF-13559F72D3A9}"/>
              </a:ext>
            </a:extLst>
          </p:cNvPr>
          <p:cNvCxnSpPr>
            <a:cxnSpLocks/>
            <a:stCxn id="50" idx="2"/>
            <a:endCxn id="53" idx="0"/>
          </p:cNvCxnSpPr>
          <p:nvPr/>
        </p:nvCxnSpPr>
        <p:spPr>
          <a:xfrm rot="16200000" flipH="1">
            <a:off x="6000758" y="3738957"/>
            <a:ext cx="327395" cy="3571"/>
          </a:xfrm>
          <a:prstGeom prst="bentConnector3">
            <a:avLst/>
          </a:prstGeom>
        </p:spPr>
        <p:style>
          <a:lnRef idx="2">
            <a:schemeClr val="dk1"/>
          </a:lnRef>
          <a:fillRef idx="0">
            <a:schemeClr val="dk1"/>
          </a:fillRef>
          <a:effectRef idx="1">
            <a:schemeClr val="dk1"/>
          </a:effectRef>
          <a:fontRef idx="minor">
            <a:schemeClr val="tx1"/>
          </a:fontRef>
        </p:style>
      </p:cxnSp>
      <p:cxnSp>
        <p:nvCxnSpPr>
          <p:cNvPr id="58" name="コネクタ: カギ線 57">
            <a:extLst>
              <a:ext uri="{FF2B5EF4-FFF2-40B4-BE49-F238E27FC236}">
                <a16:creationId xmlns:a16="http://schemas.microsoft.com/office/drawing/2014/main" id="{894E2C79-F1B9-7EE7-6B41-AF5149088CF4}"/>
              </a:ext>
            </a:extLst>
          </p:cNvPr>
          <p:cNvCxnSpPr>
            <a:cxnSpLocks/>
            <a:endCxn id="56" idx="0"/>
          </p:cNvCxnSpPr>
          <p:nvPr/>
        </p:nvCxnSpPr>
        <p:spPr>
          <a:xfrm rot="5400000">
            <a:off x="4231542" y="3370159"/>
            <a:ext cx="1494108" cy="815586"/>
          </a:xfrm>
          <a:prstGeom prst="bentConnector3">
            <a:avLst>
              <a:gd name="adj1" fmla="val 2665"/>
            </a:avLst>
          </a:prstGeom>
        </p:spPr>
        <p:style>
          <a:lnRef idx="2">
            <a:schemeClr val="dk1"/>
          </a:lnRef>
          <a:fillRef idx="0">
            <a:schemeClr val="dk1"/>
          </a:fillRef>
          <a:effectRef idx="1">
            <a:schemeClr val="dk1"/>
          </a:effectRef>
          <a:fontRef idx="minor">
            <a:schemeClr val="tx1"/>
          </a:fontRef>
        </p:style>
      </p:cxnSp>
      <p:cxnSp>
        <p:nvCxnSpPr>
          <p:cNvPr id="60" name="コネクタ: カギ線 59">
            <a:extLst>
              <a:ext uri="{FF2B5EF4-FFF2-40B4-BE49-F238E27FC236}">
                <a16:creationId xmlns:a16="http://schemas.microsoft.com/office/drawing/2014/main" id="{2B382DE4-5A34-3D76-58CE-94EE9863F475}"/>
              </a:ext>
            </a:extLst>
          </p:cNvPr>
          <p:cNvCxnSpPr>
            <a:stCxn id="16" idx="2"/>
            <a:endCxn id="50" idx="0"/>
          </p:cNvCxnSpPr>
          <p:nvPr/>
        </p:nvCxnSpPr>
        <p:spPr>
          <a:xfrm rot="16200000" flipH="1">
            <a:off x="5630896" y="2675939"/>
            <a:ext cx="287267" cy="776281"/>
          </a:xfrm>
          <a:prstGeom prst="bentConnector3">
            <a:avLst/>
          </a:prstGeom>
        </p:spPr>
        <p:style>
          <a:lnRef idx="2">
            <a:schemeClr val="dk1"/>
          </a:lnRef>
          <a:fillRef idx="0">
            <a:schemeClr val="dk1"/>
          </a:fillRef>
          <a:effectRef idx="1">
            <a:schemeClr val="dk1"/>
          </a:effectRef>
          <a:fontRef idx="minor">
            <a:schemeClr val="tx1"/>
          </a:fontRef>
        </p:style>
      </p:cxnSp>
      <p:cxnSp>
        <p:nvCxnSpPr>
          <p:cNvPr id="66" name="直線コネクタ 65">
            <a:extLst>
              <a:ext uri="{FF2B5EF4-FFF2-40B4-BE49-F238E27FC236}">
                <a16:creationId xmlns:a16="http://schemas.microsoft.com/office/drawing/2014/main" id="{2F9D8410-F030-24FC-10E9-F69A1FF6FE14}"/>
              </a:ext>
            </a:extLst>
          </p:cNvPr>
          <p:cNvCxnSpPr>
            <a:stCxn id="12" idx="3"/>
            <a:endCxn id="15" idx="1"/>
          </p:cNvCxnSpPr>
          <p:nvPr/>
        </p:nvCxnSpPr>
        <p:spPr>
          <a:xfrm>
            <a:off x="2628893" y="2735781"/>
            <a:ext cx="1696648" cy="0"/>
          </a:xfrm>
          <a:prstGeom prst="line">
            <a:avLst/>
          </a:prstGeom>
        </p:spPr>
        <p:style>
          <a:lnRef idx="2">
            <a:schemeClr val="dk1"/>
          </a:lnRef>
          <a:fillRef idx="0">
            <a:schemeClr val="dk1"/>
          </a:fillRef>
          <a:effectRef idx="1">
            <a:schemeClr val="dk1"/>
          </a:effectRef>
          <a:fontRef idx="minor">
            <a:schemeClr val="tx1"/>
          </a:fontRef>
        </p:style>
      </p:cxnSp>
      <p:grpSp>
        <p:nvGrpSpPr>
          <p:cNvPr id="67" name="グループ化 66">
            <a:extLst>
              <a:ext uri="{FF2B5EF4-FFF2-40B4-BE49-F238E27FC236}">
                <a16:creationId xmlns:a16="http://schemas.microsoft.com/office/drawing/2014/main" id="{A49B211F-207E-93B2-5A95-CAA821050C34}"/>
              </a:ext>
            </a:extLst>
          </p:cNvPr>
          <p:cNvGrpSpPr/>
          <p:nvPr/>
        </p:nvGrpSpPr>
        <p:grpSpPr>
          <a:xfrm>
            <a:off x="3509955" y="5232126"/>
            <a:ext cx="2128838" cy="369332"/>
            <a:chOff x="3550443" y="4258747"/>
            <a:chExt cx="2128838" cy="369332"/>
          </a:xfrm>
        </p:grpSpPr>
        <p:sp>
          <p:nvSpPr>
            <p:cNvPr id="68" name="正方形/長方形 67">
              <a:extLst>
                <a:ext uri="{FF2B5EF4-FFF2-40B4-BE49-F238E27FC236}">
                  <a16:creationId xmlns:a16="http://schemas.microsoft.com/office/drawing/2014/main" id="{D16157B3-5240-95BC-71E7-AE9CA1326077}"/>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5240CB86-4DD6-8C8E-3CBC-21D12DEBF53F}"/>
                </a:ext>
              </a:extLst>
            </p:cNvPr>
            <p:cNvSpPr txBox="1"/>
            <p:nvPr/>
          </p:nvSpPr>
          <p:spPr>
            <a:xfrm>
              <a:off x="3643313" y="4258747"/>
              <a:ext cx="1935956" cy="369332"/>
            </a:xfrm>
            <a:prstGeom prst="rect">
              <a:avLst/>
            </a:prstGeom>
            <a:noFill/>
          </p:spPr>
          <p:txBody>
            <a:bodyPr wrap="square" rtlCol="0">
              <a:spAutoFit/>
            </a:bodyPr>
            <a:lstStyle/>
            <a:p>
              <a:pPr algn="ctr"/>
              <a:r>
                <a:rPr kumimoji="1" lang="ja-JP" altLang="en-US" dirty="0"/>
                <a:t>エクスポート</a:t>
              </a:r>
            </a:p>
          </p:txBody>
        </p:sp>
      </p:grpSp>
      <p:cxnSp>
        <p:nvCxnSpPr>
          <p:cNvPr id="71" name="直線コネクタ 70">
            <a:extLst>
              <a:ext uri="{FF2B5EF4-FFF2-40B4-BE49-F238E27FC236}">
                <a16:creationId xmlns:a16="http://schemas.microsoft.com/office/drawing/2014/main" id="{916830B4-A9B3-AA89-6157-7B66C17EB1BB}"/>
              </a:ext>
            </a:extLst>
          </p:cNvPr>
          <p:cNvCxnSpPr>
            <a:stCxn id="56" idx="2"/>
            <a:endCxn id="69" idx="0"/>
          </p:cNvCxnSpPr>
          <p:nvPr/>
        </p:nvCxnSpPr>
        <p:spPr>
          <a:xfrm>
            <a:off x="4570803" y="4894338"/>
            <a:ext cx="0" cy="337788"/>
          </a:xfrm>
          <a:prstGeom prst="line">
            <a:avLst/>
          </a:prstGeom>
        </p:spPr>
        <p:style>
          <a:lnRef idx="2">
            <a:schemeClr val="dk1"/>
          </a:lnRef>
          <a:fillRef idx="0">
            <a:schemeClr val="dk1"/>
          </a:fillRef>
          <a:effectRef idx="1">
            <a:schemeClr val="dk1"/>
          </a:effectRef>
          <a:fontRef idx="minor">
            <a:schemeClr val="tx1"/>
          </a:fontRef>
        </p:style>
      </p:cxnSp>
      <p:grpSp>
        <p:nvGrpSpPr>
          <p:cNvPr id="72" name="グループ化 71">
            <a:extLst>
              <a:ext uri="{FF2B5EF4-FFF2-40B4-BE49-F238E27FC236}">
                <a16:creationId xmlns:a16="http://schemas.microsoft.com/office/drawing/2014/main" id="{323D7115-6E27-5B18-D15C-77EA2163C12C}"/>
              </a:ext>
            </a:extLst>
          </p:cNvPr>
          <p:cNvGrpSpPr/>
          <p:nvPr/>
        </p:nvGrpSpPr>
        <p:grpSpPr>
          <a:xfrm>
            <a:off x="7936699" y="5283576"/>
            <a:ext cx="2128838" cy="369332"/>
            <a:chOff x="3550443" y="4258747"/>
            <a:chExt cx="2128838" cy="369332"/>
          </a:xfrm>
        </p:grpSpPr>
        <p:sp>
          <p:nvSpPr>
            <p:cNvPr id="73" name="正方形/長方形 72">
              <a:extLst>
                <a:ext uri="{FF2B5EF4-FFF2-40B4-BE49-F238E27FC236}">
                  <a16:creationId xmlns:a16="http://schemas.microsoft.com/office/drawing/2014/main" id="{27CECD64-6EC5-9509-24E2-B3E7A0261D95}"/>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DF67EB71-ADCE-5276-ACB5-1116AE2BA001}"/>
                </a:ext>
              </a:extLst>
            </p:cNvPr>
            <p:cNvSpPr txBox="1"/>
            <p:nvPr/>
          </p:nvSpPr>
          <p:spPr>
            <a:xfrm>
              <a:off x="3643313" y="4258747"/>
              <a:ext cx="1935956" cy="369332"/>
            </a:xfrm>
            <a:prstGeom prst="rect">
              <a:avLst/>
            </a:prstGeom>
            <a:noFill/>
          </p:spPr>
          <p:txBody>
            <a:bodyPr wrap="square" rtlCol="0">
              <a:spAutoFit/>
            </a:bodyPr>
            <a:lstStyle/>
            <a:p>
              <a:pPr algn="ctr"/>
              <a:r>
                <a:rPr kumimoji="1" lang="ja-JP" altLang="en-US" dirty="0"/>
                <a:t>エクスポート</a:t>
              </a:r>
            </a:p>
          </p:txBody>
        </p:sp>
      </p:grpSp>
      <p:cxnSp>
        <p:nvCxnSpPr>
          <p:cNvPr id="75" name="直線コネクタ 74">
            <a:extLst>
              <a:ext uri="{FF2B5EF4-FFF2-40B4-BE49-F238E27FC236}">
                <a16:creationId xmlns:a16="http://schemas.microsoft.com/office/drawing/2014/main" id="{F4AE36CA-D963-4E04-4620-48B4B1237286}"/>
              </a:ext>
            </a:extLst>
          </p:cNvPr>
          <p:cNvCxnSpPr>
            <a:endCxn id="74" idx="0"/>
          </p:cNvCxnSpPr>
          <p:nvPr/>
        </p:nvCxnSpPr>
        <p:spPr>
          <a:xfrm>
            <a:off x="8997547" y="4945788"/>
            <a:ext cx="0" cy="337788"/>
          </a:xfrm>
          <a:prstGeom prst="line">
            <a:avLst/>
          </a:prstGeom>
        </p:spPr>
        <p:style>
          <a:lnRef idx="2">
            <a:schemeClr val="dk1"/>
          </a:lnRef>
          <a:fillRef idx="0">
            <a:schemeClr val="dk1"/>
          </a:fillRef>
          <a:effectRef idx="1">
            <a:schemeClr val="dk1"/>
          </a:effectRef>
          <a:fontRef idx="minor">
            <a:schemeClr val="tx1"/>
          </a:fontRef>
        </p:style>
      </p:cxnSp>
      <p:grpSp>
        <p:nvGrpSpPr>
          <p:cNvPr id="76" name="グループ化 75">
            <a:extLst>
              <a:ext uri="{FF2B5EF4-FFF2-40B4-BE49-F238E27FC236}">
                <a16:creationId xmlns:a16="http://schemas.microsoft.com/office/drawing/2014/main" id="{4EF7ABB8-D070-A788-37E7-016CF2BA0B74}"/>
              </a:ext>
            </a:extLst>
          </p:cNvPr>
          <p:cNvGrpSpPr/>
          <p:nvPr/>
        </p:nvGrpSpPr>
        <p:grpSpPr>
          <a:xfrm>
            <a:off x="496484" y="3394134"/>
            <a:ext cx="2128838" cy="369332"/>
            <a:chOff x="3550443" y="4258747"/>
            <a:chExt cx="2128838" cy="369332"/>
          </a:xfrm>
        </p:grpSpPr>
        <p:sp>
          <p:nvSpPr>
            <p:cNvPr id="77" name="正方形/長方形 76">
              <a:extLst>
                <a:ext uri="{FF2B5EF4-FFF2-40B4-BE49-F238E27FC236}">
                  <a16:creationId xmlns:a16="http://schemas.microsoft.com/office/drawing/2014/main" id="{47B39E68-380E-2B06-0F6E-6086BEEA1FC7}"/>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EAE0B1E1-56AB-CA2A-DE40-C09D46ED2D51}"/>
                </a:ext>
              </a:extLst>
            </p:cNvPr>
            <p:cNvSpPr txBox="1"/>
            <p:nvPr/>
          </p:nvSpPr>
          <p:spPr>
            <a:xfrm>
              <a:off x="3600449" y="4258747"/>
              <a:ext cx="2035968" cy="369332"/>
            </a:xfrm>
            <a:prstGeom prst="rect">
              <a:avLst/>
            </a:prstGeom>
            <a:noFill/>
          </p:spPr>
          <p:txBody>
            <a:bodyPr wrap="square" rtlCol="0">
              <a:spAutoFit/>
            </a:bodyPr>
            <a:lstStyle/>
            <a:p>
              <a:pPr algn="ctr"/>
              <a:r>
                <a:rPr lang="ja-JP" altLang="en-US" dirty="0"/>
                <a:t>集計</a:t>
              </a:r>
              <a:r>
                <a:rPr kumimoji="1" lang="ja-JP" altLang="en-US" dirty="0"/>
                <a:t>表示</a:t>
              </a:r>
            </a:p>
          </p:txBody>
        </p:sp>
      </p:grpSp>
      <p:cxnSp>
        <p:nvCxnSpPr>
          <p:cNvPr id="80" name="直線コネクタ 79">
            <a:extLst>
              <a:ext uri="{FF2B5EF4-FFF2-40B4-BE49-F238E27FC236}">
                <a16:creationId xmlns:a16="http://schemas.microsoft.com/office/drawing/2014/main" id="{D4CB1BC0-9BC6-6066-144C-5527011D2545}"/>
              </a:ext>
            </a:extLst>
          </p:cNvPr>
          <p:cNvCxnSpPr>
            <a:cxnSpLocks/>
            <a:stCxn id="13" idx="2"/>
            <a:endCxn id="78" idx="0"/>
          </p:cNvCxnSpPr>
          <p:nvPr/>
        </p:nvCxnSpPr>
        <p:spPr>
          <a:xfrm>
            <a:off x="1560903" y="2920447"/>
            <a:ext cx="3571" cy="473687"/>
          </a:xfrm>
          <a:prstGeom prst="line">
            <a:avLst/>
          </a:prstGeom>
        </p:spPr>
        <p:style>
          <a:lnRef idx="2">
            <a:schemeClr val="dk1"/>
          </a:lnRef>
          <a:fillRef idx="0">
            <a:schemeClr val="dk1"/>
          </a:fillRef>
          <a:effectRef idx="1">
            <a:schemeClr val="dk1"/>
          </a:effectRef>
          <a:fontRef idx="minor">
            <a:schemeClr val="tx1"/>
          </a:fontRef>
        </p:style>
      </p:cxnSp>
      <p:sp>
        <p:nvSpPr>
          <p:cNvPr id="3" name="テキスト ボックス 2">
            <a:extLst>
              <a:ext uri="{FF2B5EF4-FFF2-40B4-BE49-F238E27FC236}">
                <a16:creationId xmlns:a16="http://schemas.microsoft.com/office/drawing/2014/main" id="{79AA6B0A-DE51-9015-CB28-8B7FE04E689B}"/>
              </a:ext>
            </a:extLst>
          </p:cNvPr>
          <p:cNvSpPr txBox="1"/>
          <p:nvPr/>
        </p:nvSpPr>
        <p:spPr>
          <a:xfrm>
            <a:off x="1184339" y="1138602"/>
            <a:ext cx="5946309" cy="369332"/>
          </a:xfrm>
          <a:prstGeom prst="rect">
            <a:avLst/>
          </a:prstGeom>
          <a:noFill/>
        </p:spPr>
        <p:txBody>
          <a:bodyPr wrap="square" rtlCol="0">
            <a:spAutoFit/>
          </a:bodyPr>
          <a:lstStyle/>
          <a:p>
            <a:r>
              <a:rPr kumimoji="1" lang="ja-JP" altLang="en-US" dirty="0"/>
              <a:t>以下にフローチャートを使用する際の流れを示す。</a:t>
            </a:r>
          </a:p>
        </p:txBody>
      </p:sp>
      <p:grpSp>
        <p:nvGrpSpPr>
          <p:cNvPr id="7" name="グループ化 6">
            <a:extLst>
              <a:ext uri="{FF2B5EF4-FFF2-40B4-BE49-F238E27FC236}">
                <a16:creationId xmlns:a16="http://schemas.microsoft.com/office/drawing/2014/main" id="{868C1181-7623-F736-F309-21253BF96DDC}"/>
              </a:ext>
            </a:extLst>
          </p:cNvPr>
          <p:cNvGrpSpPr/>
          <p:nvPr/>
        </p:nvGrpSpPr>
        <p:grpSpPr>
          <a:xfrm>
            <a:off x="468501" y="4285093"/>
            <a:ext cx="2128838" cy="369332"/>
            <a:chOff x="3550443" y="4258747"/>
            <a:chExt cx="2128838" cy="369332"/>
          </a:xfrm>
        </p:grpSpPr>
        <p:sp>
          <p:nvSpPr>
            <p:cNvPr id="8" name="正方形/長方形 7">
              <a:extLst>
                <a:ext uri="{FF2B5EF4-FFF2-40B4-BE49-F238E27FC236}">
                  <a16:creationId xmlns:a16="http://schemas.microsoft.com/office/drawing/2014/main" id="{D44B9BB8-A713-7464-2A3D-1BA55F49A100}"/>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EE5D29C-D8B2-A63E-7259-D4AFDA383C79}"/>
                </a:ext>
              </a:extLst>
            </p:cNvPr>
            <p:cNvSpPr txBox="1"/>
            <p:nvPr/>
          </p:nvSpPr>
          <p:spPr>
            <a:xfrm>
              <a:off x="3600449" y="4258747"/>
              <a:ext cx="2035968" cy="369332"/>
            </a:xfrm>
            <a:prstGeom prst="rect">
              <a:avLst/>
            </a:prstGeom>
            <a:noFill/>
          </p:spPr>
          <p:txBody>
            <a:bodyPr wrap="square" rtlCol="0">
              <a:spAutoFit/>
            </a:bodyPr>
            <a:lstStyle/>
            <a:p>
              <a:pPr algn="ctr"/>
              <a:r>
                <a:rPr kumimoji="1" lang="ja-JP" altLang="en-US" dirty="0"/>
                <a:t>ログアウト</a:t>
              </a:r>
            </a:p>
          </p:txBody>
        </p:sp>
      </p:grpSp>
      <p:cxnSp>
        <p:nvCxnSpPr>
          <p:cNvPr id="23" name="直線コネクタ 22">
            <a:extLst>
              <a:ext uri="{FF2B5EF4-FFF2-40B4-BE49-F238E27FC236}">
                <a16:creationId xmlns:a16="http://schemas.microsoft.com/office/drawing/2014/main" id="{D5EC9724-0531-BED1-C30A-70C7F6DFCEDF}"/>
              </a:ext>
            </a:extLst>
          </p:cNvPr>
          <p:cNvCxnSpPr>
            <a:cxnSpLocks/>
            <a:endCxn id="9" idx="0"/>
          </p:cNvCxnSpPr>
          <p:nvPr/>
        </p:nvCxnSpPr>
        <p:spPr>
          <a:xfrm>
            <a:off x="1532920" y="3811406"/>
            <a:ext cx="3571" cy="473687"/>
          </a:xfrm>
          <a:prstGeom prst="line">
            <a:avLst/>
          </a:prstGeom>
        </p:spPr>
        <p:style>
          <a:lnRef idx="2">
            <a:schemeClr val="dk1"/>
          </a:lnRef>
          <a:fillRef idx="0">
            <a:schemeClr val="dk1"/>
          </a:fillRef>
          <a:effectRef idx="1">
            <a:schemeClr val="dk1"/>
          </a:effectRef>
          <a:fontRef idx="minor">
            <a:schemeClr val="tx1"/>
          </a:fontRef>
        </p:style>
      </p:cxnSp>
      <p:grpSp>
        <p:nvGrpSpPr>
          <p:cNvPr id="24" name="グループ化 23">
            <a:extLst>
              <a:ext uri="{FF2B5EF4-FFF2-40B4-BE49-F238E27FC236}">
                <a16:creationId xmlns:a16="http://schemas.microsoft.com/office/drawing/2014/main" id="{52495669-DAC8-51F7-4441-83C72FAC01E2}"/>
              </a:ext>
            </a:extLst>
          </p:cNvPr>
          <p:cNvGrpSpPr/>
          <p:nvPr/>
        </p:nvGrpSpPr>
        <p:grpSpPr>
          <a:xfrm>
            <a:off x="3506384" y="6071954"/>
            <a:ext cx="2128838" cy="369332"/>
            <a:chOff x="3550443" y="4258747"/>
            <a:chExt cx="2128838" cy="369332"/>
          </a:xfrm>
        </p:grpSpPr>
        <p:sp>
          <p:nvSpPr>
            <p:cNvPr id="25" name="正方形/長方形 24">
              <a:extLst>
                <a:ext uri="{FF2B5EF4-FFF2-40B4-BE49-F238E27FC236}">
                  <a16:creationId xmlns:a16="http://schemas.microsoft.com/office/drawing/2014/main" id="{89AA853E-77FF-5DBA-5964-16ED986E8769}"/>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A2632D30-4A36-A394-5B36-B01AFEFE706C}"/>
                </a:ext>
              </a:extLst>
            </p:cNvPr>
            <p:cNvSpPr txBox="1"/>
            <p:nvPr/>
          </p:nvSpPr>
          <p:spPr>
            <a:xfrm>
              <a:off x="3600449" y="4258747"/>
              <a:ext cx="2035968" cy="369332"/>
            </a:xfrm>
            <a:prstGeom prst="rect">
              <a:avLst/>
            </a:prstGeom>
            <a:noFill/>
          </p:spPr>
          <p:txBody>
            <a:bodyPr wrap="square" rtlCol="0">
              <a:spAutoFit/>
            </a:bodyPr>
            <a:lstStyle/>
            <a:p>
              <a:pPr algn="ctr"/>
              <a:r>
                <a:rPr kumimoji="1" lang="ja-JP" altLang="en-US" dirty="0"/>
                <a:t>ログアウト</a:t>
              </a:r>
            </a:p>
          </p:txBody>
        </p:sp>
      </p:grpSp>
      <p:cxnSp>
        <p:nvCxnSpPr>
          <p:cNvPr id="33" name="直線コネクタ 32">
            <a:extLst>
              <a:ext uri="{FF2B5EF4-FFF2-40B4-BE49-F238E27FC236}">
                <a16:creationId xmlns:a16="http://schemas.microsoft.com/office/drawing/2014/main" id="{48E10977-C538-3DE8-90BF-D866DCD53DF9}"/>
              </a:ext>
            </a:extLst>
          </p:cNvPr>
          <p:cNvCxnSpPr>
            <a:cxnSpLocks/>
            <a:endCxn id="32" idx="0"/>
          </p:cNvCxnSpPr>
          <p:nvPr/>
        </p:nvCxnSpPr>
        <p:spPr>
          <a:xfrm>
            <a:off x="4570803" y="5598267"/>
            <a:ext cx="3571" cy="473687"/>
          </a:xfrm>
          <a:prstGeom prst="line">
            <a:avLst/>
          </a:prstGeom>
        </p:spPr>
        <p:style>
          <a:lnRef idx="2">
            <a:schemeClr val="dk1"/>
          </a:lnRef>
          <a:fillRef idx="0">
            <a:schemeClr val="dk1"/>
          </a:fillRef>
          <a:effectRef idx="1">
            <a:schemeClr val="dk1"/>
          </a:effectRef>
          <a:fontRef idx="minor">
            <a:schemeClr val="tx1"/>
          </a:fontRef>
        </p:style>
      </p:cxnSp>
      <p:grpSp>
        <p:nvGrpSpPr>
          <p:cNvPr id="34" name="グループ化 33">
            <a:extLst>
              <a:ext uri="{FF2B5EF4-FFF2-40B4-BE49-F238E27FC236}">
                <a16:creationId xmlns:a16="http://schemas.microsoft.com/office/drawing/2014/main" id="{7012B27C-4A1D-1C0A-06D8-5EFC88C8E516}"/>
              </a:ext>
            </a:extLst>
          </p:cNvPr>
          <p:cNvGrpSpPr/>
          <p:nvPr/>
        </p:nvGrpSpPr>
        <p:grpSpPr>
          <a:xfrm>
            <a:off x="7936699" y="6122476"/>
            <a:ext cx="2128838" cy="369332"/>
            <a:chOff x="3550443" y="4258747"/>
            <a:chExt cx="2128838" cy="369332"/>
          </a:xfrm>
        </p:grpSpPr>
        <p:sp>
          <p:nvSpPr>
            <p:cNvPr id="36" name="正方形/長方形 35">
              <a:extLst>
                <a:ext uri="{FF2B5EF4-FFF2-40B4-BE49-F238E27FC236}">
                  <a16:creationId xmlns:a16="http://schemas.microsoft.com/office/drawing/2014/main" id="{D6FED1F4-53F2-DAB1-8220-FE659C8DA9E9}"/>
                </a:ext>
              </a:extLst>
            </p:cNvPr>
            <p:cNvSpPr/>
            <p:nvPr/>
          </p:nvSpPr>
          <p:spPr>
            <a:xfrm>
              <a:off x="3550443" y="4309269"/>
              <a:ext cx="2128838" cy="2682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D7D2D66-5569-6A6F-1C3A-B6BDA3CA313F}"/>
                </a:ext>
              </a:extLst>
            </p:cNvPr>
            <p:cNvSpPr txBox="1"/>
            <p:nvPr/>
          </p:nvSpPr>
          <p:spPr>
            <a:xfrm>
              <a:off x="3600449" y="4258747"/>
              <a:ext cx="2035968" cy="369332"/>
            </a:xfrm>
            <a:prstGeom prst="rect">
              <a:avLst/>
            </a:prstGeom>
            <a:noFill/>
          </p:spPr>
          <p:txBody>
            <a:bodyPr wrap="square" rtlCol="0">
              <a:spAutoFit/>
            </a:bodyPr>
            <a:lstStyle/>
            <a:p>
              <a:pPr algn="ctr"/>
              <a:r>
                <a:rPr kumimoji="1" lang="ja-JP" altLang="en-US" dirty="0"/>
                <a:t>ログアウト</a:t>
              </a:r>
            </a:p>
          </p:txBody>
        </p:sp>
      </p:grpSp>
      <p:cxnSp>
        <p:nvCxnSpPr>
          <p:cNvPr id="40" name="直線コネクタ 39">
            <a:extLst>
              <a:ext uri="{FF2B5EF4-FFF2-40B4-BE49-F238E27FC236}">
                <a16:creationId xmlns:a16="http://schemas.microsoft.com/office/drawing/2014/main" id="{5F077DF1-0257-E9F4-A865-E1D0EA871D29}"/>
              </a:ext>
            </a:extLst>
          </p:cNvPr>
          <p:cNvCxnSpPr>
            <a:cxnSpLocks/>
            <a:endCxn id="38" idx="0"/>
          </p:cNvCxnSpPr>
          <p:nvPr/>
        </p:nvCxnSpPr>
        <p:spPr>
          <a:xfrm>
            <a:off x="9001118" y="5648789"/>
            <a:ext cx="3571" cy="473687"/>
          </a:xfrm>
          <a:prstGeom prst="line">
            <a:avLst/>
          </a:prstGeom>
        </p:spPr>
        <p:style>
          <a:lnRef idx="2">
            <a:schemeClr val="dk1"/>
          </a:lnRef>
          <a:fillRef idx="0">
            <a:schemeClr val="dk1"/>
          </a:fillRef>
          <a:effectRef idx="1">
            <a:schemeClr val="dk1"/>
          </a:effectRef>
          <a:fontRef idx="minor">
            <a:schemeClr val="tx1"/>
          </a:fontRef>
        </p:style>
      </p:cxnSp>
      <p:cxnSp>
        <p:nvCxnSpPr>
          <p:cNvPr id="61" name="コネクタ: カギ線 60">
            <a:extLst>
              <a:ext uri="{FF2B5EF4-FFF2-40B4-BE49-F238E27FC236}">
                <a16:creationId xmlns:a16="http://schemas.microsoft.com/office/drawing/2014/main" id="{EB557ED3-4B7D-AB4B-37AE-B9CC74DD83C9}"/>
              </a:ext>
            </a:extLst>
          </p:cNvPr>
          <p:cNvCxnSpPr>
            <a:cxnSpLocks/>
            <a:stCxn id="28" idx="2"/>
            <a:endCxn id="30" idx="3"/>
          </p:cNvCxnSpPr>
          <p:nvPr/>
        </p:nvCxnSpPr>
        <p:spPr>
          <a:xfrm rot="5400000">
            <a:off x="10107741" y="4242889"/>
            <a:ext cx="435899" cy="520306"/>
          </a:xfrm>
          <a:prstGeom prst="bentConnector2">
            <a:avLst/>
          </a:prstGeom>
        </p:spPr>
        <p:style>
          <a:lnRef idx="2">
            <a:schemeClr val="dk1"/>
          </a:lnRef>
          <a:fillRef idx="0">
            <a:schemeClr val="dk1"/>
          </a:fillRef>
          <a:effectRef idx="1">
            <a:schemeClr val="dk1"/>
          </a:effectRef>
          <a:fontRef idx="minor">
            <a:schemeClr val="tx1"/>
          </a:fontRef>
        </p:style>
      </p:cxnSp>
      <p:cxnSp>
        <p:nvCxnSpPr>
          <p:cNvPr id="65" name="コネクタ: カギ線 64">
            <a:extLst>
              <a:ext uri="{FF2B5EF4-FFF2-40B4-BE49-F238E27FC236}">
                <a16:creationId xmlns:a16="http://schemas.microsoft.com/office/drawing/2014/main" id="{BB993D52-9C2C-D3EE-615C-C2EF25F70AA3}"/>
              </a:ext>
            </a:extLst>
          </p:cNvPr>
          <p:cNvCxnSpPr>
            <a:cxnSpLocks/>
            <a:stCxn id="53" idx="2"/>
            <a:endCxn id="55" idx="3"/>
          </p:cNvCxnSpPr>
          <p:nvPr/>
        </p:nvCxnSpPr>
        <p:spPr>
          <a:xfrm rot="5400000">
            <a:off x="5684568" y="4227998"/>
            <a:ext cx="435899" cy="527448"/>
          </a:xfrm>
          <a:prstGeom prst="bentConnector2">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58862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FD5CA-74A8-2199-3B14-283F60E9E961}"/>
              </a:ext>
            </a:extLst>
          </p:cNvPr>
          <p:cNvSpPr>
            <a:spLocks noGrp="1"/>
          </p:cNvSpPr>
          <p:nvPr>
            <p:ph type="title"/>
          </p:nvPr>
        </p:nvSpPr>
        <p:spPr>
          <a:xfrm>
            <a:off x="1065229" y="321310"/>
            <a:ext cx="10515600" cy="1325563"/>
          </a:xfrm>
        </p:spPr>
        <p:txBody>
          <a:bodyPr/>
          <a:lstStyle/>
          <a:p>
            <a:r>
              <a:rPr kumimoji="1" lang="ja-JP" altLang="en-US" dirty="0"/>
              <a:t>機能一覧と詳細</a:t>
            </a:r>
          </a:p>
        </p:txBody>
      </p:sp>
      <p:sp>
        <p:nvSpPr>
          <p:cNvPr id="4" name="スライド番号プレースホルダー 3">
            <a:extLst>
              <a:ext uri="{FF2B5EF4-FFF2-40B4-BE49-F238E27FC236}">
                <a16:creationId xmlns:a16="http://schemas.microsoft.com/office/drawing/2014/main" id="{EBC375B4-F40A-D055-789A-E727A92F0954}"/>
              </a:ext>
            </a:extLst>
          </p:cNvPr>
          <p:cNvSpPr>
            <a:spLocks noGrp="1"/>
          </p:cNvSpPr>
          <p:nvPr>
            <p:ph type="sldNum" sz="quarter" idx="12"/>
          </p:nvPr>
        </p:nvSpPr>
        <p:spPr>
          <a:xfrm>
            <a:off x="8837629" y="6443819"/>
            <a:ext cx="2743200" cy="365125"/>
          </a:xfrm>
        </p:spPr>
        <p:txBody>
          <a:bodyPr/>
          <a:lstStyle/>
          <a:p>
            <a:fld id="{FE577398-8FCA-4A77-ADAB-09A41C9A615B}" type="slidenum">
              <a:rPr kumimoji="1" lang="ja-JP" altLang="en-US" smtClean="0"/>
              <a:t>12</a:t>
            </a:fld>
            <a:endParaRPr kumimoji="1" lang="ja-JP" altLang="en-US" dirty="0"/>
          </a:p>
        </p:txBody>
      </p:sp>
      <p:graphicFrame>
        <p:nvGraphicFramePr>
          <p:cNvPr id="5" name="表 5">
            <a:extLst>
              <a:ext uri="{FF2B5EF4-FFF2-40B4-BE49-F238E27FC236}">
                <a16:creationId xmlns:a16="http://schemas.microsoft.com/office/drawing/2014/main" id="{1BDD6874-07D3-4E11-F2C9-64FBA35E84A5}"/>
              </a:ext>
            </a:extLst>
          </p:cNvPr>
          <p:cNvGraphicFramePr>
            <a:graphicFrameLocks noGrp="1"/>
          </p:cNvGraphicFramePr>
          <p:nvPr>
            <p:extLst>
              <p:ext uri="{D42A27DB-BD31-4B8C-83A1-F6EECF244321}">
                <p14:modId xmlns:p14="http://schemas.microsoft.com/office/powerpoint/2010/main" val="557975425"/>
              </p:ext>
            </p:extLst>
          </p:nvPr>
        </p:nvGraphicFramePr>
        <p:xfrm>
          <a:off x="673488" y="1272698"/>
          <a:ext cx="10845024" cy="5146040"/>
        </p:xfrm>
        <a:graphic>
          <a:graphicData uri="http://schemas.openxmlformats.org/drawingml/2006/table">
            <a:tbl>
              <a:tblPr firstRow="1" bandRow="1">
                <a:tableStyleId>{5C22544A-7EE6-4342-B048-85BDC9FD1C3A}</a:tableStyleId>
              </a:tblPr>
              <a:tblGrid>
                <a:gridCol w="1335030">
                  <a:extLst>
                    <a:ext uri="{9D8B030D-6E8A-4147-A177-3AD203B41FA5}">
                      <a16:colId xmlns:a16="http://schemas.microsoft.com/office/drawing/2014/main" val="1990392749"/>
                    </a:ext>
                  </a:extLst>
                </a:gridCol>
                <a:gridCol w="1270463">
                  <a:extLst>
                    <a:ext uri="{9D8B030D-6E8A-4147-A177-3AD203B41FA5}">
                      <a16:colId xmlns:a16="http://schemas.microsoft.com/office/drawing/2014/main" val="3843425260"/>
                    </a:ext>
                  </a:extLst>
                </a:gridCol>
                <a:gridCol w="4779538">
                  <a:extLst>
                    <a:ext uri="{9D8B030D-6E8A-4147-A177-3AD203B41FA5}">
                      <a16:colId xmlns:a16="http://schemas.microsoft.com/office/drawing/2014/main" val="1260385137"/>
                    </a:ext>
                  </a:extLst>
                </a:gridCol>
                <a:gridCol w="3459993">
                  <a:extLst>
                    <a:ext uri="{9D8B030D-6E8A-4147-A177-3AD203B41FA5}">
                      <a16:colId xmlns:a16="http://schemas.microsoft.com/office/drawing/2014/main" val="4007311183"/>
                    </a:ext>
                  </a:extLst>
                </a:gridCol>
              </a:tblGrid>
              <a:tr h="370840">
                <a:tc>
                  <a:txBody>
                    <a:bodyPr/>
                    <a:lstStyle/>
                    <a:p>
                      <a:r>
                        <a:rPr kumimoji="1" lang="ja-JP" altLang="en-US" sz="1300" dirty="0"/>
                        <a:t>グループ</a:t>
                      </a:r>
                    </a:p>
                  </a:txBody>
                  <a:tcPr/>
                </a:tc>
                <a:tc>
                  <a:txBody>
                    <a:bodyPr/>
                    <a:lstStyle/>
                    <a:p>
                      <a:r>
                        <a:rPr kumimoji="1" lang="ja-JP" altLang="en-US" sz="1300" dirty="0"/>
                        <a:t>機能</a:t>
                      </a:r>
                    </a:p>
                  </a:txBody>
                  <a:tcPr/>
                </a:tc>
                <a:tc>
                  <a:txBody>
                    <a:bodyPr/>
                    <a:lstStyle/>
                    <a:p>
                      <a:r>
                        <a:rPr kumimoji="1" lang="ja-JP" altLang="en-US" sz="1300" dirty="0"/>
                        <a:t>詳細</a:t>
                      </a:r>
                    </a:p>
                  </a:txBody>
                  <a:tcPr/>
                </a:tc>
                <a:tc>
                  <a:txBody>
                    <a:bodyPr/>
                    <a:lstStyle/>
                    <a:p>
                      <a:r>
                        <a:rPr kumimoji="1" lang="ja-JP" altLang="en-US" sz="1300" dirty="0"/>
                        <a:t>備考</a:t>
                      </a:r>
                    </a:p>
                  </a:txBody>
                  <a:tcPr/>
                </a:tc>
                <a:extLst>
                  <a:ext uri="{0D108BD9-81ED-4DB2-BD59-A6C34878D82A}">
                    <a16:rowId xmlns:a16="http://schemas.microsoft.com/office/drawing/2014/main" val="3181479491"/>
                  </a:ext>
                </a:extLst>
              </a:tr>
              <a:tr h="370840">
                <a:tc>
                  <a:txBody>
                    <a:bodyPr/>
                    <a:lstStyle/>
                    <a:p>
                      <a:r>
                        <a:rPr kumimoji="1" lang="ja-JP" altLang="en-US" sz="1300" dirty="0"/>
                        <a:t>科目担当＆</a:t>
                      </a:r>
                      <a:endParaRPr kumimoji="1" lang="en-US" altLang="ja-JP" sz="1300" dirty="0"/>
                    </a:p>
                    <a:p>
                      <a:r>
                        <a:rPr kumimoji="1" lang="ja-JP" altLang="en-US" sz="1300" dirty="0"/>
                        <a:t>学級担任</a:t>
                      </a:r>
                    </a:p>
                  </a:txBody>
                  <a:tcPr/>
                </a:tc>
                <a:tc>
                  <a:txBody>
                    <a:bodyPr/>
                    <a:lstStyle/>
                    <a:p>
                      <a:r>
                        <a:rPr kumimoji="1" lang="ja-JP" altLang="en-US" sz="1300" dirty="0"/>
                        <a:t>ページ遷移</a:t>
                      </a:r>
                    </a:p>
                  </a:txBody>
                  <a:tcPr/>
                </a:tc>
                <a:tc>
                  <a:txBody>
                    <a:bodyPr/>
                    <a:lstStyle/>
                    <a:p>
                      <a:r>
                        <a:rPr kumimoji="1" lang="en-US" altLang="ja-JP" sz="1300" dirty="0"/>
                        <a:t>Logout</a:t>
                      </a:r>
                      <a:r>
                        <a:rPr kumimoji="1" lang="ja-JP" altLang="en-US" sz="1300" dirty="0"/>
                        <a:t>、</a:t>
                      </a:r>
                      <a:r>
                        <a:rPr kumimoji="1" lang="en-US" altLang="ja-JP" sz="1300" dirty="0"/>
                        <a:t>Teachers List</a:t>
                      </a:r>
                      <a:r>
                        <a:rPr kumimoji="1" lang="ja-JP" altLang="en-US" sz="1300" dirty="0"/>
                        <a:t>、</a:t>
                      </a:r>
                      <a:r>
                        <a:rPr kumimoji="1" lang="en-US" altLang="ja-JP" sz="1300" dirty="0"/>
                        <a:t>Attend  Definition</a:t>
                      </a:r>
                      <a:r>
                        <a:rPr kumimoji="1" lang="ja-JP" altLang="en-US" sz="1300" dirty="0"/>
                        <a:t>、</a:t>
                      </a:r>
                      <a:r>
                        <a:rPr lang="en-US" altLang="ja-JP" sz="1300" dirty="0"/>
                        <a:t>Admin</a:t>
                      </a:r>
                      <a:r>
                        <a:rPr lang="ja-JP" altLang="en-US" sz="1300" dirty="0"/>
                        <a:t>これらのページ遷移が可能である。</a:t>
                      </a:r>
                      <a:endParaRPr kumimoji="1" lang="ja-JP" altLang="en-US" sz="1300" dirty="0"/>
                    </a:p>
                  </a:txBody>
                  <a:tcPr/>
                </a:tc>
                <a:tc>
                  <a:txBody>
                    <a:bodyPr/>
                    <a:lstStyle/>
                    <a:p>
                      <a:endParaRPr kumimoji="1" lang="ja-JP" altLang="en-US" sz="1300" dirty="0"/>
                    </a:p>
                  </a:txBody>
                  <a:tcPr/>
                </a:tc>
                <a:extLst>
                  <a:ext uri="{0D108BD9-81ED-4DB2-BD59-A6C34878D82A}">
                    <a16:rowId xmlns:a16="http://schemas.microsoft.com/office/drawing/2014/main" val="2278529385"/>
                  </a:ext>
                </a:extLst>
              </a:tr>
              <a:tr h="370840">
                <a:tc>
                  <a:txBody>
                    <a:bodyPr/>
                    <a:lstStyle/>
                    <a:p>
                      <a:endParaRPr kumimoji="1" lang="ja-JP" altLang="en-US" sz="1300" dirty="0"/>
                    </a:p>
                  </a:txBody>
                  <a:tcPr/>
                </a:tc>
                <a:tc>
                  <a:txBody>
                    <a:bodyPr/>
                    <a:lstStyle/>
                    <a:p>
                      <a:r>
                        <a:rPr kumimoji="1" lang="ja-JP" altLang="en-US" sz="1300" dirty="0"/>
                        <a:t>ログイン</a:t>
                      </a:r>
                    </a:p>
                  </a:txBody>
                  <a:tcPr/>
                </a:tc>
                <a:tc>
                  <a:txBody>
                    <a:bodyPr/>
                    <a:lstStyle/>
                    <a:p>
                      <a:r>
                        <a:rPr kumimoji="1" lang="en-US" altLang="ja-JP" sz="1300" dirty="0"/>
                        <a:t>Username</a:t>
                      </a:r>
                      <a:r>
                        <a:rPr kumimoji="1" lang="ja-JP" altLang="en-US" sz="1300" dirty="0"/>
                        <a:t>と</a:t>
                      </a:r>
                      <a:r>
                        <a:rPr kumimoji="1" lang="en-US" altLang="ja-JP" sz="1300" dirty="0"/>
                        <a:t>password</a:t>
                      </a:r>
                      <a:r>
                        <a:rPr kumimoji="1" lang="ja-JP" altLang="en-US" sz="1300" dirty="0"/>
                        <a:t>を使用してログイン認証できる。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a:tc>
                <a:extLst>
                  <a:ext uri="{0D108BD9-81ED-4DB2-BD59-A6C34878D82A}">
                    <a16:rowId xmlns:a16="http://schemas.microsoft.com/office/drawing/2014/main" val="3982793988"/>
                  </a:ext>
                </a:extLst>
              </a:tr>
              <a:tr h="370840">
                <a:tc>
                  <a:txBody>
                    <a:bodyPr/>
                    <a:lstStyle/>
                    <a:p>
                      <a:endParaRPr kumimoji="1" lang="ja-JP" altLang="en-US" sz="1300" dirty="0"/>
                    </a:p>
                  </a:txBody>
                  <a:tcPr/>
                </a:tc>
                <a:tc>
                  <a:txBody>
                    <a:bodyPr/>
                    <a:lstStyle/>
                    <a:p>
                      <a:r>
                        <a:rPr kumimoji="1" lang="ja-JP" altLang="en-US" sz="1300" dirty="0"/>
                        <a:t>科目選択</a:t>
                      </a:r>
                    </a:p>
                  </a:txBody>
                  <a:tcPr/>
                </a:tc>
                <a:tc>
                  <a:txBody>
                    <a:bodyPr/>
                    <a:lstStyle/>
                    <a:p>
                      <a:r>
                        <a:rPr kumimoji="1" lang="ja-JP" altLang="en-US" sz="1300" dirty="0"/>
                        <a:t>科目選択一覧にはユーザに関連づけられた科目が表示される。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a:t>集計時と出欠席の登録の科目選択アルゴリズムは同じである。</a:t>
                      </a:r>
                    </a:p>
                  </a:txBody>
                  <a:tcPr/>
                </a:tc>
                <a:extLst>
                  <a:ext uri="{0D108BD9-81ED-4DB2-BD59-A6C34878D82A}">
                    <a16:rowId xmlns:a16="http://schemas.microsoft.com/office/drawing/2014/main" val="1948866653"/>
                  </a:ext>
                </a:extLst>
              </a:tr>
              <a:tr h="370840">
                <a:tc>
                  <a:txBody>
                    <a:bodyPr/>
                    <a:lstStyle/>
                    <a:p>
                      <a:endParaRPr kumimoji="1" lang="ja-JP" altLang="en-US" sz="1300" dirty="0"/>
                    </a:p>
                  </a:txBody>
                  <a:tcPr/>
                </a:tc>
                <a:tc>
                  <a:txBody>
                    <a:bodyPr/>
                    <a:lstStyle/>
                    <a:p>
                      <a:r>
                        <a:rPr kumimoji="1" lang="ja-JP" altLang="en-US" sz="1300" dirty="0"/>
                        <a:t>学生一覧</a:t>
                      </a:r>
                    </a:p>
                  </a:txBody>
                  <a:tcPr/>
                </a:tc>
                <a:tc>
                  <a:txBody>
                    <a:bodyPr/>
                    <a:lstStyle/>
                    <a:p>
                      <a:r>
                        <a:rPr kumimoji="1" lang="ja-JP" altLang="en-US" sz="1300" dirty="0"/>
                        <a:t>選択された科目には必ず所属（学科と学年）が関連づけされているため、その所属に対応する学生が表示される。</a:t>
                      </a:r>
                    </a:p>
                  </a:txBody>
                  <a:tcPr/>
                </a:tc>
                <a:tc>
                  <a:txBody>
                    <a:bodyPr/>
                    <a:lstStyle/>
                    <a:p>
                      <a:r>
                        <a:rPr kumimoji="1" lang="ja-JP" altLang="en-US" sz="1300" dirty="0"/>
                        <a:t>集計時と出欠席の登録の学生一覧アルゴリズムは同じである。</a:t>
                      </a:r>
                    </a:p>
                  </a:txBody>
                  <a:tcPr/>
                </a:tc>
                <a:extLst>
                  <a:ext uri="{0D108BD9-81ED-4DB2-BD59-A6C34878D82A}">
                    <a16:rowId xmlns:a16="http://schemas.microsoft.com/office/drawing/2014/main" val="463575645"/>
                  </a:ext>
                </a:extLst>
              </a:tr>
              <a:tr h="370840">
                <a:tc>
                  <a:txBody>
                    <a:bodyPr/>
                    <a:lstStyle/>
                    <a:p>
                      <a:endParaRPr kumimoji="1" lang="ja-JP" altLang="en-US" sz="1300" dirty="0"/>
                    </a:p>
                  </a:txBody>
                  <a:tcPr/>
                </a:tc>
                <a:tc>
                  <a:txBody>
                    <a:bodyPr/>
                    <a:lstStyle/>
                    <a:p>
                      <a:r>
                        <a:rPr kumimoji="1" lang="ja-JP" altLang="en-US" sz="1300" dirty="0"/>
                        <a:t>出欠席登録</a:t>
                      </a:r>
                    </a:p>
                  </a:txBody>
                  <a:tcPr/>
                </a:tc>
                <a:tc>
                  <a:txBody>
                    <a:bodyPr/>
                    <a:lstStyle/>
                    <a:p>
                      <a:r>
                        <a:rPr kumimoji="1" lang="ja-JP" altLang="en-US" sz="1300" dirty="0"/>
                        <a:t>科目の前半と後半で欠席登録をチェックボックスにて可能である。また、既存のデータがある場合は登録する際にチェックボックスに反映し、上書き保存をする（変更）</a:t>
                      </a:r>
                    </a:p>
                  </a:txBody>
                  <a:tcPr/>
                </a:tc>
                <a:tc>
                  <a:txBody>
                    <a:bodyPr/>
                    <a:lstStyle/>
                    <a:p>
                      <a:r>
                        <a:rPr kumimoji="1" lang="ja-JP" altLang="en-US" sz="1300" dirty="0"/>
                        <a:t>欠席のチェックボックスにチェックがない場合、出席として登録される。デフォルトは出席である。</a:t>
                      </a:r>
                    </a:p>
                  </a:txBody>
                  <a:tcPr/>
                </a:tc>
                <a:extLst>
                  <a:ext uri="{0D108BD9-81ED-4DB2-BD59-A6C34878D82A}">
                    <a16:rowId xmlns:a16="http://schemas.microsoft.com/office/drawing/2014/main" val="3492594913"/>
                  </a:ext>
                </a:extLst>
              </a:tr>
              <a:tr h="370840">
                <a:tc>
                  <a:txBody>
                    <a:bodyPr/>
                    <a:lstStyle/>
                    <a:p>
                      <a:endParaRPr kumimoji="1" lang="ja-JP" altLang="en-US" sz="1300" dirty="0"/>
                    </a:p>
                  </a:txBody>
                  <a:tcPr/>
                </a:tc>
                <a:tc>
                  <a:txBody>
                    <a:bodyPr/>
                    <a:lstStyle/>
                    <a:p>
                      <a:r>
                        <a:rPr kumimoji="1" lang="ja-JP" altLang="en-US" sz="1300" dirty="0"/>
                        <a:t>出欠席表示</a:t>
                      </a:r>
                    </a:p>
                  </a:txBody>
                  <a:tcPr/>
                </a:tc>
                <a:tc>
                  <a:txBody>
                    <a:bodyPr/>
                    <a:lstStyle/>
                    <a:p>
                      <a:r>
                        <a:rPr kumimoji="1" lang="ja-JP" altLang="en-US" sz="1300" dirty="0"/>
                        <a:t>現在の登録されているその日の出欠席状況を</a:t>
                      </a:r>
                      <a:r>
                        <a:rPr kumimoji="1" lang="en-US" altLang="ja-JP" sz="1300" dirty="0"/>
                        <a:t>HR</a:t>
                      </a:r>
                      <a:r>
                        <a:rPr kumimoji="1" lang="ja-JP" altLang="en-US" sz="1300" dirty="0"/>
                        <a:t>から</a:t>
                      </a:r>
                      <a:r>
                        <a:rPr kumimoji="1" lang="en-US" altLang="ja-JP" sz="1300" dirty="0"/>
                        <a:t>7</a:t>
                      </a:r>
                      <a:r>
                        <a:rPr kumimoji="1" lang="ja-JP" altLang="en-US" sz="1300" dirty="0"/>
                        <a:t>・</a:t>
                      </a:r>
                      <a:r>
                        <a:rPr kumimoji="1" lang="en-US" altLang="ja-JP" sz="1300" dirty="0"/>
                        <a:t>8</a:t>
                      </a:r>
                      <a:r>
                        <a:rPr kumimoji="1" lang="ja-JP" altLang="en-US" sz="1300" dirty="0"/>
                        <a:t>まで表示する。また、矢印ボタンを押すとほかの日の出欠席状況を同様に表示する。</a:t>
                      </a:r>
                      <a:endParaRPr kumimoji="1" lang="en-US" altLang="ja-JP" sz="1300" dirty="0"/>
                    </a:p>
                  </a:txBody>
                  <a:tcPr/>
                </a:tc>
                <a:tc>
                  <a:txBody>
                    <a:bodyPr/>
                    <a:lstStyle/>
                    <a:p>
                      <a:r>
                        <a:rPr kumimoji="1" lang="ja-JP" altLang="en-US" sz="1300" dirty="0"/>
                        <a:t>事故欠、病欠、遅刻、早退、欠課、は選択された期間で表示する。</a:t>
                      </a:r>
                      <a:endParaRPr kumimoji="1" lang="en-US" altLang="ja-JP" sz="1300" dirty="0"/>
                    </a:p>
                  </a:txBody>
                  <a:tcPr/>
                </a:tc>
                <a:extLst>
                  <a:ext uri="{0D108BD9-81ED-4DB2-BD59-A6C34878D82A}">
                    <a16:rowId xmlns:a16="http://schemas.microsoft.com/office/drawing/2014/main" val="4126408690"/>
                  </a:ext>
                </a:extLst>
              </a:tr>
              <a:tr h="370840">
                <a:tc>
                  <a:txBody>
                    <a:bodyPr/>
                    <a:lstStyle/>
                    <a:p>
                      <a:endParaRPr kumimoji="1" lang="ja-JP" altLang="en-US" sz="1300" dirty="0"/>
                    </a:p>
                  </a:txBody>
                  <a:tcPr/>
                </a:tc>
                <a:tc>
                  <a:txBody>
                    <a:bodyPr/>
                    <a:lstStyle/>
                    <a:p>
                      <a:r>
                        <a:rPr kumimoji="1" lang="ja-JP" altLang="en-US" sz="1300" dirty="0"/>
                        <a:t>集計</a:t>
                      </a:r>
                    </a:p>
                  </a:txBody>
                  <a:tcPr/>
                </a:tc>
                <a:tc>
                  <a:txBody>
                    <a:bodyPr/>
                    <a:lstStyle/>
                    <a:p>
                      <a:r>
                        <a:rPr kumimoji="1" lang="ja-JP" altLang="en-US" sz="1300" dirty="0"/>
                        <a:t>事故欠、病欠、遅刻、早退、欠課、を自動で判断する。</a:t>
                      </a:r>
                      <a:endParaRPr kumimoji="1" lang="en-US" altLang="ja-JP" sz="1300" dirty="0"/>
                    </a:p>
                    <a:p>
                      <a:r>
                        <a:rPr kumimoji="1" lang="ja-JP" altLang="en-US" sz="1300" dirty="0"/>
                        <a:t>前半のみ欠席：遅刻</a:t>
                      </a:r>
                      <a:endParaRPr kumimoji="1" lang="en-US" altLang="ja-JP" sz="1300" dirty="0"/>
                    </a:p>
                    <a:p>
                      <a:r>
                        <a:rPr kumimoji="1" lang="ja-JP" altLang="en-US" sz="1300" dirty="0"/>
                        <a:t>後半のみ欠席：早退</a:t>
                      </a:r>
                      <a:endParaRPr kumimoji="1" lang="en-US" altLang="ja-JP" sz="1300" dirty="0"/>
                    </a:p>
                    <a:p>
                      <a:r>
                        <a:rPr kumimoji="1" lang="ja-JP" altLang="en-US" sz="1300" dirty="0"/>
                        <a:t>どちらも欠席：欠課</a:t>
                      </a:r>
                      <a:endParaRPr kumimoji="1" lang="en-US" altLang="ja-JP" sz="1300" dirty="0"/>
                    </a:p>
                    <a:p>
                      <a:r>
                        <a:rPr kumimoji="1" lang="ja-JP" altLang="en-US" sz="1300" dirty="0"/>
                        <a:t>どちらも出席：出席</a:t>
                      </a:r>
                      <a:endParaRPr kumimoji="1" lang="en-US" altLang="ja-JP" sz="1300" dirty="0"/>
                    </a:p>
                  </a:txBody>
                  <a:tcPr/>
                </a:tc>
                <a:tc>
                  <a:txBody>
                    <a:bodyPr/>
                    <a:lstStyle/>
                    <a:p>
                      <a:r>
                        <a:rPr kumimoji="1" lang="ja-JP" altLang="en-US" sz="1300" dirty="0"/>
                        <a:t>結果、遅刻、早退の判別は自動で可能だが、病欠と事故欠に関しては自動で判断することが今のところ不可能であるため、要相談である。</a:t>
                      </a:r>
                      <a:endParaRPr kumimoji="1" lang="en-US" altLang="ja-JP" sz="1300" dirty="0"/>
                    </a:p>
                  </a:txBody>
                  <a:tcPr/>
                </a:tc>
                <a:extLst>
                  <a:ext uri="{0D108BD9-81ED-4DB2-BD59-A6C34878D82A}">
                    <a16:rowId xmlns:a16="http://schemas.microsoft.com/office/drawing/2014/main" val="171830147"/>
                  </a:ext>
                </a:extLst>
              </a:tr>
              <a:tr h="370840">
                <a:tc>
                  <a:txBody>
                    <a:bodyPr/>
                    <a:lstStyle/>
                    <a:p>
                      <a:endParaRPr kumimoji="1" lang="ja-JP" altLang="en-US" sz="1300" dirty="0"/>
                    </a:p>
                  </a:txBody>
                  <a:tcPr/>
                </a:tc>
                <a:tc>
                  <a:txBody>
                    <a:bodyPr/>
                    <a:lstStyle/>
                    <a:p>
                      <a:r>
                        <a:rPr kumimoji="1" lang="ja-JP" altLang="en-US" sz="1300" dirty="0"/>
                        <a:t>期間選択</a:t>
                      </a:r>
                    </a:p>
                  </a:txBody>
                  <a:tcPr/>
                </a:tc>
                <a:tc>
                  <a:txBody>
                    <a:bodyPr/>
                    <a:lstStyle/>
                    <a:p>
                      <a:r>
                        <a:rPr kumimoji="1" lang="ja-JP" altLang="en-US" sz="1300" dirty="0"/>
                        <a:t>開始日と最終日を決定することができる。また、ボックスを選択するとカレンダーがプルダウンする。</a:t>
                      </a:r>
                    </a:p>
                  </a:txBody>
                  <a:tcPr/>
                </a:tc>
                <a:tc>
                  <a:txBody>
                    <a:bodyPr/>
                    <a:lstStyle/>
                    <a:p>
                      <a:r>
                        <a:rPr kumimoji="1" lang="ja-JP" altLang="en-US" sz="1300" dirty="0"/>
                        <a:t>また、何選択されてない場合はすべての期間で表示する。</a:t>
                      </a:r>
                    </a:p>
                  </a:txBody>
                  <a:tcPr/>
                </a:tc>
                <a:extLst>
                  <a:ext uri="{0D108BD9-81ED-4DB2-BD59-A6C34878D82A}">
                    <a16:rowId xmlns:a16="http://schemas.microsoft.com/office/drawing/2014/main" val="3666037872"/>
                  </a:ext>
                </a:extLst>
              </a:tr>
            </a:tbl>
          </a:graphicData>
        </a:graphic>
      </p:graphicFrame>
    </p:spTree>
    <p:extLst>
      <p:ext uri="{BB962C8B-B14F-4D97-AF65-F5344CB8AC3E}">
        <p14:creationId xmlns:p14="http://schemas.microsoft.com/office/powerpoint/2010/main" val="53311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F9B8FA46-86FB-9109-1849-2D2E5EBB25CF}"/>
              </a:ext>
            </a:extLst>
          </p:cNvPr>
          <p:cNvSpPr>
            <a:spLocks noGrp="1"/>
          </p:cNvSpPr>
          <p:nvPr>
            <p:ph type="sldNum" sz="quarter" idx="12"/>
          </p:nvPr>
        </p:nvSpPr>
        <p:spPr/>
        <p:txBody>
          <a:bodyPr/>
          <a:lstStyle/>
          <a:p>
            <a:fld id="{FE577398-8FCA-4A77-ADAB-09A41C9A615B}" type="slidenum">
              <a:rPr kumimoji="1" lang="ja-JP" altLang="en-US" smtClean="0"/>
              <a:t>13</a:t>
            </a:fld>
            <a:endParaRPr kumimoji="1" lang="ja-JP" altLang="en-US"/>
          </a:p>
        </p:txBody>
      </p:sp>
      <p:graphicFrame>
        <p:nvGraphicFramePr>
          <p:cNvPr id="6" name="表 5">
            <a:extLst>
              <a:ext uri="{FF2B5EF4-FFF2-40B4-BE49-F238E27FC236}">
                <a16:creationId xmlns:a16="http://schemas.microsoft.com/office/drawing/2014/main" id="{10C3E7DC-E852-B604-6155-7DD3294BC2C1}"/>
              </a:ext>
            </a:extLst>
          </p:cNvPr>
          <p:cNvGraphicFramePr>
            <a:graphicFrameLocks noGrp="1"/>
          </p:cNvGraphicFramePr>
          <p:nvPr>
            <p:extLst>
              <p:ext uri="{D42A27DB-BD31-4B8C-83A1-F6EECF244321}">
                <p14:modId xmlns:p14="http://schemas.microsoft.com/office/powerpoint/2010/main" val="3083855072"/>
              </p:ext>
            </p:extLst>
          </p:nvPr>
        </p:nvGraphicFramePr>
        <p:xfrm>
          <a:off x="673488" y="1272698"/>
          <a:ext cx="10845024" cy="5120640"/>
        </p:xfrm>
        <a:graphic>
          <a:graphicData uri="http://schemas.openxmlformats.org/drawingml/2006/table">
            <a:tbl>
              <a:tblPr firstRow="1" bandRow="1">
                <a:tableStyleId>{5C22544A-7EE6-4342-B048-85BDC9FD1C3A}</a:tableStyleId>
              </a:tblPr>
              <a:tblGrid>
                <a:gridCol w="1335030">
                  <a:extLst>
                    <a:ext uri="{9D8B030D-6E8A-4147-A177-3AD203B41FA5}">
                      <a16:colId xmlns:a16="http://schemas.microsoft.com/office/drawing/2014/main" val="1990392749"/>
                    </a:ext>
                  </a:extLst>
                </a:gridCol>
                <a:gridCol w="1270463">
                  <a:extLst>
                    <a:ext uri="{9D8B030D-6E8A-4147-A177-3AD203B41FA5}">
                      <a16:colId xmlns:a16="http://schemas.microsoft.com/office/drawing/2014/main" val="3843425260"/>
                    </a:ext>
                  </a:extLst>
                </a:gridCol>
                <a:gridCol w="4429125">
                  <a:extLst>
                    <a:ext uri="{9D8B030D-6E8A-4147-A177-3AD203B41FA5}">
                      <a16:colId xmlns:a16="http://schemas.microsoft.com/office/drawing/2014/main" val="1260385137"/>
                    </a:ext>
                  </a:extLst>
                </a:gridCol>
                <a:gridCol w="3810406">
                  <a:extLst>
                    <a:ext uri="{9D8B030D-6E8A-4147-A177-3AD203B41FA5}">
                      <a16:colId xmlns:a16="http://schemas.microsoft.com/office/drawing/2014/main" val="4007311183"/>
                    </a:ext>
                  </a:extLst>
                </a:gridCol>
              </a:tblGrid>
              <a:tr h="370840">
                <a:tc>
                  <a:txBody>
                    <a:bodyPr/>
                    <a:lstStyle/>
                    <a:p>
                      <a:r>
                        <a:rPr kumimoji="1" lang="ja-JP" altLang="en-US" sz="1300" dirty="0"/>
                        <a:t>グループ</a:t>
                      </a:r>
                    </a:p>
                  </a:txBody>
                  <a:tcPr/>
                </a:tc>
                <a:tc>
                  <a:txBody>
                    <a:bodyPr/>
                    <a:lstStyle/>
                    <a:p>
                      <a:r>
                        <a:rPr kumimoji="1" lang="ja-JP" altLang="en-US" sz="1300" dirty="0"/>
                        <a:t>機能</a:t>
                      </a:r>
                    </a:p>
                  </a:txBody>
                  <a:tcPr/>
                </a:tc>
                <a:tc>
                  <a:txBody>
                    <a:bodyPr/>
                    <a:lstStyle/>
                    <a:p>
                      <a:r>
                        <a:rPr kumimoji="1" lang="ja-JP" altLang="en-US" sz="1300" dirty="0"/>
                        <a:t>詳細</a:t>
                      </a:r>
                    </a:p>
                  </a:txBody>
                  <a:tcPr/>
                </a:tc>
                <a:tc>
                  <a:txBody>
                    <a:bodyPr/>
                    <a:lstStyle/>
                    <a:p>
                      <a:r>
                        <a:rPr kumimoji="1" lang="ja-JP" altLang="en-US" sz="1300" dirty="0"/>
                        <a:t>備考</a:t>
                      </a:r>
                    </a:p>
                  </a:txBody>
                  <a:tcPr/>
                </a:tc>
                <a:extLst>
                  <a:ext uri="{0D108BD9-81ED-4DB2-BD59-A6C34878D82A}">
                    <a16:rowId xmlns:a16="http://schemas.microsoft.com/office/drawing/2014/main" val="3181479491"/>
                  </a:ext>
                </a:extLst>
              </a:tr>
              <a:tr h="370840">
                <a:tc>
                  <a:txBody>
                    <a:bodyPr/>
                    <a:lstStyle/>
                    <a:p>
                      <a:r>
                        <a:rPr kumimoji="1" lang="ja-JP" altLang="en-US" sz="1300" dirty="0"/>
                        <a:t>学生</a:t>
                      </a:r>
                      <a:endParaRPr kumimoji="1" lang="en-US" altLang="ja-JP" sz="1300" dirty="0"/>
                    </a:p>
                  </a:txBody>
                  <a:tcPr/>
                </a:tc>
                <a:tc>
                  <a:txBody>
                    <a:bodyPr/>
                    <a:lstStyle/>
                    <a:p>
                      <a:r>
                        <a:rPr kumimoji="1" lang="ja-JP" altLang="en-US" sz="1300" dirty="0"/>
                        <a:t>ページ遷移</a:t>
                      </a:r>
                    </a:p>
                  </a:txBody>
                  <a:tcPr/>
                </a:tc>
                <a:tc>
                  <a:txBody>
                    <a:bodyPr/>
                    <a:lstStyle/>
                    <a:p>
                      <a:r>
                        <a:rPr kumimoji="1" lang="en-US" altLang="ja-JP" sz="1300" dirty="0"/>
                        <a:t>Logout</a:t>
                      </a:r>
                      <a:r>
                        <a:rPr kumimoji="1" lang="ja-JP" altLang="en-US" sz="1300" dirty="0"/>
                        <a:t>と</a:t>
                      </a:r>
                      <a:r>
                        <a:rPr kumimoji="1" lang="en-US" altLang="ja-JP" sz="1300" dirty="0"/>
                        <a:t>Students List</a:t>
                      </a:r>
                      <a:r>
                        <a:rPr kumimoji="1" lang="ja-JP" altLang="en-US" sz="1300" dirty="0"/>
                        <a:t>に</a:t>
                      </a:r>
                      <a:r>
                        <a:rPr lang="ja-JP" altLang="en-US" sz="1300" dirty="0"/>
                        <a:t>ページ遷移が可能である。</a:t>
                      </a:r>
                      <a:endParaRPr kumimoji="1" lang="ja-JP" altLang="en-US" sz="1300" dirty="0"/>
                    </a:p>
                  </a:txBody>
                  <a:tcPr/>
                </a:tc>
                <a:tc>
                  <a:txBody>
                    <a:bodyPr/>
                    <a:lstStyle/>
                    <a:p>
                      <a:endParaRPr kumimoji="1" lang="ja-JP" altLang="en-US" sz="1300" dirty="0"/>
                    </a:p>
                  </a:txBody>
                  <a:tcPr/>
                </a:tc>
                <a:extLst>
                  <a:ext uri="{0D108BD9-81ED-4DB2-BD59-A6C34878D82A}">
                    <a16:rowId xmlns:a16="http://schemas.microsoft.com/office/drawing/2014/main" val="2278529385"/>
                  </a:ext>
                </a:extLst>
              </a:tr>
              <a:tr h="370840">
                <a:tc>
                  <a:txBody>
                    <a:bodyPr/>
                    <a:lstStyle/>
                    <a:p>
                      <a:endParaRPr kumimoji="1" lang="ja-JP" altLang="en-US" sz="1300" dirty="0"/>
                    </a:p>
                  </a:txBody>
                  <a:tcPr/>
                </a:tc>
                <a:tc>
                  <a:txBody>
                    <a:bodyPr/>
                    <a:lstStyle/>
                    <a:p>
                      <a:r>
                        <a:rPr kumimoji="1" lang="ja-JP" altLang="en-US" sz="1300" dirty="0"/>
                        <a:t>ログイン</a:t>
                      </a:r>
                    </a:p>
                  </a:txBody>
                  <a:tcPr/>
                </a:tc>
                <a:tc>
                  <a:txBody>
                    <a:bodyPr/>
                    <a:lstStyle/>
                    <a:p>
                      <a:r>
                        <a:rPr kumimoji="1" lang="en-US" altLang="ja-JP" sz="1300" dirty="0"/>
                        <a:t>Username</a:t>
                      </a:r>
                      <a:r>
                        <a:rPr kumimoji="1" lang="ja-JP" altLang="en-US" sz="1300" dirty="0"/>
                        <a:t>と</a:t>
                      </a:r>
                      <a:r>
                        <a:rPr kumimoji="1" lang="en-US" altLang="ja-JP" sz="1300" dirty="0"/>
                        <a:t>password</a:t>
                      </a:r>
                      <a:r>
                        <a:rPr kumimoji="1" lang="ja-JP" altLang="en-US" sz="1300" dirty="0"/>
                        <a:t>を使用してログインできる。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a:tc>
                <a:extLst>
                  <a:ext uri="{0D108BD9-81ED-4DB2-BD59-A6C34878D82A}">
                    <a16:rowId xmlns:a16="http://schemas.microsoft.com/office/drawing/2014/main" val="3982793988"/>
                  </a:ext>
                </a:extLst>
              </a:tr>
              <a:tr h="370840">
                <a:tc>
                  <a:txBody>
                    <a:bodyPr/>
                    <a:lstStyle/>
                    <a:p>
                      <a:endParaRPr kumimoji="1" lang="ja-JP" altLang="en-US" sz="1300" dirty="0"/>
                    </a:p>
                  </a:txBody>
                  <a:tcPr/>
                </a:tc>
                <a:tc>
                  <a:txBody>
                    <a:bodyPr/>
                    <a:lstStyle/>
                    <a:p>
                      <a:r>
                        <a:rPr kumimoji="1" lang="ja-JP" altLang="en-US" sz="1300" dirty="0"/>
                        <a:t>科目選択</a:t>
                      </a:r>
                    </a:p>
                  </a:txBody>
                  <a:tcPr/>
                </a:tc>
                <a:tc>
                  <a:txBody>
                    <a:bodyPr/>
                    <a:lstStyle/>
                    <a:p>
                      <a:r>
                        <a:rPr kumimoji="1" lang="ja-JP" altLang="en-US" sz="1300" dirty="0"/>
                        <a:t>科目選択一覧にはユーザに関連づけられた科目が表示される。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dirty="0"/>
                    </a:p>
                  </a:txBody>
                  <a:tcPr/>
                </a:tc>
                <a:extLst>
                  <a:ext uri="{0D108BD9-81ED-4DB2-BD59-A6C34878D82A}">
                    <a16:rowId xmlns:a16="http://schemas.microsoft.com/office/drawing/2014/main" val="1948866653"/>
                  </a:ext>
                </a:extLst>
              </a:tr>
              <a:tr h="370840">
                <a:tc>
                  <a:txBody>
                    <a:bodyPr/>
                    <a:lstStyle/>
                    <a:p>
                      <a:endParaRPr kumimoji="1" lang="ja-JP" altLang="en-US" sz="1300" dirty="0"/>
                    </a:p>
                  </a:txBody>
                  <a:tcPr/>
                </a:tc>
                <a:tc>
                  <a:txBody>
                    <a:bodyPr/>
                    <a:lstStyle/>
                    <a:p>
                      <a:r>
                        <a:rPr kumimoji="1" lang="ja-JP" altLang="en-US" sz="1300" dirty="0"/>
                        <a:t>出欠席情報</a:t>
                      </a:r>
                      <a:endParaRPr kumimoji="1" lang="en-US" altLang="ja-JP" sz="1300" dirty="0"/>
                    </a:p>
                    <a:p>
                      <a:r>
                        <a:rPr kumimoji="1" lang="ja-JP" altLang="en-US" sz="1300" dirty="0"/>
                        <a:t>一覧</a:t>
                      </a:r>
                    </a:p>
                  </a:txBody>
                  <a:tcPr/>
                </a:tc>
                <a:tc>
                  <a:txBody>
                    <a:bodyPr/>
                    <a:lstStyle/>
                    <a:p>
                      <a:r>
                        <a:rPr kumimoji="1" lang="ja-JP" altLang="en-US" sz="1300" dirty="0"/>
                        <a:t>選択された科目には必ず所属（学科と学年）とフルネームが関連された出欠席情報を表示する</a:t>
                      </a:r>
                    </a:p>
                  </a:txBody>
                  <a:tcPr/>
                </a:tc>
                <a:tc>
                  <a:txBody>
                    <a:bodyPr/>
                    <a:lstStyle/>
                    <a:p>
                      <a:endParaRPr kumimoji="1" lang="ja-JP" altLang="en-US" sz="1300" dirty="0"/>
                    </a:p>
                  </a:txBody>
                  <a:tcPr/>
                </a:tc>
                <a:extLst>
                  <a:ext uri="{0D108BD9-81ED-4DB2-BD59-A6C34878D82A}">
                    <a16:rowId xmlns:a16="http://schemas.microsoft.com/office/drawing/2014/main" val="463575645"/>
                  </a:ext>
                </a:extLst>
              </a:tr>
              <a:tr h="370840">
                <a:tc>
                  <a:txBody>
                    <a:bodyPr/>
                    <a:lstStyle/>
                    <a:p>
                      <a:endParaRPr kumimoji="1" lang="ja-JP" altLang="en-US" sz="1300" dirty="0"/>
                    </a:p>
                  </a:txBody>
                  <a:tcPr/>
                </a:tc>
                <a:tc>
                  <a:txBody>
                    <a:bodyPr/>
                    <a:lstStyle/>
                    <a:p>
                      <a:r>
                        <a:rPr kumimoji="1" lang="ja-JP" altLang="en-US" sz="1300" dirty="0"/>
                        <a:t>集計</a:t>
                      </a:r>
                    </a:p>
                  </a:txBody>
                  <a:tcPr/>
                </a:tc>
                <a:tc>
                  <a:txBody>
                    <a:bodyPr/>
                    <a:lstStyle/>
                    <a:p>
                      <a:r>
                        <a:rPr kumimoji="1" lang="ja-JP" altLang="en-US" sz="1300" dirty="0"/>
                        <a:t>事故欠、病欠、遅刻、早退、欠課、を自動で判断する。</a:t>
                      </a:r>
                      <a:endParaRPr kumimoji="1" lang="en-US" altLang="ja-JP" sz="1300" dirty="0"/>
                    </a:p>
                    <a:p>
                      <a:r>
                        <a:rPr kumimoji="1" lang="ja-JP" altLang="en-US" sz="1300" dirty="0"/>
                        <a:t>前半のみ欠席：遅刻</a:t>
                      </a:r>
                      <a:endParaRPr kumimoji="1" lang="en-US" altLang="ja-JP" sz="1300" dirty="0"/>
                    </a:p>
                    <a:p>
                      <a:r>
                        <a:rPr kumimoji="1" lang="ja-JP" altLang="en-US" sz="1300" dirty="0"/>
                        <a:t>後半のみ欠席：早退</a:t>
                      </a:r>
                      <a:endParaRPr kumimoji="1" lang="en-US" altLang="ja-JP" sz="1300" dirty="0"/>
                    </a:p>
                    <a:p>
                      <a:r>
                        <a:rPr kumimoji="1" lang="ja-JP" altLang="en-US" sz="1300" dirty="0"/>
                        <a:t>どちらも欠席：欠課</a:t>
                      </a:r>
                      <a:endParaRPr kumimoji="1" lang="en-US" altLang="ja-JP" sz="1300" dirty="0"/>
                    </a:p>
                    <a:p>
                      <a:r>
                        <a:rPr kumimoji="1" lang="ja-JP" altLang="en-US" sz="1300" dirty="0"/>
                        <a:t>どちらも出席：出席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a:t>結果、遅刻、早退の判別は自動で可能だが、病欠と事故欠に関しては自動で判断することが今のところ不可能であるため、要相談である。</a:t>
                      </a:r>
                      <a:endParaRPr kumimoji="1" lang="en-US" altLang="ja-JP" sz="1300" dirty="0"/>
                    </a:p>
                    <a:p>
                      <a:endParaRPr kumimoji="1" lang="ja-JP" altLang="en-US" sz="1300" dirty="0"/>
                    </a:p>
                  </a:txBody>
                  <a:tcPr/>
                </a:tc>
                <a:extLst>
                  <a:ext uri="{0D108BD9-81ED-4DB2-BD59-A6C34878D82A}">
                    <a16:rowId xmlns:a16="http://schemas.microsoft.com/office/drawing/2014/main" val="171830147"/>
                  </a:ext>
                </a:extLst>
              </a:tr>
              <a:tr h="370840">
                <a:tc>
                  <a:txBody>
                    <a:bodyPr/>
                    <a:lstStyle/>
                    <a:p>
                      <a:endParaRPr kumimoji="1" lang="ja-JP" altLang="en-US" sz="1300" dirty="0"/>
                    </a:p>
                  </a:txBody>
                  <a:tcPr/>
                </a:tc>
                <a:tc>
                  <a:txBody>
                    <a:bodyPr/>
                    <a:lstStyle/>
                    <a:p>
                      <a:r>
                        <a:rPr kumimoji="1" lang="ja-JP" altLang="en-US" sz="1300" dirty="0"/>
                        <a:t>期間選択</a:t>
                      </a:r>
                    </a:p>
                  </a:txBody>
                  <a:tcPr/>
                </a:tc>
                <a:tc>
                  <a:txBody>
                    <a:bodyPr/>
                    <a:lstStyle/>
                    <a:p>
                      <a:r>
                        <a:rPr kumimoji="1" lang="ja-JP" altLang="en-US" sz="1300" dirty="0"/>
                        <a:t>開始日と最終日を決定することができる。また、ボックスを選択するとカレンダーがプルダウンする。</a:t>
                      </a:r>
                    </a:p>
                  </a:txBody>
                  <a:tcPr/>
                </a:tc>
                <a:tc>
                  <a:txBody>
                    <a:bodyPr/>
                    <a:lstStyle/>
                    <a:p>
                      <a:r>
                        <a:rPr kumimoji="1" lang="ja-JP" altLang="en-US" sz="1300" dirty="0"/>
                        <a:t>また、何選択されてない場合はすべての期間で表示する。</a:t>
                      </a:r>
                    </a:p>
                  </a:txBody>
                  <a:tcPr/>
                </a:tc>
                <a:extLst>
                  <a:ext uri="{0D108BD9-81ED-4DB2-BD59-A6C34878D82A}">
                    <a16:rowId xmlns:a16="http://schemas.microsoft.com/office/drawing/2014/main" val="3666037872"/>
                  </a:ext>
                </a:extLst>
              </a:tr>
              <a:tr h="370840">
                <a:tc>
                  <a:txBody>
                    <a:bodyPr/>
                    <a:lstStyle/>
                    <a:p>
                      <a:endParaRPr kumimoji="1" lang="ja-JP" altLang="en-US" sz="1300" dirty="0"/>
                    </a:p>
                  </a:txBody>
                  <a:tcPr/>
                </a:tc>
                <a:tc>
                  <a:txBody>
                    <a:bodyPr/>
                    <a:lstStyle/>
                    <a:p>
                      <a:r>
                        <a:rPr kumimoji="1" lang="ja-JP" altLang="en-US" sz="1300" dirty="0"/>
                        <a:t>エクスポート</a:t>
                      </a:r>
                    </a:p>
                  </a:txBody>
                  <a:tcPr/>
                </a:tc>
                <a:tc>
                  <a:txBody>
                    <a:bodyPr/>
                    <a:lstStyle/>
                    <a:p>
                      <a:r>
                        <a:rPr kumimoji="1" lang="ja-JP" altLang="en-US" sz="1300" dirty="0"/>
                        <a:t>選択された期間と科目で事故欠、病欠、遅刻、早退、欠課、を</a:t>
                      </a:r>
                      <a:r>
                        <a:rPr kumimoji="1" lang="en-US" altLang="ja-JP" sz="1300" dirty="0"/>
                        <a:t>CSV</a:t>
                      </a:r>
                      <a:r>
                        <a:rPr kumimoji="1" lang="ja-JP" altLang="en-US" sz="1300" dirty="0"/>
                        <a:t>で出力する。</a:t>
                      </a:r>
                    </a:p>
                  </a:txBody>
                  <a:tcPr/>
                </a:tc>
                <a:tc>
                  <a:txBody>
                    <a:bodyPr/>
                    <a:lstStyle/>
                    <a:p>
                      <a:endParaRPr kumimoji="1" lang="ja-JP" altLang="en-US" sz="1300" dirty="0"/>
                    </a:p>
                  </a:txBody>
                  <a:tcPr/>
                </a:tc>
                <a:extLst>
                  <a:ext uri="{0D108BD9-81ED-4DB2-BD59-A6C34878D82A}">
                    <a16:rowId xmlns:a16="http://schemas.microsoft.com/office/drawing/2014/main" val="2435557526"/>
                  </a:ext>
                </a:extLst>
              </a:tr>
              <a:tr h="370840">
                <a:tc>
                  <a:txBody>
                    <a:bodyPr/>
                    <a:lstStyle/>
                    <a:p>
                      <a:r>
                        <a:rPr kumimoji="1" lang="ja-JP" altLang="en-US" sz="1300" dirty="0"/>
                        <a:t>科目担当</a:t>
                      </a:r>
                    </a:p>
                  </a:txBody>
                  <a:tcPr/>
                </a:tc>
                <a:tc>
                  <a:txBody>
                    <a:bodyPr/>
                    <a:lstStyle/>
                    <a:p>
                      <a:r>
                        <a:rPr kumimoji="1" lang="ja-JP" altLang="en-US" sz="1300" dirty="0"/>
                        <a:t>データ修正</a:t>
                      </a:r>
                    </a:p>
                  </a:txBody>
                  <a:tcPr/>
                </a:tc>
                <a:tc>
                  <a:txBody>
                    <a:bodyPr/>
                    <a:lstStyle/>
                    <a:p>
                      <a:r>
                        <a:rPr kumimoji="1" lang="ja-JP" altLang="en-US" sz="1300" dirty="0"/>
                        <a:t>科目に関連するデータのみ管理者画面でも修正可能であるが、基本は登録ページで変更ができる。</a:t>
                      </a:r>
                    </a:p>
                  </a:txBody>
                  <a:tcPr/>
                </a:tc>
                <a:tc>
                  <a:txBody>
                    <a:bodyPr/>
                    <a:lstStyle/>
                    <a:p>
                      <a:r>
                        <a:rPr kumimoji="1" lang="ja-JP" altLang="en-US" sz="1300" dirty="0"/>
                        <a:t>アクセス権等の詳細はモデルページ参照</a:t>
                      </a:r>
                    </a:p>
                  </a:txBody>
                  <a:tcPr/>
                </a:tc>
                <a:extLst>
                  <a:ext uri="{0D108BD9-81ED-4DB2-BD59-A6C34878D82A}">
                    <a16:rowId xmlns:a16="http://schemas.microsoft.com/office/drawing/2014/main" val="961553657"/>
                  </a:ext>
                </a:extLst>
              </a:tr>
              <a:tr h="370840">
                <a:tc>
                  <a:txBody>
                    <a:bodyPr/>
                    <a:lstStyle/>
                    <a:p>
                      <a:r>
                        <a:rPr kumimoji="1" lang="ja-JP" altLang="en-US" sz="1300" dirty="0"/>
                        <a:t>学級担任</a:t>
                      </a:r>
                    </a:p>
                  </a:txBody>
                  <a:tcPr/>
                </a:tc>
                <a:tc>
                  <a:txBody>
                    <a:bodyPr/>
                    <a:lstStyle/>
                    <a:p>
                      <a:r>
                        <a:rPr kumimoji="1" lang="ja-JP" altLang="en-US" sz="1300" dirty="0"/>
                        <a:t>データ修正</a:t>
                      </a:r>
                    </a:p>
                  </a:txBody>
                  <a:tcPr/>
                </a:tc>
                <a:tc>
                  <a:txBody>
                    <a:bodyPr/>
                    <a:lstStyle/>
                    <a:p>
                      <a:r>
                        <a:rPr kumimoji="1" lang="ja-JP" altLang="en-US" sz="1300" dirty="0"/>
                        <a:t>すべてのデータを管理者画面でも修正可能可能であるが、基本は登録ページで変更ができる。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a:t>アクセス権等の詳細はモデルページ参照</a:t>
                      </a:r>
                    </a:p>
                  </a:txBody>
                  <a:tcPr/>
                </a:tc>
                <a:extLst>
                  <a:ext uri="{0D108BD9-81ED-4DB2-BD59-A6C34878D82A}">
                    <a16:rowId xmlns:a16="http://schemas.microsoft.com/office/drawing/2014/main" val="3457076440"/>
                  </a:ext>
                </a:extLst>
              </a:tr>
            </a:tbl>
          </a:graphicData>
        </a:graphic>
      </p:graphicFrame>
      <p:sp>
        <p:nvSpPr>
          <p:cNvPr id="7" name="タイトル 1">
            <a:extLst>
              <a:ext uri="{FF2B5EF4-FFF2-40B4-BE49-F238E27FC236}">
                <a16:creationId xmlns:a16="http://schemas.microsoft.com/office/drawing/2014/main" id="{3B2F7450-FDFD-871C-8DDD-47D593CFA02C}"/>
              </a:ext>
            </a:extLst>
          </p:cNvPr>
          <p:cNvSpPr>
            <a:spLocks noGrp="1"/>
          </p:cNvSpPr>
          <p:nvPr>
            <p:ph type="title"/>
          </p:nvPr>
        </p:nvSpPr>
        <p:spPr>
          <a:xfrm>
            <a:off x="1065229" y="321310"/>
            <a:ext cx="10515600" cy="1325563"/>
          </a:xfrm>
        </p:spPr>
        <p:txBody>
          <a:bodyPr/>
          <a:lstStyle/>
          <a:p>
            <a:r>
              <a:rPr kumimoji="1" lang="ja-JP" altLang="en-US" dirty="0"/>
              <a:t>機能一覧と詳細</a:t>
            </a:r>
          </a:p>
        </p:txBody>
      </p:sp>
    </p:spTree>
    <p:extLst>
      <p:ext uri="{BB962C8B-B14F-4D97-AF65-F5344CB8AC3E}">
        <p14:creationId xmlns:p14="http://schemas.microsoft.com/office/powerpoint/2010/main" val="2707746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E82C27-A19E-B06B-BBEC-BF68946592E2}"/>
              </a:ext>
            </a:extLst>
          </p:cNvPr>
          <p:cNvSpPr>
            <a:spLocks noGrp="1"/>
          </p:cNvSpPr>
          <p:nvPr>
            <p:ph type="title"/>
          </p:nvPr>
        </p:nvSpPr>
        <p:spPr>
          <a:xfrm>
            <a:off x="838200" y="2766218"/>
            <a:ext cx="10515600" cy="1325563"/>
          </a:xfrm>
        </p:spPr>
        <p:txBody>
          <a:bodyPr/>
          <a:lstStyle/>
          <a:p>
            <a:pPr algn="ctr"/>
            <a:r>
              <a:rPr kumimoji="1" lang="ja-JP" altLang="en-US" dirty="0"/>
              <a:t>初期設定</a:t>
            </a:r>
          </a:p>
        </p:txBody>
      </p:sp>
      <p:sp>
        <p:nvSpPr>
          <p:cNvPr id="4" name="スライド番号プレースホルダー 3">
            <a:extLst>
              <a:ext uri="{FF2B5EF4-FFF2-40B4-BE49-F238E27FC236}">
                <a16:creationId xmlns:a16="http://schemas.microsoft.com/office/drawing/2014/main" id="{6CC79F88-8ECB-5CF2-21EF-AF39A4600523}"/>
              </a:ext>
            </a:extLst>
          </p:cNvPr>
          <p:cNvSpPr>
            <a:spLocks noGrp="1"/>
          </p:cNvSpPr>
          <p:nvPr>
            <p:ph type="sldNum" sz="quarter" idx="12"/>
          </p:nvPr>
        </p:nvSpPr>
        <p:spPr/>
        <p:txBody>
          <a:bodyPr/>
          <a:lstStyle/>
          <a:p>
            <a:fld id="{FE577398-8FCA-4A77-ADAB-09A41C9A615B}" type="slidenum">
              <a:rPr kumimoji="1" lang="ja-JP" altLang="en-US" smtClean="0"/>
              <a:t>14</a:t>
            </a:fld>
            <a:endParaRPr kumimoji="1" lang="ja-JP" altLang="en-US"/>
          </a:p>
        </p:txBody>
      </p:sp>
    </p:spTree>
    <p:extLst>
      <p:ext uri="{BB962C8B-B14F-4D97-AF65-F5344CB8AC3E}">
        <p14:creationId xmlns:p14="http://schemas.microsoft.com/office/powerpoint/2010/main" val="3457002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ACC63A-94C0-8896-3D5D-DCD950AD91C9}"/>
              </a:ext>
            </a:extLst>
          </p:cNvPr>
          <p:cNvSpPr>
            <a:spLocks noGrp="1"/>
          </p:cNvSpPr>
          <p:nvPr>
            <p:ph type="title"/>
          </p:nvPr>
        </p:nvSpPr>
        <p:spPr/>
        <p:txBody>
          <a:bodyPr/>
          <a:lstStyle/>
          <a:p>
            <a:r>
              <a:rPr lang="ja-JP" altLang="en-US" dirty="0"/>
              <a:t>学生登録（ユーザ登録）</a:t>
            </a:r>
            <a:endParaRPr kumimoji="1" lang="ja-JP" altLang="en-US" dirty="0"/>
          </a:p>
        </p:txBody>
      </p:sp>
      <p:sp>
        <p:nvSpPr>
          <p:cNvPr id="3" name="コンテンツ プレースホルダー 2">
            <a:extLst>
              <a:ext uri="{FF2B5EF4-FFF2-40B4-BE49-F238E27FC236}">
                <a16:creationId xmlns:a16="http://schemas.microsoft.com/office/drawing/2014/main" id="{9FE1BA4F-4411-87A5-0FBB-AEF1BC28EA49}"/>
              </a:ext>
            </a:extLst>
          </p:cNvPr>
          <p:cNvSpPr>
            <a:spLocks noGrp="1"/>
          </p:cNvSpPr>
          <p:nvPr>
            <p:ph idx="1"/>
          </p:nvPr>
        </p:nvSpPr>
        <p:spPr>
          <a:xfrm>
            <a:off x="838200" y="1825625"/>
            <a:ext cx="10515600" cy="587791"/>
          </a:xfrm>
        </p:spPr>
        <p:txBody>
          <a:bodyPr/>
          <a:lstStyle/>
          <a:p>
            <a:pPr marL="0" indent="0">
              <a:buNone/>
            </a:pPr>
            <a:r>
              <a:rPr kumimoji="1" lang="ja-JP" altLang="en-US" dirty="0"/>
              <a:t>・以下の項目で学生の</a:t>
            </a:r>
            <a:r>
              <a:rPr lang="ja-JP" altLang="en-US" dirty="0"/>
              <a:t>登録を学級担任が行う。</a:t>
            </a:r>
            <a:endParaRPr lang="en-US" altLang="ja-JP" dirty="0"/>
          </a:p>
          <a:p>
            <a:pPr marL="0" indent="0">
              <a:buNone/>
            </a:pP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6D841DBA-B40D-B0F4-7DBF-28F733869657}"/>
              </a:ext>
            </a:extLst>
          </p:cNvPr>
          <p:cNvSpPr>
            <a:spLocks noGrp="1"/>
          </p:cNvSpPr>
          <p:nvPr>
            <p:ph type="sldNum" sz="quarter" idx="12"/>
          </p:nvPr>
        </p:nvSpPr>
        <p:spPr/>
        <p:txBody>
          <a:bodyPr/>
          <a:lstStyle/>
          <a:p>
            <a:fld id="{FE577398-8FCA-4A77-ADAB-09A41C9A615B}" type="slidenum">
              <a:rPr kumimoji="1" lang="ja-JP" altLang="en-US" smtClean="0"/>
              <a:t>15</a:t>
            </a:fld>
            <a:endParaRPr kumimoji="1" lang="ja-JP" altLang="en-US"/>
          </a:p>
        </p:txBody>
      </p:sp>
      <p:graphicFrame>
        <p:nvGraphicFramePr>
          <p:cNvPr id="5" name="表 5">
            <a:extLst>
              <a:ext uri="{FF2B5EF4-FFF2-40B4-BE49-F238E27FC236}">
                <a16:creationId xmlns:a16="http://schemas.microsoft.com/office/drawing/2014/main" id="{DEC6536C-A824-5086-86FB-127F79546C6F}"/>
              </a:ext>
            </a:extLst>
          </p:cNvPr>
          <p:cNvGraphicFramePr>
            <a:graphicFrameLocks noGrp="1"/>
          </p:cNvGraphicFramePr>
          <p:nvPr>
            <p:extLst>
              <p:ext uri="{D42A27DB-BD31-4B8C-83A1-F6EECF244321}">
                <p14:modId xmlns:p14="http://schemas.microsoft.com/office/powerpoint/2010/main" val="3698629650"/>
              </p:ext>
            </p:extLst>
          </p:nvPr>
        </p:nvGraphicFramePr>
        <p:xfrm>
          <a:off x="2118514" y="2413416"/>
          <a:ext cx="7954971" cy="3337560"/>
        </p:xfrm>
        <a:graphic>
          <a:graphicData uri="http://schemas.openxmlformats.org/drawingml/2006/table">
            <a:tbl>
              <a:tblPr firstRow="1" bandRow="1">
                <a:tableStyleId>{5C22544A-7EE6-4342-B048-85BDC9FD1C3A}</a:tableStyleId>
              </a:tblPr>
              <a:tblGrid>
                <a:gridCol w="2075664">
                  <a:extLst>
                    <a:ext uri="{9D8B030D-6E8A-4147-A177-3AD203B41FA5}">
                      <a16:colId xmlns:a16="http://schemas.microsoft.com/office/drawing/2014/main" val="2834920524"/>
                    </a:ext>
                  </a:extLst>
                </a:gridCol>
                <a:gridCol w="5879307">
                  <a:extLst>
                    <a:ext uri="{9D8B030D-6E8A-4147-A177-3AD203B41FA5}">
                      <a16:colId xmlns:a16="http://schemas.microsoft.com/office/drawing/2014/main" val="71510040"/>
                    </a:ext>
                  </a:extLst>
                </a:gridCol>
              </a:tblGrid>
              <a:tr h="370840">
                <a:tc>
                  <a:txBody>
                    <a:bodyPr/>
                    <a:lstStyle/>
                    <a:p>
                      <a:r>
                        <a:rPr kumimoji="1" lang="ja-JP" altLang="en-US" dirty="0"/>
                        <a:t>項目</a:t>
                      </a:r>
                    </a:p>
                  </a:txBody>
                  <a:tcPr/>
                </a:tc>
                <a:tc>
                  <a:txBody>
                    <a:bodyPr/>
                    <a:lstStyle/>
                    <a:p>
                      <a:r>
                        <a:rPr kumimoji="1" lang="ja-JP" altLang="en-US" dirty="0"/>
                        <a:t>詳細</a:t>
                      </a:r>
                    </a:p>
                  </a:txBody>
                  <a:tcPr/>
                </a:tc>
                <a:extLst>
                  <a:ext uri="{0D108BD9-81ED-4DB2-BD59-A6C34878D82A}">
                    <a16:rowId xmlns:a16="http://schemas.microsoft.com/office/drawing/2014/main" val="2155128139"/>
                  </a:ext>
                </a:extLst>
              </a:tr>
              <a:tr h="370840">
                <a:tc>
                  <a:txBody>
                    <a:bodyPr/>
                    <a:lstStyle/>
                    <a:p>
                      <a:r>
                        <a:rPr kumimoji="1" lang="ja-JP" altLang="en-US" dirty="0"/>
                        <a:t>ユーザ名</a:t>
                      </a:r>
                      <a:endParaRPr kumimoji="1" lang="en-US" altLang="ja-JP" dirty="0"/>
                    </a:p>
                  </a:txBody>
                  <a:tcPr/>
                </a:tc>
                <a:tc>
                  <a:txBody>
                    <a:bodyPr/>
                    <a:lstStyle/>
                    <a:p>
                      <a:r>
                        <a:rPr kumimoji="1" lang="en-US" altLang="ja-JP" dirty="0"/>
                        <a:t>S</a:t>
                      </a:r>
                      <a:r>
                        <a:rPr kumimoji="1" lang="ja-JP" altLang="en-US" dirty="0"/>
                        <a:t>から始まる学籍番号</a:t>
                      </a:r>
                    </a:p>
                  </a:txBody>
                  <a:tcPr/>
                </a:tc>
                <a:extLst>
                  <a:ext uri="{0D108BD9-81ED-4DB2-BD59-A6C34878D82A}">
                    <a16:rowId xmlns:a16="http://schemas.microsoft.com/office/drawing/2014/main" val="2749665138"/>
                  </a:ext>
                </a:extLst>
              </a:tr>
              <a:tr h="370840">
                <a:tc>
                  <a:txBody>
                    <a:bodyPr/>
                    <a:lstStyle/>
                    <a:p>
                      <a:r>
                        <a:rPr kumimoji="1" lang="ja-JP" altLang="en-US" dirty="0"/>
                        <a:t>氏名</a:t>
                      </a:r>
                    </a:p>
                  </a:txBody>
                  <a:tcPr/>
                </a:tc>
                <a:tc>
                  <a:txBody>
                    <a:bodyPr/>
                    <a:lstStyle/>
                    <a:p>
                      <a:r>
                        <a:rPr kumimoji="1" lang="ja-JP" altLang="en-US" dirty="0"/>
                        <a:t>フルネームを使用する。</a:t>
                      </a:r>
                    </a:p>
                  </a:txBody>
                  <a:tcPr/>
                </a:tc>
                <a:extLst>
                  <a:ext uri="{0D108BD9-81ED-4DB2-BD59-A6C34878D82A}">
                    <a16:rowId xmlns:a16="http://schemas.microsoft.com/office/drawing/2014/main" val="3906050622"/>
                  </a:ext>
                </a:extLst>
              </a:tr>
              <a:tr h="370840">
                <a:tc>
                  <a:txBody>
                    <a:bodyPr/>
                    <a:lstStyle/>
                    <a:p>
                      <a:r>
                        <a:rPr kumimoji="1" lang="ja-JP" altLang="en-US" dirty="0"/>
                        <a:t>メールアドレス</a:t>
                      </a:r>
                    </a:p>
                  </a:txBody>
                  <a:tcPr/>
                </a:tc>
                <a:tc>
                  <a:txBody>
                    <a:bodyPr/>
                    <a:lstStyle/>
                    <a:p>
                      <a:r>
                        <a:rPr kumimoji="1" lang="en-US" altLang="ja-JP" dirty="0"/>
                        <a:t>S</a:t>
                      </a:r>
                      <a:r>
                        <a:rPr kumimoji="1" lang="ja-JP" altLang="en-US" dirty="0"/>
                        <a:t>から始まる学籍番号＋</a:t>
                      </a:r>
                      <a:r>
                        <a:rPr kumimoji="1" lang="en-US" altLang="ja-JP" dirty="0"/>
                        <a:t>@salesio-sp.ac.jp</a:t>
                      </a:r>
                      <a:endParaRPr kumimoji="1" lang="ja-JP" altLang="en-US" dirty="0"/>
                    </a:p>
                  </a:txBody>
                  <a:tcPr/>
                </a:tc>
                <a:extLst>
                  <a:ext uri="{0D108BD9-81ED-4DB2-BD59-A6C34878D82A}">
                    <a16:rowId xmlns:a16="http://schemas.microsoft.com/office/drawing/2014/main" val="3799615269"/>
                  </a:ext>
                </a:extLst>
              </a:tr>
              <a:tr h="370840">
                <a:tc>
                  <a:txBody>
                    <a:bodyPr/>
                    <a:lstStyle/>
                    <a:p>
                      <a:r>
                        <a:rPr kumimoji="1" lang="ja-JP" altLang="en-US" dirty="0"/>
                        <a:t>所属</a:t>
                      </a:r>
                    </a:p>
                  </a:txBody>
                  <a:tcPr/>
                </a:tc>
                <a:tc>
                  <a:txBody>
                    <a:bodyPr/>
                    <a:lstStyle/>
                    <a:p>
                      <a:r>
                        <a:rPr kumimoji="1" lang="ja-JP" altLang="en-US" dirty="0"/>
                        <a:t>学年と学科を選択する。</a:t>
                      </a:r>
                    </a:p>
                  </a:txBody>
                  <a:tcPr/>
                </a:tc>
                <a:extLst>
                  <a:ext uri="{0D108BD9-81ED-4DB2-BD59-A6C34878D82A}">
                    <a16:rowId xmlns:a16="http://schemas.microsoft.com/office/drawing/2014/main" val="4130340060"/>
                  </a:ext>
                </a:extLst>
              </a:tr>
              <a:tr h="370840">
                <a:tc>
                  <a:txBody>
                    <a:bodyPr/>
                    <a:lstStyle/>
                    <a:p>
                      <a:r>
                        <a:rPr kumimoji="1" lang="ja-JP" altLang="en-US" dirty="0"/>
                        <a:t>科目</a:t>
                      </a:r>
                    </a:p>
                  </a:txBody>
                  <a:tcPr/>
                </a:tc>
                <a:tc>
                  <a:txBody>
                    <a:bodyPr/>
                    <a:lstStyle/>
                    <a:p>
                      <a:r>
                        <a:rPr kumimoji="1" lang="ja-JP" altLang="en-US" dirty="0"/>
                        <a:t>その生徒が参加する科目を選択する。</a:t>
                      </a:r>
                    </a:p>
                  </a:txBody>
                  <a:tcPr/>
                </a:tc>
                <a:extLst>
                  <a:ext uri="{0D108BD9-81ED-4DB2-BD59-A6C34878D82A}">
                    <a16:rowId xmlns:a16="http://schemas.microsoft.com/office/drawing/2014/main" val="3080610477"/>
                  </a:ext>
                </a:extLst>
              </a:tr>
              <a:tr h="370840">
                <a:tc>
                  <a:txBody>
                    <a:bodyPr/>
                    <a:lstStyle/>
                    <a:p>
                      <a:r>
                        <a:rPr kumimoji="1" lang="ja-JP" altLang="en-US" dirty="0"/>
                        <a:t>パーミッション</a:t>
                      </a:r>
                    </a:p>
                  </a:txBody>
                  <a:tcPr/>
                </a:tc>
                <a:tc>
                  <a:txBody>
                    <a:bodyPr/>
                    <a:lstStyle/>
                    <a:p>
                      <a:r>
                        <a:rPr kumimoji="1" lang="ja-JP" altLang="en-US" dirty="0"/>
                        <a:t>アクティブのみにチェックを入れる。</a:t>
                      </a:r>
                    </a:p>
                  </a:txBody>
                  <a:tcPr/>
                </a:tc>
                <a:extLst>
                  <a:ext uri="{0D108BD9-81ED-4DB2-BD59-A6C34878D82A}">
                    <a16:rowId xmlns:a16="http://schemas.microsoft.com/office/drawing/2014/main" val="4257019323"/>
                  </a:ext>
                </a:extLst>
              </a:tr>
              <a:tr h="370840">
                <a:tc>
                  <a:txBody>
                    <a:bodyPr/>
                    <a:lstStyle/>
                    <a:p>
                      <a:r>
                        <a:rPr kumimoji="1" lang="ja-JP" altLang="en-US" dirty="0"/>
                        <a:t>グループ</a:t>
                      </a:r>
                    </a:p>
                  </a:txBody>
                  <a:tcPr/>
                </a:tc>
                <a:tc>
                  <a:txBody>
                    <a:bodyPr/>
                    <a:lstStyle/>
                    <a:p>
                      <a:r>
                        <a:rPr kumimoji="1" lang="en-US" altLang="ja-JP" dirty="0"/>
                        <a:t>Student</a:t>
                      </a:r>
                      <a:r>
                        <a:rPr kumimoji="1" lang="ja-JP" altLang="en-US" dirty="0"/>
                        <a:t>を選択する。</a:t>
                      </a:r>
                    </a:p>
                  </a:txBody>
                  <a:tcPr/>
                </a:tc>
                <a:extLst>
                  <a:ext uri="{0D108BD9-81ED-4DB2-BD59-A6C34878D82A}">
                    <a16:rowId xmlns:a16="http://schemas.microsoft.com/office/drawing/2014/main" val="1363001106"/>
                  </a:ext>
                </a:extLst>
              </a:tr>
              <a:tr h="370840">
                <a:tc>
                  <a:txBody>
                    <a:bodyPr/>
                    <a:lstStyle/>
                    <a:p>
                      <a:r>
                        <a:rPr kumimoji="1" lang="ja-JP" altLang="en-US" dirty="0"/>
                        <a:t>パスワード</a:t>
                      </a:r>
                    </a:p>
                  </a:txBody>
                  <a:tcPr/>
                </a:tc>
                <a:tc>
                  <a:txBody>
                    <a:bodyPr/>
                    <a:lstStyle/>
                    <a:p>
                      <a:r>
                        <a:rPr kumimoji="1" lang="ja-JP" altLang="en-US" dirty="0"/>
                        <a:t>パスワードを自由に登録する。</a:t>
                      </a:r>
                    </a:p>
                  </a:txBody>
                  <a:tcPr/>
                </a:tc>
                <a:extLst>
                  <a:ext uri="{0D108BD9-81ED-4DB2-BD59-A6C34878D82A}">
                    <a16:rowId xmlns:a16="http://schemas.microsoft.com/office/drawing/2014/main" val="2980871800"/>
                  </a:ext>
                </a:extLst>
              </a:tr>
            </a:tbl>
          </a:graphicData>
        </a:graphic>
      </p:graphicFrame>
      <p:sp>
        <p:nvSpPr>
          <p:cNvPr id="10" name="コンテンツ プレースホルダー 2">
            <a:extLst>
              <a:ext uri="{FF2B5EF4-FFF2-40B4-BE49-F238E27FC236}">
                <a16:creationId xmlns:a16="http://schemas.microsoft.com/office/drawing/2014/main" id="{59F76173-751F-8EB6-3DEC-E8F2D8527AED}"/>
              </a:ext>
            </a:extLst>
          </p:cNvPr>
          <p:cNvSpPr txBox="1">
            <a:spLocks/>
          </p:cNvSpPr>
          <p:nvPr/>
        </p:nvSpPr>
        <p:spPr>
          <a:xfrm>
            <a:off x="838200" y="5786000"/>
            <a:ext cx="10515600" cy="58779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ユーザパーミッション（権限）についての詳細はまだ決まっていない。</a:t>
            </a:r>
            <a:endParaRPr lang="en-US" altLang="ja-JP" dirty="0"/>
          </a:p>
          <a:p>
            <a:pPr marL="0" indent="0">
              <a:buFont typeface="Arial" panose="020B0604020202020204" pitchFamily="34" charset="0"/>
              <a:buNone/>
            </a:pPr>
            <a:endParaRPr lang="en-US" altLang="ja-JP" dirty="0"/>
          </a:p>
          <a:p>
            <a:endParaRPr lang="ja-JP" altLang="en-US" dirty="0"/>
          </a:p>
        </p:txBody>
      </p:sp>
    </p:spTree>
    <p:extLst>
      <p:ext uri="{BB962C8B-B14F-4D97-AF65-F5344CB8AC3E}">
        <p14:creationId xmlns:p14="http://schemas.microsoft.com/office/powerpoint/2010/main" val="927912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64D01C-FE20-D32E-FCDC-00606F0B3443}"/>
              </a:ext>
            </a:extLst>
          </p:cNvPr>
          <p:cNvSpPr>
            <a:spLocks noGrp="1"/>
          </p:cNvSpPr>
          <p:nvPr>
            <p:ph type="title"/>
          </p:nvPr>
        </p:nvSpPr>
        <p:spPr/>
        <p:txBody>
          <a:bodyPr/>
          <a:lstStyle/>
          <a:p>
            <a:r>
              <a:rPr lang="ja-JP" altLang="en-US" dirty="0"/>
              <a:t>教員登録（ユーザ登録）</a:t>
            </a:r>
            <a:endParaRPr kumimoji="1" lang="ja-JP" altLang="en-US" dirty="0"/>
          </a:p>
        </p:txBody>
      </p:sp>
      <p:sp>
        <p:nvSpPr>
          <p:cNvPr id="4" name="スライド番号プレースホルダー 3">
            <a:extLst>
              <a:ext uri="{FF2B5EF4-FFF2-40B4-BE49-F238E27FC236}">
                <a16:creationId xmlns:a16="http://schemas.microsoft.com/office/drawing/2014/main" id="{C8F9ED71-8526-9E55-883B-9E1B9ECBD1E5}"/>
              </a:ext>
            </a:extLst>
          </p:cNvPr>
          <p:cNvSpPr>
            <a:spLocks noGrp="1"/>
          </p:cNvSpPr>
          <p:nvPr>
            <p:ph type="sldNum" sz="quarter" idx="12"/>
          </p:nvPr>
        </p:nvSpPr>
        <p:spPr/>
        <p:txBody>
          <a:bodyPr/>
          <a:lstStyle/>
          <a:p>
            <a:fld id="{FE577398-8FCA-4A77-ADAB-09A41C9A615B}" type="slidenum">
              <a:rPr kumimoji="1" lang="ja-JP" altLang="en-US" smtClean="0"/>
              <a:t>16</a:t>
            </a:fld>
            <a:endParaRPr kumimoji="1" lang="ja-JP" altLang="en-US"/>
          </a:p>
        </p:txBody>
      </p:sp>
      <p:sp>
        <p:nvSpPr>
          <p:cNvPr id="5" name="コンテンツ プレースホルダー 2">
            <a:extLst>
              <a:ext uri="{FF2B5EF4-FFF2-40B4-BE49-F238E27FC236}">
                <a16:creationId xmlns:a16="http://schemas.microsoft.com/office/drawing/2014/main" id="{D8E64159-0B12-00EB-1270-53F914B130ED}"/>
              </a:ext>
            </a:extLst>
          </p:cNvPr>
          <p:cNvSpPr>
            <a:spLocks noGrp="1"/>
          </p:cNvSpPr>
          <p:nvPr>
            <p:ph idx="1"/>
          </p:nvPr>
        </p:nvSpPr>
        <p:spPr>
          <a:xfrm>
            <a:off x="838200" y="1825625"/>
            <a:ext cx="10515600" cy="587791"/>
          </a:xfrm>
        </p:spPr>
        <p:txBody>
          <a:bodyPr/>
          <a:lstStyle/>
          <a:p>
            <a:pPr marL="0" indent="0">
              <a:buNone/>
            </a:pPr>
            <a:r>
              <a:rPr kumimoji="1" lang="ja-JP" altLang="en-US" dirty="0"/>
              <a:t>・以下の項目で教員の登録を</a:t>
            </a:r>
            <a:r>
              <a:rPr lang="ja-JP" altLang="en-US" dirty="0"/>
              <a:t>学級担任が行う。</a:t>
            </a:r>
            <a:endParaRPr lang="en-US" altLang="ja-JP" dirty="0"/>
          </a:p>
          <a:p>
            <a:pPr marL="0" indent="0">
              <a:buNone/>
            </a:pPr>
            <a:endParaRPr lang="en-US" altLang="ja-JP" dirty="0"/>
          </a:p>
          <a:p>
            <a:endParaRPr kumimoji="1" lang="ja-JP" altLang="en-US" dirty="0"/>
          </a:p>
        </p:txBody>
      </p:sp>
      <p:graphicFrame>
        <p:nvGraphicFramePr>
          <p:cNvPr id="6" name="表 5">
            <a:extLst>
              <a:ext uri="{FF2B5EF4-FFF2-40B4-BE49-F238E27FC236}">
                <a16:creationId xmlns:a16="http://schemas.microsoft.com/office/drawing/2014/main" id="{9BD11ABD-A2C5-0C05-7E86-5CF7F32F8B54}"/>
              </a:ext>
            </a:extLst>
          </p:cNvPr>
          <p:cNvGraphicFramePr>
            <a:graphicFrameLocks noGrp="1"/>
          </p:cNvGraphicFramePr>
          <p:nvPr>
            <p:extLst>
              <p:ext uri="{D42A27DB-BD31-4B8C-83A1-F6EECF244321}">
                <p14:modId xmlns:p14="http://schemas.microsoft.com/office/powerpoint/2010/main" val="4169672444"/>
              </p:ext>
            </p:extLst>
          </p:nvPr>
        </p:nvGraphicFramePr>
        <p:xfrm>
          <a:off x="2032000" y="2548353"/>
          <a:ext cx="8128000" cy="3337560"/>
        </p:xfrm>
        <a:graphic>
          <a:graphicData uri="http://schemas.openxmlformats.org/drawingml/2006/table">
            <a:tbl>
              <a:tblPr firstRow="1" bandRow="1">
                <a:tableStyleId>{5C22544A-7EE6-4342-B048-85BDC9FD1C3A}</a:tableStyleId>
              </a:tblPr>
              <a:tblGrid>
                <a:gridCol w="1804194">
                  <a:extLst>
                    <a:ext uri="{9D8B030D-6E8A-4147-A177-3AD203B41FA5}">
                      <a16:colId xmlns:a16="http://schemas.microsoft.com/office/drawing/2014/main" val="2834920524"/>
                    </a:ext>
                  </a:extLst>
                </a:gridCol>
                <a:gridCol w="6323806">
                  <a:extLst>
                    <a:ext uri="{9D8B030D-6E8A-4147-A177-3AD203B41FA5}">
                      <a16:colId xmlns:a16="http://schemas.microsoft.com/office/drawing/2014/main" val="71510040"/>
                    </a:ext>
                  </a:extLst>
                </a:gridCol>
              </a:tblGrid>
              <a:tr h="370840">
                <a:tc>
                  <a:txBody>
                    <a:bodyPr/>
                    <a:lstStyle/>
                    <a:p>
                      <a:r>
                        <a:rPr kumimoji="1" lang="ja-JP" altLang="en-US" dirty="0"/>
                        <a:t>項目</a:t>
                      </a:r>
                    </a:p>
                  </a:txBody>
                  <a:tcPr/>
                </a:tc>
                <a:tc>
                  <a:txBody>
                    <a:bodyPr/>
                    <a:lstStyle/>
                    <a:p>
                      <a:r>
                        <a:rPr kumimoji="1" lang="ja-JP" altLang="en-US" dirty="0"/>
                        <a:t>詳細</a:t>
                      </a:r>
                    </a:p>
                  </a:txBody>
                  <a:tcPr/>
                </a:tc>
                <a:extLst>
                  <a:ext uri="{0D108BD9-81ED-4DB2-BD59-A6C34878D82A}">
                    <a16:rowId xmlns:a16="http://schemas.microsoft.com/office/drawing/2014/main" val="2155128139"/>
                  </a:ext>
                </a:extLst>
              </a:tr>
              <a:tr h="370840">
                <a:tc>
                  <a:txBody>
                    <a:bodyPr/>
                    <a:lstStyle/>
                    <a:p>
                      <a:r>
                        <a:rPr kumimoji="1" lang="ja-JP" altLang="en-US" dirty="0"/>
                        <a:t>ユーザ名</a:t>
                      </a:r>
                      <a:endParaRPr kumimoji="1" lang="en-US" altLang="ja-JP" dirty="0"/>
                    </a:p>
                  </a:txBody>
                  <a:tcPr/>
                </a:tc>
                <a:tc>
                  <a:txBody>
                    <a:bodyPr/>
                    <a:lstStyle/>
                    <a:p>
                      <a:r>
                        <a:rPr kumimoji="1" lang="ja-JP" altLang="en-US" dirty="0"/>
                        <a:t>自由に決めてることができる</a:t>
                      </a:r>
                    </a:p>
                  </a:txBody>
                  <a:tcPr/>
                </a:tc>
                <a:extLst>
                  <a:ext uri="{0D108BD9-81ED-4DB2-BD59-A6C34878D82A}">
                    <a16:rowId xmlns:a16="http://schemas.microsoft.com/office/drawing/2014/main" val="2749665138"/>
                  </a:ext>
                </a:extLst>
              </a:tr>
              <a:tr h="370840">
                <a:tc>
                  <a:txBody>
                    <a:bodyPr/>
                    <a:lstStyle/>
                    <a:p>
                      <a:r>
                        <a:rPr kumimoji="1" lang="ja-JP" altLang="en-US" dirty="0"/>
                        <a:t>氏名</a:t>
                      </a:r>
                    </a:p>
                  </a:txBody>
                  <a:tcPr/>
                </a:tc>
                <a:tc>
                  <a:txBody>
                    <a:bodyPr/>
                    <a:lstStyle/>
                    <a:p>
                      <a:r>
                        <a:rPr kumimoji="1" lang="ja-JP" altLang="en-US" dirty="0"/>
                        <a:t>フルネームを使用する。</a:t>
                      </a:r>
                    </a:p>
                  </a:txBody>
                  <a:tcPr/>
                </a:tc>
                <a:extLst>
                  <a:ext uri="{0D108BD9-81ED-4DB2-BD59-A6C34878D82A}">
                    <a16:rowId xmlns:a16="http://schemas.microsoft.com/office/drawing/2014/main" val="3906050622"/>
                  </a:ext>
                </a:extLst>
              </a:tr>
              <a:tr h="370840">
                <a:tc>
                  <a:txBody>
                    <a:bodyPr/>
                    <a:lstStyle/>
                    <a:p>
                      <a:r>
                        <a:rPr kumimoji="1" lang="ja-JP" altLang="en-US" dirty="0"/>
                        <a:t>メールアドレス</a:t>
                      </a:r>
                    </a:p>
                  </a:txBody>
                  <a:tcPr/>
                </a:tc>
                <a:tc>
                  <a:txBody>
                    <a:bodyPr/>
                    <a:lstStyle/>
                    <a:p>
                      <a:r>
                        <a:rPr kumimoji="1" lang="ja-JP" altLang="en-US" dirty="0"/>
                        <a:t>生徒とのやり取りが可能なメールアドレスを入力する。</a:t>
                      </a:r>
                    </a:p>
                  </a:txBody>
                  <a:tcPr/>
                </a:tc>
                <a:extLst>
                  <a:ext uri="{0D108BD9-81ED-4DB2-BD59-A6C34878D82A}">
                    <a16:rowId xmlns:a16="http://schemas.microsoft.com/office/drawing/2014/main" val="3799615269"/>
                  </a:ext>
                </a:extLst>
              </a:tr>
              <a:tr h="370840">
                <a:tc>
                  <a:txBody>
                    <a:bodyPr/>
                    <a:lstStyle/>
                    <a:p>
                      <a:r>
                        <a:rPr kumimoji="1" lang="ja-JP" altLang="en-US" dirty="0"/>
                        <a:t>所属</a:t>
                      </a:r>
                    </a:p>
                  </a:txBody>
                  <a:tcPr/>
                </a:tc>
                <a:tc>
                  <a:txBody>
                    <a:bodyPr/>
                    <a:lstStyle/>
                    <a:p>
                      <a:r>
                        <a:rPr kumimoji="1" lang="ja-JP" altLang="en-US" dirty="0"/>
                        <a:t>学科を選択する。</a:t>
                      </a:r>
                    </a:p>
                  </a:txBody>
                  <a:tcPr/>
                </a:tc>
                <a:extLst>
                  <a:ext uri="{0D108BD9-81ED-4DB2-BD59-A6C34878D82A}">
                    <a16:rowId xmlns:a16="http://schemas.microsoft.com/office/drawing/2014/main" val="4130340060"/>
                  </a:ext>
                </a:extLst>
              </a:tr>
              <a:tr h="370840">
                <a:tc>
                  <a:txBody>
                    <a:bodyPr/>
                    <a:lstStyle/>
                    <a:p>
                      <a:r>
                        <a:rPr kumimoji="1" lang="ja-JP" altLang="en-US" dirty="0"/>
                        <a:t>科目</a:t>
                      </a:r>
                    </a:p>
                  </a:txBody>
                  <a:tcPr/>
                </a:tc>
                <a:tc>
                  <a:txBody>
                    <a:bodyPr/>
                    <a:lstStyle/>
                    <a:p>
                      <a:r>
                        <a:rPr kumimoji="1" lang="ja-JP" altLang="en-US" dirty="0"/>
                        <a:t>担当する科目を選択する。</a:t>
                      </a:r>
                    </a:p>
                  </a:txBody>
                  <a:tcPr/>
                </a:tc>
                <a:extLst>
                  <a:ext uri="{0D108BD9-81ED-4DB2-BD59-A6C34878D82A}">
                    <a16:rowId xmlns:a16="http://schemas.microsoft.com/office/drawing/2014/main" val="3080610477"/>
                  </a:ext>
                </a:extLst>
              </a:tr>
              <a:tr h="370840">
                <a:tc>
                  <a:txBody>
                    <a:bodyPr/>
                    <a:lstStyle/>
                    <a:p>
                      <a:r>
                        <a:rPr kumimoji="1" lang="ja-JP" altLang="en-US" dirty="0"/>
                        <a:t>パーミッション</a:t>
                      </a:r>
                    </a:p>
                  </a:txBody>
                  <a:tcPr/>
                </a:tc>
                <a:tc>
                  <a:txBody>
                    <a:bodyPr/>
                    <a:lstStyle/>
                    <a:p>
                      <a:r>
                        <a:rPr kumimoji="1" lang="ja-JP" altLang="en-US" dirty="0"/>
                        <a:t>アクティブのみにチェックを入れる。</a:t>
                      </a:r>
                    </a:p>
                  </a:txBody>
                  <a:tcPr/>
                </a:tc>
                <a:extLst>
                  <a:ext uri="{0D108BD9-81ED-4DB2-BD59-A6C34878D82A}">
                    <a16:rowId xmlns:a16="http://schemas.microsoft.com/office/drawing/2014/main" val="4257019323"/>
                  </a:ext>
                </a:extLst>
              </a:tr>
              <a:tr h="370840">
                <a:tc>
                  <a:txBody>
                    <a:bodyPr/>
                    <a:lstStyle/>
                    <a:p>
                      <a:r>
                        <a:rPr kumimoji="1" lang="ja-JP" altLang="en-US" dirty="0"/>
                        <a:t>グループ</a:t>
                      </a:r>
                    </a:p>
                  </a:txBody>
                  <a:tcPr/>
                </a:tc>
                <a:tc>
                  <a:txBody>
                    <a:bodyPr/>
                    <a:lstStyle/>
                    <a:p>
                      <a:r>
                        <a:rPr kumimoji="1" lang="en-US" altLang="ja-JP" dirty="0" err="1"/>
                        <a:t>HomeroomTeacher</a:t>
                      </a:r>
                      <a:r>
                        <a:rPr kumimoji="1" lang="ja-JP" altLang="en-US" dirty="0"/>
                        <a:t>か</a:t>
                      </a:r>
                      <a:r>
                        <a:rPr kumimoji="1" lang="en-US" altLang="ja-JP" dirty="0" err="1"/>
                        <a:t>SubjectTeacher</a:t>
                      </a:r>
                      <a:r>
                        <a:rPr kumimoji="1" lang="ja-JP" altLang="en-US" dirty="0"/>
                        <a:t>を選択する。</a:t>
                      </a:r>
                    </a:p>
                  </a:txBody>
                  <a:tcPr/>
                </a:tc>
                <a:extLst>
                  <a:ext uri="{0D108BD9-81ED-4DB2-BD59-A6C34878D82A}">
                    <a16:rowId xmlns:a16="http://schemas.microsoft.com/office/drawing/2014/main" val="1363001106"/>
                  </a:ext>
                </a:extLst>
              </a:tr>
              <a:tr h="370840">
                <a:tc>
                  <a:txBody>
                    <a:bodyPr/>
                    <a:lstStyle/>
                    <a:p>
                      <a:r>
                        <a:rPr kumimoji="1" lang="ja-JP" altLang="en-US" dirty="0"/>
                        <a:t>パスワード</a:t>
                      </a:r>
                    </a:p>
                  </a:txBody>
                  <a:tcPr/>
                </a:tc>
                <a:tc>
                  <a:txBody>
                    <a:bodyPr/>
                    <a:lstStyle/>
                    <a:p>
                      <a:r>
                        <a:rPr kumimoji="1" lang="ja-JP" altLang="en-US" dirty="0"/>
                        <a:t>パスワードを自由に登録する。</a:t>
                      </a:r>
                    </a:p>
                  </a:txBody>
                  <a:tcPr/>
                </a:tc>
                <a:extLst>
                  <a:ext uri="{0D108BD9-81ED-4DB2-BD59-A6C34878D82A}">
                    <a16:rowId xmlns:a16="http://schemas.microsoft.com/office/drawing/2014/main" val="276340990"/>
                  </a:ext>
                </a:extLst>
              </a:tr>
            </a:tbl>
          </a:graphicData>
        </a:graphic>
      </p:graphicFrame>
      <p:sp>
        <p:nvSpPr>
          <p:cNvPr id="9" name="コンテンツ プレースホルダー 2">
            <a:extLst>
              <a:ext uri="{FF2B5EF4-FFF2-40B4-BE49-F238E27FC236}">
                <a16:creationId xmlns:a16="http://schemas.microsoft.com/office/drawing/2014/main" id="{73612417-38F9-A5C7-0605-34DE151277B6}"/>
              </a:ext>
            </a:extLst>
          </p:cNvPr>
          <p:cNvSpPr txBox="1">
            <a:spLocks/>
          </p:cNvSpPr>
          <p:nvPr/>
        </p:nvSpPr>
        <p:spPr>
          <a:xfrm>
            <a:off x="932411" y="6020850"/>
            <a:ext cx="10515600" cy="58779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ユーザパーミッション（権限）についての詳細はまだ決まっていない。</a:t>
            </a:r>
            <a:endParaRPr lang="en-US" altLang="ja-JP" dirty="0"/>
          </a:p>
          <a:p>
            <a:pPr marL="0" indent="0">
              <a:buFont typeface="Arial" panose="020B0604020202020204" pitchFamily="34" charset="0"/>
              <a:buNone/>
            </a:pPr>
            <a:endParaRPr lang="en-US" altLang="ja-JP" dirty="0"/>
          </a:p>
          <a:p>
            <a:endParaRPr lang="ja-JP" altLang="en-US" dirty="0"/>
          </a:p>
        </p:txBody>
      </p:sp>
    </p:spTree>
    <p:extLst>
      <p:ext uri="{BB962C8B-B14F-4D97-AF65-F5344CB8AC3E}">
        <p14:creationId xmlns:p14="http://schemas.microsoft.com/office/powerpoint/2010/main" val="659879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AFD08C-401D-830F-355A-4379D88747ED}"/>
              </a:ext>
            </a:extLst>
          </p:cNvPr>
          <p:cNvSpPr>
            <a:spLocks noGrp="1"/>
          </p:cNvSpPr>
          <p:nvPr>
            <p:ph type="title"/>
          </p:nvPr>
        </p:nvSpPr>
        <p:spPr/>
        <p:txBody>
          <a:bodyPr/>
          <a:lstStyle/>
          <a:p>
            <a:r>
              <a:rPr kumimoji="1" lang="ja-JP" altLang="en-US" dirty="0"/>
              <a:t>ユーザ登録イメージ</a:t>
            </a:r>
          </a:p>
        </p:txBody>
      </p:sp>
      <p:sp>
        <p:nvSpPr>
          <p:cNvPr id="4" name="スライド番号プレースホルダー 3">
            <a:extLst>
              <a:ext uri="{FF2B5EF4-FFF2-40B4-BE49-F238E27FC236}">
                <a16:creationId xmlns:a16="http://schemas.microsoft.com/office/drawing/2014/main" id="{06777E2C-8D2A-3048-E5D4-19E14181EC20}"/>
              </a:ext>
            </a:extLst>
          </p:cNvPr>
          <p:cNvSpPr>
            <a:spLocks noGrp="1"/>
          </p:cNvSpPr>
          <p:nvPr>
            <p:ph type="sldNum" sz="quarter" idx="12"/>
          </p:nvPr>
        </p:nvSpPr>
        <p:spPr/>
        <p:txBody>
          <a:bodyPr/>
          <a:lstStyle/>
          <a:p>
            <a:fld id="{FE577398-8FCA-4A77-ADAB-09A41C9A615B}" type="slidenum">
              <a:rPr kumimoji="1" lang="ja-JP" altLang="en-US" smtClean="0"/>
              <a:t>17</a:t>
            </a:fld>
            <a:endParaRPr kumimoji="1" lang="ja-JP" altLang="en-US"/>
          </a:p>
        </p:txBody>
      </p:sp>
      <p:pic>
        <p:nvPicPr>
          <p:cNvPr id="8" name="図 7">
            <a:extLst>
              <a:ext uri="{FF2B5EF4-FFF2-40B4-BE49-F238E27FC236}">
                <a16:creationId xmlns:a16="http://schemas.microsoft.com/office/drawing/2014/main" id="{03A70F21-FDA8-A636-7A29-15F472B219BF}"/>
              </a:ext>
            </a:extLst>
          </p:cNvPr>
          <p:cNvPicPr>
            <a:picLocks noChangeAspect="1"/>
          </p:cNvPicPr>
          <p:nvPr/>
        </p:nvPicPr>
        <p:blipFill rotWithShape="1">
          <a:blip r:embed="rId2"/>
          <a:srcRect b="45313"/>
          <a:stretch/>
        </p:blipFill>
        <p:spPr>
          <a:xfrm>
            <a:off x="655939" y="1746422"/>
            <a:ext cx="3048000" cy="3750469"/>
          </a:xfrm>
          <a:prstGeom prst="rect">
            <a:avLst/>
          </a:prstGeom>
        </p:spPr>
      </p:pic>
      <p:pic>
        <p:nvPicPr>
          <p:cNvPr id="10" name="図 9">
            <a:extLst>
              <a:ext uri="{FF2B5EF4-FFF2-40B4-BE49-F238E27FC236}">
                <a16:creationId xmlns:a16="http://schemas.microsoft.com/office/drawing/2014/main" id="{B38A7125-9AC7-3FDE-9CF5-66721C0CE72B}"/>
              </a:ext>
            </a:extLst>
          </p:cNvPr>
          <p:cNvPicPr>
            <a:picLocks noChangeAspect="1"/>
          </p:cNvPicPr>
          <p:nvPr/>
        </p:nvPicPr>
        <p:blipFill rotWithShape="1">
          <a:blip r:embed="rId2"/>
          <a:srcRect t="53958"/>
          <a:stretch/>
        </p:blipFill>
        <p:spPr>
          <a:xfrm>
            <a:off x="3703939" y="2339354"/>
            <a:ext cx="3048000" cy="3157537"/>
          </a:xfrm>
          <a:prstGeom prst="rect">
            <a:avLst/>
          </a:prstGeom>
        </p:spPr>
      </p:pic>
      <p:sp>
        <p:nvSpPr>
          <p:cNvPr id="11" name="二等辺三角形 10">
            <a:extLst>
              <a:ext uri="{FF2B5EF4-FFF2-40B4-BE49-F238E27FC236}">
                <a16:creationId xmlns:a16="http://schemas.microsoft.com/office/drawing/2014/main" id="{5E25E5D3-8935-6CB0-9CB4-5F146C79A50B}"/>
              </a:ext>
            </a:extLst>
          </p:cNvPr>
          <p:cNvSpPr/>
          <p:nvPr/>
        </p:nvSpPr>
        <p:spPr>
          <a:xfrm rot="5400000">
            <a:off x="6981191" y="3032954"/>
            <a:ext cx="1325563" cy="34932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コンテンツ プレースホルダー 2">
            <a:extLst>
              <a:ext uri="{FF2B5EF4-FFF2-40B4-BE49-F238E27FC236}">
                <a16:creationId xmlns:a16="http://schemas.microsoft.com/office/drawing/2014/main" id="{66F66FC0-5B8A-4AE9-588A-D3B5F9101FDF}"/>
              </a:ext>
            </a:extLst>
          </p:cNvPr>
          <p:cNvSpPr txBox="1">
            <a:spLocks/>
          </p:cNvSpPr>
          <p:nvPr/>
        </p:nvSpPr>
        <p:spPr>
          <a:xfrm>
            <a:off x="8002039" y="2417935"/>
            <a:ext cx="3885161" cy="185402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・グループとユーザパーミッションは</a:t>
            </a:r>
            <a:r>
              <a:rPr lang="en-US" altLang="ja-JP" dirty="0" err="1"/>
              <a:t>ManyToManeyField</a:t>
            </a:r>
            <a:r>
              <a:rPr lang="ja-JP" altLang="en-US" dirty="0"/>
              <a:t>のデフォルトの登録</a:t>
            </a:r>
            <a:r>
              <a:rPr lang="en-US" altLang="ja-JP" dirty="0"/>
              <a:t>UI</a:t>
            </a:r>
            <a:r>
              <a:rPr lang="ja-JP" altLang="en-US" dirty="0"/>
              <a:t>を使用るする。</a:t>
            </a:r>
            <a:endParaRPr lang="en-US" altLang="ja-JP" dirty="0"/>
          </a:p>
          <a:p>
            <a:pPr marL="0" indent="0">
              <a:buNone/>
            </a:pPr>
            <a:r>
              <a:rPr lang="ja-JP" altLang="en-US" dirty="0"/>
              <a:t>・そのほかの登録</a:t>
            </a:r>
            <a:r>
              <a:rPr lang="en-US" altLang="ja-JP" dirty="0"/>
              <a:t>UI</a:t>
            </a:r>
            <a:r>
              <a:rPr lang="ja-JP" altLang="en-US" dirty="0"/>
              <a:t>はテキストボックスを使用する</a:t>
            </a:r>
            <a:endParaRPr lang="en-US" altLang="ja-JP" dirty="0"/>
          </a:p>
          <a:p>
            <a:pPr marL="0" indent="0">
              <a:buFont typeface="Arial" panose="020B0604020202020204" pitchFamily="34" charset="0"/>
              <a:buNone/>
            </a:pPr>
            <a:endParaRPr lang="en-US" altLang="ja-JP" dirty="0"/>
          </a:p>
          <a:p>
            <a:endParaRPr lang="ja-JP" altLang="en-US" dirty="0"/>
          </a:p>
        </p:txBody>
      </p:sp>
      <p:sp>
        <p:nvSpPr>
          <p:cNvPr id="13" name="コンテンツ プレースホルダー 2">
            <a:extLst>
              <a:ext uri="{FF2B5EF4-FFF2-40B4-BE49-F238E27FC236}">
                <a16:creationId xmlns:a16="http://schemas.microsoft.com/office/drawing/2014/main" id="{A62D7C49-C47B-28D4-BDDD-78DAA3231D08}"/>
              </a:ext>
            </a:extLst>
          </p:cNvPr>
          <p:cNvSpPr txBox="1">
            <a:spLocks/>
          </p:cNvSpPr>
          <p:nvPr/>
        </p:nvSpPr>
        <p:spPr>
          <a:xfrm>
            <a:off x="655939" y="6021840"/>
            <a:ext cx="8719618" cy="34483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これらはイメージであり、変更する可能性がある。</a:t>
            </a:r>
          </a:p>
        </p:txBody>
      </p:sp>
    </p:spTree>
    <p:extLst>
      <p:ext uri="{BB962C8B-B14F-4D97-AF65-F5344CB8AC3E}">
        <p14:creationId xmlns:p14="http://schemas.microsoft.com/office/powerpoint/2010/main" val="2220384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4C2C46-40C2-C9D5-5A98-5FDC96419D28}"/>
              </a:ext>
            </a:extLst>
          </p:cNvPr>
          <p:cNvSpPr>
            <a:spLocks noGrp="1"/>
          </p:cNvSpPr>
          <p:nvPr>
            <p:ph type="title"/>
          </p:nvPr>
        </p:nvSpPr>
        <p:spPr/>
        <p:txBody>
          <a:bodyPr/>
          <a:lstStyle/>
          <a:p>
            <a:r>
              <a:rPr kumimoji="1" lang="ja-JP" altLang="en-US" dirty="0"/>
              <a:t>科目登録</a:t>
            </a:r>
          </a:p>
        </p:txBody>
      </p:sp>
      <p:sp>
        <p:nvSpPr>
          <p:cNvPr id="4" name="スライド番号プレースホルダー 3">
            <a:extLst>
              <a:ext uri="{FF2B5EF4-FFF2-40B4-BE49-F238E27FC236}">
                <a16:creationId xmlns:a16="http://schemas.microsoft.com/office/drawing/2014/main" id="{325E4729-E665-0E45-1306-25C2617D9229}"/>
              </a:ext>
            </a:extLst>
          </p:cNvPr>
          <p:cNvSpPr>
            <a:spLocks noGrp="1"/>
          </p:cNvSpPr>
          <p:nvPr>
            <p:ph type="sldNum" sz="quarter" idx="12"/>
          </p:nvPr>
        </p:nvSpPr>
        <p:spPr/>
        <p:txBody>
          <a:bodyPr/>
          <a:lstStyle/>
          <a:p>
            <a:fld id="{FE577398-8FCA-4A77-ADAB-09A41C9A615B}" type="slidenum">
              <a:rPr kumimoji="1" lang="ja-JP" altLang="en-US" smtClean="0"/>
              <a:t>18</a:t>
            </a:fld>
            <a:endParaRPr kumimoji="1" lang="ja-JP" altLang="en-US"/>
          </a:p>
        </p:txBody>
      </p:sp>
      <p:sp>
        <p:nvSpPr>
          <p:cNvPr id="5" name="コンテンツ プレースホルダー 2">
            <a:extLst>
              <a:ext uri="{FF2B5EF4-FFF2-40B4-BE49-F238E27FC236}">
                <a16:creationId xmlns:a16="http://schemas.microsoft.com/office/drawing/2014/main" id="{52847DAF-D5CA-F615-3CE5-59A3FDCE11D4}"/>
              </a:ext>
            </a:extLst>
          </p:cNvPr>
          <p:cNvSpPr>
            <a:spLocks noGrp="1"/>
          </p:cNvSpPr>
          <p:nvPr>
            <p:ph idx="1"/>
          </p:nvPr>
        </p:nvSpPr>
        <p:spPr>
          <a:xfrm>
            <a:off x="743989" y="1870843"/>
            <a:ext cx="10515600" cy="587791"/>
          </a:xfrm>
        </p:spPr>
        <p:txBody>
          <a:bodyPr/>
          <a:lstStyle/>
          <a:p>
            <a:pPr marL="0" indent="0">
              <a:buNone/>
            </a:pPr>
            <a:r>
              <a:rPr kumimoji="1" lang="ja-JP" altLang="en-US" dirty="0"/>
              <a:t>・以下の項目で教員の登録を</a:t>
            </a:r>
            <a:r>
              <a:rPr lang="ja-JP" altLang="en-US" dirty="0"/>
              <a:t>学級担任が行う。</a:t>
            </a:r>
            <a:endParaRPr lang="en-US" altLang="ja-JP" dirty="0"/>
          </a:p>
          <a:p>
            <a:pPr marL="0" indent="0">
              <a:buNone/>
            </a:pPr>
            <a:endParaRPr lang="en-US" altLang="ja-JP" dirty="0"/>
          </a:p>
          <a:p>
            <a:endParaRPr kumimoji="1" lang="ja-JP" altLang="en-US" dirty="0"/>
          </a:p>
        </p:txBody>
      </p:sp>
      <p:graphicFrame>
        <p:nvGraphicFramePr>
          <p:cNvPr id="6" name="表 5">
            <a:extLst>
              <a:ext uri="{FF2B5EF4-FFF2-40B4-BE49-F238E27FC236}">
                <a16:creationId xmlns:a16="http://schemas.microsoft.com/office/drawing/2014/main" id="{68F53AB8-66CA-8E28-AEA2-A8BAFB34F957}"/>
              </a:ext>
            </a:extLst>
          </p:cNvPr>
          <p:cNvGraphicFramePr>
            <a:graphicFrameLocks noGrp="1"/>
          </p:cNvGraphicFramePr>
          <p:nvPr>
            <p:extLst>
              <p:ext uri="{D42A27DB-BD31-4B8C-83A1-F6EECF244321}">
                <p14:modId xmlns:p14="http://schemas.microsoft.com/office/powerpoint/2010/main" val="2482889126"/>
              </p:ext>
            </p:extLst>
          </p:nvPr>
        </p:nvGraphicFramePr>
        <p:xfrm>
          <a:off x="1937789" y="2593571"/>
          <a:ext cx="8128000" cy="2225040"/>
        </p:xfrm>
        <a:graphic>
          <a:graphicData uri="http://schemas.openxmlformats.org/drawingml/2006/table">
            <a:tbl>
              <a:tblPr firstRow="1" bandRow="1">
                <a:tableStyleId>{5C22544A-7EE6-4342-B048-85BDC9FD1C3A}</a:tableStyleId>
              </a:tblPr>
              <a:tblGrid>
                <a:gridCol w="1804194">
                  <a:extLst>
                    <a:ext uri="{9D8B030D-6E8A-4147-A177-3AD203B41FA5}">
                      <a16:colId xmlns:a16="http://schemas.microsoft.com/office/drawing/2014/main" val="2834920524"/>
                    </a:ext>
                  </a:extLst>
                </a:gridCol>
                <a:gridCol w="6323806">
                  <a:extLst>
                    <a:ext uri="{9D8B030D-6E8A-4147-A177-3AD203B41FA5}">
                      <a16:colId xmlns:a16="http://schemas.microsoft.com/office/drawing/2014/main" val="71510040"/>
                    </a:ext>
                  </a:extLst>
                </a:gridCol>
              </a:tblGrid>
              <a:tr h="370840">
                <a:tc>
                  <a:txBody>
                    <a:bodyPr/>
                    <a:lstStyle/>
                    <a:p>
                      <a:r>
                        <a:rPr kumimoji="1" lang="ja-JP" altLang="en-US" dirty="0"/>
                        <a:t>項目</a:t>
                      </a:r>
                    </a:p>
                  </a:txBody>
                  <a:tcPr/>
                </a:tc>
                <a:tc>
                  <a:txBody>
                    <a:bodyPr/>
                    <a:lstStyle/>
                    <a:p>
                      <a:r>
                        <a:rPr kumimoji="1" lang="ja-JP" altLang="en-US" dirty="0"/>
                        <a:t>詳細</a:t>
                      </a:r>
                    </a:p>
                  </a:txBody>
                  <a:tcPr/>
                </a:tc>
                <a:extLst>
                  <a:ext uri="{0D108BD9-81ED-4DB2-BD59-A6C34878D82A}">
                    <a16:rowId xmlns:a16="http://schemas.microsoft.com/office/drawing/2014/main" val="2155128139"/>
                  </a:ext>
                </a:extLst>
              </a:tr>
              <a:tr h="370840">
                <a:tc>
                  <a:txBody>
                    <a:bodyPr/>
                    <a:lstStyle/>
                    <a:p>
                      <a:r>
                        <a:rPr kumimoji="1" lang="ja-JP" altLang="en-US" dirty="0"/>
                        <a:t>教科名</a:t>
                      </a:r>
                      <a:endParaRPr kumimoji="1" lang="en-US" altLang="ja-JP" dirty="0"/>
                    </a:p>
                  </a:txBody>
                  <a:tcPr/>
                </a:tc>
                <a:tc>
                  <a:txBody>
                    <a:bodyPr/>
                    <a:lstStyle/>
                    <a:p>
                      <a:r>
                        <a:rPr kumimoji="1" lang="ja-JP" altLang="en-US" dirty="0"/>
                        <a:t>教科名を登録する。</a:t>
                      </a:r>
                    </a:p>
                  </a:txBody>
                  <a:tcPr/>
                </a:tc>
                <a:extLst>
                  <a:ext uri="{0D108BD9-81ED-4DB2-BD59-A6C34878D82A}">
                    <a16:rowId xmlns:a16="http://schemas.microsoft.com/office/drawing/2014/main" val="2749665138"/>
                  </a:ext>
                </a:extLst>
              </a:tr>
              <a:tr h="370840">
                <a:tc>
                  <a:txBody>
                    <a:bodyPr/>
                    <a:lstStyle/>
                    <a:p>
                      <a:r>
                        <a:rPr kumimoji="1" lang="ja-JP" altLang="en-US" dirty="0"/>
                        <a:t>期間</a:t>
                      </a:r>
                    </a:p>
                  </a:txBody>
                  <a:tcPr/>
                </a:tc>
                <a:tc>
                  <a:txBody>
                    <a:bodyPr/>
                    <a:lstStyle/>
                    <a:p>
                      <a:r>
                        <a:rPr kumimoji="1" lang="ja-JP" altLang="en-US" dirty="0"/>
                        <a:t>前期、後期、通年、の三択から選択する。</a:t>
                      </a:r>
                    </a:p>
                  </a:txBody>
                  <a:tcPr/>
                </a:tc>
                <a:extLst>
                  <a:ext uri="{0D108BD9-81ED-4DB2-BD59-A6C34878D82A}">
                    <a16:rowId xmlns:a16="http://schemas.microsoft.com/office/drawing/2014/main" val="3906050622"/>
                  </a:ext>
                </a:extLst>
              </a:tr>
              <a:tr h="370840">
                <a:tc>
                  <a:txBody>
                    <a:bodyPr/>
                    <a:lstStyle/>
                    <a:p>
                      <a:r>
                        <a:rPr kumimoji="1" lang="ja-JP" altLang="en-US" dirty="0"/>
                        <a:t>時限</a:t>
                      </a:r>
                    </a:p>
                  </a:txBody>
                  <a:tcPr/>
                </a:tc>
                <a:tc>
                  <a:txBody>
                    <a:bodyPr/>
                    <a:lstStyle/>
                    <a:p>
                      <a:r>
                        <a:rPr kumimoji="1" lang="ja-JP" altLang="en-US" dirty="0"/>
                        <a:t>何時限目にあるかを選択する。</a:t>
                      </a:r>
                    </a:p>
                  </a:txBody>
                  <a:tcPr/>
                </a:tc>
                <a:extLst>
                  <a:ext uri="{0D108BD9-81ED-4DB2-BD59-A6C34878D82A}">
                    <a16:rowId xmlns:a16="http://schemas.microsoft.com/office/drawing/2014/main" val="3799615269"/>
                  </a:ext>
                </a:extLst>
              </a:tr>
              <a:tr h="370840">
                <a:tc>
                  <a:txBody>
                    <a:bodyPr/>
                    <a:lstStyle/>
                    <a:p>
                      <a:r>
                        <a:rPr kumimoji="1" lang="ja-JP" altLang="en-US" dirty="0"/>
                        <a:t>所属</a:t>
                      </a:r>
                    </a:p>
                  </a:txBody>
                  <a:tcPr/>
                </a:tc>
                <a:tc>
                  <a:txBody>
                    <a:bodyPr/>
                    <a:lstStyle/>
                    <a:p>
                      <a:r>
                        <a:rPr kumimoji="1" lang="ja-JP" altLang="en-US" dirty="0"/>
                        <a:t>学科と学年を選択する。</a:t>
                      </a:r>
                    </a:p>
                  </a:txBody>
                  <a:tcPr/>
                </a:tc>
                <a:extLst>
                  <a:ext uri="{0D108BD9-81ED-4DB2-BD59-A6C34878D82A}">
                    <a16:rowId xmlns:a16="http://schemas.microsoft.com/office/drawing/2014/main" val="4130340060"/>
                  </a:ext>
                </a:extLst>
              </a:tr>
              <a:tr h="370840">
                <a:tc>
                  <a:txBody>
                    <a:bodyPr/>
                    <a:lstStyle/>
                    <a:p>
                      <a:r>
                        <a:rPr kumimoji="1" lang="ja-JP" altLang="en-US" dirty="0"/>
                        <a:t>曜日</a:t>
                      </a:r>
                    </a:p>
                  </a:txBody>
                  <a:tcPr/>
                </a:tc>
                <a:tc>
                  <a:txBody>
                    <a:bodyPr/>
                    <a:lstStyle/>
                    <a:p>
                      <a:r>
                        <a:rPr kumimoji="1" lang="ja-JP" altLang="en-US" dirty="0"/>
                        <a:t>授業がある曜日を選択する。</a:t>
                      </a:r>
                    </a:p>
                  </a:txBody>
                  <a:tcPr/>
                </a:tc>
                <a:extLst>
                  <a:ext uri="{0D108BD9-81ED-4DB2-BD59-A6C34878D82A}">
                    <a16:rowId xmlns:a16="http://schemas.microsoft.com/office/drawing/2014/main" val="3080610477"/>
                  </a:ext>
                </a:extLst>
              </a:tr>
            </a:tbl>
          </a:graphicData>
        </a:graphic>
      </p:graphicFrame>
      <p:sp>
        <p:nvSpPr>
          <p:cNvPr id="7" name="コンテンツ プレースホルダー 2">
            <a:extLst>
              <a:ext uri="{FF2B5EF4-FFF2-40B4-BE49-F238E27FC236}">
                <a16:creationId xmlns:a16="http://schemas.microsoft.com/office/drawing/2014/main" id="{CE7C33E9-FD59-CA90-511E-652896FD1C2A}"/>
              </a:ext>
            </a:extLst>
          </p:cNvPr>
          <p:cNvSpPr txBox="1">
            <a:spLocks/>
          </p:cNvSpPr>
          <p:nvPr/>
        </p:nvSpPr>
        <p:spPr>
          <a:xfrm>
            <a:off x="838200" y="5768559"/>
            <a:ext cx="10515600" cy="58779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ユーザパーミッション（権限）についての詳細はまだ決まっていない。</a:t>
            </a:r>
            <a:endParaRPr lang="en-US" altLang="ja-JP" dirty="0"/>
          </a:p>
          <a:p>
            <a:pPr marL="0" indent="0">
              <a:buFont typeface="Arial" panose="020B0604020202020204" pitchFamily="34" charset="0"/>
              <a:buNone/>
            </a:pPr>
            <a:endParaRPr lang="en-US" altLang="ja-JP" dirty="0"/>
          </a:p>
          <a:p>
            <a:endParaRPr lang="ja-JP" altLang="en-US" dirty="0"/>
          </a:p>
        </p:txBody>
      </p:sp>
    </p:spTree>
    <p:extLst>
      <p:ext uri="{BB962C8B-B14F-4D97-AF65-F5344CB8AC3E}">
        <p14:creationId xmlns:p14="http://schemas.microsoft.com/office/powerpoint/2010/main" val="2893191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6CEA71-1AB1-C82B-FD11-905EAF3E020B}"/>
              </a:ext>
            </a:extLst>
          </p:cNvPr>
          <p:cNvSpPr>
            <a:spLocks noGrp="1"/>
          </p:cNvSpPr>
          <p:nvPr>
            <p:ph type="title"/>
          </p:nvPr>
        </p:nvSpPr>
        <p:spPr/>
        <p:txBody>
          <a:bodyPr/>
          <a:lstStyle/>
          <a:p>
            <a:r>
              <a:rPr kumimoji="1" lang="ja-JP" altLang="en-US" dirty="0"/>
              <a:t>ユーザ管理・</a:t>
            </a:r>
            <a:r>
              <a:rPr kumimoji="1" lang="en-US" altLang="ja-JP" dirty="0"/>
              <a:t>PWD</a:t>
            </a:r>
            <a:r>
              <a:rPr kumimoji="1" lang="ja-JP" altLang="en-US" dirty="0"/>
              <a:t>管理</a:t>
            </a:r>
          </a:p>
        </p:txBody>
      </p:sp>
      <p:sp>
        <p:nvSpPr>
          <p:cNvPr id="4" name="スライド番号プレースホルダー 3">
            <a:extLst>
              <a:ext uri="{FF2B5EF4-FFF2-40B4-BE49-F238E27FC236}">
                <a16:creationId xmlns:a16="http://schemas.microsoft.com/office/drawing/2014/main" id="{354A4D8B-CBEE-2717-2539-D34DFBF15927}"/>
              </a:ext>
            </a:extLst>
          </p:cNvPr>
          <p:cNvSpPr>
            <a:spLocks noGrp="1"/>
          </p:cNvSpPr>
          <p:nvPr>
            <p:ph type="sldNum" sz="quarter" idx="12"/>
          </p:nvPr>
        </p:nvSpPr>
        <p:spPr/>
        <p:txBody>
          <a:bodyPr/>
          <a:lstStyle/>
          <a:p>
            <a:fld id="{FE577398-8FCA-4A77-ADAB-09A41C9A615B}" type="slidenum">
              <a:rPr kumimoji="1" lang="ja-JP" altLang="en-US" smtClean="0"/>
              <a:t>19</a:t>
            </a:fld>
            <a:endParaRPr kumimoji="1" lang="ja-JP" altLang="en-US"/>
          </a:p>
        </p:txBody>
      </p:sp>
      <p:graphicFrame>
        <p:nvGraphicFramePr>
          <p:cNvPr id="5" name="表 5">
            <a:extLst>
              <a:ext uri="{FF2B5EF4-FFF2-40B4-BE49-F238E27FC236}">
                <a16:creationId xmlns:a16="http://schemas.microsoft.com/office/drawing/2014/main" id="{F1C95D78-C2E2-6FD4-5621-5691B28AAA04}"/>
              </a:ext>
            </a:extLst>
          </p:cNvPr>
          <p:cNvGraphicFramePr>
            <a:graphicFrameLocks noGrp="1"/>
          </p:cNvGraphicFramePr>
          <p:nvPr>
            <p:extLst>
              <p:ext uri="{D42A27DB-BD31-4B8C-83A1-F6EECF244321}">
                <p14:modId xmlns:p14="http://schemas.microsoft.com/office/powerpoint/2010/main" val="3844963592"/>
              </p:ext>
            </p:extLst>
          </p:nvPr>
        </p:nvGraphicFramePr>
        <p:xfrm>
          <a:off x="2032000" y="2154555"/>
          <a:ext cx="8128000" cy="1483360"/>
        </p:xfrm>
        <a:graphic>
          <a:graphicData uri="http://schemas.openxmlformats.org/drawingml/2006/table">
            <a:tbl>
              <a:tblPr firstRow="1" bandRow="1">
                <a:tableStyleId>{5C22544A-7EE6-4342-B048-85BDC9FD1C3A}</a:tableStyleId>
              </a:tblPr>
              <a:tblGrid>
                <a:gridCol w="2930525">
                  <a:extLst>
                    <a:ext uri="{9D8B030D-6E8A-4147-A177-3AD203B41FA5}">
                      <a16:colId xmlns:a16="http://schemas.microsoft.com/office/drawing/2014/main" val="1483458529"/>
                    </a:ext>
                  </a:extLst>
                </a:gridCol>
                <a:gridCol w="5197475">
                  <a:extLst>
                    <a:ext uri="{9D8B030D-6E8A-4147-A177-3AD203B41FA5}">
                      <a16:colId xmlns:a16="http://schemas.microsoft.com/office/drawing/2014/main" val="3443630767"/>
                    </a:ext>
                  </a:extLst>
                </a:gridCol>
              </a:tblGrid>
              <a:tr h="370840">
                <a:tc>
                  <a:txBody>
                    <a:bodyPr/>
                    <a:lstStyle/>
                    <a:p>
                      <a:r>
                        <a:rPr kumimoji="1" lang="ja-JP" altLang="en-US" dirty="0"/>
                        <a:t>事例</a:t>
                      </a:r>
                    </a:p>
                  </a:txBody>
                  <a:tcPr/>
                </a:tc>
                <a:tc>
                  <a:txBody>
                    <a:bodyPr/>
                    <a:lstStyle/>
                    <a:p>
                      <a:r>
                        <a:rPr kumimoji="1" lang="ja-JP" altLang="en-US" dirty="0"/>
                        <a:t>説明</a:t>
                      </a:r>
                    </a:p>
                  </a:txBody>
                  <a:tcPr/>
                </a:tc>
                <a:extLst>
                  <a:ext uri="{0D108BD9-81ED-4DB2-BD59-A6C34878D82A}">
                    <a16:rowId xmlns:a16="http://schemas.microsoft.com/office/drawing/2014/main" val="1108469937"/>
                  </a:ext>
                </a:extLst>
              </a:tr>
              <a:tr h="370840">
                <a:tc>
                  <a:txBody>
                    <a:bodyPr/>
                    <a:lstStyle/>
                    <a:p>
                      <a:r>
                        <a:rPr kumimoji="1" lang="ja-JP" altLang="en-US" dirty="0"/>
                        <a:t>パスワード変更時</a:t>
                      </a:r>
                    </a:p>
                  </a:txBody>
                  <a:tcPr/>
                </a:tc>
                <a:tc>
                  <a:txBody>
                    <a:bodyPr/>
                    <a:lstStyle/>
                    <a:p>
                      <a:r>
                        <a:rPr kumimoji="1" lang="ja-JP" altLang="en-US" dirty="0"/>
                        <a:t>学級担任が新たなパスワードを設定する。</a:t>
                      </a:r>
                    </a:p>
                  </a:txBody>
                  <a:tcPr/>
                </a:tc>
                <a:extLst>
                  <a:ext uri="{0D108BD9-81ED-4DB2-BD59-A6C34878D82A}">
                    <a16:rowId xmlns:a16="http://schemas.microsoft.com/office/drawing/2014/main" val="543022754"/>
                  </a:ext>
                </a:extLst>
              </a:tr>
              <a:tr h="370840">
                <a:tc>
                  <a:txBody>
                    <a:bodyPr/>
                    <a:lstStyle/>
                    <a:p>
                      <a:r>
                        <a:rPr kumimoji="1" lang="ja-JP" altLang="en-US" dirty="0"/>
                        <a:t>ユーザが必要なくなった時</a:t>
                      </a:r>
                    </a:p>
                  </a:txBody>
                  <a:tcPr/>
                </a:tc>
                <a:tc>
                  <a:txBody>
                    <a:bodyPr/>
                    <a:lstStyle/>
                    <a:p>
                      <a:r>
                        <a:rPr kumimoji="1" lang="ja-JP" altLang="en-US" dirty="0"/>
                        <a:t>学級担任がアクティブのチェックを外す。</a:t>
                      </a:r>
                    </a:p>
                  </a:txBody>
                  <a:tcPr/>
                </a:tc>
                <a:extLst>
                  <a:ext uri="{0D108BD9-81ED-4DB2-BD59-A6C34878D82A}">
                    <a16:rowId xmlns:a16="http://schemas.microsoft.com/office/drawing/2014/main" val="959107091"/>
                  </a:ext>
                </a:extLst>
              </a:tr>
              <a:tr h="370840">
                <a:tc>
                  <a:txBody>
                    <a:bodyPr/>
                    <a:lstStyle/>
                    <a:p>
                      <a:r>
                        <a:rPr kumimoji="1" lang="ja-JP" altLang="en-US" dirty="0"/>
                        <a:t>所属を変える時</a:t>
                      </a:r>
                    </a:p>
                  </a:txBody>
                  <a:tcPr/>
                </a:tc>
                <a:tc>
                  <a:txBody>
                    <a:bodyPr/>
                    <a:lstStyle/>
                    <a:p>
                      <a:r>
                        <a:rPr kumimoji="1" lang="ja-JP" altLang="en-US" dirty="0"/>
                        <a:t>学級担任が選択する所属を変更する。</a:t>
                      </a:r>
                    </a:p>
                  </a:txBody>
                  <a:tcPr/>
                </a:tc>
                <a:extLst>
                  <a:ext uri="{0D108BD9-81ED-4DB2-BD59-A6C34878D82A}">
                    <a16:rowId xmlns:a16="http://schemas.microsoft.com/office/drawing/2014/main" val="2124129169"/>
                  </a:ext>
                </a:extLst>
              </a:tr>
            </a:tbl>
          </a:graphicData>
        </a:graphic>
      </p:graphicFrame>
      <p:sp>
        <p:nvSpPr>
          <p:cNvPr id="6" name="コンテンツ プレースホルダー 2">
            <a:extLst>
              <a:ext uri="{FF2B5EF4-FFF2-40B4-BE49-F238E27FC236}">
                <a16:creationId xmlns:a16="http://schemas.microsoft.com/office/drawing/2014/main" id="{0CFC11BD-57E9-47C9-C9E9-255B60B48232}"/>
              </a:ext>
            </a:extLst>
          </p:cNvPr>
          <p:cNvSpPr txBox="1">
            <a:spLocks/>
          </p:cNvSpPr>
          <p:nvPr/>
        </p:nvSpPr>
        <p:spPr>
          <a:xfrm>
            <a:off x="838200" y="5768559"/>
            <a:ext cx="10515600" cy="5877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ユーザの管理は基本的に学級担任が行う。</a:t>
            </a:r>
            <a:endParaRPr lang="en-US" altLang="ja-JP" dirty="0"/>
          </a:p>
          <a:p>
            <a:pPr marL="0" indent="0">
              <a:buFont typeface="Arial" panose="020B0604020202020204" pitchFamily="34" charset="0"/>
              <a:buNone/>
            </a:pPr>
            <a:endParaRPr lang="en-US" altLang="ja-JP" dirty="0"/>
          </a:p>
          <a:p>
            <a:endParaRPr lang="ja-JP" altLang="en-US" dirty="0"/>
          </a:p>
        </p:txBody>
      </p:sp>
    </p:spTree>
    <p:extLst>
      <p:ext uri="{BB962C8B-B14F-4D97-AF65-F5344CB8AC3E}">
        <p14:creationId xmlns:p14="http://schemas.microsoft.com/office/powerpoint/2010/main" val="1364208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EB3682-9005-9FAB-0E06-7D7879FF8C0F}"/>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3E236D77-5DFD-B16F-EA24-6F2D3A786347}"/>
              </a:ext>
            </a:extLst>
          </p:cNvPr>
          <p:cNvSpPr>
            <a:spLocks noGrp="1"/>
          </p:cNvSpPr>
          <p:nvPr>
            <p:ph idx="1"/>
          </p:nvPr>
        </p:nvSpPr>
        <p:spPr>
          <a:xfrm>
            <a:off x="1339466" y="1861847"/>
            <a:ext cx="6357398" cy="4173192"/>
          </a:xfrm>
        </p:spPr>
        <p:txBody>
          <a:bodyPr>
            <a:normAutofit fontScale="70000" lnSpcReduction="20000"/>
          </a:bodyPr>
          <a:lstStyle/>
          <a:p>
            <a:r>
              <a:rPr lang="ja-JP" altLang="en-US" dirty="0"/>
              <a:t>システム構成</a:t>
            </a:r>
            <a:endParaRPr lang="en-US" altLang="ja-JP" dirty="0"/>
          </a:p>
          <a:p>
            <a:r>
              <a:rPr lang="ja-JP" altLang="en-US" dirty="0"/>
              <a:t>現在抱えている問題の起因点とその解決策</a:t>
            </a:r>
            <a:endParaRPr lang="en-US" altLang="ja-JP" dirty="0"/>
          </a:p>
          <a:p>
            <a:r>
              <a:rPr kumimoji="1" lang="ja-JP" altLang="en-US" dirty="0"/>
              <a:t>アプリ概要</a:t>
            </a:r>
            <a:endParaRPr kumimoji="1" lang="en-US" altLang="ja-JP" dirty="0"/>
          </a:p>
          <a:p>
            <a:r>
              <a:rPr kumimoji="1" lang="ja-JP" altLang="en-US" dirty="0"/>
              <a:t>機能詳細</a:t>
            </a:r>
            <a:endParaRPr kumimoji="1" lang="en-US" altLang="ja-JP" dirty="0"/>
          </a:p>
          <a:p>
            <a:r>
              <a:rPr kumimoji="1" lang="ja-JP" altLang="en-US" dirty="0"/>
              <a:t>初期設定</a:t>
            </a:r>
            <a:endParaRPr kumimoji="1" lang="en-US" altLang="ja-JP" dirty="0"/>
          </a:p>
          <a:p>
            <a:r>
              <a:rPr kumimoji="1" lang="ja-JP" altLang="en-US" dirty="0"/>
              <a:t>画面遷移と表示項目</a:t>
            </a:r>
            <a:endParaRPr kumimoji="1" lang="en-US" altLang="ja-JP" dirty="0"/>
          </a:p>
          <a:p>
            <a:r>
              <a:rPr kumimoji="1" lang="ja-JP" altLang="en-US" dirty="0"/>
              <a:t>学級担任・科目担当</a:t>
            </a:r>
            <a:br>
              <a:rPr kumimoji="1" lang="en-US" altLang="ja-JP" dirty="0"/>
            </a:br>
            <a:r>
              <a:rPr lang="ja-JP" altLang="en-US" dirty="0"/>
              <a:t>のインターフェイス</a:t>
            </a:r>
            <a:endParaRPr lang="en-US" altLang="ja-JP" dirty="0"/>
          </a:p>
          <a:p>
            <a:r>
              <a:rPr kumimoji="1" lang="ja-JP" altLang="en-US" dirty="0"/>
              <a:t>学生のインターフェイス</a:t>
            </a:r>
            <a:endParaRPr kumimoji="1" lang="en-US" altLang="ja-JP" dirty="0"/>
          </a:p>
          <a:p>
            <a:r>
              <a:rPr lang="ja-JP" altLang="en-US" dirty="0"/>
              <a:t>モデル定義</a:t>
            </a:r>
            <a:endParaRPr lang="en-US" altLang="ja-JP" dirty="0"/>
          </a:p>
          <a:p>
            <a:r>
              <a:rPr kumimoji="1" lang="ja-JP" altLang="en-US" dirty="0"/>
              <a:t>動作関連</a:t>
            </a:r>
            <a:endParaRPr kumimoji="1" lang="en-US" altLang="ja-JP" dirty="0"/>
          </a:p>
          <a:p>
            <a:r>
              <a:rPr lang="ja-JP" altLang="en-US" dirty="0"/>
              <a:t>話し合っていること</a:t>
            </a:r>
            <a:endParaRPr kumimoji="1" lang="en-US" altLang="ja-JP" dirty="0"/>
          </a:p>
        </p:txBody>
      </p:sp>
      <p:sp>
        <p:nvSpPr>
          <p:cNvPr id="4" name="スライド番号プレースホルダー 3">
            <a:extLst>
              <a:ext uri="{FF2B5EF4-FFF2-40B4-BE49-F238E27FC236}">
                <a16:creationId xmlns:a16="http://schemas.microsoft.com/office/drawing/2014/main" id="{065962AE-DFA7-7A83-08E1-93AA21783350}"/>
              </a:ext>
            </a:extLst>
          </p:cNvPr>
          <p:cNvSpPr>
            <a:spLocks noGrp="1"/>
          </p:cNvSpPr>
          <p:nvPr>
            <p:ph type="sldNum" sz="quarter" idx="12"/>
          </p:nvPr>
        </p:nvSpPr>
        <p:spPr/>
        <p:txBody>
          <a:bodyPr/>
          <a:lstStyle/>
          <a:p>
            <a:fld id="{FE577398-8FCA-4A77-ADAB-09A41C9A615B}" type="slidenum">
              <a:rPr kumimoji="1" lang="ja-JP" altLang="en-US" smtClean="0"/>
              <a:t>2</a:t>
            </a:fld>
            <a:endParaRPr kumimoji="1" lang="ja-JP" altLang="en-US"/>
          </a:p>
        </p:txBody>
      </p:sp>
      <p:sp>
        <p:nvSpPr>
          <p:cNvPr id="5" name="テキスト ボックス 4">
            <a:extLst>
              <a:ext uri="{FF2B5EF4-FFF2-40B4-BE49-F238E27FC236}">
                <a16:creationId xmlns:a16="http://schemas.microsoft.com/office/drawing/2014/main" id="{8B4BC969-7C6A-3556-0EC4-74A1FAB4EDF6}"/>
              </a:ext>
            </a:extLst>
          </p:cNvPr>
          <p:cNvSpPr txBox="1"/>
          <p:nvPr/>
        </p:nvSpPr>
        <p:spPr>
          <a:xfrm>
            <a:off x="8101718" y="2231376"/>
            <a:ext cx="1956683" cy="5632311"/>
          </a:xfrm>
          <a:prstGeom prst="rect">
            <a:avLst/>
          </a:prstGeom>
          <a:noFill/>
        </p:spPr>
        <p:txBody>
          <a:bodyPr wrap="square" rtlCol="0">
            <a:spAutoFit/>
          </a:bodyPr>
          <a:lstStyle/>
          <a:p>
            <a:r>
              <a:rPr kumimoji="1" lang="en-US" altLang="ja-JP" sz="2000" dirty="0"/>
              <a:t>P3</a:t>
            </a:r>
          </a:p>
          <a:p>
            <a:r>
              <a:rPr lang="en-US" altLang="ja-JP" sz="2000" dirty="0"/>
              <a:t>P4</a:t>
            </a:r>
          </a:p>
          <a:p>
            <a:r>
              <a:rPr lang="en-US" altLang="ja-JP" sz="2000" dirty="0"/>
              <a:t>P7</a:t>
            </a:r>
          </a:p>
          <a:p>
            <a:r>
              <a:rPr lang="en-US" altLang="ja-JP" sz="2000" dirty="0"/>
              <a:t>P10</a:t>
            </a:r>
          </a:p>
          <a:p>
            <a:r>
              <a:rPr lang="en-US" altLang="ja-JP" sz="2000" dirty="0"/>
              <a:t>P14</a:t>
            </a:r>
          </a:p>
          <a:p>
            <a:r>
              <a:rPr lang="en-US" altLang="ja-JP" sz="2000" dirty="0"/>
              <a:t>P20</a:t>
            </a:r>
          </a:p>
          <a:p>
            <a:endParaRPr lang="en-US" altLang="ja-JP" sz="2000" dirty="0"/>
          </a:p>
          <a:p>
            <a:r>
              <a:rPr lang="en-US" altLang="ja-JP" sz="2000" dirty="0"/>
              <a:t>P22</a:t>
            </a:r>
          </a:p>
          <a:p>
            <a:r>
              <a:rPr lang="en-US" altLang="ja-JP" sz="2000" dirty="0"/>
              <a:t>P29</a:t>
            </a:r>
          </a:p>
          <a:p>
            <a:r>
              <a:rPr lang="en-US" altLang="ja-JP" sz="2000" dirty="0"/>
              <a:t>P34</a:t>
            </a:r>
          </a:p>
          <a:p>
            <a:r>
              <a:rPr lang="en-US" altLang="ja-JP" sz="2000" dirty="0"/>
              <a:t>P42</a:t>
            </a:r>
          </a:p>
          <a:p>
            <a:endParaRPr lang="en-US" altLang="ja-JP" sz="2000" dirty="0"/>
          </a:p>
          <a:p>
            <a:endParaRPr lang="en-US" altLang="ja-JP" sz="2000" dirty="0"/>
          </a:p>
          <a:p>
            <a:endParaRPr lang="en-US" altLang="ja-JP" sz="2000" dirty="0"/>
          </a:p>
          <a:p>
            <a:endParaRPr lang="en-US" altLang="ja-JP" sz="2000" dirty="0"/>
          </a:p>
          <a:p>
            <a:endParaRPr lang="en-US" altLang="ja-JP" sz="2000" dirty="0"/>
          </a:p>
          <a:p>
            <a:endParaRPr lang="en-US" altLang="ja-JP" sz="2000" dirty="0"/>
          </a:p>
          <a:p>
            <a:endParaRPr kumimoji="1" lang="ja-JP" altLang="en-US" sz="2000" dirty="0"/>
          </a:p>
        </p:txBody>
      </p:sp>
    </p:spTree>
    <p:extLst>
      <p:ext uri="{BB962C8B-B14F-4D97-AF65-F5344CB8AC3E}">
        <p14:creationId xmlns:p14="http://schemas.microsoft.com/office/powerpoint/2010/main" val="2380442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FA821C-CB64-6FFA-29AF-48E2BCF15165}"/>
              </a:ext>
            </a:extLst>
          </p:cNvPr>
          <p:cNvSpPr>
            <a:spLocks noGrp="1"/>
          </p:cNvSpPr>
          <p:nvPr>
            <p:ph type="title"/>
          </p:nvPr>
        </p:nvSpPr>
        <p:spPr>
          <a:xfrm>
            <a:off x="838200" y="2766218"/>
            <a:ext cx="10515600" cy="1325563"/>
          </a:xfrm>
        </p:spPr>
        <p:txBody>
          <a:bodyPr/>
          <a:lstStyle/>
          <a:p>
            <a:pPr algn="ctr"/>
            <a:r>
              <a:rPr kumimoji="1" lang="ja-JP" altLang="en-US" dirty="0"/>
              <a:t>画面遷移と表示項目</a:t>
            </a:r>
          </a:p>
        </p:txBody>
      </p:sp>
      <p:sp>
        <p:nvSpPr>
          <p:cNvPr id="4" name="スライド番号プレースホルダー 3">
            <a:extLst>
              <a:ext uri="{FF2B5EF4-FFF2-40B4-BE49-F238E27FC236}">
                <a16:creationId xmlns:a16="http://schemas.microsoft.com/office/drawing/2014/main" id="{278B79B1-D559-C036-9501-7928BC83BF49}"/>
              </a:ext>
            </a:extLst>
          </p:cNvPr>
          <p:cNvSpPr>
            <a:spLocks noGrp="1"/>
          </p:cNvSpPr>
          <p:nvPr>
            <p:ph type="sldNum" sz="quarter" idx="12"/>
          </p:nvPr>
        </p:nvSpPr>
        <p:spPr/>
        <p:txBody>
          <a:bodyPr/>
          <a:lstStyle/>
          <a:p>
            <a:fld id="{FE577398-8FCA-4A77-ADAB-09A41C9A615B}" type="slidenum">
              <a:rPr kumimoji="1" lang="ja-JP" altLang="en-US" smtClean="0"/>
              <a:t>20</a:t>
            </a:fld>
            <a:endParaRPr kumimoji="1" lang="ja-JP" altLang="en-US"/>
          </a:p>
        </p:txBody>
      </p:sp>
    </p:spTree>
    <p:extLst>
      <p:ext uri="{BB962C8B-B14F-4D97-AF65-F5344CB8AC3E}">
        <p14:creationId xmlns:p14="http://schemas.microsoft.com/office/powerpoint/2010/main" val="782759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E3FA8-6251-23F5-FDC4-EE392CD9874F}"/>
              </a:ext>
            </a:extLst>
          </p:cNvPr>
          <p:cNvSpPr>
            <a:spLocks noGrp="1"/>
          </p:cNvSpPr>
          <p:nvPr>
            <p:ph type="title"/>
          </p:nvPr>
        </p:nvSpPr>
        <p:spPr>
          <a:xfrm>
            <a:off x="498531" y="407708"/>
            <a:ext cx="10515600" cy="1325563"/>
          </a:xfrm>
        </p:spPr>
        <p:txBody>
          <a:bodyPr/>
          <a:lstStyle/>
          <a:p>
            <a:r>
              <a:rPr kumimoji="1" lang="ja-JP" altLang="en-US" dirty="0"/>
              <a:t>ページ遷移と表示</a:t>
            </a:r>
          </a:p>
        </p:txBody>
      </p:sp>
      <p:sp>
        <p:nvSpPr>
          <p:cNvPr id="4" name="スライド番号プレースホルダー 3">
            <a:extLst>
              <a:ext uri="{FF2B5EF4-FFF2-40B4-BE49-F238E27FC236}">
                <a16:creationId xmlns:a16="http://schemas.microsoft.com/office/drawing/2014/main" id="{5E7EE41E-D7DB-666F-9DE3-6055ACB1D8AB}"/>
              </a:ext>
            </a:extLst>
          </p:cNvPr>
          <p:cNvSpPr>
            <a:spLocks noGrp="1"/>
          </p:cNvSpPr>
          <p:nvPr>
            <p:ph type="sldNum" sz="quarter" idx="12"/>
          </p:nvPr>
        </p:nvSpPr>
        <p:spPr/>
        <p:txBody>
          <a:bodyPr/>
          <a:lstStyle/>
          <a:p>
            <a:fld id="{FE577398-8FCA-4A77-ADAB-09A41C9A615B}" type="slidenum">
              <a:rPr kumimoji="1" lang="ja-JP" altLang="en-US" smtClean="0"/>
              <a:t>21</a:t>
            </a:fld>
            <a:endParaRPr kumimoji="1" lang="ja-JP" altLang="en-US"/>
          </a:p>
        </p:txBody>
      </p:sp>
      <p:sp>
        <p:nvSpPr>
          <p:cNvPr id="5" name="テキスト ボックス 4">
            <a:extLst>
              <a:ext uri="{FF2B5EF4-FFF2-40B4-BE49-F238E27FC236}">
                <a16:creationId xmlns:a16="http://schemas.microsoft.com/office/drawing/2014/main" id="{2BB9CD08-5F37-4632-FB2A-993ECD63BF58}"/>
              </a:ext>
            </a:extLst>
          </p:cNvPr>
          <p:cNvSpPr txBox="1"/>
          <p:nvPr/>
        </p:nvSpPr>
        <p:spPr>
          <a:xfrm>
            <a:off x="4981119" y="1796252"/>
            <a:ext cx="1550424" cy="830997"/>
          </a:xfrm>
          <a:prstGeom prst="rect">
            <a:avLst/>
          </a:prstGeom>
          <a:noFill/>
          <a:ln>
            <a:solidFill>
              <a:schemeClr val="tx1"/>
            </a:solidFill>
          </a:ln>
        </p:spPr>
        <p:txBody>
          <a:bodyPr wrap="none" rtlCol="0">
            <a:spAutoFit/>
          </a:bodyPr>
          <a:lstStyle/>
          <a:p>
            <a:pPr marL="171450" indent="-171450">
              <a:buFont typeface="Wingdings" panose="05000000000000000000" pitchFamily="2" charset="2"/>
              <a:buChar char="u"/>
            </a:pPr>
            <a:r>
              <a:rPr kumimoji="1" lang="ja-JP" altLang="en-US" sz="1200" dirty="0"/>
              <a:t>ログイン</a:t>
            </a:r>
            <a:endParaRPr kumimoji="1" lang="en-US" altLang="ja-JP" sz="1200" dirty="0"/>
          </a:p>
          <a:p>
            <a:pPr marL="171450" indent="-171450">
              <a:buFont typeface="Arial" panose="020B0604020202020204" pitchFamily="34" charset="0"/>
              <a:buChar char="•"/>
            </a:pPr>
            <a:r>
              <a:rPr kumimoji="1" lang="en-US" altLang="ja-JP" sz="1200" dirty="0"/>
              <a:t>Username</a:t>
            </a:r>
            <a:r>
              <a:rPr kumimoji="1" lang="ja-JP" altLang="en-US" sz="1200" dirty="0"/>
              <a:t>入力欄</a:t>
            </a:r>
            <a:endParaRPr kumimoji="1" lang="en-US" altLang="ja-JP" sz="1200" dirty="0"/>
          </a:p>
          <a:p>
            <a:pPr marL="171450" indent="-171450">
              <a:buFont typeface="Arial" panose="020B0604020202020204" pitchFamily="34" charset="0"/>
              <a:buChar char="•"/>
            </a:pPr>
            <a:r>
              <a:rPr lang="en-US" altLang="ja-JP" sz="1200" dirty="0"/>
              <a:t>Password</a:t>
            </a:r>
            <a:r>
              <a:rPr lang="ja-JP" altLang="en-US" sz="1200" dirty="0"/>
              <a:t>入力欄</a:t>
            </a:r>
            <a:endParaRPr lang="en-US" altLang="ja-JP" sz="1200" dirty="0"/>
          </a:p>
          <a:p>
            <a:pPr marL="171450" indent="-171450">
              <a:buFont typeface="Arial" panose="020B0604020202020204" pitchFamily="34" charset="0"/>
              <a:buChar char="•"/>
            </a:pPr>
            <a:r>
              <a:rPr kumimoji="1" lang="ja-JP" altLang="en-US" sz="1200" dirty="0"/>
              <a:t>ログインボタン</a:t>
            </a:r>
            <a:endParaRPr kumimoji="1" lang="en-US" altLang="ja-JP" sz="1200" dirty="0"/>
          </a:p>
        </p:txBody>
      </p:sp>
      <p:sp>
        <p:nvSpPr>
          <p:cNvPr id="6" name="テキスト ボックス 5">
            <a:extLst>
              <a:ext uri="{FF2B5EF4-FFF2-40B4-BE49-F238E27FC236}">
                <a16:creationId xmlns:a16="http://schemas.microsoft.com/office/drawing/2014/main" id="{E09C6DA5-677B-06AE-7D12-7F17E2A07058}"/>
              </a:ext>
            </a:extLst>
          </p:cNvPr>
          <p:cNvSpPr txBox="1"/>
          <p:nvPr/>
        </p:nvSpPr>
        <p:spPr>
          <a:xfrm>
            <a:off x="855719" y="4525742"/>
            <a:ext cx="2286000" cy="1569660"/>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u"/>
            </a:pPr>
            <a:r>
              <a:rPr lang="ja-JP" altLang="en-US" sz="1200" dirty="0"/>
              <a:t>集計</a:t>
            </a:r>
            <a:endParaRPr kumimoji="1" lang="en-US" altLang="ja-JP" sz="1200" dirty="0"/>
          </a:p>
          <a:p>
            <a:pPr marL="171450" indent="-171450">
              <a:buFont typeface="Arial" panose="020B0604020202020204" pitchFamily="34" charset="0"/>
              <a:buChar char="•"/>
            </a:pPr>
            <a:r>
              <a:rPr lang="ja-JP" altLang="en-US" sz="1200" dirty="0"/>
              <a:t>科目選択欄</a:t>
            </a:r>
            <a:endParaRPr lang="en-US" altLang="ja-JP" sz="1200" dirty="0"/>
          </a:p>
          <a:p>
            <a:pPr marL="171450" indent="-171450">
              <a:buFont typeface="Arial" panose="020B0604020202020204" pitchFamily="34" charset="0"/>
              <a:buChar char="•"/>
            </a:pPr>
            <a:r>
              <a:rPr lang="ja-JP" altLang="en-US" sz="1200" dirty="0"/>
              <a:t>開始日選択欄</a:t>
            </a:r>
            <a:endParaRPr lang="en-US" altLang="ja-JP" sz="1200" dirty="0"/>
          </a:p>
          <a:p>
            <a:pPr marL="171450" indent="-171450">
              <a:buFont typeface="Arial" panose="020B0604020202020204" pitchFamily="34" charset="0"/>
              <a:buChar char="•"/>
            </a:pPr>
            <a:r>
              <a:rPr lang="ja-JP" altLang="en-US" sz="1200" dirty="0"/>
              <a:t>終日選択欄</a:t>
            </a:r>
            <a:endParaRPr lang="en-US" altLang="ja-JP" sz="1200" dirty="0"/>
          </a:p>
          <a:p>
            <a:pPr marL="171450" indent="-171450">
              <a:buFont typeface="Arial" panose="020B0604020202020204" pitchFamily="34" charset="0"/>
              <a:buChar char="•"/>
            </a:pPr>
            <a:r>
              <a:rPr kumimoji="1" lang="ja-JP" altLang="en-US" sz="1200" dirty="0"/>
              <a:t>期間内の事故欠、病欠、遅刻、早退、欠課の表示</a:t>
            </a:r>
            <a:endParaRPr kumimoji="1" lang="en-US" altLang="ja-JP" sz="1200" dirty="0"/>
          </a:p>
          <a:p>
            <a:pPr marL="171450" indent="-171450">
              <a:buFont typeface="Arial" panose="020B0604020202020204" pitchFamily="34" charset="0"/>
              <a:buChar char="•"/>
            </a:pPr>
            <a:r>
              <a:rPr lang="ja-JP" altLang="en-US" sz="1200" dirty="0"/>
              <a:t>出欠席状態の表示。</a:t>
            </a:r>
            <a:endParaRPr lang="en-US" altLang="ja-JP" sz="1200" dirty="0"/>
          </a:p>
          <a:p>
            <a:pPr marL="171450" indent="-171450">
              <a:buFont typeface="Arial" panose="020B0604020202020204" pitchFamily="34" charset="0"/>
              <a:buChar char="•"/>
            </a:pPr>
            <a:r>
              <a:rPr lang="ja-JP" altLang="en-US" sz="1200" dirty="0"/>
              <a:t>残り欠席可能数</a:t>
            </a:r>
            <a:endParaRPr lang="en-US" altLang="ja-JP" sz="1200" dirty="0"/>
          </a:p>
        </p:txBody>
      </p:sp>
      <p:sp>
        <p:nvSpPr>
          <p:cNvPr id="7" name="テキスト ボックス 6">
            <a:extLst>
              <a:ext uri="{FF2B5EF4-FFF2-40B4-BE49-F238E27FC236}">
                <a16:creationId xmlns:a16="http://schemas.microsoft.com/office/drawing/2014/main" id="{5B46DA53-3BAF-552B-7653-35A1F5B2FC39}"/>
              </a:ext>
            </a:extLst>
          </p:cNvPr>
          <p:cNvSpPr txBox="1"/>
          <p:nvPr/>
        </p:nvSpPr>
        <p:spPr>
          <a:xfrm>
            <a:off x="1309347" y="3242832"/>
            <a:ext cx="1378743" cy="369332"/>
          </a:xfrm>
          <a:prstGeom prst="rect">
            <a:avLst/>
          </a:prstGeom>
          <a:noFill/>
          <a:ln>
            <a:solidFill>
              <a:schemeClr val="tx1"/>
            </a:solidFill>
          </a:ln>
        </p:spPr>
        <p:txBody>
          <a:bodyPr wrap="square" rtlCol="0">
            <a:spAutoFit/>
          </a:bodyPr>
          <a:lstStyle/>
          <a:p>
            <a:pPr algn="ctr"/>
            <a:r>
              <a:rPr kumimoji="1" lang="ja-JP" altLang="en-US" dirty="0"/>
              <a:t>学生</a:t>
            </a:r>
          </a:p>
        </p:txBody>
      </p:sp>
      <p:cxnSp>
        <p:nvCxnSpPr>
          <p:cNvPr id="9" name="コネクタ: カギ線 8">
            <a:extLst>
              <a:ext uri="{FF2B5EF4-FFF2-40B4-BE49-F238E27FC236}">
                <a16:creationId xmlns:a16="http://schemas.microsoft.com/office/drawing/2014/main" id="{5E0E42A8-8C93-1EA8-5644-8D6C828CC0A7}"/>
              </a:ext>
            </a:extLst>
          </p:cNvPr>
          <p:cNvCxnSpPr>
            <a:stCxn id="5" idx="2"/>
            <a:endCxn id="7" idx="0"/>
          </p:cNvCxnSpPr>
          <p:nvPr/>
        </p:nvCxnSpPr>
        <p:spPr>
          <a:xfrm rot="5400000">
            <a:off x="3569734" y="1056234"/>
            <a:ext cx="615583" cy="375761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0" name="テキスト ボックス 9">
            <a:extLst>
              <a:ext uri="{FF2B5EF4-FFF2-40B4-BE49-F238E27FC236}">
                <a16:creationId xmlns:a16="http://schemas.microsoft.com/office/drawing/2014/main" id="{9A68AD6C-5BC5-C21F-8E4D-131886F57D75}"/>
              </a:ext>
            </a:extLst>
          </p:cNvPr>
          <p:cNvSpPr txBox="1"/>
          <p:nvPr/>
        </p:nvSpPr>
        <p:spPr>
          <a:xfrm>
            <a:off x="5066961" y="3242832"/>
            <a:ext cx="1378743" cy="369332"/>
          </a:xfrm>
          <a:prstGeom prst="rect">
            <a:avLst/>
          </a:prstGeom>
          <a:noFill/>
          <a:ln>
            <a:solidFill>
              <a:schemeClr val="tx1"/>
            </a:solidFill>
          </a:ln>
        </p:spPr>
        <p:txBody>
          <a:bodyPr wrap="square" rtlCol="0">
            <a:spAutoFit/>
          </a:bodyPr>
          <a:lstStyle/>
          <a:p>
            <a:pPr algn="ctr"/>
            <a:r>
              <a:rPr lang="ja-JP" altLang="en-US" dirty="0"/>
              <a:t>科目担当</a:t>
            </a:r>
            <a:endParaRPr kumimoji="1" lang="ja-JP" altLang="en-US" dirty="0"/>
          </a:p>
        </p:txBody>
      </p:sp>
      <p:sp>
        <p:nvSpPr>
          <p:cNvPr id="11" name="テキスト ボックス 10">
            <a:extLst>
              <a:ext uri="{FF2B5EF4-FFF2-40B4-BE49-F238E27FC236}">
                <a16:creationId xmlns:a16="http://schemas.microsoft.com/office/drawing/2014/main" id="{05FC7FE8-97EF-EB7E-3C5B-CC61B9DC0BFD}"/>
              </a:ext>
            </a:extLst>
          </p:cNvPr>
          <p:cNvSpPr txBox="1"/>
          <p:nvPr/>
        </p:nvSpPr>
        <p:spPr>
          <a:xfrm>
            <a:off x="9328551" y="3242832"/>
            <a:ext cx="1378743" cy="369332"/>
          </a:xfrm>
          <a:prstGeom prst="rect">
            <a:avLst/>
          </a:prstGeom>
          <a:noFill/>
          <a:ln>
            <a:solidFill>
              <a:schemeClr val="tx1"/>
            </a:solidFill>
          </a:ln>
        </p:spPr>
        <p:txBody>
          <a:bodyPr wrap="square" rtlCol="0">
            <a:spAutoFit/>
          </a:bodyPr>
          <a:lstStyle/>
          <a:p>
            <a:pPr algn="ctr"/>
            <a:r>
              <a:rPr kumimoji="1" lang="ja-JP" altLang="en-US" dirty="0"/>
              <a:t>学級担当</a:t>
            </a:r>
          </a:p>
        </p:txBody>
      </p:sp>
      <p:cxnSp>
        <p:nvCxnSpPr>
          <p:cNvPr id="13" name="コネクタ: カギ線 12">
            <a:extLst>
              <a:ext uri="{FF2B5EF4-FFF2-40B4-BE49-F238E27FC236}">
                <a16:creationId xmlns:a16="http://schemas.microsoft.com/office/drawing/2014/main" id="{60797E7C-1794-4387-7F9E-E189D23B31A1}"/>
              </a:ext>
            </a:extLst>
          </p:cNvPr>
          <p:cNvCxnSpPr>
            <a:endCxn id="10" idx="0"/>
          </p:cNvCxnSpPr>
          <p:nvPr/>
        </p:nvCxnSpPr>
        <p:spPr>
          <a:xfrm rot="16200000" flipH="1">
            <a:off x="5602436" y="3088935"/>
            <a:ext cx="307792" cy="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5" name="コネクタ: カギ線 14">
            <a:extLst>
              <a:ext uri="{FF2B5EF4-FFF2-40B4-BE49-F238E27FC236}">
                <a16:creationId xmlns:a16="http://schemas.microsoft.com/office/drawing/2014/main" id="{29181EE5-922E-CBAA-A62A-D3EFF1C2F00B}"/>
              </a:ext>
            </a:extLst>
          </p:cNvPr>
          <p:cNvCxnSpPr>
            <a:endCxn id="11" idx="0"/>
          </p:cNvCxnSpPr>
          <p:nvPr/>
        </p:nvCxnSpPr>
        <p:spPr>
          <a:xfrm>
            <a:off x="5756331" y="2935040"/>
            <a:ext cx="4261592" cy="30779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FC78A2FE-9D9D-2459-F7D5-432039CDE6B9}"/>
              </a:ext>
            </a:extLst>
          </p:cNvPr>
          <p:cNvCxnSpPr>
            <a:stCxn id="7" idx="2"/>
            <a:endCxn id="6" idx="0"/>
          </p:cNvCxnSpPr>
          <p:nvPr/>
        </p:nvCxnSpPr>
        <p:spPr>
          <a:xfrm>
            <a:off x="1998719" y="3612164"/>
            <a:ext cx="0" cy="913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テキスト ボックス 17">
            <a:extLst>
              <a:ext uri="{FF2B5EF4-FFF2-40B4-BE49-F238E27FC236}">
                <a16:creationId xmlns:a16="http://schemas.microsoft.com/office/drawing/2014/main" id="{E33A04AA-EFF5-707B-C440-A1D075849D18}"/>
              </a:ext>
            </a:extLst>
          </p:cNvPr>
          <p:cNvSpPr txBox="1"/>
          <p:nvPr/>
        </p:nvSpPr>
        <p:spPr>
          <a:xfrm>
            <a:off x="4613331" y="3822209"/>
            <a:ext cx="2286000" cy="1384995"/>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u"/>
            </a:pPr>
            <a:r>
              <a:rPr lang="ja-JP" altLang="en-US" sz="1200" dirty="0"/>
              <a:t>集計</a:t>
            </a:r>
            <a:endParaRPr kumimoji="1" lang="en-US" altLang="ja-JP" sz="1200" dirty="0"/>
          </a:p>
          <a:p>
            <a:pPr marL="171450" indent="-171450">
              <a:buFont typeface="Arial" panose="020B0604020202020204" pitchFamily="34" charset="0"/>
              <a:buChar char="•"/>
            </a:pPr>
            <a:r>
              <a:rPr lang="ja-JP" altLang="en-US" sz="1200" dirty="0"/>
              <a:t>科目選択欄</a:t>
            </a:r>
            <a:endParaRPr lang="en-US" altLang="ja-JP" sz="1200" dirty="0"/>
          </a:p>
          <a:p>
            <a:pPr marL="171450" indent="-171450">
              <a:buFont typeface="Arial" panose="020B0604020202020204" pitchFamily="34" charset="0"/>
              <a:buChar char="•"/>
            </a:pPr>
            <a:r>
              <a:rPr lang="ja-JP" altLang="en-US" sz="1200" dirty="0"/>
              <a:t>開始日選択欄</a:t>
            </a:r>
            <a:endParaRPr lang="en-US" altLang="ja-JP" sz="1200" dirty="0"/>
          </a:p>
          <a:p>
            <a:pPr marL="171450" indent="-171450">
              <a:buFont typeface="Arial" panose="020B0604020202020204" pitchFamily="34" charset="0"/>
              <a:buChar char="•"/>
            </a:pPr>
            <a:r>
              <a:rPr lang="ja-JP" altLang="en-US" sz="1200" dirty="0"/>
              <a:t>終日選択欄</a:t>
            </a:r>
            <a:endParaRPr lang="en-US" altLang="ja-JP" sz="1200" dirty="0"/>
          </a:p>
          <a:p>
            <a:pPr marL="171450" indent="-171450">
              <a:buFont typeface="Arial" panose="020B0604020202020204" pitchFamily="34" charset="0"/>
              <a:buChar char="•"/>
            </a:pPr>
            <a:r>
              <a:rPr kumimoji="1" lang="ja-JP" altLang="en-US" sz="1200" dirty="0"/>
              <a:t>期間内の事故欠、病欠、遅刻、早退、欠課の表示</a:t>
            </a:r>
            <a:endParaRPr kumimoji="1" lang="en-US" altLang="ja-JP" sz="1200" dirty="0"/>
          </a:p>
          <a:p>
            <a:pPr marL="171450" indent="-171450">
              <a:buFont typeface="Arial" panose="020B0604020202020204" pitchFamily="34" charset="0"/>
              <a:buChar char="•"/>
            </a:pPr>
            <a:r>
              <a:rPr lang="ja-JP" altLang="en-US" sz="1200" dirty="0"/>
              <a:t>出欠席状態の表示。</a:t>
            </a:r>
            <a:endParaRPr lang="en-US" altLang="ja-JP" sz="1200" dirty="0"/>
          </a:p>
        </p:txBody>
      </p:sp>
      <p:cxnSp>
        <p:nvCxnSpPr>
          <p:cNvPr id="19" name="直線矢印コネクタ 18">
            <a:extLst>
              <a:ext uri="{FF2B5EF4-FFF2-40B4-BE49-F238E27FC236}">
                <a16:creationId xmlns:a16="http://schemas.microsoft.com/office/drawing/2014/main" id="{593D82CD-0D00-1360-AA65-F34778D1A4F7}"/>
              </a:ext>
            </a:extLst>
          </p:cNvPr>
          <p:cNvCxnSpPr>
            <a:cxnSpLocks/>
            <a:stCxn id="10" idx="2"/>
            <a:endCxn id="18" idx="0"/>
          </p:cNvCxnSpPr>
          <p:nvPr/>
        </p:nvCxnSpPr>
        <p:spPr>
          <a:xfrm flipH="1">
            <a:off x="5756331" y="3612164"/>
            <a:ext cx="2" cy="210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テキスト ボックス 20">
            <a:extLst>
              <a:ext uri="{FF2B5EF4-FFF2-40B4-BE49-F238E27FC236}">
                <a16:creationId xmlns:a16="http://schemas.microsoft.com/office/drawing/2014/main" id="{B2750614-15C9-3285-0961-3B5783528D68}"/>
              </a:ext>
            </a:extLst>
          </p:cNvPr>
          <p:cNvSpPr txBox="1"/>
          <p:nvPr/>
        </p:nvSpPr>
        <p:spPr>
          <a:xfrm>
            <a:off x="8874922" y="3822209"/>
            <a:ext cx="2286000" cy="1384995"/>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u"/>
            </a:pPr>
            <a:r>
              <a:rPr lang="ja-JP" altLang="en-US" sz="1200" dirty="0"/>
              <a:t>集計</a:t>
            </a:r>
            <a:endParaRPr kumimoji="1" lang="en-US" altLang="ja-JP" sz="1200" dirty="0"/>
          </a:p>
          <a:p>
            <a:pPr marL="171450" indent="-171450">
              <a:buFont typeface="Arial" panose="020B0604020202020204" pitchFamily="34" charset="0"/>
              <a:buChar char="•"/>
            </a:pPr>
            <a:r>
              <a:rPr lang="ja-JP" altLang="en-US" sz="1200" dirty="0"/>
              <a:t>科目選択欄</a:t>
            </a:r>
            <a:endParaRPr lang="en-US" altLang="ja-JP" sz="1200" dirty="0"/>
          </a:p>
          <a:p>
            <a:pPr marL="171450" indent="-171450">
              <a:buFont typeface="Arial" panose="020B0604020202020204" pitchFamily="34" charset="0"/>
              <a:buChar char="•"/>
            </a:pPr>
            <a:r>
              <a:rPr lang="ja-JP" altLang="en-US" sz="1200" dirty="0"/>
              <a:t>開始日選択欄</a:t>
            </a:r>
            <a:endParaRPr lang="en-US" altLang="ja-JP" sz="1200" dirty="0"/>
          </a:p>
          <a:p>
            <a:pPr marL="171450" indent="-171450">
              <a:buFont typeface="Arial" panose="020B0604020202020204" pitchFamily="34" charset="0"/>
              <a:buChar char="•"/>
            </a:pPr>
            <a:r>
              <a:rPr lang="ja-JP" altLang="en-US" sz="1200" dirty="0"/>
              <a:t>終日選択欄</a:t>
            </a:r>
            <a:endParaRPr lang="en-US" altLang="ja-JP" sz="1200" dirty="0"/>
          </a:p>
          <a:p>
            <a:pPr marL="171450" indent="-171450">
              <a:buFont typeface="Arial" panose="020B0604020202020204" pitchFamily="34" charset="0"/>
              <a:buChar char="•"/>
            </a:pPr>
            <a:r>
              <a:rPr kumimoji="1" lang="ja-JP" altLang="en-US" sz="1200" dirty="0"/>
              <a:t>期間内の事故欠、病欠、遅刻、早退、欠課の表示</a:t>
            </a:r>
            <a:endParaRPr kumimoji="1" lang="en-US" altLang="ja-JP" sz="1200" dirty="0"/>
          </a:p>
          <a:p>
            <a:pPr marL="171450" indent="-171450">
              <a:buFont typeface="Arial" panose="020B0604020202020204" pitchFamily="34" charset="0"/>
              <a:buChar char="•"/>
            </a:pPr>
            <a:r>
              <a:rPr lang="ja-JP" altLang="en-US" sz="1200" dirty="0"/>
              <a:t>出欠席状態の表示。</a:t>
            </a:r>
            <a:endParaRPr lang="en-US" altLang="ja-JP" sz="1200" dirty="0"/>
          </a:p>
        </p:txBody>
      </p:sp>
      <p:cxnSp>
        <p:nvCxnSpPr>
          <p:cNvPr id="22" name="直線矢印コネクタ 21">
            <a:extLst>
              <a:ext uri="{FF2B5EF4-FFF2-40B4-BE49-F238E27FC236}">
                <a16:creationId xmlns:a16="http://schemas.microsoft.com/office/drawing/2014/main" id="{7BD29801-A475-B73F-606D-6CDEA0E3F69A}"/>
              </a:ext>
            </a:extLst>
          </p:cNvPr>
          <p:cNvCxnSpPr>
            <a:cxnSpLocks/>
            <a:stCxn id="11" idx="2"/>
            <a:endCxn id="21" idx="0"/>
          </p:cNvCxnSpPr>
          <p:nvPr/>
        </p:nvCxnSpPr>
        <p:spPr>
          <a:xfrm flipH="1">
            <a:off x="10017922" y="3612164"/>
            <a:ext cx="1" cy="210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テキスト ボックス 26">
            <a:extLst>
              <a:ext uri="{FF2B5EF4-FFF2-40B4-BE49-F238E27FC236}">
                <a16:creationId xmlns:a16="http://schemas.microsoft.com/office/drawing/2014/main" id="{11F7C54A-09FD-7181-5FD6-8C2D8E720AF1}"/>
              </a:ext>
            </a:extLst>
          </p:cNvPr>
          <p:cNvSpPr txBox="1"/>
          <p:nvPr/>
        </p:nvSpPr>
        <p:spPr>
          <a:xfrm>
            <a:off x="4613331" y="5417249"/>
            <a:ext cx="2286000" cy="830997"/>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u"/>
            </a:pPr>
            <a:r>
              <a:rPr kumimoji="1" lang="ja-JP" altLang="en-US" sz="1200" dirty="0"/>
              <a:t>登録</a:t>
            </a:r>
            <a:endParaRPr kumimoji="1" lang="en-US" altLang="ja-JP" sz="1200" dirty="0"/>
          </a:p>
          <a:p>
            <a:pPr marL="171450" indent="-171450">
              <a:buFont typeface="Arial" panose="020B0604020202020204" pitchFamily="34" charset="0"/>
              <a:buChar char="•"/>
            </a:pPr>
            <a:r>
              <a:rPr lang="ja-JP" altLang="en-US" sz="1200" dirty="0"/>
              <a:t>科目選択欄</a:t>
            </a:r>
            <a:endParaRPr lang="en-US" altLang="ja-JP" sz="1200" dirty="0"/>
          </a:p>
          <a:p>
            <a:pPr marL="171450" indent="-171450">
              <a:buFont typeface="Arial" panose="020B0604020202020204" pitchFamily="34" charset="0"/>
              <a:buChar char="•"/>
            </a:pPr>
            <a:r>
              <a:rPr lang="ja-JP" altLang="en-US" sz="1200" dirty="0"/>
              <a:t>出欠席のチェックボックス</a:t>
            </a:r>
            <a:endParaRPr lang="en-US" altLang="ja-JP" sz="1200" dirty="0"/>
          </a:p>
          <a:p>
            <a:pPr marL="171450" indent="-171450">
              <a:buFont typeface="Arial" panose="020B0604020202020204" pitchFamily="34" charset="0"/>
              <a:buChar char="•"/>
            </a:pPr>
            <a:endParaRPr lang="en-US" altLang="ja-JP" sz="1200" dirty="0"/>
          </a:p>
        </p:txBody>
      </p:sp>
      <p:cxnSp>
        <p:nvCxnSpPr>
          <p:cNvPr id="28" name="直線矢印コネクタ 27">
            <a:extLst>
              <a:ext uri="{FF2B5EF4-FFF2-40B4-BE49-F238E27FC236}">
                <a16:creationId xmlns:a16="http://schemas.microsoft.com/office/drawing/2014/main" id="{CC3D7C2D-0D23-F531-A7F7-2D4146F3C911}"/>
              </a:ext>
            </a:extLst>
          </p:cNvPr>
          <p:cNvCxnSpPr>
            <a:cxnSpLocks/>
            <a:stCxn id="18" idx="2"/>
            <a:endCxn id="27" idx="0"/>
          </p:cNvCxnSpPr>
          <p:nvPr/>
        </p:nvCxnSpPr>
        <p:spPr>
          <a:xfrm>
            <a:off x="5756331" y="5207204"/>
            <a:ext cx="0" cy="210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テキスト ボックス 7">
            <a:extLst>
              <a:ext uri="{FF2B5EF4-FFF2-40B4-BE49-F238E27FC236}">
                <a16:creationId xmlns:a16="http://schemas.microsoft.com/office/drawing/2014/main" id="{EFB6DB2D-2135-5ABB-AC07-8BD5EBA8F1D9}"/>
              </a:ext>
            </a:extLst>
          </p:cNvPr>
          <p:cNvSpPr txBox="1"/>
          <p:nvPr/>
        </p:nvSpPr>
        <p:spPr>
          <a:xfrm>
            <a:off x="8874922" y="5417248"/>
            <a:ext cx="2286000" cy="830997"/>
          </a:xfrm>
          <a:prstGeom prst="rect">
            <a:avLst/>
          </a:prstGeom>
          <a:noFill/>
          <a:ln>
            <a:solidFill>
              <a:schemeClr val="tx1"/>
            </a:solidFill>
          </a:ln>
        </p:spPr>
        <p:txBody>
          <a:bodyPr wrap="square" rtlCol="0">
            <a:spAutoFit/>
          </a:bodyPr>
          <a:lstStyle/>
          <a:p>
            <a:pPr marL="171450" indent="-171450">
              <a:buFont typeface="Wingdings" panose="05000000000000000000" pitchFamily="2" charset="2"/>
              <a:buChar char="u"/>
            </a:pPr>
            <a:r>
              <a:rPr kumimoji="1" lang="ja-JP" altLang="en-US" sz="1200" dirty="0"/>
              <a:t>登録</a:t>
            </a:r>
            <a:endParaRPr kumimoji="1" lang="en-US" altLang="ja-JP" sz="1200" dirty="0"/>
          </a:p>
          <a:p>
            <a:pPr marL="171450" indent="-171450">
              <a:buFont typeface="Arial" panose="020B0604020202020204" pitchFamily="34" charset="0"/>
              <a:buChar char="•"/>
            </a:pPr>
            <a:r>
              <a:rPr lang="ja-JP" altLang="en-US" sz="1200" dirty="0"/>
              <a:t>科目選択欄</a:t>
            </a:r>
            <a:endParaRPr lang="en-US" altLang="ja-JP" sz="1200" dirty="0"/>
          </a:p>
          <a:p>
            <a:pPr marL="171450" indent="-171450">
              <a:buFont typeface="Arial" panose="020B0604020202020204" pitchFamily="34" charset="0"/>
              <a:buChar char="•"/>
            </a:pPr>
            <a:r>
              <a:rPr lang="ja-JP" altLang="en-US" sz="1200" dirty="0"/>
              <a:t>出欠席のチェックボックス</a:t>
            </a:r>
            <a:endParaRPr lang="en-US" altLang="ja-JP" sz="1200" dirty="0"/>
          </a:p>
          <a:p>
            <a:pPr marL="171450" indent="-171450">
              <a:buFont typeface="Arial" panose="020B0604020202020204" pitchFamily="34" charset="0"/>
              <a:buChar char="•"/>
            </a:pPr>
            <a:endParaRPr lang="en-US" altLang="ja-JP" sz="1200" dirty="0"/>
          </a:p>
        </p:txBody>
      </p:sp>
      <p:cxnSp>
        <p:nvCxnSpPr>
          <p:cNvPr id="12" name="直線矢印コネクタ 11">
            <a:extLst>
              <a:ext uri="{FF2B5EF4-FFF2-40B4-BE49-F238E27FC236}">
                <a16:creationId xmlns:a16="http://schemas.microsoft.com/office/drawing/2014/main" id="{67404053-3D77-0188-459E-0A5174ABD6C1}"/>
              </a:ext>
            </a:extLst>
          </p:cNvPr>
          <p:cNvCxnSpPr>
            <a:cxnSpLocks/>
            <a:stCxn id="21" idx="2"/>
            <a:endCxn id="8" idx="0"/>
          </p:cNvCxnSpPr>
          <p:nvPr/>
        </p:nvCxnSpPr>
        <p:spPr>
          <a:xfrm>
            <a:off x="10017922" y="5207204"/>
            <a:ext cx="0" cy="2100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7541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722D43-4CC5-5AA4-4436-529C46666D18}"/>
              </a:ext>
            </a:extLst>
          </p:cNvPr>
          <p:cNvSpPr>
            <a:spLocks noGrp="1"/>
          </p:cNvSpPr>
          <p:nvPr>
            <p:ph type="title"/>
          </p:nvPr>
        </p:nvSpPr>
        <p:spPr>
          <a:xfrm>
            <a:off x="838200" y="2766218"/>
            <a:ext cx="10515600" cy="1325563"/>
          </a:xfrm>
        </p:spPr>
        <p:txBody>
          <a:bodyPr/>
          <a:lstStyle/>
          <a:p>
            <a:pPr algn="ctr"/>
            <a:r>
              <a:rPr kumimoji="1" lang="ja-JP" altLang="en-US" dirty="0"/>
              <a:t>学級担任・科目担当</a:t>
            </a:r>
            <a:br>
              <a:rPr kumimoji="1" lang="en-US" altLang="ja-JP" dirty="0"/>
            </a:br>
            <a:r>
              <a:rPr lang="ja-JP" altLang="en-US" dirty="0"/>
              <a:t>のインターフェイス</a:t>
            </a:r>
            <a:endParaRPr kumimoji="1" lang="ja-JP" altLang="en-US" dirty="0"/>
          </a:p>
        </p:txBody>
      </p:sp>
      <p:sp>
        <p:nvSpPr>
          <p:cNvPr id="4" name="スライド番号プレースホルダー 3">
            <a:extLst>
              <a:ext uri="{FF2B5EF4-FFF2-40B4-BE49-F238E27FC236}">
                <a16:creationId xmlns:a16="http://schemas.microsoft.com/office/drawing/2014/main" id="{C41D3A4B-5EFD-03F2-F836-94894CE9387F}"/>
              </a:ext>
            </a:extLst>
          </p:cNvPr>
          <p:cNvSpPr>
            <a:spLocks noGrp="1"/>
          </p:cNvSpPr>
          <p:nvPr>
            <p:ph type="sldNum" sz="quarter" idx="12"/>
          </p:nvPr>
        </p:nvSpPr>
        <p:spPr/>
        <p:txBody>
          <a:bodyPr/>
          <a:lstStyle/>
          <a:p>
            <a:fld id="{FE577398-8FCA-4A77-ADAB-09A41C9A615B}" type="slidenum">
              <a:rPr kumimoji="1" lang="ja-JP" altLang="en-US" smtClean="0"/>
              <a:t>22</a:t>
            </a:fld>
            <a:endParaRPr kumimoji="1" lang="ja-JP" altLang="en-US"/>
          </a:p>
        </p:txBody>
      </p:sp>
    </p:spTree>
    <p:extLst>
      <p:ext uri="{BB962C8B-B14F-4D97-AF65-F5344CB8AC3E}">
        <p14:creationId xmlns:p14="http://schemas.microsoft.com/office/powerpoint/2010/main" val="2173450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44DD42-A840-F3EA-90C9-0F2FEB432609}"/>
              </a:ext>
            </a:extLst>
          </p:cNvPr>
          <p:cNvSpPr>
            <a:spLocks noGrp="1"/>
          </p:cNvSpPr>
          <p:nvPr>
            <p:ph type="title"/>
          </p:nvPr>
        </p:nvSpPr>
        <p:spPr/>
        <p:txBody>
          <a:bodyPr/>
          <a:lstStyle/>
          <a:p>
            <a:r>
              <a:rPr kumimoji="1" lang="ja-JP" altLang="en-US" dirty="0"/>
              <a:t>ログインページ</a:t>
            </a:r>
          </a:p>
        </p:txBody>
      </p:sp>
      <p:sp>
        <p:nvSpPr>
          <p:cNvPr id="4" name="スライド番号プレースホルダー 3">
            <a:extLst>
              <a:ext uri="{FF2B5EF4-FFF2-40B4-BE49-F238E27FC236}">
                <a16:creationId xmlns:a16="http://schemas.microsoft.com/office/drawing/2014/main" id="{E97EE8F8-F734-67AA-B935-0929EA255FEE}"/>
              </a:ext>
            </a:extLst>
          </p:cNvPr>
          <p:cNvSpPr>
            <a:spLocks noGrp="1"/>
          </p:cNvSpPr>
          <p:nvPr>
            <p:ph type="sldNum" sz="quarter" idx="12"/>
          </p:nvPr>
        </p:nvSpPr>
        <p:spPr/>
        <p:txBody>
          <a:bodyPr/>
          <a:lstStyle/>
          <a:p>
            <a:fld id="{FE577398-8FCA-4A77-ADAB-09A41C9A615B}" type="slidenum">
              <a:rPr kumimoji="1" lang="ja-JP" altLang="en-US" smtClean="0"/>
              <a:t>23</a:t>
            </a:fld>
            <a:endParaRPr kumimoji="1" lang="ja-JP" altLang="en-US"/>
          </a:p>
        </p:txBody>
      </p:sp>
      <p:pic>
        <p:nvPicPr>
          <p:cNvPr id="6" name="図 5">
            <a:extLst>
              <a:ext uri="{FF2B5EF4-FFF2-40B4-BE49-F238E27FC236}">
                <a16:creationId xmlns:a16="http://schemas.microsoft.com/office/drawing/2014/main" id="{96D11624-DB3C-D819-71A3-46727C29F960}"/>
              </a:ext>
            </a:extLst>
          </p:cNvPr>
          <p:cNvPicPr>
            <a:picLocks noChangeAspect="1"/>
          </p:cNvPicPr>
          <p:nvPr/>
        </p:nvPicPr>
        <p:blipFill>
          <a:blip r:embed="rId2"/>
          <a:stretch>
            <a:fillRect/>
          </a:stretch>
        </p:blipFill>
        <p:spPr>
          <a:xfrm>
            <a:off x="627461" y="1825625"/>
            <a:ext cx="6412706" cy="4275137"/>
          </a:xfrm>
          <a:prstGeom prst="rect">
            <a:avLst/>
          </a:prstGeom>
        </p:spPr>
      </p:pic>
      <p:sp>
        <p:nvSpPr>
          <p:cNvPr id="7" name="テキスト ボックス 6">
            <a:extLst>
              <a:ext uri="{FF2B5EF4-FFF2-40B4-BE49-F238E27FC236}">
                <a16:creationId xmlns:a16="http://schemas.microsoft.com/office/drawing/2014/main" id="{983C4705-C29A-5BC0-BEF3-06DA1D226549}"/>
              </a:ext>
            </a:extLst>
          </p:cNvPr>
          <p:cNvSpPr txBox="1"/>
          <p:nvPr/>
        </p:nvSpPr>
        <p:spPr>
          <a:xfrm>
            <a:off x="7784306" y="1825625"/>
            <a:ext cx="2550318" cy="2031325"/>
          </a:xfrm>
          <a:prstGeom prst="rect">
            <a:avLst/>
          </a:prstGeom>
          <a:noFill/>
        </p:spPr>
        <p:txBody>
          <a:bodyPr wrap="square" rtlCol="0">
            <a:spAutoFit/>
          </a:bodyPr>
          <a:lstStyle/>
          <a:p>
            <a:r>
              <a:rPr kumimoji="1" lang="ja-JP" altLang="en-US" dirty="0"/>
              <a:t>◎ページの一覧</a:t>
            </a:r>
            <a:endParaRPr kumimoji="1" lang="en-US" altLang="ja-JP" dirty="0"/>
          </a:p>
          <a:p>
            <a:endParaRPr kumimoji="1" lang="en-US" altLang="ja-JP" dirty="0"/>
          </a:p>
          <a:p>
            <a:r>
              <a:rPr kumimoji="1" lang="ja-JP" altLang="en-US" dirty="0"/>
              <a:t>・</a:t>
            </a:r>
            <a:r>
              <a:rPr kumimoji="1" lang="en-US" altLang="ja-JP" dirty="0"/>
              <a:t>username</a:t>
            </a:r>
            <a:r>
              <a:rPr kumimoji="1" lang="ja-JP" altLang="en-US" dirty="0"/>
              <a:t>入力欄</a:t>
            </a:r>
            <a:endParaRPr kumimoji="1" lang="en-US" altLang="ja-JP" dirty="0"/>
          </a:p>
          <a:p>
            <a:endParaRPr kumimoji="1" lang="en-US" altLang="ja-JP" dirty="0"/>
          </a:p>
          <a:p>
            <a:r>
              <a:rPr lang="ja-JP" altLang="en-US" dirty="0"/>
              <a:t>・</a:t>
            </a:r>
            <a:r>
              <a:rPr lang="en-US" altLang="ja-JP" dirty="0"/>
              <a:t>password</a:t>
            </a:r>
            <a:r>
              <a:rPr lang="ja-JP" altLang="en-US" dirty="0"/>
              <a:t>入力欄</a:t>
            </a:r>
            <a:endParaRPr lang="en-US" altLang="ja-JP" dirty="0"/>
          </a:p>
          <a:p>
            <a:endParaRPr lang="en-US" altLang="ja-JP" dirty="0"/>
          </a:p>
          <a:p>
            <a:r>
              <a:rPr kumimoji="1" lang="ja-JP" altLang="en-US" dirty="0"/>
              <a:t>・</a:t>
            </a:r>
            <a:r>
              <a:rPr lang="ja-JP" altLang="en-US" dirty="0"/>
              <a:t>ログイン認証</a:t>
            </a:r>
            <a:endParaRPr kumimoji="1" lang="en-US" altLang="ja-JP" dirty="0"/>
          </a:p>
        </p:txBody>
      </p:sp>
      <p:cxnSp>
        <p:nvCxnSpPr>
          <p:cNvPr id="9" name="直線矢印コネクタ 8">
            <a:extLst>
              <a:ext uri="{FF2B5EF4-FFF2-40B4-BE49-F238E27FC236}">
                <a16:creationId xmlns:a16="http://schemas.microsoft.com/office/drawing/2014/main" id="{026AF937-1B0F-8F2F-C4B2-19A890BB49DC}"/>
              </a:ext>
            </a:extLst>
          </p:cNvPr>
          <p:cNvCxnSpPr/>
          <p:nvPr/>
        </p:nvCxnSpPr>
        <p:spPr>
          <a:xfrm flipH="1">
            <a:off x="4800600" y="2536031"/>
            <a:ext cx="3157538" cy="10929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直線矢印コネクタ 9">
            <a:extLst>
              <a:ext uri="{FF2B5EF4-FFF2-40B4-BE49-F238E27FC236}">
                <a16:creationId xmlns:a16="http://schemas.microsoft.com/office/drawing/2014/main" id="{85F28F08-0169-8AEF-9DD9-1F22451DD31F}"/>
              </a:ext>
            </a:extLst>
          </p:cNvPr>
          <p:cNvCxnSpPr>
            <a:cxnSpLocks/>
          </p:cNvCxnSpPr>
          <p:nvPr/>
        </p:nvCxnSpPr>
        <p:spPr>
          <a:xfrm flipH="1">
            <a:off x="4800600" y="3082528"/>
            <a:ext cx="3157538" cy="90935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直線矢印コネクタ 11">
            <a:extLst>
              <a:ext uri="{FF2B5EF4-FFF2-40B4-BE49-F238E27FC236}">
                <a16:creationId xmlns:a16="http://schemas.microsoft.com/office/drawing/2014/main" id="{761E7733-F89F-0A85-2350-E2B901D15101}"/>
              </a:ext>
            </a:extLst>
          </p:cNvPr>
          <p:cNvCxnSpPr>
            <a:cxnSpLocks/>
          </p:cNvCxnSpPr>
          <p:nvPr/>
        </p:nvCxnSpPr>
        <p:spPr>
          <a:xfrm flipH="1">
            <a:off x="4179094" y="3681413"/>
            <a:ext cx="3779044" cy="65801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87043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DC7B5A6-C1B3-39E0-09B7-A45EA156380B}"/>
              </a:ext>
            </a:extLst>
          </p:cNvPr>
          <p:cNvSpPr>
            <a:spLocks noGrp="1"/>
          </p:cNvSpPr>
          <p:nvPr>
            <p:ph type="title"/>
          </p:nvPr>
        </p:nvSpPr>
        <p:spPr>
          <a:xfrm>
            <a:off x="838200" y="238125"/>
            <a:ext cx="10515600" cy="1325563"/>
          </a:xfrm>
        </p:spPr>
        <p:txBody>
          <a:bodyPr/>
          <a:lstStyle/>
          <a:p>
            <a:r>
              <a:rPr lang="ja-JP" altLang="en-US" dirty="0"/>
              <a:t>ページ遷移</a:t>
            </a:r>
          </a:p>
        </p:txBody>
      </p:sp>
      <p:sp>
        <p:nvSpPr>
          <p:cNvPr id="4" name="スライド番号プレースホルダー 3">
            <a:extLst>
              <a:ext uri="{FF2B5EF4-FFF2-40B4-BE49-F238E27FC236}">
                <a16:creationId xmlns:a16="http://schemas.microsoft.com/office/drawing/2014/main" id="{9072ED61-20A2-5B7A-21D1-88D77CBF6303}"/>
              </a:ext>
            </a:extLst>
          </p:cNvPr>
          <p:cNvSpPr>
            <a:spLocks noGrp="1"/>
          </p:cNvSpPr>
          <p:nvPr>
            <p:ph type="sldNum" sz="quarter" idx="12"/>
          </p:nvPr>
        </p:nvSpPr>
        <p:spPr/>
        <p:txBody>
          <a:bodyPr/>
          <a:lstStyle/>
          <a:p>
            <a:fld id="{FE577398-8FCA-4A77-ADAB-09A41C9A615B}" type="slidenum">
              <a:rPr kumimoji="1" lang="ja-JP" altLang="en-US" smtClean="0"/>
              <a:t>24</a:t>
            </a:fld>
            <a:endParaRPr kumimoji="1" lang="ja-JP" altLang="en-US"/>
          </a:p>
        </p:txBody>
      </p:sp>
      <p:pic>
        <p:nvPicPr>
          <p:cNvPr id="3" name="図 2">
            <a:extLst>
              <a:ext uri="{FF2B5EF4-FFF2-40B4-BE49-F238E27FC236}">
                <a16:creationId xmlns:a16="http://schemas.microsoft.com/office/drawing/2014/main" id="{C64C1CDE-929B-0180-F1A9-4DDAEE1FDC13}"/>
              </a:ext>
            </a:extLst>
          </p:cNvPr>
          <p:cNvPicPr>
            <a:picLocks noChangeAspect="1"/>
          </p:cNvPicPr>
          <p:nvPr/>
        </p:nvPicPr>
        <p:blipFill>
          <a:blip r:embed="rId2"/>
          <a:stretch>
            <a:fillRect/>
          </a:stretch>
        </p:blipFill>
        <p:spPr>
          <a:xfrm>
            <a:off x="950110" y="2085975"/>
            <a:ext cx="6081712" cy="4054475"/>
          </a:xfrm>
          <a:prstGeom prst="rect">
            <a:avLst/>
          </a:prstGeom>
        </p:spPr>
      </p:pic>
      <p:sp>
        <p:nvSpPr>
          <p:cNvPr id="6" name="テキスト ボックス 5">
            <a:extLst>
              <a:ext uri="{FF2B5EF4-FFF2-40B4-BE49-F238E27FC236}">
                <a16:creationId xmlns:a16="http://schemas.microsoft.com/office/drawing/2014/main" id="{0366A513-DFF2-CF8E-6F2B-9058B4C8D115}"/>
              </a:ext>
            </a:extLst>
          </p:cNvPr>
          <p:cNvSpPr txBox="1"/>
          <p:nvPr/>
        </p:nvSpPr>
        <p:spPr>
          <a:xfrm>
            <a:off x="7734299" y="2085975"/>
            <a:ext cx="2550318" cy="2585323"/>
          </a:xfrm>
          <a:prstGeom prst="rect">
            <a:avLst/>
          </a:prstGeom>
          <a:noFill/>
        </p:spPr>
        <p:txBody>
          <a:bodyPr wrap="square" rtlCol="0">
            <a:spAutoFit/>
          </a:bodyPr>
          <a:lstStyle/>
          <a:p>
            <a:r>
              <a:rPr kumimoji="1" lang="ja-JP" altLang="en-US" dirty="0"/>
              <a:t>◎ページの一覧</a:t>
            </a:r>
            <a:endParaRPr kumimoji="1" lang="en-US" altLang="ja-JP" dirty="0"/>
          </a:p>
          <a:p>
            <a:endParaRPr kumimoji="1" lang="en-US" altLang="ja-JP" dirty="0"/>
          </a:p>
          <a:p>
            <a:r>
              <a:rPr kumimoji="1" lang="ja-JP" altLang="en-US" dirty="0"/>
              <a:t>・</a:t>
            </a:r>
            <a:r>
              <a:rPr kumimoji="1" lang="en-US" altLang="ja-JP" dirty="0"/>
              <a:t>Logout</a:t>
            </a:r>
          </a:p>
          <a:p>
            <a:endParaRPr kumimoji="1" lang="en-US" altLang="ja-JP" dirty="0"/>
          </a:p>
          <a:p>
            <a:r>
              <a:rPr lang="ja-JP" altLang="en-US" dirty="0"/>
              <a:t>・</a:t>
            </a:r>
            <a:r>
              <a:rPr lang="en-US" altLang="ja-JP" dirty="0"/>
              <a:t>Teachers List</a:t>
            </a:r>
          </a:p>
          <a:p>
            <a:endParaRPr lang="en-US" altLang="ja-JP" dirty="0"/>
          </a:p>
          <a:p>
            <a:r>
              <a:rPr kumimoji="1" lang="ja-JP" altLang="en-US" dirty="0"/>
              <a:t>・</a:t>
            </a:r>
            <a:r>
              <a:rPr kumimoji="1" lang="en-US" altLang="ja-JP" dirty="0"/>
              <a:t>Attend Definition</a:t>
            </a:r>
          </a:p>
          <a:p>
            <a:endParaRPr kumimoji="1" lang="en-US" altLang="ja-JP" dirty="0"/>
          </a:p>
          <a:p>
            <a:r>
              <a:rPr lang="ja-JP" altLang="en-US" dirty="0"/>
              <a:t>・</a:t>
            </a:r>
            <a:r>
              <a:rPr lang="en-US" altLang="ja-JP" dirty="0"/>
              <a:t>Admin</a:t>
            </a:r>
            <a:endParaRPr kumimoji="1" lang="ja-JP" altLang="en-US" dirty="0"/>
          </a:p>
        </p:txBody>
      </p:sp>
      <p:cxnSp>
        <p:nvCxnSpPr>
          <p:cNvPr id="9" name="直線矢印コネクタ 8">
            <a:extLst>
              <a:ext uri="{FF2B5EF4-FFF2-40B4-BE49-F238E27FC236}">
                <a16:creationId xmlns:a16="http://schemas.microsoft.com/office/drawing/2014/main" id="{E61C06CB-E704-3393-7BA0-2040064B1021}"/>
              </a:ext>
            </a:extLst>
          </p:cNvPr>
          <p:cNvCxnSpPr>
            <a:cxnSpLocks/>
          </p:cNvCxnSpPr>
          <p:nvPr/>
        </p:nvCxnSpPr>
        <p:spPr>
          <a:xfrm flipH="1">
            <a:off x="4000500" y="2807494"/>
            <a:ext cx="3850481" cy="72151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直線矢印コネクタ 10">
            <a:extLst>
              <a:ext uri="{FF2B5EF4-FFF2-40B4-BE49-F238E27FC236}">
                <a16:creationId xmlns:a16="http://schemas.microsoft.com/office/drawing/2014/main" id="{CC05EAA9-AD1D-C999-6EE5-D43DB64D9CA2}"/>
              </a:ext>
            </a:extLst>
          </p:cNvPr>
          <p:cNvCxnSpPr/>
          <p:nvPr/>
        </p:nvCxnSpPr>
        <p:spPr>
          <a:xfrm flipH="1">
            <a:off x="4336256" y="3371850"/>
            <a:ext cx="3536157" cy="51435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直線矢印コネクタ 12">
            <a:extLst>
              <a:ext uri="{FF2B5EF4-FFF2-40B4-BE49-F238E27FC236}">
                <a16:creationId xmlns:a16="http://schemas.microsoft.com/office/drawing/2014/main" id="{29BFB024-B701-09F7-19A7-F36D3E97D681}"/>
              </a:ext>
            </a:extLst>
          </p:cNvPr>
          <p:cNvCxnSpPr/>
          <p:nvPr/>
        </p:nvCxnSpPr>
        <p:spPr>
          <a:xfrm flipH="1">
            <a:off x="4629150" y="3900488"/>
            <a:ext cx="3221831" cy="37861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直線矢印コネクタ 14">
            <a:extLst>
              <a:ext uri="{FF2B5EF4-FFF2-40B4-BE49-F238E27FC236}">
                <a16:creationId xmlns:a16="http://schemas.microsoft.com/office/drawing/2014/main" id="{2808A1F2-F5CB-F93E-47C8-F2E860EDA62A}"/>
              </a:ext>
            </a:extLst>
          </p:cNvPr>
          <p:cNvCxnSpPr/>
          <p:nvPr/>
        </p:nvCxnSpPr>
        <p:spPr>
          <a:xfrm flipH="1">
            <a:off x="4000500" y="4464844"/>
            <a:ext cx="3871913" cy="20645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81964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01401-5B7E-3A92-1E6F-00F115BDEBD6}"/>
              </a:ext>
            </a:extLst>
          </p:cNvPr>
          <p:cNvSpPr>
            <a:spLocks noGrp="1"/>
          </p:cNvSpPr>
          <p:nvPr>
            <p:ph type="title"/>
          </p:nvPr>
        </p:nvSpPr>
        <p:spPr/>
        <p:txBody>
          <a:bodyPr/>
          <a:lstStyle/>
          <a:p>
            <a:r>
              <a:rPr kumimoji="1" lang="ja-JP" altLang="en-US" dirty="0"/>
              <a:t>出欠席登録ページ</a:t>
            </a:r>
          </a:p>
        </p:txBody>
      </p:sp>
      <p:sp>
        <p:nvSpPr>
          <p:cNvPr id="4" name="スライド番号プレースホルダー 3">
            <a:extLst>
              <a:ext uri="{FF2B5EF4-FFF2-40B4-BE49-F238E27FC236}">
                <a16:creationId xmlns:a16="http://schemas.microsoft.com/office/drawing/2014/main" id="{2C1ECA18-5EDB-FA2D-9C4B-593B1E406D23}"/>
              </a:ext>
            </a:extLst>
          </p:cNvPr>
          <p:cNvSpPr>
            <a:spLocks noGrp="1"/>
          </p:cNvSpPr>
          <p:nvPr>
            <p:ph type="sldNum" sz="quarter" idx="12"/>
          </p:nvPr>
        </p:nvSpPr>
        <p:spPr/>
        <p:txBody>
          <a:bodyPr/>
          <a:lstStyle/>
          <a:p>
            <a:fld id="{FE577398-8FCA-4A77-ADAB-09A41C9A615B}" type="slidenum">
              <a:rPr kumimoji="1" lang="ja-JP" altLang="en-US" smtClean="0"/>
              <a:t>25</a:t>
            </a:fld>
            <a:endParaRPr kumimoji="1" lang="ja-JP" altLang="en-US"/>
          </a:p>
        </p:txBody>
      </p:sp>
      <p:pic>
        <p:nvPicPr>
          <p:cNvPr id="6" name="図 5">
            <a:extLst>
              <a:ext uri="{FF2B5EF4-FFF2-40B4-BE49-F238E27FC236}">
                <a16:creationId xmlns:a16="http://schemas.microsoft.com/office/drawing/2014/main" id="{081EE407-AE52-D243-2F43-23F317209918}"/>
              </a:ext>
            </a:extLst>
          </p:cNvPr>
          <p:cNvPicPr>
            <a:picLocks noChangeAspect="1"/>
          </p:cNvPicPr>
          <p:nvPr/>
        </p:nvPicPr>
        <p:blipFill>
          <a:blip r:embed="rId2"/>
          <a:stretch>
            <a:fillRect/>
          </a:stretch>
        </p:blipFill>
        <p:spPr>
          <a:xfrm>
            <a:off x="838200" y="1816096"/>
            <a:ext cx="6681788" cy="4454526"/>
          </a:xfrm>
          <a:prstGeom prst="rect">
            <a:avLst/>
          </a:prstGeom>
        </p:spPr>
      </p:pic>
      <p:sp>
        <p:nvSpPr>
          <p:cNvPr id="7" name="テキスト ボックス 6">
            <a:extLst>
              <a:ext uri="{FF2B5EF4-FFF2-40B4-BE49-F238E27FC236}">
                <a16:creationId xmlns:a16="http://schemas.microsoft.com/office/drawing/2014/main" id="{AC5D1002-C27B-237A-127D-BCA6570BF09F}"/>
              </a:ext>
            </a:extLst>
          </p:cNvPr>
          <p:cNvSpPr txBox="1"/>
          <p:nvPr/>
        </p:nvSpPr>
        <p:spPr>
          <a:xfrm>
            <a:off x="8034335" y="1859339"/>
            <a:ext cx="2550318" cy="2862322"/>
          </a:xfrm>
          <a:prstGeom prst="rect">
            <a:avLst/>
          </a:prstGeom>
          <a:noFill/>
        </p:spPr>
        <p:txBody>
          <a:bodyPr wrap="square" rtlCol="0">
            <a:spAutoFit/>
          </a:bodyPr>
          <a:lstStyle/>
          <a:p>
            <a:r>
              <a:rPr kumimoji="1" lang="ja-JP" altLang="en-US" dirty="0"/>
              <a:t>◎機能一覧</a:t>
            </a:r>
            <a:endParaRPr kumimoji="1" lang="en-US" altLang="ja-JP" dirty="0"/>
          </a:p>
          <a:p>
            <a:endParaRPr kumimoji="1" lang="en-US" altLang="ja-JP" dirty="0"/>
          </a:p>
          <a:p>
            <a:r>
              <a:rPr kumimoji="1" lang="ja-JP" altLang="en-US" dirty="0"/>
              <a:t>・ページ選択</a:t>
            </a:r>
            <a:endParaRPr kumimoji="1" lang="en-US" altLang="ja-JP" dirty="0"/>
          </a:p>
          <a:p>
            <a:endParaRPr kumimoji="1" lang="en-US" altLang="ja-JP" dirty="0"/>
          </a:p>
          <a:p>
            <a:r>
              <a:rPr kumimoji="1" lang="ja-JP" altLang="en-US" dirty="0"/>
              <a:t>・ユーザに関連づけされた科目</a:t>
            </a:r>
            <a:r>
              <a:rPr lang="ja-JP" altLang="en-US" dirty="0"/>
              <a:t>選択</a:t>
            </a:r>
            <a:endParaRPr kumimoji="1" lang="en-US" altLang="ja-JP" dirty="0"/>
          </a:p>
          <a:p>
            <a:endParaRPr kumimoji="1" lang="en-US" altLang="ja-JP" dirty="0"/>
          </a:p>
          <a:p>
            <a:r>
              <a:rPr lang="ja-JP" altLang="en-US" dirty="0"/>
              <a:t>・欠席チェック</a:t>
            </a:r>
            <a:endParaRPr lang="en-US" altLang="ja-JP" dirty="0"/>
          </a:p>
          <a:p>
            <a:endParaRPr lang="en-US" altLang="ja-JP" dirty="0"/>
          </a:p>
          <a:p>
            <a:r>
              <a:rPr kumimoji="1" lang="ja-JP" altLang="en-US" dirty="0"/>
              <a:t>・データベースへ</a:t>
            </a:r>
            <a:r>
              <a:rPr lang="ja-JP" altLang="en-US" dirty="0"/>
              <a:t>登録</a:t>
            </a:r>
            <a:endParaRPr kumimoji="1" lang="en-US" altLang="ja-JP" dirty="0"/>
          </a:p>
        </p:txBody>
      </p:sp>
      <p:cxnSp>
        <p:nvCxnSpPr>
          <p:cNvPr id="9" name="直線矢印コネクタ 8">
            <a:extLst>
              <a:ext uri="{FF2B5EF4-FFF2-40B4-BE49-F238E27FC236}">
                <a16:creationId xmlns:a16="http://schemas.microsoft.com/office/drawing/2014/main" id="{70E7C2E6-5022-323A-147C-0A6DBE8F02A4}"/>
              </a:ext>
            </a:extLst>
          </p:cNvPr>
          <p:cNvCxnSpPr>
            <a:cxnSpLocks/>
          </p:cNvCxnSpPr>
          <p:nvPr/>
        </p:nvCxnSpPr>
        <p:spPr>
          <a:xfrm flipH="1" flipV="1">
            <a:off x="7422356" y="2028825"/>
            <a:ext cx="742950" cy="56435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直線矢印コネクタ 10">
            <a:extLst>
              <a:ext uri="{FF2B5EF4-FFF2-40B4-BE49-F238E27FC236}">
                <a16:creationId xmlns:a16="http://schemas.microsoft.com/office/drawing/2014/main" id="{7118DE4E-DA6A-A0D9-D7CA-43D25CBC50F2}"/>
              </a:ext>
            </a:extLst>
          </p:cNvPr>
          <p:cNvCxnSpPr/>
          <p:nvPr/>
        </p:nvCxnSpPr>
        <p:spPr>
          <a:xfrm flipH="1">
            <a:off x="1607347" y="3114675"/>
            <a:ext cx="6565103" cy="55721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直線矢印コネクタ 13">
            <a:extLst>
              <a:ext uri="{FF2B5EF4-FFF2-40B4-BE49-F238E27FC236}">
                <a16:creationId xmlns:a16="http://schemas.microsoft.com/office/drawing/2014/main" id="{36DAEC22-4718-F632-C9DA-6FEE1DD44844}"/>
              </a:ext>
            </a:extLst>
          </p:cNvPr>
          <p:cNvCxnSpPr/>
          <p:nvPr/>
        </p:nvCxnSpPr>
        <p:spPr>
          <a:xfrm flipH="1">
            <a:off x="5936456" y="3943350"/>
            <a:ext cx="2235994" cy="1857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直線矢印コネクタ 15">
            <a:extLst>
              <a:ext uri="{FF2B5EF4-FFF2-40B4-BE49-F238E27FC236}">
                <a16:creationId xmlns:a16="http://schemas.microsoft.com/office/drawing/2014/main" id="{98816954-A510-D803-1D52-EBB501308D2A}"/>
              </a:ext>
            </a:extLst>
          </p:cNvPr>
          <p:cNvCxnSpPr/>
          <p:nvPr/>
        </p:nvCxnSpPr>
        <p:spPr>
          <a:xfrm flipH="1">
            <a:off x="5729288" y="4507706"/>
            <a:ext cx="2443162" cy="27860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52738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8F4C6-EB00-55DA-94F0-11EBF028DB01}"/>
              </a:ext>
            </a:extLst>
          </p:cNvPr>
          <p:cNvSpPr>
            <a:spLocks noGrp="1"/>
          </p:cNvSpPr>
          <p:nvPr>
            <p:ph type="title"/>
          </p:nvPr>
        </p:nvSpPr>
        <p:spPr/>
        <p:txBody>
          <a:bodyPr/>
          <a:lstStyle/>
          <a:p>
            <a:r>
              <a:rPr kumimoji="1" lang="ja-JP" altLang="en-US" dirty="0"/>
              <a:t>集計ページ</a:t>
            </a:r>
          </a:p>
        </p:txBody>
      </p:sp>
      <p:sp>
        <p:nvSpPr>
          <p:cNvPr id="4" name="スライド番号プレースホルダー 3">
            <a:extLst>
              <a:ext uri="{FF2B5EF4-FFF2-40B4-BE49-F238E27FC236}">
                <a16:creationId xmlns:a16="http://schemas.microsoft.com/office/drawing/2014/main" id="{BA29A2B2-A8BD-A900-A976-0F38A6FF02AA}"/>
              </a:ext>
            </a:extLst>
          </p:cNvPr>
          <p:cNvSpPr>
            <a:spLocks noGrp="1"/>
          </p:cNvSpPr>
          <p:nvPr>
            <p:ph type="sldNum" sz="quarter" idx="12"/>
          </p:nvPr>
        </p:nvSpPr>
        <p:spPr/>
        <p:txBody>
          <a:bodyPr/>
          <a:lstStyle/>
          <a:p>
            <a:fld id="{FE577398-8FCA-4A77-ADAB-09A41C9A615B}" type="slidenum">
              <a:rPr kumimoji="1" lang="ja-JP" altLang="en-US" smtClean="0"/>
              <a:t>26</a:t>
            </a:fld>
            <a:endParaRPr kumimoji="1" lang="ja-JP" altLang="en-US"/>
          </a:p>
        </p:txBody>
      </p:sp>
      <p:pic>
        <p:nvPicPr>
          <p:cNvPr id="10" name="図 9">
            <a:extLst>
              <a:ext uri="{FF2B5EF4-FFF2-40B4-BE49-F238E27FC236}">
                <a16:creationId xmlns:a16="http://schemas.microsoft.com/office/drawing/2014/main" id="{F4970056-ECE2-1E20-719C-63D60B707D46}"/>
              </a:ext>
            </a:extLst>
          </p:cNvPr>
          <p:cNvPicPr>
            <a:picLocks noChangeAspect="1"/>
          </p:cNvPicPr>
          <p:nvPr/>
        </p:nvPicPr>
        <p:blipFill>
          <a:blip r:embed="rId2"/>
          <a:stretch>
            <a:fillRect/>
          </a:stretch>
        </p:blipFill>
        <p:spPr>
          <a:xfrm>
            <a:off x="838201" y="1647040"/>
            <a:ext cx="6769893" cy="4513262"/>
          </a:xfrm>
          <a:prstGeom prst="rect">
            <a:avLst/>
          </a:prstGeom>
        </p:spPr>
      </p:pic>
      <p:sp>
        <p:nvSpPr>
          <p:cNvPr id="11" name="テキスト ボックス 10">
            <a:extLst>
              <a:ext uri="{FF2B5EF4-FFF2-40B4-BE49-F238E27FC236}">
                <a16:creationId xmlns:a16="http://schemas.microsoft.com/office/drawing/2014/main" id="{FFC0809E-820E-6E33-FC00-88E59D656DD7}"/>
              </a:ext>
            </a:extLst>
          </p:cNvPr>
          <p:cNvSpPr txBox="1"/>
          <p:nvPr/>
        </p:nvSpPr>
        <p:spPr>
          <a:xfrm>
            <a:off x="8105775" y="2136338"/>
            <a:ext cx="4086225" cy="3139321"/>
          </a:xfrm>
          <a:prstGeom prst="rect">
            <a:avLst/>
          </a:prstGeom>
          <a:noFill/>
        </p:spPr>
        <p:txBody>
          <a:bodyPr wrap="square" rtlCol="0">
            <a:spAutoFit/>
          </a:bodyPr>
          <a:lstStyle/>
          <a:p>
            <a:r>
              <a:rPr kumimoji="1" lang="ja-JP" altLang="en-US" dirty="0"/>
              <a:t>◎機能一覧</a:t>
            </a:r>
            <a:endParaRPr kumimoji="1" lang="en-US" altLang="ja-JP" dirty="0"/>
          </a:p>
          <a:p>
            <a:endParaRPr kumimoji="1" lang="en-US" altLang="ja-JP" dirty="0"/>
          </a:p>
          <a:p>
            <a:r>
              <a:rPr kumimoji="1" lang="ja-JP" altLang="en-US" dirty="0"/>
              <a:t>・ページ選択</a:t>
            </a:r>
            <a:endParaRPr kumimoji="1" lang="en-US" altLang="ja-JP" dirty="0"/>
          </a:p>
          <a:p>
            <a:endParaRPr kumimoji="1" lang="en-US" altLang="ja-JP" dirty="0"/>
          </a:p>
          <a:p>
            <a:r>
              <a:rPr kumimoji="1" lang="ja-JP" altLang="en-US" dirty="0"/>
              <a:t>・科目</a:t>
            </a:r>
            <a:r>
              <a:rPr lang="ja-JP" altLang="en-US" dirty="0"/>
              <a:t>選択</a:t>
            </a:r>
            <a:endParaRPr kumimoji="1" lang="en-US" altLang="ja-JP" dirty="0"/>
          </a:p>
          <a:p>
            <a:endParaRPr kumimoji="1" lang="en-US" altLang="ja-JP" dirty="0"/>
          </a:p>
          <a:p>
            <a:r>
              <a:rPr lang="ja-JP" altLang="en-US" dirty="0"/>
              <a:t>・任意の期間選択</a:t>
            </a:r>
            <a:endParaRPr lang="en-US" altLang="ja-JP" dirty="0"/>
          </a:p>
          <a:p>
            <a:endParaRPr lang="en-US" altLang="ja-JP" dirty="0"/>
          </a:p>
          <a:p>
            <a:r>
              <a:rPr kumimoji="1" lang="ja-JP" altLang="en-US" dirty="0"/>
              <a:t>・科目と期間に応じた出欠席の表示</a:t>
            </a:r>
            <a:endParaRPr kumimoji="1" lang="en-US" altLang="ja-JP" dirty="0"/>
          </a:p>
          <a:p>
            <a:endParaRPr lang="en-US" altLang="ja-JP" dirty="0"/>
          </a:p>
          <a:p>
            <a:r>
              <a:rPr kumimoji="1" lang="ja-JP" altLang="en-US" dirty="0"/>
              <a:t>・エクスポート</a:t>
            </a:r>
            <a:endParaRPr kumimoji="1" lang="en-US" altLang="ja-JP" dirty="0"/>
          </a:p>
        </p:txBody>
      </p:sp>
      <p:cxnSp>
        <p:nvCxnSpPr>
          <p:cNvPr id="13" name="直線矢印コネクタ 12">
            <a:extLst>
              <a:ext uri="{FF2B5EF4-FFF2-40B4-BE49-F238E27FC236}">
                <a16:creationId xmlns:a16="http://schemas.microsoft.com/office/drawing/2014/main" id="{DD6792A1-3615-278A-8767-3655AA3E09D1}"/>
              </a:ext>
            </a:extLst>
          </p:cNvPr>
          <p:cNvCxnSpPr/>
          <p:nvPr/>
        </p:nvCxnSpPr>
        <p:spPr>
          <a:xfrm flipH="1" flipV="1">
            <a:off x="7486650" y="1871663"/>
            <a:ext cx="785813" cy="97869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直線矢印コネクタ 14">
            <a:extLst>
              <a:ext uri="{FF2B5EF4-FFF2-40B4-BE49-F238E27FC236}">
                <a16:creationId xmlns:a16="http://schemas.microsoft.com/office/drawing/2014/main" id="{9E3D0E7C-FBC2-5F51-A9A0-DEB7FCCA8E9A}"/>
              </a:ext>
            </a:extLst>
          </p:cNvPr>
          <p:cNvCxnSpPr/>
          <p:nvPr/>
        </p:nvCxnSpPr>
        <p:spPr>
          <a:xfrm flipH="1">
            <a:off x="1543050" y="3429000"/>
            <a:ext cx="6743700" cy="8572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直線矢印コネクタ 16">
            <a:extLst>
              <a:ext uri="{FF2B5EF4-FFF2-40B4-BE49-F238E27FC236}">
                <a16:creationId xmlns:a16="http://schemas.microsoft.com/office/drawing/2014/main" id="{BF6554C2-5863-D393-E8AD-CD7312C3EC4C}"/>
              </a:ext>
            </a:extLst>
          </p:cNvPr>
          <p:cNvCxnSpPr/>
          <p:nvPr/>
        </p:nvCxnSpPr>
        <p:spPr>
          <a:xfrm flipH="1" flipV="1">
            <a:off x="4700588" y="3886200"/>
            <a:ext cx="3571875" cy="5000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直線矢印コネクタ 18">
            <a:extLst>
              <a:ext uri="{FF2B5EF4-FFF2-40B4-BE49-F238E27FC236}">
                <a16:creationId xmlns:a16="http://schemas.microsoft.com/office/drawing/2014/main" id="{01D73325-6503-0500-9BAF-7023B7BD86C5}"/>
              </a:ext>
            </a:extLst>
          </p:cNvPr>
          <p:cNvCxnSpPr/>
          <p:nvPr/>
        </p:nvCxnSpPr>
        <p:spPr>
          <a:xfrm flipH="1">
            <a:off x="6586538" y="4500563"/>
            <a:ext cx="168592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989725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912DDD-7869-E586-F4C4-2C30C9DB8D2E}"/>
              </a:ext>
            </a:extLst>
          </p:cNvPr>
          <p:cNvSpPr>
            <a:spLocks noGrp="1"/>
          </p:cNvSpPr>
          <p:nvPr>
            <p:ph type="title"/>
          </p:nvPr>
        </p:nvSpPr>
        <p:spPr/>
        <p:txBody>
          <a:bodyPr/>
          <a:lstStyle/>
          <a:p>
            <a:r>
              <a:rPr kumimoji="1" lang="ja-JP" altLang="en-US" dirty="0"/>
              <a:t>データ編集ページ</a:t>
            </a:r>
          </a:p>
        </p:txBody>
      </p:sp>
      <p:sp>
        <p:nvSpPr>
          <p:cNvPr id="4" name="スライド番号プレースホルダー 3">
            <a:extLst>
              <a:ext uri="{FF2B5EF4-FFF2-40B4-BE49-F238E27FC236}">
                <a16:creationId xmlns:a16="http://schemas.microsoft.com/office/drawing/2014/main" id="{F96855A6-6687-10E5-0E61-A5CB75602059}"/>
              </a:ext>
            </a:extLst>
          </p:cNvPr>
          <p:cNvSpPr>
            <a:spLocks noGrp="1"/>
          </p:cNvSpPr>
          <p:nvPr>
            <p:ph type="sldNum" sz="quarter" idx="12"/>
          </p:nvPr>
        </p:nvSpPr>
        <p:spPr/>
        <p:txBody>
          <a:bodyPr/>
          <a:lstStyle/>
          <a:p>
            <a:fld id="{FE577398-8FCA-4A77-ADAB-09A41C9A615B}" type="slidenum">
              <a:rPr kumimoji="1" lang="ja-JP" altLang="en-US" smtClean="0"/>
              <a:t>27</a:t>
            </a:fld>
            <a:endParaRPr kumimoji="1" lang="ja-JP" altLang="en-US"/>
          </a:p>
        </p:txBody>
      </p:sp>
      <p:pic>
        <p:nvPicPr>
          <p:cNvPr id="6" name="図 5">
            <a:extLst>
              <a:ext uri="{FF2B5EF4-FFF2-40B4-BE49-F238E27FC236}">
                <a16:creationId xmlns:a16="http://schemas.microsoft.com/office/drawing/2014/main" id="{82A53DB5-3AFD-2573-B63F-0F1F6928A287}"/>
              </a:ext>
            </a:extLst>
          </p:cNvPr>
          <p:cNvPicPr>
            <a:picLocks noChangeAspect="1"/>
          </p:cNvPicPr>
          <p:nvPr/>
        </p:nvPicPr>
        <p:blipFill>
          <a:blip r:embed="rId2"/>
          <a:stretch>
            <a:fillRect/>
          </a:stretch>
        </p:blipFill>
        <p:spPr>
          <a:xfrm>
            <a:off x="838200" y="1862138"/>
            <a:ext cx="6741318" cy="4494212"/>
          </a:xfrm>
          <a:prstGeom prst="rect">
            <a:avLst/>
          </a:prstGeom>
        </p:spPr>
      </p:pic>
      <p:sp>
        <p:nvSpPr>
          <p:cNvPr id="7" name="テキスト ボックス 6">
            <a:extLst>
              <a:ext uri="{FF2B5EF4-FFF2-40B4-BE49-F238E27FC236}">
                <a16:creationId xmlns:a16="http://schemas.microsoft.com/office/drawing/2014/main" id="{8B5146B7-1E08-7C05-20F6-0C3E793F65CD}"/>
              </a:ext>
            </a:extLst>
          </p:cNvPr>
          <p:cNvSpPr txBox="1"/>
          <p:nvPr/>
        </p:nvSpPr>
        <p:spPr>
          <a:xfrm>
            <a:off x="7927175" y="2000602"/>
            <a:ext cx="4086225" cy="2308324"/>
          </a:xfrm>
          <a:prstGeom prst="rect">
            <a:avLst/>
          </a:prstGeom>
          <a:noFill/>
        </p:spPr>
        <p:txBody>
          <a:bodyPr wrap="square" rtlCol="0">
            <a:spAutoFit/>
          </a:bodyPr>
          <a:lstStyle/>
          <a:p>
            <a:r>
              <a:rPr kumimoji="1" lang="ja-JP" altLang="en-US" dirty="0"/>
              <a:t>◎機能一覧</a:t>
            </a:r>
            <a:endParaRPr kumimoji="1" lang="en-US" altLang="ja-JP" dirty="0"/>
          </a:p>
          <a:p>
            <a:endParaRPr kumimoji="1" lang="en-US" altLang="ja-JP" dirty="0"/>
          </a:p>
          <a:p>
            <a:r>
              <a:rPr kumimoji="1" lang="ja-JP" altLang="en-US" dirty="0"/>
              <a:t>・これらのデータを修正（追加、消去、変更）</a:t>
            </a:r>
            <a:endParaRPr kumimoji="1" lang="en-US" altLang="ja-JP" dirty="0"/>
          </a:p>
          <a:p>
            <a:endParaRPr lang="en-US" altLang="ja-JP" dirty="0"/>
          </a:p>
          <a:p>
            <a:r>
              <a:rPr lang="en-US" altLang="ja-JP" dirty="0"/>
              <a:t>※</a:t>
            </a:r>
            <a:r>
              <a:rPr kumimoji="1" lang="ja-JP" altLang="en-US" dirty="0"/>
              <a:t>学級担任はすべてのデータを修正することができるが科目担当は</a:t>
            </a:r>
            <a:r>
              <a:rPr kumimoji="1" lang="en-US" altLang="ja-JP" dirty="0"/>
              <a:t>Attendance </a:t>
            </a:r>
            <a:r>
              <a:rPr kumimoji="1" lang="en-US" altLang="ja-JP" dirty="0" err="1"/>
              <a:t>infos</a:t>
            </a:r>
            <a:r>
              <a:rPr kumimoji="1" lang="ja-JP" altLang="en-US" dirty="0"/>
              <a:t>ののみ修正できる。</a:t>
            </a:r>
            <a:endParaRPr kumimoji="1" lang="en-US" altLang="ja-JP" dirty="0"/>
          </a:p>
        </p:txBody>
      </p:sp>
      <p:cxnSp>
        <p:nvCxnSpPr>
          <p:cNvPr id="9" name="直線矢印コネクタ 8">
            <a:extLst>
              <a:ext uri="{FF2B5EF4-FFF2-40B4-BE49-F238E27FC236}">
                <a16:creationId xmlns:a16="http://schemas.microsoft.com/office/drawing/2014/main" id="{941C55DC-CEA9-115D-38D0-59E3F1381FE6}"/>
              </a:ext>
            </a:extLst>
          </p:cNvPr>
          <p:cNvCxnSpPr/>
          <p:nvPr/>
        </p:nvCxnSpPr>
        <p:spPr>
          <a:xfrm flipH="1">
            <a:off x="3800475" y="2693194"/>
            <a:ext cx="4221956" cy="10001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36365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1758F8-B314-EFD1-58BA-65CDF4D7359B}"/>
              </a:ext>
            </a:extLst>
          </p:cNvPr>
          <p:cNvSpPr>
            <a:spLocks noGrp="1"/>
          </p:cNvSpPr>
          <p:nvPr>
            <p:ph type="title"/>
          </p:nvPr>
        </p:nvSpPr>
        <p:spPr/>
        <p:txBody>
          <a:bodyPr/>
          <a:lstStyle/>
          <a:p>
            <a:r>
              <a:rPr lang="en-US" altLang="ja-JP" dirty="0"/>
              <a:t>UI</a:t>
            </a:r>
            <a:r>
              <a:rPr lang="ja-JP" altLang="en-US" dirty="0"/>
              <a:t>の形式</a:t>
            </a:r>
            <a:endParaRPr kumimoji="1" lang="ja-JP" altLang="en-US" dirty="0"/>
          </a:p>
        </p:txBody>
      </p:sp>
      <p:sp>
        <p:nvSpPr>
          <p:cNvPr id="4" name="スライド番号プレースホルダー 3">
            <a:extLst>
              <a:ext uri="{FF2B5EF4-FFF2-40B4-BE49-F238E27FC236}">
                <a16:creationId xmlns:a16="http://schemas.microsoft.com/office/drawing/2014/main" id="{9D9CE7B5-A412-F554-C3E1-3E14A87A8053}"/>
              </a:ext>
            </a:extLst>
          </p:cNvPr>
          <p:cNvSpPr>
            <a:spLocks noGrp="1"/>
          </p:cNvSpPr>
          <p:nvPr>
            <p:ph type="sldNum" sz="quarter" idx="12"/>
          </p:nvPr>
        </p:nvSpPr>
        <p:spPr/>
        <p:txBody>
          <a:bodyPr/>
          <a:lstStyle/>
          <a:p>
            <a:fld id="{FE577398-8FCA-4A77-ADAB-09A41C9A615B}" type="slidenum">
              <a:rPr kumimoji="1" lang="ja-JP" altLang="en-US" smtClean="0"/>
              <a:t>28</a:t>
            </a:fld>
            <a:endParaRPr kumimoji="1" lang="ja-JP" altLang="en-US"/>
          </a:p>
        </p:txBody>
      </p:sp>
      <p:graphicFrame>
        <p:nvGraphicFramePr>
          <p:cNvPr id="5" name="表 5">
            <a:extLst>
              <a:ext uri="{FF2B5EF4-FFF2-40B4-BE49-F238E27FC236}">
                <a16:creationId xmlns:a16="http://schemas.microsoft.com/office/drawing/2014/main" id="{4BC107EE-9A93-20A7-5A09-E69E5E502021}"/>
              </a:ext>
            </a:extLst>
          </p:cNvPr>
          <p:cNvGraphicFramePr>
            <a:graphicFrameLocks noGrp="1"/>
          </p:cNvGraphicFramePr>
          <p:nvPr/>
        </p:nvGraphicFramePr>
        <p:xfrm>
          <a:off x="838198" y="1741222"/>
          <a:ext cx="10515602" cy="1854200"/>
        </p:xfrm>
        <a:graphic>
          <a:graphicData uri="http://schemas.openxmlformats.org/drawingml/2006/table">
            <a:tbl>
              <a:tblPr firstRow="1" bandRow="1">
                <a:tableStyleId>{5C22544A-7EE6-4342-B048-85BDC9FD1C3A}</a:tableStyleId>
              </a:tblPr>
              <a:tblGrid>
                <a:gridCol w="2140746">
                  <a:extLst>
                    <a:ext uri="{9D8B030D-6E8A-4147-A177-3AD203B41FA5}">
                      <a16:colId xmlns:a16="http://schemas.microsoft.com/office/drawing/2014/main" val="493695766"/>
                    </a:ext>
                  </a:extLst>
                </a:gridCol>
                <a:gridCol w="8374856">
                  <a:extLst>
                    <a:ext uri="{9D8B030D-6E8A-4147-A177-3AD203B41FA5}">
                      <a16:colId xmlns:a16="http://schemas.microsoft.com/office/drawing/2014/main" val="2897103759"/>
                    </a:ext>
                  </a:extLst>
                </a:gridCol>
              </a:tblGrid>
              <a:tr h="370840">
                <a:tc>
                  <a:txBody>
                    <a:bodyPr/>
                    <a:lstStyle/>
                    <a:p>
                      <a:r>
                        <a:rPr kumimoji="1" lang="en-US" altLang="ja-JP" dirty="0"/>
                        <a:t>UI</a:t>
                      </a:r>
                      <a:endParaRPr kumimoji="1" lang="ja-JP" altLang="en-US" dirty="0"/>
                    </a:p>
                  </a:txBody>
                  <a:tcPr/>
                </a:tc>
                <a:tc>
                  <a:txBody>
                    <a:bodyPr/>
                    <a:lstStyle/>
                    <a:p>
                      <a:r>
                        <a:rPr kumimoji="1" lang="ja-JP" altLang="en-US" dirty="0"/>
                        <a:t>形式</a:t>
                      </a:r>
                    </a:p>
                  </a:txBody>
                  <a:tcPr/>
                </a:tc>
                <a:extLst>
                  <a:ext uri="{0D108BD9-81ED-4DB2-BD59-A6C34878D82A}">
                    <a16:rowId xmlns:a16="http://schemas.microsoft.com/office/drawing/2014/main" val="1699430735"/>
                  </a:ext>
                </a:extLst>
              </a:tr>
              <a:tr h="370840">
                <a:tc>
                  <a:txBody>
                    <a:bodyPr/>
                    <a:lstStyle/>
                    <a:p>
                      <a:r>
                        <a:rPr kumimoji="1" lang="ja-JP" altLang="en-US" dirty="0"/>
                        <a:t>科目選択</a:t>
                      </a:r>
                    </a:p>
                  </a:txBody>
                  <a:tcPr/>
                </a:tc>
                <a:tc>
                  <a:txBody>
                    <a:bodyPr/>
                    <a:lstStyle/>
                    <a:p>
                      <a:r>
                        <a:rPr kumimoji="1" lang="en-US" altLang="ja-JP" dirty="0"/>
                        <a:t>Pulldown</a:t>
                      </a:r>
                      <a:endParaRPr kumimoji="1" lang="ja-JP" altLang="en-US" dirty="0"/>
                    </a:p>
                  </a:txBody>
                  <a:tcPr/>
                </a:tc>
                <a:extLst>
                  <a:ext uri="{0D108BD9-81ED-4DB2-BD59-A6C34878D82A}">
                    <a16:rowId xmlns:a16="http://schemas.microsoft.com/office/drawing/2014/main" val="3560218420"/>
                  </a:ext>
                </a:extLst>
              </a:tr>
              <a:tr h="370840">
                <a:tc>
                  <a:txBody>
                    <a:bodyPr/>
                    <a:lstStyle/>
                    <a:p>
                      <a:r>
                        <a:rPr kumimoji="1" lang="ja-JP" altLang="en-US" dirty="0"/>
                        <a:t>日付選択</a:t>
                      </a:r>
                    </a:p>
                  </a:txBody>
                  <a:tcPr/>
                </a:tc>
                <a:tc>
                  <a:txBody>
                    <a:bodyPr/>
                    <a:lstStyle/>
                    <a:p>
                      <a:r>
                        <a:rPr kumimoji="1" lang="en-US" altLang="ja-JP" dirty="0" err="1"/>
                        <a:t>Datepicker</a:t>
                      </a:r>
                      <a:endParaRPr kumimoji="1" lang="ja-JP" altLang="en-US" dirty="0"/>
                    </a:p>
                  </a:txBody>
                  <a:tcPr/>
                </a:tc>
                <a:extLst>
                  <a:ext uri="{0D108BD9-81ED-4DB2-BD59-A6C34878D82A}">
                    <a16:rowId xmlns:a16="http://schemas.microsoft.com/office/drawing/2014/main" val="593446804"/>
                  </a:ext>
                </a:extLst>
              </a:tr>
              <a:tr h="370840">
                <a:tc>
                  <a:txBody>
                    <a:bodyPr/>
                    <a:lstStyle/>
                    <a:p>
                      <a:r>
                        <a:rPr kumimoji="1" lang="ja-JP" altLang="en-US" dirty="0"/>
                        <a:t>表</a:t>
                      </a:r>
                    </a:p>
                  </a:txBody>
                  <a:tcPr/>
                </a:tc>
                <a:tc>
                  <a:txBody>
                    <a:bodyPr/>
                    <a:lstStyle/>
                    <a:p>
                      <a:r>
                        <a:rPr kumimoji="1" lang="en-US" altLang="ja-JP" dirty="0"/>
                        <a:t>Bootstrap5</a:t>
                      </a:r>
                      <a:r>
                        <a:rPr kumimoji="1" lang="ja-JP" altLang="en-US" dirty="0"/>
                        <a:t>で整形</a:t>
                      </a:r>
                    </a:p>
                  </a:txBody>
                  <a:tcPr/>
                </a:tc>
                <a:extLst>
                  <a:ext uri="{0D108BD9-81ED-4DB2-BD59-A6C34878D82A}">
                    <a16:rowId xmlns:a16="http://schemas.microsoft.com/office/drawing/2014/main" val="3462792958"/>
                  </a:ext>
                </a:extLst>
              </a:tr>
              <a:tr h="370840">
                <a:tc>
                  <a:txBody>
                    <a:bodyPr/>
                    <a:lstStyle/>
                    <a:p>
                      <a:r>
                        <a:rPr kumimoji="1" lang="ja-JP" altLang="en-US" dirty="0"/>
                        <a:t>ページ遷移選択</a:t>
                      </a:r>
                    </a:p>
                  </a:txBody>
                  <a:tcPr/>
                </a:tc>
                <a:tc>
                  <a:txBody>
                    <a:bodyPr/>
                    <a:lstStyle/>
                    <a:p>
                      <a:r>
                        <a:rPr kumimoji="1" lang="en-US" altLang="ja-JP" dirty="0"/>
                        <a:t>Navigation full screen</a:t>
                      </a:r>
                      <a:endParaRPr kumimoji="1" lang="ja-JP" altLang="en-US" dirty="0"/>
                    </a:p>
                  </a:txBody>
                  <a:tcPr/>
                </a:tc>
                <a:extLst>
                  <a:ext uri="{0D108BD9-81ED-4DB2-BD59-A6C34878D82A}">
                    <a16:rowId xmlns:a16="http://schemas.microsoft.com/office/drawing/2014/main" val="1959827667"/>
                  </a:ext>
                </a:extLst>
              </a:tr>
            </a:tbl>
          </a:graphicData>
        </a:graphic>
      </p:graphicFrame>
    </p:spTree>
    <p:extLst>
      <p:ext uri="{BB962C8B-B14F-4D97-AF65-F5344CB8AC3E}">
        <p14:creationId xmlns:p14="http://schemas.microsoft.com/office/powerpoint/2010/main" val="1453124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3A5DB7-824A-6DB4-D949-96B3295D75A7}"/>
              </a:ext>
            </a:extLst>
          </p:cNvPr>
          <p:cNvSpPr>
            <a:spLocks noGrp="1"/>
          </p:cNvSpPr>
          <p:nvPr>
            <p:ph type="title"/>
          </p:nvPr>
        </p:nvSpPr>
        <p:spPr>
          <a:xfrm>
            <a:off x="838200" y="2766218"/>
            <a:ext cx="10515600" cy="1325563"/>
          </a:xfrm>
        </p:spPr>
        <p:txBody>
          <a:bodyPr/>
          <a:lstStyle/>
          <a:p>
            <a:pPr algn="ctr"/>
            <a:r>
              <a:rPr kumimoji="1" lang="ja-JP" altLang="en-US" dirty="0"/>
              <a:t>学生のインターフェイス</a:t>
            </a:r>
          </a:p>
        </p:txBody>
      </p:sp>
      <p:sp>
        <p:nvSpPr>
          <p:cNvPr id="4" name="スライド番号プレースホルダー 3">
            <a:extLst>
              <a:ext uri="{FF2B5EF4-FFF2-40B4-BE49-F238E27FC236}">
                <a16:creationId xmlns:a16="http://schemas.microsoft.com/office/drawing/2014/main" id="{28E7CF43-8A75-EAA3-F37D-69ECA15AE31C}"/>
              </a:ext>
            </a:extLst>
          </p:cNvPr>
          <p:cNvSpPr>
            <a:spLocks noGrp="1"/>
          </p:cNvSpPr>
          <p:nvPr>
            <p:ph type="sldNum" sz="quarter" idx="12"/>
          </p:nvPr>
        </p:nvSpPr>
        <p:spPr/>
        <p:txBody>
          <a:bodyPr/>
          <a:lstStyle/>
          <a:p>
            <a:fld id="{FE577398-8FCA-4A77-ADAB-09A41C9A615B}" type="slidenum">
              <a:rPr kumimoji="1" lang="ja-JP" altLang="en-US" smtClean="0"/>
              <a:t>29</a:t>
            </a:fld>
            <a:endParaRPr kumimoji="1" lang="ja-JP" altLang="en-US"/>
          </a:p>
        </p:txBody>
      </p:sp>
    </p:spTree>
    <p:extLst>
      <p:ext uri="{BB962C8B-B14F-4D97-AF65-F5344CB8AC3E}">
        <p14:creationId xmlns:p14="http://schemas.microsoft.com/office/powerpoint/2010/main" val="1733711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A921E1-1BC3-4BB6-F2EA-5EA20ADC8250}"/>
              </a:ext>
            </a:extLst>
          </p:cNvPr>
          <p:cNvSpPr>
            <a:spLocks noGrp="1"/>
          </p:cNvSpPr>
          <p:nvPr>
            <p:ph type="title"/>
          </p:nvPr>
        </p:nvSpPr>
        <p:spPr/>
        <p:txBody>
          <a:bodyPr/>
          <a:lstStyle/>
          <a:p>
            <a:r>
              <a:rPr lang="ja-JP" altLang="en-US" dirty="0"/>
              <a:t>想定している</a:t>
            </a:r>
            <a:r>
              <a:rPr kumimoji="1" lang="ja-JP" altLang="en-US" dirty="0"/>
              <a:t>動作環境</a:t>
            </a:r>
          </a:p>
        </p:txBody>
      </p:sp>
      <p:sp>
        <p:nvSpPr>
          <p:cNvPr id="3" name="コンテンツ プレースホルダー 2">
            <a:extLst>
              <a:ext uri="{FF2B5EF4-FFF2-40B4-BE49-F238E27FC236}">
                <a16:creationId xmlns:a16="http://schemas.microsoft.com/office/drawing/2014/main" id="{7D8B008D-0D6D-7E6A-8A8F-150F27C6DCB4}"/>
              </a:ext>
            </a:extLst>
          </p:cNvPr>
          <p:cNvSpPr>
            <a:spLocks noGrp="1"/>
          </p:cNvSpPr>
          <p:nvPr>
            <p:ph idx="1"/>
          </p:nvPr>
        </p:nvSpPr>
        <p:spPr/>
        <p:txBody>
          <a:bodyPr/>
          <a:lstStyle/>
          <a:p>
            <a:pPr>
              <a:buFont typeface="Wingdings" panose="05000000000000000000" pitchFamily="2" charset="2"/>
              <a:buChar char="u"/>
            </a:pPr>
            <a:r>
              <a:rPr kumimoji="1" lang="ja-JP" altLang="en-US" dirty="0"/>
              <a:t>サーバ</a:t>
            </a:r>
            <a:r>
              <a:rPr lang="ja-JP" altLang="en-US" dirty="0"/>
              <a:t>ー</a:t>
            </a:r>
            <a:endParaRPr lang="en-US" altLang="ja-JP" dirty="0"/>
          </a:p>
          <a:p>
            <a:r>
              <a:rPr lang="en-US" altLang="ja-JP" dirty="0"/>
              <a:t>Windows 11</a:t>
            </a:r>
          </a:p>
          <a:p>
            <a:r>
              <a:rPr lang="en-US" altLang="ja-JP" dirty="0"/>
              <a:t>Django</a:t>
            </a:r>
          </a:p>
          <a:p>
            <a:r>
              <a:rPr lang="en-US" altLang="ja-JP" dirty="0"/>
              <a:t>SQLite3</a:t>
            </a:r>
          </a:p>
          <a:p>
            <a:pPr marL="0" indent="0">
              <a:buNone/>
            </a:pPr>
            <a:endParaRPr lang="en-US" altLang="ja-JP" dirty="0"/>
          </a:p>
          <a:p>
            <a:pPr>
              <a:buFont typeface="Wingdings" panose="05000000000000000000" pitchFamily="2" charset="2"/>
              <a:buChar char="u"/>
            </a:pPr>
            <a:r>
              <a:rPr kumimoji="1" lang="ja-JP" altLang="en-US" dirty="0"/>
              <a:t>クライアント</a:t>
            </a:r>
            <a:endParaRPr kumimoji="1" lang="en-US" altLang="ja-JP" dirty="0"/>
          </a:p>
          <a:p>
            <a:r>
              <a:rPr lang="en-US" altLang="ja-JP" dirty="0"/>
              <a:t>Windows 11</a:t>
            </a:r>
          </a:p>
          <a:p>
            <a:r>
              <a:rPr lang="en-US" altLang="ja-JP" dirty="0" err="1"/>
              <a:t>Ipad</a:t>
            </a:r>
            <a:r>
              <a:rPr lang="en-US" altLang="ja-JP" dirty="0"/>
              <a:t> Pro 2018</a:t>
            </a:r>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3D440ED9-0608-D006-707F-41BD3D7FA16A}"/>
              </a:ext>
            </a:extLst>
          </p:cNvPr>
          <p:cNvSpPr>
            <a:spLocks noGrp="1"/>
          </p:cNvSpPr>
          <p:nvPr>
            <p:ph type="sldNum" sz="quarter" idx="12"/>
          </p:nvPr>
        </p:nvSpPr>
        <p:spPr/>
        <p:txBody>
          <a:bodyPr/>
          <a:lstStyle/>
          <a:p>
            <a:fld id="{FE577398-8FCA-4A77-ADAB-09A41C9A615B}" type="slidenum">
              <a:rPr kumimoji="1" lang="ja-JP" altLang="en-US" smtClean="0"/>
              <a:t>3</a:t>
            </a:fld>
            <a:endParaRPr kumimoji="1" lang="ja-JP" altLang="en-US"/>
          </a:p>
        </p:txBody>
      </p:sp>
    </p:spTree>
    <p:extLst>
      <p:ext uri="{BB962C8B-B14F-4D97-AF65-F5344CB8AC3E}">
        <p14:creationId xmlns:p14="http://schemas.microsoft.com/office/powerpoint/2010/main" val="2086939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44DD42-A840-F3EA-90C9-0F2FEB432609}"/>
              </a:ext>
            </a:extLst>
          </p:cNvPr>
          <p:cNvSpPr>
            <a:spLocks noGrp="1"/>
          </p:cNvSpPr>
          <p:nvPr>
            <p:ph type="title"/>
          </p:nvPr>
        </p:nvSpPr>
        <p:spPr/>
        <p:txBody>
          <a:bodyPr/>
          <a:lstStyle/>
          <a:p>
            <a:r>
              <a:rPr kumimoji="1" lang="ja-JP" altLang="en-US" dirty="0"/>
              <a:t>ログインページ</a:t>
            </a:r>
          </a:p>
        </p:txBody>
      </p:sp>
      <p:sp>
        <p:nvSpPr>
          <p:cNvPr id="4" name="スライド番号プレースホルダー 3">
            <a:extLst>
              <a:ext uri="{FF2B5EF4-FFF2-40B4-BE49-F238E27FC236}">
                <a16:creationId xmlns:a16="http://schemas.microsoft.com/office/drawing/2014/main" id="{E97EE8F8-F734-67AA-B935-0929EA255FEE}"/>
              </a:ext>
            </a:extLst>
          </p:cNvPr>
          <p:cNvSpPr>
            <a:spLocks noGrp="1"/>
          </p:cNvSpPr>
          <p:nvPr>
            <p:ph type="sldNum" sz="quarter" idx="12"/>
          </p:nvPr>
        </p:nvSpPr>
        <p:spPr/>
        <p:txBody>
          <a:bodyPr/>
          <a:lstStyle/>
          <a:p>
            <a:fld id="{FE577398-8FCA-4A77-ADAB-09A41C9A615B}" type="slidenum">
              <a:rPr kumimoji="1" lang="ja-JP" altLang="en-US" smtClean="0"/>
              <a:t>30</a:t>
            </a:fld>
            <a:endParaRPr kumimoji="1" lang="ja-JP" altLang="en-US"/>
          </a:p>
        </p:txBody>
      </p:sp>
      <p:pic>
        <p:nvPicPr>
          <p:cNvPr id="6" name="図 5">
            <a:extLst>
              <a:ext uri="{FF2B5EF4-FFF2-40B4-BE49-F238E27FC236}">
                <a16:creationId xmlns:a16="http://schemas.microsoft.com/office/drawing/2014/main" id="{96D11624-DB3C-D819-71A3-46727C29F960}"/>
              </a:ext>
            </a:extLst>
          </p:cNvPr>
          <p:cNvPicPr>
            <a:picLocks noChangeAspect="1"/>
          </p:cNvPicPr>
          <p:nvPr/>
        </p:nvPicPr>
        <p:blipFill>
          <a:blip r:embed="rId2"/>
          <a:stretch>
            <a:fillRect/>
          </a:stretch>
        </p:blipFill>
        <p:spPr>
          <a:xfrm>
            <a:off x="627461" y="1825625"/>
            <a:ext cx="6412706" cy="4275137"/>
          </a:xfrm>
          <a:prstGeom prst="rect">
            <a:avLst/>
          </a:prstGeom>
        </p:spPr>
      </p:pic>
      <p:sp>
        <p:nvSpPr>
          <p:cNvPr id="7" name="テキスト ボックス 6">
            <a:extLst>
              <a:ext uri="{FF2B5EF4-FFF2-40B4-BE49-F238E27FC236}">
                <a16:creationId xmlns:a16="http://schemas.microsoft.com/office/drawing/2014/main" id="{983C4705-C29A-5BC0-BEF3-06DA1D226549}"/>
              </a:ext>
            </a:extLst>
          </p:cNvPr>
          <p:cNvSpPr txBox="1"/>
          <p:nvPr/>
        </p:nvSpPr>
        <p:spPr>
          <a:xfrm>
            <a:off x="7784306" y="1825625"/>
            <a:ext cx="2550318" cy="2031325"/>
          </a:xfrm>
          <a:prstGeom prst="rect">
            <a:avLst/>
          </a:prstGeom>
          <a:noFill/>
        </p:spPr>
        <p:txBody>
          <a:bodyPr wrap="square" rtlCol="0">
            <a:spAutoFit/>
          </a:bodyPr>
          <a:lstStyle/>
          <a:p>
            <a:r>
              <a:rPr kumimoji="1" lang="ja-JP" altLang="en-US" dirty="0"/>
              <a:t>◎ページの一覧</a:t>
            </a:r>
            <a:endParaRPr kumimoji="1" lang="en-US" altLang="ja-JP" dirty="0"/>
          </a:p>
          <a:p>
            <a:endParaRPr kumimoji="1" lang="en-US" altLang="ja-JP" dirty="0"/>
          </a:p>
          <a:p>
            <a:r>
              <a:rPr kumimoji="1" lang="ja-JP" altLang="en-US" dirty="0"/>
              <a:t>・</a:t>
            </a:r>
            <a:r>
              <a:rPr kumimoji="1" lang="en-US" altLang="ja-JP" dirty="0"/>
              <a:t>username</a:t>
            </a:r>
            <a:r>
              <a:rPr kumimoji="1" lang="ja-JP" altLang="en-US" dirty="0"/>
              <a:t>入力欄</a:t>
            </a:r>
            <a:endParaRPr kumimoji="1" lang="en-US" altLang="ja-JP" dirty="0"/>
          </a:p>
          <a:p>
            <a:endParaRPr kumimoji="1" lang="en-US" altLang="ja-JP" dirty="0"/>
          </a:p>
          <a:p>
            <a:r>
              <a:rPr lang="ja-JP" altLang="en-US" dirty="0"/>
              <a:t>・</a:t>
            </a:r>
            <a:r>
              <a:rPr lang="en-US" altLang="ja-JP" dirty="0"/>
              <a:t>password</a:t>
            </a:r>
            <a:r>
              <a:rPr lang="ja-JP" altLang="en-US" dirty="0"/>
              <a:t>入力欄</a:t>
            </a:r>
            <a:endParaRPr lang="en-US" altLang="ja-JP" dirty="0"/>
          </a:p>
          <a:p>
            <a:endParaRPr lang="en-US" altLang="ja-JP" dirty="0"/>
          </a:p>
          <a:p>
            <a:r>
              <a:rPr kumimoji="1" lang="ja-JP" altLang="en-US" dirty="0"/>
              <a:t>・</a:t>
            </a:r>
            <a:r>
              <a:rPr lang="ja-JP" altLang="en-US" dirty="0"/>
              <a:t>ログイン認証</a:t>
            </a:r>
            <a:endParaRPr kumimoji="1" lang="en-US" altLang="ja-JP" dirty="0"/>
          </a:p>
        </p:txBody>
      </p:sp>
      <p:cxnSp>
        <p:nvCxnSpPr>
          <p:cNvPr id="9" name="直線矢印コネクタ 8">
            <a:extLst>
              <a:ext uri="{FF2B5EF4-FFF2-40B4-BE49-F238E27FC236}">
                <a16:creationId xmlns:a16="http://schemas.microsoft.com/office/drawing/2014/main" id="{026AF937-1B0F-8F2F-C4B2-19A890BB49DC}"/>
              </a:ext>
            </a:extLst>
          </p:cNvPr>
          <p:cNvCxnSpPr/>
          <p:nvPr/>
        </p:nvCxnSpPr>
        <p:spPr>
          <a:xfrm flipH="1">
            <a:off x="4800600" y="2536031"/>
            <a:ext cx="3157538" cy="10929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直線矢印コネクタ 9">
            <a:extLst>
              <a:ext uri="{FF2B5EF4-FFF2-40B4-BE49-F238E27FC236}">
                <a16:creationId xmlns:a16="http://schemas.microsoft.com/office/drawing/2014/main" id="{85F28F08-0169-8AEF-9DD9-1F22451DD31F}"/>
              </a:ext>
            </a:extLst>
          </p:cNvPr>
          <p:cNvCxnSpPr>
            <a:cxnSpLocks/>
          </p:cNvCxnSpPr>
          <p:nvPr/>
        </p:nvCxnSpPr>
        <p:spPr>
          <a:xfrm flipH="1">
            <a:off x="4800600" y="3082528"/>
            <a:ext cx="3157538" cy="90935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直線矢印コネクタ 11">
            <a:extLst>
              <a:ext uri="{FF2B5EF4-FFF2-40B4-BE49-F238E27FC236}">
                <a16:creationId xmlns:a16="http://schemas.microsoft.com/office/drawing/2014/main" id="{761E7733-F89F-0A85-2350-E2B901D15101}"/>
              </a:ext>
            </a:extLst>
          </p:cNvPr>
          <p:cNvCxnSpPr>
            <a:cxnSpLocks/>
          </p:cNvCxnSpPr>
          <p:nvPr/>
        </p:nvCxnSpPr>
        <p:spPr>
          <a:xfrm flipH="1">
            <a:off x="4179094" y="3681413"/>
            <a:ext cx="3779044" cy="65801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73435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DF7E32-E291-5843-23F4-86229CF888ED}"/>
              </a:ext>
            </a:extLst>
          </p:cNvPr>
          <p:cNvSpPr>
            <a:spLocks noGrp="1"/>
          </p:cNvSpPr>
          <p:nvPr>
            <p:ph type="title"/>
          </p:nvPr>
        </p:nvSpPr>
        <p:spPr/>
        <p:txBody>
          <a:bodyPr/>
          <a:lstStyle/>
          <a:p>
            <a:r>
              <a:rPr lang="ja-JP" altLang="en-US" dirty="0"/>
              <a:t>ページ遷移</a:t>
            </a:r>
            <a:endParaRPr kumimoji="1" lang="ja-JP" altLang="en-US" dirty="0"/>
          </a:p>
        </p:txBody>
      </p:sp>
      <p:sp>
        <p:nvSpPr>
          <p:cNvPr id="4" name="スライド番号プレースホルダー 3">
            <a:extLst>
              <a:ext uri="{FF2B5EF4-FFF2-40B4-BE49-F238E27FC236}">
                <a16:creationId xmlns:a16="http://schemas.microsoft.com/office/drawing/2014/main" id="{4EBC1F7F-776C-0EAD-E52D-D082CE4ED37D}"/>
              </a:ext>
            </a:extLst>
          </p:cNvPr>
          <p:cNvSpPr>
            <a:spLocks noGrp="1"/>
          </p:cNvSpPr>
          <p:nvPr>
            <p:ph type="sldNum" sz="quarter" idx="12"/>
          </p:nvPr>
        </p:nvSpPr>
        <p:spPr/>
        <p:txBody>
          <a:bodyPr/>
          <a:lstStyle/>
          <a:p>
            <a:fld id="{FE577398-8FCA-4A77-ADAB-09A41C9A615B}" type="slidenum">
              <a:rPr kumimoji="1" lang="ja-JP" altLang="en-US" smtClean="0"/>
              <a:t>31</a:t>
            </a:fld>
            <a:endParaRPr kumimoji="1" lang="ja-JP" altLang="en-US"/>
          </a:p>
        </p:txBody>
      </p:sp>
      <p:pic>
        <p:nvPicPr>
          <p:cNvPr id="6" name="図 5">
            <a:extLst>
              <a:ext uri="{FF2B5EF4-FFF2-40B4-BE49-F238E27FC236}">
                <a16:creationId xmlns:a16="http://schemas.microsoft.com/office/drawing/2014/main" id="{B3B8ABC3-7C6C-57BB-35E4-DA2BD9CBDAA3}"/>
              </a:ext>
            </a:extLst>
          </p:cNvPr>
          <p:cNvPicPr>
            <a:picLocks noChangeAspect="1"/>
          </p:cNvPicPr>
          <p:nvPr/>
        </p:nvPicPr>
        <p:blipFill>
          <a:blip r:embed="rId3"/>
          <a:stretch>
            <a:fillRect/>
          </a:stretch>
        </p:blipFill>
        <p:spPr>
          <a:xfrm>
            <a:off x="838200" y="1690689"/>
            <a:ext cx="7127081" cy="4751388"/>
          </a:xfrm>
          <a:prstGeom prst="rect">
            <a:avLst/>
          </a:prstGeom>
        </p:spPr>
      </p:pic>
      <p:sp>
        <p:nvSpPr>
          <p:cNvPr id="7" name="テキスト ボックス 6">
            <a:extLst>
              <a:ext uri="{FF2B5EF4-FFF2-40B4-BE49-F238E27FC236}">
                <a16:creationId xmlns:a16="http://schemas.microsoft.com/office/drawing/2014/main" id="{6B91FE7E-611B-F184-1367-31497F0AA977}"/>
              </a:ext>
            </a:extLst>
          </p:cNvPr>
          <p:cNvSpPr txBox="1"/>
          <p:nvPr/>
        </p:nvSpPr>
        <p:spPr>
          <a:xfrm>
            <a:off x="8610600" y="1690688"/>
            <a:ext cx="2550318" cy="1477328"/>
          </a:xfrm>
          <a:prstGeom prst="rect">
            <a:avLst/>
          </a:prstGeom>
          <a:noFill/>
        </p:spPr>
        <p:txBody>
          <a:bodyPr wrap="square" rtlCol="0">
            <a:spAutoFit/>
          </a:bodyPr>
          <a:lstStyle/>
          <a:p>
            <a:r>
              <a:rPr kumimoji="1" lang="ja-JP" altLang="en-US" dirty="0"/>
              <a:t>◎ページの一覧</a:t>
            </a:r>
            <a:endParaRPr kumimoji="1" lang="en-US" altLang="ja-JP" dirty="0"/>
          </a:p>
          <a:p>
            <a:endParaRPr kumimoji="1" lang="en-US" altLang="ja-JP" dirty="0"/>
          </a:p>
          <a:p>
            <a:r>
              <a:rPr kumimoji="1" lang="ja-JP" altLang="en-US" dirty="0"/>
              <a:t>・</a:t>
            </a:r>
            <a:r>
              <a:rPr kumimoji="1" lang="en-US" altLang="ja-JP" dirty="0"/>
              <a:t>Logout</a:t>
            </a:r>
          </a:p>
          <a:p>
            <a:endParaRPr kumimoji="1" lang="en-US" altLang="ja-JP" dirty="0"/>
          </a:p>
          <a:p>
            <a:r>
              <a:rPr lang="ja-JP" altLang="en-US" dirty="0"/>
              <a:t>・</a:t>
            </a:r>
            <a:r>
              <a:rPr lang="en-US" altLang="ja-JP" dirty="0"/>
              <a:t>Teachers List</a:t>
            </a:r>
          </a:p>
        </p:txBody>
      </p:sp>
      <p:cxnSp>
        <p:nvCxnSpPr>
          <p:cNvPr id="9" name="直線矢印コネクタ 8">
            <a:extLst>
              <a:ext uri="{FF2B5EF4-FFF2-40B4-BE49-F238E27FC236}">
                <a16:creationId xmlns:a16="http://schemas.microsoft.com/office/drawing/2014/main" id="{55C842F8-3FAF-6DFB-4655-FC517D987E53}"/>
              </a:ext>
            </a:extLst>
          </p:cNvPr>
          <p:cNvCxnSpPr/>
          <p:nvPr/>
        </p:nvCxnSpPr>
        <p:spPr>
          <a:xfrm flipH="1">
            <a:off x="4607719" y="2414588"/>
            <a:ext cx="4164806" cy="138588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直線矢印コネクタ 10">
            <a:extLst>
              <a:ext uri="{FF2B5EF4-FFF2-40B4-BE49-F238E27FC236}">
                <a16:creationId xmlns:a16="http://schemas.microsoft.com/office/drawing/2014/main" id="{C4BCAE07-C24D-B814-2C56-D270261EF728}"/>
              </a:ext>
            </a:extLst>
          </p:cNvPr>
          <p:cNvCxnSpPr/>
          <p:nvPr/>
        </p:nvCxnSpPr>
        <p:spPr>
          <a:xfrm flipH="1">
            <a:off x="4957763" y="2964656"/>
            <a:ext cx="3821906" cy="12144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53248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6BC995-4277-B62C-A8AD-8261C8B7BDE8}"/>
              </a:ext>
            </a:extLst>
          </p:cNvPr>
          <p:cNvSpPr>
            <a:spLocks noGrp="1"/>
          </p:cNvSpPr>
          <p:nvPr>
            <p:ph type="title"/>
          </p:nvPr>
        </p:nvSpPr>
        <p:spPr/>
        <p:txBody>
          <a:bodyPr/>
          <a:lstStyle/>
          <a:p>
            <a:r>
              <a:rPr kumimoji="1" lang="ja-JP" altLang="en-US" dirty="0"/>
              <a:t>集計ページ</a:t>
            </a:r>
          </a:p>
        </p:txBody>
      </p:sp>
      <p:sp>
        <p:nvSpPr>
          <p:cNvPr id="4" name="スライド番号プレースホルダー 3">
            <a:extLst>
              <a:ext uri="{FF2B5EF4-FFF2-40B4-BE49-F238E27FC236}">
                <a16:creationId xmlns:a16="http://schemas.microsoft.com/office/drawing/2014/main" id="{B50C7C37-6C79-C36B-A2BC-58BD9A372DAB}"/>
              </a:ext>
            </a:extLst>
          </p:cNvPr>
          <p:cNvSpPr>
            <a:spLocks noGrp="1"/>
          </p:cNvSpPr>
          <p:nvPr>
            <p:ph type="sldNum" sz="quarter" idx="12"/>
          </p:nvPr>
        </p:nvSpPr>
        <p:spPr/>
        <p:txBody>
          <a:bodyPr/>
          <a:lstStyle/>
          <a:p>
            <a:fld id="{FE577398-8FCA-4A77-ADAB-09A41C9A615B}" type="slidenum">
              <a:rPr kumimoji="1" lang="ja-JP" altLang="en-US" smtClean="0"/>
              <a:t>32</a:t>
            </a:fld>
            <a:endParaRPr kumimoji="1" lang="ja-JP" altLang="en-US"/>
          </a:p>
        </p:txBody>
      </p:sp>
      <p:pic>
        <p:nvPicPr>
          <p:cNvPr id="6" name="図 5">
            <a:extLst>
              <a:ext uri="{FF2B5EF4-FFF2-40B4-BE49-F238E27FC236}">
                <a16:creationId xmlns:a16="http://schemas.microsoft.com/office/drawing/2014/main" id="{72758659-A5B3-2E4F-7D97-A63297C39DB3}"/>
              </a:ext>
            </a:extLst>
          </p:cNvPr>
          <p:cNvPicPr>
            <a:picLocks noChangeAspect="1"/>
          </p:cNvPicPr>
          <p:nvPr/>
        </p:nvPicPr>
        <p:blipFill>
          <a:blip r:embed="rId2"/>
          <a:stretch>
            <a:fillRect/>
          </a:stretch>
        </p:blipFill>
        <p:spPr>
          <a:xfrm>
            <a:off x="838201" y="1690688"/>
            <a:ext cx="7055644" cy="4703763"/>
          </a:xfrm>
          <a:prstGeom prst="rect">
            <a:avLst/>
          </a:prstGeom>
        </p:spPr>
      </p:pic>
      <p:sp>
        <p:nvSpPr>
          <p:cNvPr id="7" name="テキスト ボックス 6">
            <a:extLst>
              <a:ext uri="{FF2B5EF4-FFF2-40B4-BE49-F238E27FC236}">
                <a16:creationId xmlns:a16="http://schemas.microsoft.com/office/drawing/2014/main" id="{16A39992-B303-6B70-19EA-25ABE8F1D306}"/>
              </a:ext>
            </a:extLst>
          </p:cNvPr>
          <p:cNvSpPr txBox="1"/>
          <p:nvPr/>
        </p:nvSpPr>
        <p:spPr>
          <a:xfrm>
            <a:off x="8105775" y="2136338"/>
            <a:ext cx="4086225" cy="2862322"/>
          </a:xfrm>
          <a:prstGeom prst="rect">
            <a:avLst/>
          </a:prstGeom>
          <a:noFill/>
        </p:spPr>
        <p:txBody>
          <a:bodyPr wrap="square" rtlCol="0">
            <a:spAutoFit/>
          </a:bodyPr>
          <a:lstStyle/>
          <a:p>
            <a:r>
              <a:rPr kumimoji="1" lang="ja-JP" altLang="en-US" dirty="0"/>
              <a:t>◎機能一覧</a:t>
            </a:r>
            <a:endParaRPr kumimoji="1" lang="en-US" altLang="ja-JP" dirty="0"/>
          </a:p>
          <a:p>
            <a:endParaRPr kumimoji="1" lang="en-US" altLang="ja-JP" dirty="0"/>
          </a:p>
          <a:p>
            <a:r>
              <a:rPr kumimoji="1" lang="ja-JP" altLang="en-US" dirty="0"/>
              <a:t>・ページ選択</a:t>
            </a:r>
            <a:endParaRPr kumimoji="1" lang="en-US" altLang="ja-JP" dirty="0"/>
          </a:p>
          <a:p>
            <a:endParaRPr kumimoji="1" lang="en-US" altLang="ja-JP" dirty="0"/>
          </a:p>
          <a:p>
            <a:r>
              <a:rPr kumimoji="1" lang="ja-JP" altLang="en-US" dirty="0"/>
              <a:t>・ユーザに関連づけされた科目</a:t>
            </a:r>
            <a:r>
              <a:rPr lang="ja-JP" altLang="en-US" dirty="0"/>
              <a:t>選択</a:t>
            </a:r>
            <a:endParaRPr kumimoji="1" lang="en-US" altLang="ja-JP" dirty="0"/>
          </a:p>
          <a:p>
            <a:endParaRPr kumimoji="1" lang="en-US" altLang="ja-JP" dirty="0"/>
          </a:p>
          <a:p>
            <a:r>
              <a:rPr lang="ja-JP" altLang="en-US" dirty="0"/>
              <a:t>・任意の期間選択</a:t>
            </a:r>
            <a:endParaRPr lang="en-US" altLang="ja-JP" dirty="0"/>
          </a:p>
          <a:p>
            <a:endParaRPr lang="en-US" altLang="ja-JP" dirty="0"/>
          </a:p>
          <a:p>
            <a:r>
              <a:rPr kumimoji="1" lang="ja-JP" altLang="en-US" dirty="0"/>
              <a:t>・科目と期間、名前に応じた出欠席の表示</a:t>
            </a:r>
            <a:endParaRPr kumimoji="1" lang="en-US" altLang="ja-JP" dirty="0"/>
          </a:p>
        </p:txBody>
      </p:sp>
      <p:cxnSp>
        <p:nvCxnSpPr>
          <p:cNvPr id="9" name="直線矢印コネクタ 8">
            <a:extLst>
              <a:ext uri="{FF2B5EF4-FFF2-40B4-BE49-F238E27FC236}">
                <a16:creationId xmlns:a16="http://schemas.microsoft.com/office/drawing/2014/main" id="{4414A936-A56F-A0EA-323F-39BFC4CC06FF}"/>
              </a:ext>
            </a:extLst>
          </p:cNvPr>
          <p:cNvCxnSpPr/>
          <p:nvPr/>
        </p:nvCxnSpPr>
        <p:spPr>
          <a:xfrm flipH="1" flipV="1">
            <a:off x="7750969" y="1921669"/>
            <a:ext cx="521494" cy="92868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直線矢印コネクタ 10">
            <a:extLst>
              <a:ext uri="{FF2B5EF4-FFF2-40B4-BE49-F238E27FC236}">
                <a16:creationId xmlns:a16="http://schemas.microsoft.com/office/drawing/2014/main" id="{E4A4D8E8-BEBB-3391-5355-09B503820948}"/>
              </a:ext>
            </a:extLst>
          </p:cNvPr>
          <p:cNvCxnSpPr/>
          <p:nvPr/>
        </p:nvCxnSpPr>
        <p:spPr>
          <a:xfrm flipH="1">
            <a:off x="1585913" y="3429000"/>
            <a:ext cx="6686550" cy="35718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 name="直線矢印コネクタ 12">
            <a:extLst>
              <a:ext uri="{FF2B5EF4-FFF2-40B4-BE49-F238E27FC236}">
                <a16:creationId xmlns:a16="http://schemas.microsoft.com/office/drawing/2014/main" id="{1B1FB151-AD48-1F34-0971-B64CB2680AF1}"/>
              </a:ext>
            </a:extLst>
          </p:cNvPr>
          <p:cNvCxnSpPr/>
          <p:nvPr/>
        </p:nvCxnSpPr>
        <p:spPr>
          <a:xfrm flipH="1">
            <a:off x="4922044" y="3957638"/>
            <a:ext cx="3350419" cy="26431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直線矢印コネクタ 14">
            <a:extLst>
              <a:ext uri="{FF2B5EF4-FFF2-40B4-BE49-F238E27FC236}">
                <a16:creationId xmlns:a16="http://schemas.microsoft.com/office/drawing/2014/main" id="{A28A68A1-3032-3A46-EA4D-B16B21C4557A}"/>
              </a:ext>
            </a:extLst>
          </p:cNvPr>
          <p:cNvCxnSpPr/>
          <p:nvPr/>
        </p:nvCxnSpPr>
        <p:spPr>
          <a:xfrm flipH="1">
            <a:off x="6722269" y="4521994"/>
            <a:ext cx="1550194" cy="19288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01789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1758F8-B314-EFD1-58BA-65CDF4D7359B}"/>
              </a:ext>
            </a:extLst>
          </p:cNvPr>
          <p:cNvSpPr>
            <a:spLocks noGrp="1"/>
          </p:cNvSpPr>
          <p:nvPr>
            <p:ph type="title"/>
          </p:nvPr>
        </p:nvSpPr>
        <p:spPr/>
        <p:txBody>
          <a:bodyPr/>
          <a:lstStyle/>
          <a:p>
            <a:r>
              <a:rPr lang="en-US" altLang="ja-JP" dirty="0"/>
              <a:t>UI</a:t>
            </a:r>
            <a:r>
              <a:rPr lang="ja-JP" altLang="en-US" dirty="0"/>
              <a:t>の形式</a:t>
            </a:r>
            <a:endParaRPr kumimoji="1" lang="ja-JP" altLang="en-US" dirty="0"/>
          </a:p>
        </p:txBody>
      </p:sp>
      <p:sp>
        <p:nvSpPr>
          <p:cNvPr id="4" name="スライド番号プレースホルダー 3">
            <a:extLst>
              <a:ext uri="{FF2B5EF4-FFF2-40B4-BE49-F238E27FC236}">
                <a16:creationId xmlns:a16="http://schemas.microsoft.com/office/drawing/2014/main" id="{9D9CE7B5-A412-F554-C3E1-3E14A87A8053}"/>
              </a:ext>
            </a:extLst>
          </p:cNvPr>
          <p:cNvSpPr>
            <a:spLocks noGrp="1"/>
          </p:cNvSpPr>
          <p:nvPr>
            <p:ph type="sldNum" sz="quarter" idx="12"/>
          </p:nvPr>
        </p:nvSpPr>
        <p:spPr/>
        <p:txBody>
          <a:bodyPr/>
          <a:lstStyle/>
          <a:p>
            <a:fld id="{FE577398-8FCA-4A77-ADAB-09A41C9A615B}" type="slidenum">
              <a:rPr kumimoji="1" lang="ja-JP" altLang="en-US" smtClean="0"/>
              <a:t>33</a:t>
            </a:fld>
            <a:endParaRPr kumimoji="1" lang="ja-JP" altLang="en-US"/>
          </a:p>
        </p:txBody>
      </p:sp>
      <p:graphicFrame>
        <p:nvGraphicFramePr>
          <p:cNvPr id="5" name="表 5">
            <a:extLst>
              <a:ext uri="{FF2B5EF4-FFF2-40B4-BE49-F238E27FC236}">
                <a16:creationId xmlns:a16="http://schemas.microsoft.com/office/drawing/2014/main" id="{4BC107EE-9A93-20A7-5A09-E69E5E502021}"/>
              </a:ext>
            </a:extLst>
          </p:cNvPr>
          <p:cNvGraphicFramePr>
            <a:graphicFrameLocks noGrp="1"/>
          </p:cNvGraphicFramePr>
          <p:nvPr>
            <p:extLst>
              <p:ext uri="{D42A27DB-BD31-4B8C-83A1-F6EECF244321}">
                <p14:modId xmlns:p14="http://schemas.microsoft.com/office/powerpoint/2010/main" val="784934474"/>
              </p:ext>
            </p:extLst>
          </p:nvPr>
        </p:nvGraphicFramePr>
        <p:xfrm>
          <a:off x="838198" y="1741222"/>
          <a:ext cx="10515602" cy="1854200"/>
        </p:xfrm>
        <a:graphic>
          <a:graphicData uri="http://schemas.openxmlformats.org/drawingml/2006/table">
            <a:tbl>
              <a:tblPr firstRow="1" bandRow="1">
                <a:tableStyleId>{5C22544A-7EE6-4342-B048-85BDC9FD1C3A}</a:tableStyleId>
              </a:tblPr>
              <a:tblGrid>
                <a:gridCol w="2140746">
                  <a:extLst>
                    <a:ext uri="{9D8B030D-6E8A-4147-A177-3AD203B41FA5}">
                      <a16:colId xmlns:a16="http://schemas.microsoft.com/office/drawing/2014/main" val="493695766"/>
                    </a:ext>
                  </a:extLst>
                </a:gridCol>
                <a:gridCol w="8374856">
                  <a:extLst>
                    <a:ext uri="{9D8B030D-6E8A-4147-A177-3AD203B41FA5}">
                      <a16:colId xmlns:a16="http://schemas.microsoft.com/office/drawing/2014/main" val="2897103759"/>
                    </a:ext>
                  </a:extLst>
                </a:gridCol>
              </a:tblGrid>
              <a:tr h="370840">
                <a:tc>
                  <a:txBody>
                    <a:bodyPr/>
                    <a:lstStyle/>
                    <a:p>
                      <a:r>
                        <a:rPr kumimoji="1" lang="en-US" altLang="ja-JP" dirty="0"/>
                        <a:t>UI</a:t>
                      </a:r>
                      <a:endParaRPr kumimoji="1" lang="ja-JP" altLang="en-US" dirty="0"/>
                    </a:p>
                  </a:txBody>
                  <a:tcPr/>
                </a:tc>
                <a:tc>
                  <a:txBody>
                    <a:bodyPr/>
                    <a:lstStyle/>
                    <a:p>
                      <a:r>
                        <a:rPr kumimoji="1" lang="ja-JP" altLang="en-US" dirty="0"/>
                        <a:t>形式</a:t>
                      </a:r>
                    </a:p>
                  </a:txBody>
                  <a:tcPr/>
                </a:tc>
                <a:extLst>
                  <a:ext uri="{0D108BD9-81ED-4DB2-BD59-A6C34878D82A}">
                    <a16:rowId xmlns:a16="http://schemas.microsoft.com/office/drawing/2014/main" val="1699430735"/>
                  </a:ext>
                </a:extLst>
              </a:tr>
              <a:tr h="370840">
                <a:tc>
                  <a:txBody>
                    <a:bodyPr/>
                    <a:lstStyle/>
                    <a:p>
                      <a:r>
                        <a:rPr kumimoji="1" lang="ja-JP" altLang="en-US" dirty="0"/>
                        <a:t>科目選択</a:t>
                      </a:r>
                    </a:p>
                  </a:txBody>
                  <a:tcPr/>
                </a:tc>
                <a:tc>
                  <a:txBody>
                    <a:bodyPr/>
                    <a:lstStyle/>
                    <a:p>
                      <a:r>
                        <a:rPr kumimoji="1" lang="en-US" altLang="ja-JP" dirty="0"/>
                        <a:t>Pulldown</a:t>
                      </a:r>
                      <a:endParaRPr kumimoji="1" lang="ja-JP" altLang="en-US" dirty="0"/>
                    </a:p>
                  </a:txBody>
                  <a:tcPr/>
                </a:tc>
                <a:extLst>
                  <a:ext uri="{0D108BD9-81ED-4DB2-BD59-A6C34878D82A}">
                    <a16:rowId xmlns:a16="http://schemas.microsoft.com/office/drawing/2014/main" val="3560218420"/>
                  </a:ext>
                </a:extLst>
              </a:tr>
              <a:tr h="370840">
                <a:tc>
                  <a:txBody>
                    <a:bodyPr/>
                    <a:lstStyle/>
                    <a:p>
                      <a:r>
                        <a:rPr kumimoji="1" lang="ja-JP" altLang="en-US" dirty="0"/>
                        <a:t>日付選択</a:t>
                      </a:r>
                    </a:p>
                  </a:txBody>
                  <a:tcPr/>
                </a:tc>
                <a:tc>
                  <a:txBody>
                    <a:bodyPr/>
                    <a:lstStyle/>
                    <a:p>
                      <a:r>
                        <a:rPr kumimoji="1" lang="en-US" altLang="ja-JP" dirty="0" err="1"/>
                        <a:t>Datepicker</a:t>
                      </a:r>
                      <a:endParaRPr kumimoji="1" lang="ja-JP" altLang="en-US" dirty="0"/>
                    </a:p>
                  </a:txBody>
                  <a:tcPr/>
                </a:tc>
                <a:extLst>
                  <a:ext uri="{0D108BD9-81ED-4DB2-BD59-A6C34878D82A}">
                    <a16:rowId xmlns:a16="http://schemas.microsoft.com/office/drawing/2014/main" val="593446804"/>
                  </a:ext>
                </a:extLst>
              </a:tr>
              <a:tr h="370840">
                <a:tc>
                  <a:txBody>
                    <a:bodyPr/>
                    <a:lstStyle/>
                    <a:p>
                      <a:r>
                        <a:rPr kumimoji="1" lang="ja-JP" altLang="en-US" dirty="0"/>
                        <a:t>表</a:t>
                      </a:r>
                    </a:p>
                  </a:txBody>
                  <a:tcPr/>
                </a:tc>
                <a:tc>
                  <a:txBody>
                    <a:bodyPr/>
                    <a:lstStyle/>
                    <a:p>
                      <a:r>
                        <a:rPr kumimoji="1" lang="en-US" altLang="ja-JP" dirty="0"/>
                        <a:t>Bootstrap5</a:t>
                      </a:r>
                      <a:r>
                        <a:rPr kumimoji="1" lang="ja-JP" altLang="en-US" dirty="0"/>
                        <a:t>で整形</a:t>
                      </a:r>
                    </a:p>
                  </a:txBody>
                  <a:tcPr/>
                </a:tc>
                <a:extLst>
                  <a:ext uri="{0D108BD9-81ED-4DB2-BD59-A6C34878D82A}">
                    <a16:rowId xmlns:a16="http://schemas.microsoft.com/office/drawing/2014/main" val="3462792958"/>
                  </a:ext>
                </a:extLst>
              </a:tr>
              <a:tr h="370840">
                <a:tc>
                  <a:txBody>
                    <a:bodyPr/>
                    <a:lstStyle/>
                    <a:p>
                      <a:r>
                        <a:rPr kumimoji="1" lang="ja-JP" altLang="en-US" dirty="0"/>
                        <a:t>ページ遷移選択</a:t>
                      </a:r>
                    </a:p>
                  </a:txBody>
                  <a:tcPr/>
                </a:tc>
                <a:tc>
                  <a:txBody>
                    <a:bodyPr/>
                    <a:lstStyle/>
                    <a:p>
                      <a:r>
                        <a:rPr kumimoji="1" lang="en-US" altLang="ja-JP" dirty="0"/>
                        <a:t>Navigation full screen</a:t>
                      </a:r>
                      <a:endParaRPr kumimoji="1" lang="ja-JP" altLang="en-US" dirty="0"/>
                    </a:p>
                  </a:txBody>
                  <a:tcPr/>
                </a:tc>
                <a:extLst>
                  <a:ext uri="{0D108BD9-81ED-4DB2-BD59-A6C34878D82A}">
                    <a16:rowId xmlns:a16="http://schemas.microsoft.com/office/drawing/2014/main" val="1959827667"/>
                  </a:ext>
                </a:extLst>
              </a:tr>
            </a:tbl>
          </a:graphicData>
        </a:graphic>
      </p:graphicFrame>
    </p:spTree>
    <p:extLst>
      <p:ext uri="{BB962C8B-B14F-4D97-AF65-F5344CB8AC3E}">
        <p14:creationId xmlns:p14="http://schemas.microsoft.com/office/powerpoint/2010/main" val="1075767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2650C-1C9E-291A-7FBB-6BC1D51F7580}"/>
              </a:ext>
            </a:extLst>
          </p:cNvPr>
          <p:cNvSpPr>
            <a:spLocks noGrp="1"/>
          </p:cNvSpPr>
          <p:nvPr>
            <p:ph type="title"/>
          </p:nvPr>
        </p:nvSpPr>
        <p:spPr>
          <a:xfrm>
            <a:off x="838200" y="2766218"/>
            <a:ext cx="10515600" cy="1325563"/>
          </a:xfrm>
        </p:spPr>
        <p:txBody>
          <a:bodyPr/>
          <a:lstStyle/>
          <a:p>
            <a:pPr algn="ctr"/>
            <a:r>
              <a:rPr kumimoji="1" lang="ja-JP" altLang="en-US" dirty="0"/>
              <a:t>モデル定義</a:t>
            </a:r>
          </a:p>
        </p:txBody>
      </p:sp>
      <p:sp>
        <p:nvSpPr>
          <p:cNvPr id="4" name="スライド番号プレースホルダー 3">
            <a:extLst>
              <a:ext uri="{FF2B5EF4-FFF2-40B4-BE49-F238E27FC236}">
                <a16:creationId xmlns:a16="http://schemas.microsoft.com/office/drawing/2014/main" id="{5D909C2B-1187-329F-A29E-DB9D36B8755D}"/>
              </a:ext>
            </a:extLst>
          </p:cNvPr>
          <p:cNvSpPr>
            <a:spLocks noGrp="1"/>
          </p:cNvSpPr>
          <p:nvPr>
            <p:ph type="sldNum" sz="quarter" idx="12"/>
          </p:nvPr>
        </p:nvSpPr>
        <p:spPr/>
        <p:txBody>
          <a:bodyPr/>
          <a:lstStyle/>
          <a:p>
            <a:fld id="{FE577398-8FCA-4A77-ADAB-09A41C9A615B}" type="slidenum">
              <a:rPr kumimoji="1" lang="ja-JP" altLang="en-US" smtClean="0"/>
              <a:t>34</a:t>
            </a:fld>
            <a:endParaRPr kumimoji="1" lang="ja-JP" altLang="en-US"/>
          </a:p>
        </p:txBody>
      </p:sp>
    </p:spTree>
    <p:extLst>
      <p:ext uri="{BB962C8B-B14F-4D97-AF65-F5344CB8AC3E}">
        <p14:creationId xmlns:p14="http://schemas.microsoft.com/office/powerpoint/2010/main" val="224685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C72F5-985A-2F52-4BEE-86D44C67CCF5}"/>
              </a:ext>
            </a:extLst>
          </p:cNvPr>
          <p:cNvSpPr>
            <a:spLocks noGrp="1"/>
          </p:cNvSpPr>
          <p:nvPr>
            <p:ph type="title"/>
          </p:nvPr>
        </p:nvSpPr>
        <p:spPr/>
        <p:txBody>
          <a:bodyPr/>
          <a:lstStyle/>
          <a:p>
            <a:r>
              <a:rPr lang="ja-JP" altLang="en-US" dirty="0"/>
              <a:t>概要</a:t>
            </a:r>
            <a:r>
              <a:rPr kumimoji="1" lang="ja-JP" altLang="en-US" dirty="0"/>
              <a:t>と管理者ページでのアクセス権</a:t>
            </a:r>
          </a:p>
        </p:txBody>
      </p:sp>
      <p:sp>
        <p:nvSpPr>
          <p:cNvPr id="4" name="スライド番号プレースホルダー 3">
            <a:extLst>
              <a:ext uri="{FF2B5EF4-FFF2-40B4-BE49-F238E27FC236}">
                <a16:creationId xmlns:a16="http://schemas.microsoft.com/office/drawing/2014/main" id="{A83A4325-46CC-8763-4146-E3939BB01CE6}"/>
              </a:ext>
            </a:extLst>
          </p:cNvPr>
          <p:cNvSpPr>
            <a:spLocks noGrp="1"/>
          </p:cNvSpPr>
          <p:nvPr>
            <p:ph type="sldNum" sz="quarter" idx="12"/>
          </p:nvPr>
        </p:nvSpPr>
        <p:spPr/>
        <p:txBody>
          <a:bodyPr/>
          <a:lstStyle/>
          <a:p>
            <a:fld id="{FE577398-8FCA-4A77-ADAB-09A41C9A615B}" type="slidenum">
              <a:rPr kumimoji="1" lang="ja-JP" altLang="en-US" smtClean="0"/>
              <a:t>35</a:t>
            </a:fld>
            <a:endParaRPr kumimoji="1" lang="ja-JP" altLang="en-US"/>
          </a:p>
        </p:txBody>
      </p:sp>
      <p:graphicFrame>
        <p:nvGraphicFramePr>
          <p:cNvPr id="5" name="表 5">
            <a:extLst>
              <a:ext uri="{FF2B5EF4-FFF2-40B4-BE49-F238E27FC236}">
                <a16:creationId xmlns:a16="http://schemas.microsoft.com/office/drawing/2014/main" id="{284C2887-714F-B064-0D9E-97E69E2873F4}"/>
              </a:ext>
            </a:extLst>
          </p:cNvPr>
          <p:cNvGraphicFramePr>
            <a:graphicFrameLocks noGrp="1"/>
          </p:cNvGraphicFramePr>
          <p:nvPr>
            <p:extLst>
              <p:ext uri="{D42A27DB-BD31-4B8C-83A1-F6EECF244321}">
                <p14:modId xmlns:p14="http://schemas.microsoft.com/office/powerpoint/2010/main" val="3706907473"/>
              </p:ext>
            </p:extLst>
          </p:nvPr>
        </p:nvGraphicFramePr>
        <p:xfrm>
          <a:off x="538162" y="1505268"/>
          <a:ext cx="11077576" cy="4785360"/>
        </p:xfrm>
        <a:graphic>
          <a:graphicData uri="http://schemas.openxmlformats.org/drawingml/2006/table">
            <a:tbl>
              <a:tblPr firstRow="1" bandRow="1">
                <a:tableStyleId>{5C22544A-7EE6-4342-B048-85BDC9FD1C3A}</a:tableStyleId>
              </a:tblPr>
              <a:tblGrid>
                <a:gridCol w="1876426">
                  <a:extLst>
                    <a:ext uri="{9D8B030D-6E8A-4147-A177-3AD203B41FA5}">
                      <a16:colId xmlns:a16="http://schemas.microsoft.com/office/drawing/2014/main" val="481207060"/>
                    </a:ext>
                  </a:extLst>
                </a:gridCol>
                <a:gridCol w="2943225">
                  <a:extLst>
                    <a:ext uri="{9D8B030D-6E8A-4147-A177-3AD203B41FA5}">
                      <a16:colId xmlns:a16="http://schemas.microsoft.com/office/drawing/2014/main" val="2334090928"/>
                    </a:ext>
                  </a:extLst>
                </a:gridCol>
                <a:gridCol w="4869727">
                  <a:extLst>
                    <a:ext uri="{9D8B030D-6E8A-4147-A177-3AD203B41FA5}">
                      <a16:colId xmlns:a16="http://schemas.microsoft.com/office/drawing/2014/main" val="1412967424"/>
                    </a:ext>
                  </a:extLst>
                </a:gridCol>
                <a:gridCol w="676035">
                  <a:extLst>
                    <a:ext uri="{9D8B030D-6E8A-4147-A177-3AD203B41FA5}">
                      <a16:colId xmlns:a16="http://schemas.microsoft.com/office/drawing/2014/main" val="3522917357"/>
                    </a:ext>
                  </a:extLst>
                </a:gridCol>
                <a:gridCol w="712163">
                  <a:extLst>
                    <a:ext uri="{9D8B030D-6E8A-4147-A177-3AD203B41FA5}">
                      <a16:colId xmlns:a16="http://schemas.microsoft.com/office/drawing/2014/main" val="1979548458"/>
                    </a:ext>
                  </a:extLst>
                </a:gridCol>
              </a:tblGrid>
              <a:tr h="370840">
                <a:tc>
                  <a:txBody>
                    <a:bodyPr/>
                    <a:lstStyle/>
                    <a:p>
                      <a:r>
                        <a:rPr kumimoji="1" lang="ja-JP" altLang="en-US" dirty="0"/>
                        <a:t>エンティティ名</a:t>
                      </a:r>
                    </a:p>
                  </a:txBody>
                  <a:tcPr/>
                </a:tc>
                <a:tc>
                  <a:txBody>
                    <a:bodyPr/>
                    <a:lstStyle/>
                    <a:p>
                      <a:r>
                        <a:rPr kumimoji="1" lang="ja-JP" altLang="en-US" dirty="0"/>
                        <a:t>定義</a:t>
                      </a:r>
                    </a:p>
                  </a:txBody>
                  <a:tcPr/>
                </a:tc>
                <a:tc>
                  <a:txBody>
                    <a:bodyPr/>
                    <a:lstStyle/>
                    <a:p>
                      <a:r>
                        <a:rPr kumimoji="1" lang="ja-JP" altLang="en-US" dirty="0"/>
                        <a:t>初期設定をする項目</a:t>
                      </a:r>
                    </a:p>
                  </a:txBody>
                  <a:tcPr/>
                </a:tc>
                <a:tc>
                  <a:txBody>
                    <a:bodyPr/>
                    <a:lstStyle/>
                    <a:p>
                      <a:pPr algn="ctr"/>
                      <a:r>
                        <a:rPr kumimoji="1" lang="ja-JP" altLang="en-US" dirty="0"/>
                        <a:t>科目担当</a:t>
                      </a:r>
                    </a:p>
                  </a:txBody>
                  <a:tcPr/>
                </a:tc>
                <a:tc>
                  <a:txBody>
                    <a:bodyPr/>
                    <a:lstStyle/>
                    <a:p>
                      <a:pPr algn="ctr"/>
                      <a:r>
                        <a:rPr kumimoji="1" lang="ja-JP" altLang="en-US" dirty="0"/>
                        <a:t>学級担任</a:t>
                      </a:r>
                    </a:p>
                  </a:txBody>
                  <a:tcPr/>
                </a:tc>
                <a:extLst>
                  <a:ext uri="{0D108BD9-81ED-4DB2-BD59-A6C34878D82A}">
                    <a16:rowId xmlns:a16="http://schemas.microsoft.com/office/drawing/2014/main" val="915844744"/>
                  </a:ext>
                </a:extLst>
              </a:tr>
              <a:tr h="370840">
                <a:tc>
                  <a:txBody>
                    <a:bodyPr/>
                    <a:lstStyle/>
                    <a:p>
                      <a:r>
                        <a:rPr kumimoji="1" lang="en-US" altLang="ja-JP" dirty="0"/>
                        <a:t>Subject</a:t>
                      </a:r>
                      <a:endParaRPr kumimoji="1" lang="ja-JP" altLang="en-US" dirty="0"/>
                    </a:p>
                  </a:txBody>
                  <a:tcPr/>
                </a:tc>
                <a:tc>
                  <a:txBody>
                    <a:bodyPr/>
                    <a:lstStyle/>
                    <a:p>
                      <a:r>
                        <a:rPr kumimoji="1" lang="ja-JP" altLang="en-US" dirty="0"/>
                        <a:t>科目</a:t>
                      </a:r>
                    </a:p>
                  </a:txBody>
                  <a:tcPr/>
                </a:tc>
                <a:tc>
                  <a:txBody>
                    <a:bodyPr/>
                    <a:lstStyle/>
                    <a:p>
                      <a:r>
                        <a:rPr kumimoji="1" lang="ja-JP" altLang="en-US" dirty="0"/>
                        <a:t>時限、曜日、所属、前期・後期、科目名</a:t>
                      </a:r>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〇</a:t>
                      </a:r>
                    </a:p>
                  </a:txBody>
                  <a:tcPr/>
                </a:tc>
                <a:extLst>
                  <a:ext uri="{0D108BD9-81ED-4DB2-BD59-A6C34878D82A}">
                    <a16:rowId xmlns:a16="http://schemas.microsoft.com/office/drawing/2014/main" val="401222101"/>
                  </a:ext>
                </a:extLst>
              </a:tr>
              <a:tr h="370840">
                <a:tc>
                  <a:txBody>
                    <a:bodyPr/>
                    <a:lstStyle/>
                    <a:p>
                      <a:r>
                        <a:rPr kumimoji="1" lang="en-US" altLang="ja-JP" dirty="0"/>
                        <a:t>User</a:t>
                      </a:r>
                      <a:endParaRPr kumimoji="1" lang="ja-JP" altLang="en-US" dirty="0"/>
                    </a:p>
                  </a:txBody>
                  <a:tcPr/>
                </a:tc>
                <a:tc>
                  <a:txBody>
                    <a:bodyPr/>
                    <a:lstStyle/>
                    <a:p>
                      <a:r>
                        <a:rPr kumimoji="1" lang="ja-JP" altLang="en-US" dirty="0"/>
                        <a:t>ログインユーザ</a:t>
                      </a:r>
                    </a:p>
                  </a:txBody>
                  <a:tcPr/>
                </a:tc>
                <a:tc>
                  <a:txBody>
                    <a:bodyPr/>
                    <a:lstStyle/>
                    <a:p>
                      <a:r>
                        <a:rPr kumimoji="1" lang="en-US" altLang="ja-JP" dirty="0"/>
                        <a:t>username</a:t>
                      </a:r>
                      <a:r>
                        <a:rPr kumimoji="1" lang="ja-JP" altLang="en-US" dirty="0"/>
                        <a:t>、</a:t>
                      </a:r>
                      <a:r>
                        <a:rPr kumimoji="1" lang="en-US" altLang="ja-JP" dirty="0"/>
                        <a:t>password</a:t>
                      </a:r>
                      <a:r>
                        <a:rPr kumimoji="1" lang="ja-JP" altLang="en-US" dirty="0"/>
                        <a:t>、</a:t>
                      </a:r>
                      <a:r>
                        <a:rPr kumimoji="1" lang="en-US" altLang="ja-JP" dirty="0" err="1"/>
                        <a:t>full_name</a:t>
                      </a:r>
                      <a:r>
                        <a:rPr kumimoji="1" lang="ja-JP" altLang="en-US" dirty="0"/>
                        <a:t>、所属、グループ</a:t>
                      </a:r>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〇</a:t>
                      </a:r>
                    </a:p>
                  </a:txBody>
                  <a:tcPr/>
                </a:tc>
                <a:extLst>
                  <a:ext uri="{0D108BD9-81ED-4DB2-BD59-A6C34878D82A}">
                    <a16:rowId xmlns:a16="http://schemas.microsoft.com/office/drawing/2014/main" val="1403560829"/>
                  </a:ext>
                </a:extLst>
              </a:tr>
              <a:tr h="370840">
                <a:tc>
                  <a:txBody>
                    <a:bodyPr/>
                    <a:lstStyle/>
                    <a:p>
                      <a:r>
                        <a:rPr kumimoji="1" lang="en-US" altLang="ja-JP" dirty="0"/>
                        <a:t>Group</a:t>
                      </a:r>
                      <a:endParaRPr kumimoji="1" lang="ja-JP" altLang="en-US" dirty="0"/>
                    </a:p>
                  </a:txBody>
                  <a:tcPr/>
                </a:tc>
                <a:tc>
                  <a:txBody>
                    <a:bodyPr/>
                    <a:lstStyle/>
                    <a:p>
                      <a:r>
                        <a:rPr kumimoji="1" lang="ja-JP" altLang="en-US" dirty="0"/>
                        <a:t>科目担当、学級担任、学生</a:t>
                      </a:r>
                    </a:p>
                  </a:txBody>
                  <a:tcPr/>
                </a:tc>
                <a:tc>
                  <a:txBody>
                    <a:bodyPr/>
                    <a:lstStyle/>
                    <a:p>
                      <a:r>
                        <a:rPr kumimoji="1" lang="en-US" altLang="ja-JP" dirty="0" err="1"/>
                        <a:t>SubjectTeacher</a:t>
                      </a:r>
                      <a:r>
                        <a:rPr kumimoji="1" lang="ja-JP" altLang="en-US" dirty="0"/>
                        <a:t>、</a:t>
                      </a:r>
                      <a:r>
                        <a:rPr kumimoji="1" lang="en-US" altLang="ja-JP" dirty="0" err="1"/>
                        <a:t>HomeroomTeacher</a:t>
                      </a:r>
                      <a:r>
                        <a:rPr kumimoji="1" lang="ja-JP" altLang="en-US" dirty="0"/>
                        <a:t>、</a:t>
                      </a:r>
                      <a:r>
                        <a:rPr kumimoji="1" lang="en-US" altLang="ja-JP" dirty="0"/>
                        <a:t>Student</a:t>
                      </a:r>
                      <a:endParaRPr kumimoji="1" lang="ja-JP" altLang="en-US" dirty="0"/>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〇</a:t>
                      </a:r>
                    </a:p>
                  </a:txBody>
                  <a:tcPr/>
                </a:tc>
                <a:extLst>
                  <a:ext uri="{0D108BD9-81ED-4DB2-BD59-A6C34878D82A}">
                    <a16:rowId xmlns:a16="http://schemas.microsoft.com/office/drawing/2014/main" val="1194539291"/>
                  </a:ext>
                </a:extLst>
              </a:tr>
              <a:tr h="370840">
                <a:tc>
                  <a:txBody>
                    <a:bodyPr/>
                    <a:lstStyle/>
                    <a:p>
                      <a:r>
                        <a:rPr kumimoji="1" lang="en-US" altLang="ja-JP" dirty="0"/>
                        <a:t>Department</a:t>
                      </a:r>
                      <a:endParaRPr kumimoji="1" lang="ja-JP" altLang="en-US" dirty="0"/>
                    </a:p>
                  </a:txBody>
                  <a:tcPr/>
                </a:tc>
                <a:tc>
                  <a:txBody>
                    <a:bodyPr/>
                    <a:lstStyle/>
                    <a:p>
                      <a:r>
                        <a:rPr kumimoji="1" lang="ja-JP" altLang="en-US" dirty="0"/>
                        <a:t>学科と学年</a:t>
                      </a:r>
                    </a:p>
                  </a:txBody>
                  <a:tcPr/>
                </a:tc>
                <a:tc>
                  <a:txBody>
                    <a:bodyPr/>
                    <a:lstStyle/>
                    <a:p>
                      <a:r>
                        <a:rPr kumimoji="1" lang="ja-JP" altLang="en-US" dirty="0"/>
                        <a:t>学年と学科</a:t>
                      </a:r>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〇</a:t>
                      </a:r>
                    </a:p>
                  </a:txBody>
                  <a:tcPr/>
                </a:tc>
                <a:extLst>
                  <a:ext uri="{0D108BD9-81ED-4DB2-BD59-A6C34878D82A}">
                    <a16:rowId xmlns:a16="http://schemas.microsoft.com/office/drawing/2014/main" val="3837985406"/>
                  </a:ext>
                </a:extLst>
              </a:tr>
              <a:tr h="370840">
                <a:tc>
                  <a:txBody>
                    <a:bodyPr/>
                    <a:lstStyle/>
                    <a:p>
                      <a:r>
                        <a:rPr kumimoji="1" lang="en-US" altLang="ja-JP" dirty="0"/>
                        <a:t>Date</a:t>
                      </a:r>
                      <a:endParaRPr kumimoji="1" lang="ja-JP" altLang="en-US" dirty="0"/>
                    </a:p>
                  </a:txBody>
                  <a:tcPr/>
                </a:tc>
                <a:tc>
                  <a:txBody>
                    <a:bodyPr/>
                    <a:lstStyle/>
                    <a:p>
                      <a:r>
                        <a:rPr kumimoji="1" lang="ja-JP" altLang="en-US" dirty="0"/>
                        <a:t>曜日</a:t>
                      </a:r>
                    </a:p>
                  </a:txBody>
                  <a:tcPr/>
                </a:tc>
                <a:tc>
                  <a:txBody>
                    <a:bodyPr/>
                    <a:lstStyle/>
                    <a:p>
                      <a:r>
                        <a:rPr kumimoji="1" lang="ja-JP" altLang="en-US" dirty="0"/>
                        <a:t>土曜日、月曜日、火曜日、水曜日、木曜日、金曜日、日曜日</a:t>
                      </a:r>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〇</a:t>
                      </a:r>
                    </a:p>
                  </a:txBody>
                  <a:tcPr/>
                </a:tc>
                <a:extLst>
                  <a:ext uri="{0D108BD9-81ED-4DB2-BD59-A6C34878D82A}">
                    <a16:rowId xmlns:a16="http://schemas.microsoft.com/office/drawing/2014/main" val="1352568189"/>
                  </a:ext>
                </a:extLst>
              </a:tr>
              <a:tr h="370840">
                <a:tc>
                  <a:txBody>
                    <a:bodyPr/>
                    <a:lstStyle/>
                    <a:p>
                      <a:r>
                        <a:rPr kumimoji="1" lang="en-US" altLang="ja-JP" dirty="0"/>
                        <a:t>Period</a:t>
                      </a:r>
                      <a:endParaRPr kumimoji="1" lang="ja-JP" altLang="en-US" dirty="0"/>
                    </a:p>
                  </a:txBody>
                  <a:tcPr/>
                </a:tc>
                <a:tc>
                  <a:txBody>
                    <a:bodyPr/>
                    <a:lstStyle/>
                    <a:p>
                      <a:r>
                        <a:rPr kumimoji="1" lang="ja-JP" altLang="en-US" dirty="0"/>
                        <a:t>前期・後期</a:t>
                      </a:r>
                    </a:p>
                  </a:txBody>
                  <a:tcPr/>
                </a:tc>
                <a:tc>
                  <a:txBody>
                    <a:bodyPr/>
                    <a:lstStyle/>
                    <a:p>
                      <a:r>
                        <a:rPr kumimoji="1" lang="ja-JP" altLang="en-US" dirty="0"/>
                        <a:t>前期・後期</a:t>
                      </a:r>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〇</a:t>
                      </a:r>
                    </a:p>
                  </a:txBody>
                  <a:tcPr/>
                </a:tc>
                <a:extLst>
                  <a:ext uri="{0D108BD9-81ED-4DB2-BD59-A6C34878D82A}">
                    <a16:rowId xmlns:a16="http://schemas.microsoft.com/office/drawing/2014/main" val="1632803907"/>
                  </a:ext>
                </a:extLst>
              </a:tr>
              <a:tr h="370840">
                <a:tc>
                  <a:txBody>
                    <a:bodyPr/>
                    <a:lstStyle/>
                    <a:p>
                      <a:r>
                        <a:rPr kumimoji="1" lang="en-US" altLang="ja-JP" dirty="0"/>
                        <a:t>Hour</a:t>
                      </a:r>
                      <a:endParaRPr kumimoji="1" lang="ja-JP" altLang="en-US" dirty="0"/>
                    </a:p>
                  </a:txBody>
                  <a:tcPr/>
                </a:tc>
                <a:tc>
                  <a:txBody>
                    <a:bodyPr/>
                    <a:lstStyle/>
                    <a:p>
                      <a:r>
                        <a:rPr kumimoji="1" lang="ja-JP" altLang="en-US" dirty="0"/>
                        <a:t>時限</a:t>
                      </a:r>
                    </a:p>
                  </a:txBody>
                  <a:tcPr/>
                </a:tc>
                <a:tc>
                  <a:txBody>
                    <a:bodyPr/>
                    <a:lstStyle/>
                    <a:p>
                      <a:r>
                        <a:rPr kumimoji="1" lang="ja-JP" altLang="en-US" dirty="0"/>
                        <a:t>１・２、３・４、５・６、７・８</a:t>
                      </a:r>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〇</a:t>
                      </a:r>
                    </a:p>
                  </a:txBody>
                  <a:tcPr/>
                </a:tc>
                <a:extLst>
                  <a:ext uri="{0D108BD9-81ED-4DB2-BD59-A6C34878D82A}">
                    <a16:rowId xmlns:a16="http://schemas.microsoft.com/office/drawing/2014/main" val="1687178395"/>
                  </a:ext>
                </a:extLst>
              </a:tr>
              <a:tr h="370840">
                <a:tc>
                  <a:txBody>
                    <a:bodyPr/>
                    <a:lstStyle/>
                    <a:p>
                      <a:r>
                        <a:rPr kumimoji="1" lang="en-US" altLang="ja-JP" dirty="0"/>
                        <a:t>Attend</a:t>
                      </a:r>
                      <a:endParaRPr kumimoji="1" lang="ja-JP" altLang="en-US" dirty="0"/>
                    </a:p>
                  </a:txBody>
                  <a:tcPr/>
                </a:tc>
                <a:tc>
                  <a:txBody>
                    <a:bodyPr/>
                    <a:lstStyle/>
                    <a:p>
                      <a:r>
                        <a:rPr kumimoji="1" lang="ja-JP" altLang="en-US" dirty="0"/>
                        <a:t>出欠席状態</a:t>
                      </a:r>
                    </a:p>
                  </a:txBody>
                  <a:tcPr/>
                </a:tc>
                <a:tc>
                  <a:txBody>
                    <a:bodyPr/>
                    <a:lstStyle/>
                    <a:p>
                      <a:r>
                        <a:rPr kumimoji="1" lang="ja-JP" altLang="en-US" dirty="0"/>
                        <a:t>出席、欠席、欠課、遅刻、早退</a:t>
                      </a:r>
                    </a:p>
                  </a:txBody>
                  <a:tcPr/>
                </a:tc>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〇</a:t>
                      </a:r>
                    </a:p>
                  </a:txBody>
                  <a:tcPr/>
                </a:tc>
                <a:extLst>
                  <a:ext uri="{0D108BD9-81ED-4DB2-BD59-A6C34878D82A}">
                    <a16:rowId xmlns:a16="http://schemas.microsoft.com/office/drawing/2014/main" val="654873056"/>
                  </a:ext>
                </a:extLst>
              </a:tr>
              <a:tr h="370840">
                <a:tc>
                  <a:txBody>
                    <a:bodyPr/>
                    <a:lstStyle/>
                    <a:p>
                      <a:r>
                        <a:rPr kumimoji="1" lang="en-US" altLang="ja-JP" dirty="0" err="1"/>
                        <a:t>AttendanceInfo</a:t>
                      </a:r>
                      <a:endParaRPr kumimoji="1" lang="ja-JP" altLang="en-US" dirty="0"/>
                    </a:p>
                  </a:txBody>
                  <a:tcPr/>
                </a:tc>
                <a:tc>
                  <a:txBody>
                    <a:bodyPr/>
                    <a:lstStyle/>
                    <a:p>
                      <a:r>
                        <a:rPr kumimoji="1" lang="ja-JP" altLang="en-US" dirty="0"/>
                        <a:t>出欠席情報</a:t>
                      </a:r>
                    </a:p>
                  </a:txBody>
                  <a:tcPr/>
                </a:tc>
                <a:tc>
                  <a:txBody>
                    <a:bodyPr/>
                    <a:lstStyle/>
                    <a:p>
                      <a:r>
                        <a:rPr kumimoji="1" lang="ja-JP" altLang="en-US" dirty="0"/>
                        <a:t>なし</a:t>
                      </a:r>
                    </a:p>
                  </a:txBody>
                  <a:tcPr/>
                </a:tc>
                <a:tc>
                  <a:txBody>
                    <a:bodyPr/>
                    <a:lstStyle/>
                    <a:p>
                      <a:pPr algn="ctr"/>
                      <a:r>
                        <a:rPr kumimoji="1" lang="ja-JP" altLang="en-US" dirty="0"/>
                        <a:t>〇</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〇</a:t>
                      </a:r>
                    </a:p>
                  </a:txBody>
                  <a:tcPr/>
                </a:tc>
                <a:extLst>
                  <a:ext uri="{0D108BD9-81ED-4DB2-BD59-A6C34878D82A}">
                    <a16:rowId xmlns:a16="http://schemas.microsoft.com/office/drawing/2014/main" val="1438571640"/>
                  </a:ext>
                </a:extLst>
              </a:tr>
            </a:tbl>
          </a:graphicData>
        </a:graphic>
      </p:graphicFrame>
    </p:spTree>
    <p:extLst>
      <p:ext uri="{BB962C8B-B14F-4D97-AF65-F5344CB8AC3E}">
        <p14:creationId xmlns:p14="http://schemas.microsoft.com/office/powerpoint/2010/main" val="1974841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09DE3B-B459-E297-2903-1904B736225A}"/>
              </a:ext>
            </a:extLst>
          </p:cNvPr>
          <p:cNvSpPr>
            <a:spLocks noGrp="1"/>
          </p:cNvSpPr>
          <p:nvPr>
            <p:ph type="title"/>
          </p:nvPr>
        </p:nvSpPr>
        <p:spPr/>
        <p:txBody>
          <a:bodyPr/>
          <a:lstStyle/>
          <a:p>
            <a:r>
              <a:rPr kumimoji="1" lang="ja-JP" altLang="en-US" dirty="0"/>
              <a:t>モデル（</a:t>
            </a:r>
            <a:r>
              <a:rPr kumimoji="1" lang="en-US" altLang="ja-JP" dirty="0"/>
              <a:t>ER</a:t>
            </a:r>
            <a:r>
              <a:rPr kumimoji="1" lang="ja-JP" altLang="en-US" dirty="0"/>
              <a:t>図）</a:t>
            </a:r>
          </a:p>
        </p:txBody>
      </p:sp>
      <p:sp>
        <p:nvSpPr>
          <p:cNvPr id="4" name="スライド番号プレースホルダー 3">
            <a:extLst>
              <a:ext uri="{FF2B5EF4-FFF2-40B4-BE49-F238E27FC236}">
                <a16:creationId xmlns:a16="http://schemas.microsoft.com/office/drawing/2014/main" id="{AA95BD20-8874-1878-7A11-3B91585BB19F}"/>
              </a:ext>
            </a:extLst>
          </p:cNvPr>
          <p:cNvSpPr>
            <a:spLocks noGrp="1"/>
          </p:cNvSpPr>
          <p:nvPr>
            <p:ph type="sldNum" sz="quarter" idx="12"/>
          </p:nvPr>
        </p:nvSpPr>
        <p:spPr/>
        <p:txBody>
          <a:bodyPr/>
          <a:lstStyle/>
          <a:p>
            <a:fld id="{FE577398-8FCA-4A77-ADAB-09A41C9A615B}" type="slidenum">
              <a:rPr kumimoji="1" lang="ja-JP" altLang="en-US" smtClean="0"/>
              <a:t>36</a:t>
            </a:fld>
            <a:endParaRPr kumimoji="1" lang="ja-JP" altLang="en-US"/>
          </a:p>
        </p:txBody>
      </p:sp>
      <p:pic>
        <p:nvPicPr>
          <p:cNvPr id="6" name="図 5">
            <a:extLst>
              <a:ext uri="{FF2B5EF4-FFF2-40B4-BE49-F238E27FC236}">
                <a16:creationId xmlns:a16="http://schemas.microsoft.com/office/drawing/2014/main" id="{62591AED-8E16-E7CE-FE8F-2B8D1068A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187" y="1261115"/>
            <a:ext cx="10715626" cy="5524809"/>
          </a:xfrm>
          <a:prstGeom prst="rect">
            <a:avLst/>
          </a:prstGeom>
        </p:spPr>
      </p:pic>
    </p:spTree>
    <p:extLst>
      <p:ext uri="{BB962C8B-B14F-4D97-AF65-F5344CB8AC3E}">
        <p14:creationId xmlns:p14="http://schemas.microsoft.com/office/powerpoint/2010/main" val="2200391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0AD5A0-5E0D-AABE-597A-3EAE8605F964}"/>
              </a:ext>
            </a:extLst>
          </p:cNvPr>
          <p:cNvSpPr>
            <a:spLocks noGrp="1"/>
          </p:cNvSpPr>
          <p:nvPr>
            <p:ph type="title"/>
          </p:nvPr>
        </p:nvSpPr>
        <p:spPr/>
        <p:txBody>
          <a:bodyPr/>
          <a:lstStyle/>
          <a:p>
            <a:r>
              <a:rPr kumimoji="1" lang="en-US" altLang="ja-JP" dirty="0" err="1"/>
              <a:t>mylogin</a:t>
            </a:r>
            <a:endParaRPr kumimoji="1" lang="ja-JP" altLang="en-US" dirty="0"/>
          </a:p>
        </p:txBody>
      </p:sp>
      <p:sp>
        <p:nvSpPr>
          <p:cNvPr id="4" name="スライド番号プレースホルダー 3">
            <a:extLst>
              <a:ext uri="{FF2B5EF4-FFF2-40B4-BE49-F238E27FC236}">
                <a16:creationId xmlns:a16="http://schemas.microsoft.com/office/drawing/2014/main" id="{24BE0686-ACFB-08F4-67D2-021ADCFDFEC9}"/>
              </a:ext>
            </a:extLst>
          </p:cNvPr>
          <p:cNvSpPr>
            <a:spLocks noGrp="1"/>
          </p:cNvSpPr>
          <p:nvPr>
            <p:ph type="sldNum" sz="quarter" idx="12"/>
          </p:nvPr>
        </p:nvSpPr>
        <p:spPr/>
        <p:txBody>
          <a:bodyPr/>
          <a:lstStyle/>
          <a:p>
            <a:fld id="{FE577398-8FCA-4A77-ADAB-09A41C9A615B}" type="slidenum">
              <a:rPr kumimoji="1" lang="ja-JP" altLang="en-US" smtClean="0"/>
              <a:t>37</a:t>
            </a:fld>
            <a:endParaRPr kumimoji="1" lang="ja-JP" altLang="en-US"/>
          </a:p>
        </p:txBody>
      </p:sp>
      <p:pic>
        <p:nvPicPr>
          <p:cNvPr id="10" name="図 9">
            <a:extLst>
              <a:ext uri="{FF2B5EF4-FFF2-40B4-BE49-F238E27FC236}">
                <a16:creationId xmlns:a16="http://schemas.microsoft.com/office/drawing/2014/main" id="{8EAE6040-1E32-55B0-102A-264F03547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563" y="2275507"/>
            <a:ext cx="9828874" cy="3510312"/>
          </a:xfrm>
          <a:prstGeom prst="rect">
            <a:avLst/>
          </a:prstGeom>
        </p:spPr>
      </p:pic>
    </p:spTree>
    <p:extLst>
      <p:ext uri="{BB962C8B-B14F-4D97-AF65-F5344CB8AC3E}">
        <p14:creationId xmlns:p14="http://schemas.microsoft.com/office/powerpoint/2010/main" val="72249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8D48CD-6F48-88A7-39DB-9A44377114AC}"/>
              </a:ext>
            </a:extLst>
          </p:cNvPr>
          <p:cNvSpPr>
            <a:spLocks noGrp="1"/>
          </p:cNvSpPr>
          <p:nvPr>
            <p:ph type="title"/>
          </p:nvPr>
        </p:nvSpPr>
        <p:spPr/>
        <p:txBody>
          <a:bodyPr/>
          <a:lstStyle/>
          <a:p>
            <a:r>
              <a:rPr kumimoji="1" lang="ja-JP" altLang="en-US" dirty="0"/>
              <a:t>フィールドの詳細（</a:t>
            </a:r>
            <a:r>
              <a:rPr kumimoji="1" lang="en-US" altLang="ja-JP" dirty="0" err="1"/>
              <a:t>AttendanceInfo</a:t>
            </a:r>
            <a:r>
              <a:rPr kumimoji="1" lang="ja-JP" altLang="en-US" dirty="0"/>
              <a:t>）</a:t>
            </a:r>
          </a:p>
        </p:txBody>
      </p:sp>
      <p:sp>
        <p:nvSpPr>
          <p:cNvPr id="3" name="コンテンツ プレースホルダー 2">
            <a:extLst>
              <a:ext uri="{FF2B5EF4-FFF2-40B4-BE49-F238E27FC236}">
                <a16:creationId xmlns:a16="http://schemas.microsoft.com/office/drawing/2014/main" id="{922D70CE-9E25-6EE7-B33B-35EEC5061FD4}"/>
              </a:ext>
            </a:extLst>
          </p:cNvPr>
          <p:cNvSpPr>
            <a:spLocks noGrp="1"/>
          </p:cNvSpPr>
          <p:nvPr>
            <p:ph idx="1"/>
          </p:nvPr>
        </p:nvSpPr>
        <p:spPr/>
        <p:txBody>
          <a:bodyPr/>
          <a:lstStyle/>
          <a:p>
            <a:r>
              <a:rPr kumimoji="1" lang="ja-JP" altLang="en-US" dirty="0"/>
              <a:t>この</a:t>
            </a:r>
            <a:r>
              <a:rPr kumimoji="1" lang="en-US" altLang="ja-JP" dirty="0" err="1"/>
              <a:t>AttendanceInfo</a:t>
            </a:r>
            <a:r>
              <a:rPr kumimoji="1" lang="ja-JP" altLang="en-US" dirty="0"/>
              <a:t>には日々の出欠席情報が入る。</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BAB2609-17A0-3228-74AF-EB461D1E69DC}"/>
              </a:ext>
            </a:extLst>
          </p:cNvPr>
          <p:cNvSpPr>
            <a:spLocks noGrp="1"/>
          </p:cNvSpPr>
          <p:nvPr>
            <p:ph type="sldNum" sz="quarter" idx="12"/>
          </p:nvPr>
        </p:nvSpPr>
        <p:spPr/>
        <p:txBody>
          <a:bodyPr/>
          <a:lstStyle/>
          <a:p>
            <a:fld id="{FE577398-8FCA-4A77-ADAB-09A41C9A615B}" type="slidenum">
              <a:rPr kumimoji="1" lang="ja-JP" altLang="en-US" smtClean="0"/>
              <a:t>38</a:t>
            </a:fld>
            <a:endParaRPr kumimoji="1" lang="ja-JP" altLang="en-US"/>
          </a:p>
        </p:txBody>
      </p:sp>
      <p:graphicFrame>
        <p:nvGraphicFramePr>
          <p:cNvPr id="5" name="表 5">
            <a:extLst>
              <a:ext uri="{FF2B5EF4-FFF2-40B4-BE49-F238E27FC236}">
                <a16:creationId xmlns:a16="http://schemas.microsoft.com/office/drawing/2014/main" id="{1E42205D-B7A9-4745-7578-B74100BC1F0B}"/>
              </a:ext>
            </a:extLst>
          </p:cNvPr>
          <p:cNvGraphicFramePr>
            <a:graphicFrameLocks noGrp="1"/>
          </p:cNvGraphicFramePr>
          <p:nvPr>
            <p:extLst>
              <p:ext uri="{D42A27DB-BD31-4B8C-83A1-F6EECF244321}">
                <p14:modId xmlns:p14="http://schemas.microsoft.com/office/powerpoint/2010/main" val="4012407783"/>
              </p:ext>
            </p:extLst>
          </p:nvPr>
        </p:nvGraphicFramePr>
        <p:xfrm>
          <a:off x="2032000" y="2512747"/>
          <a:ext cx="8397876" cy="2966720"/>
        </p:xfrm>
        <a:graphic>
          <a:graphicData uri="http://schemas.openxmlformats.org/drawingml/2006/table">
            <a:tbl>
              <a:tblPr firstRow="1" bandRow="1">
                <a:tableStyleId>{5C22544A-7EE6-4342-B048-85BDC9FD1C3A}</a:tableStyleId>
              </a:tblPr>
              <a:tblGrid>
                <a:gridCol w="2799292">
                  <a:extLst>
                    <a:ext uri="{9D8B030D-6E8A-4147-A177-3AD203B41FA5}">
                      <a16:colId xmlns:a16="http://schemas.microsoft.com/office/drawing/2014/main" val="4280842992"/>
                    </a:ext>
                  </a:extLst>
                </a:gridCol>
                <a:gridCol w="2799292">
                  <a:extLst>
                    <a:ext uri="{9D8B030D-6E8A-4147-A177-3AD203B41FA5}">
                      <a16:colId xmlns:a16="http://schemas.microsoft.com/office/drawing/2014/main" val="1761609532"/>
                    </a:ext>
                  </a:extLst>
                </a:gridCol>
                <a:gridCol w="2799292">
                  <a:extLst>
                    <a:ext uri="{9D8B030D-6E8A-4147-A177-3AD203B41FA5}">
                      <a16:colId xmlns:a16="http://schemas.microsoft.com/office/drawing/2014/main" val="2203705523"/>
                    </a:ext>
                  </a:extLst>
                </a:gridCol>
              </a:tblGrid>
              <a:tr h="370840">
                <a:tc>
                  <a:txBody>
                    <a:bodyPr/>
                    <a:lstStyle/>
                    <a:p>
                      <a:r>
                        <a:rPr kumimoji="1" lang="ja-JP" altLang="en-US" dirty="0"/>
                        <a:t>列データ</a:t>
                      </a:r>
                    </a:p>
                  </a:txBody>
                  <a:tcPr/>
                </a:tc>
                <a:tc>
                  <a:txBody>
                    <a:bodyPr/>
                    <a:lstStyle/>
                    <a:p>
                      <a:r>
                        <a:rPr kumimoji="1" lang="ja-JP" altLang="en-US" dirty="0"/>
                        <a:t>格納内容</a:t>
                      </a:r>
                    </a:p>
                  </a:txBody>
                  <a:tcPr/>
                </a:tc>
                <a:tc>
                  <a:txBody>
                    <a:bodyPr/>
                    <a:lstStyle/>
                    <a:p>
                      <a:r>
                        <a:rPr kumimoji="1" lang="ja-JP" altLang="en-US" dirty="0"/>
                        <a:t>データ例</a:t>
                      </a:r>
                    </a:p>
                  </a:txBody>
                  <a:tcPr/>
                </a:tc>
                <a:extLst>
                  <a:ext uri="{0D108BD9-81ED-4DB2-BD59-A6C34878D82A}">
                    <a16:rowId xmlns:a16="http://schemas.microsoft.com/office/drawing/2014/main" val="3045183314"/>
                  </a:ext>
                </a:extLst>
              </a:tr>
              <a:tr h="370840">
                <a:tc>
                  <a:txBody>
                    <a:bodyPr/>
                    <a:lstStyle/>
                    <a:p>
                      <a:r>
                        <a:rPr kumimoji="1" lang="en-US" altLang="ja-JP" dirty="0" err="1"/>
                        <a:t>first_half</a:t>
                      </a:r>
                      <a:endParaRPr kumimoji="1" lang="ja-JP" altLang="en-US" dirty="0"/>
                    </a:p>
                  </a:txBody>
                  <a:tcPr/>
                </a:tc>
                <a:tc>
                  <a:txBody>
                    <a:bodyPr/>
                    <a:lstStyle/>
                    <a:p>
                      <a:r>
                        <a:rPr kumimoji="1" lang="ja-JP" altLang="en-US" dirty="0"/>
                        <a:t>前半の出欠席</a:t>
                      </a:r>
                    </a:p>
                  </a:txBody>
                  <a:tcPr/>
                </a:tc>
                <a:tc>
                  <a:txBody>
                    <a:bodyPr/>
                    <a:lstStyle/>
                    <a:p>
                      <a:r>
                        <a:rPr kumimoji="1" lang="ja-JP" altLang="en-US" dirty="0"/>
                        <a:t>欠席、出席</a:t>
                      </a:r>
                    </a:p>
                  </a:txBody>
                  <a:tcPr/>
                </a:tc>
                <a:extLst>
                  <a:ext uri="{0D108BD9-81ED-4DB2-BD59-A6C34878D82A}">
                    <a16:rowId xmlns:a16="http://schemas.microsoft.com/office/drawing/2014/main" val="141579468"/>
                  </a:ext>
                </a:extLst>
              </a:tr>
              <a:tr h="370840">
                <a:tc>
                  <a:txBody>
                    <a:bodyPr/>
                    <a:lstStyle/>
                    <a:p>
                      <a:r>
                        <a:rPr kumimoji="1" lang="en-US" altLang="ja-JP" dirty="0" err="1"/>
                        <a:t>latter_half</a:t>
                      </a:r>
                      <a:endParaRPr kumimoji="1" lang="ja-JP" altLang="en-US" dirty="0"/>
                    </a:p>
                  </a:txBody>
                  <a:tcPr/>
                </a:tc>
                <a:tc>
                  <a:txBody>
                    <a:bodyPr/>
                    <a:lstStyle/>
                    <a:p>
                      <a:r>
                        <a:rPr kumimoji="1" lang="ja-JP" altLang="en-US" dirty="0"/>
                        <a:t>後半のの出欠席</a:t>
                      </a:r>
                    </a:p>
                  </a:txBody>
                  <a:tcPr/>
                </a:tc>
                <a:tc>
                  <a:txBody>
                    <a:bodyPr/>
                    <a:lstStyle/>
                    <a:p>
                      <a:r>
                        <a:rPr kumimoji="1" lang="ja-JP" altLang="en-US" dirty="0"/>
                        <a:t>欠席、出席</a:t>
                      </a:r>
                    </a:p>
                  </a:txBody>
                  <a:tcPr/>
                </a:tc>
                <a:extLst>
                  <a:ext uri="{0D108BD9-81ED-4DB2-BD59-A6C34878D82A}">
                    <a16:rowId xmlns:a16="http://schemas.microsoft.com/office/drawing/2014/main" val="3897920077"/>
                  </a:ext>
                </a:extLst>
              </a:tr>
              <a:tr h="370840">
                <a:tc>
                  <a:txBody>
                    <a:bodyPr/>
                    <a:lstStyle/>
                    <a:p>
                      <a:r>
                        <a:rPr kumimoji="1" lang="en-US" altLang="ja-JP" dirty="0"/>
                        <a:t>student</a:t>
                      </a:r>
                      <a:endParaRPr kumimoji="1" lang="ja-JP" altLang="en-US" dirty="0"/>
                    </a:p>
                  </a:txBody>
                  <a:tcPr/>
                </a:tc>
                <a:tc>
                  <a:txBody>
                    <a:bodyPr/>
                    <a:lstStyle/>
                    <a:p>
                      <a:r>
                        <a:rPr kumimoji="1" lang="ja-JP" altLang="en-US" dirty="0"/>
                        <a:t>生徒名</a:t>
                      </a:r>
                    </a:p>
                  </a:txBody>
                  <a:tcPr/>
                </a:tc>
                <a:tc>
                  <a:txBody>
                    <a:bodyPr/>
                    <a:lstStyle/>
                    <a:p>
                      <a:r>
                        <a:rPr kumimoji="1" lang="ja-JP" altLang="en-US" dirty="0"/>
                        <a:t>中作眞仁（フルネーム）</a:t>
                      </a:r>
                    </a:p>
                  </a:txBody>
                  <a:tcPr/>
                </a:tc>
                <a:extLst>
                  <a:ext uri="{0D108BD9-81ED-4DB2-BD59-A6C34878D82A}">
                    <a16:rowId xmlns:a16="http://schemas.microsoft.com/office/drawing/2014/main" val="3026028665"/>
                  </a:ext>
                </a:extLst>
              </a:tr>
              <a:tr h="370840">
                <a:tc>
                  <a:txBody>
                    <a:bodyPr/>
                    <a:lstStyle/>
                    <a:p>
                      <a:r>
                        <a:rPr kumimoji="1" lang="en-US" altLang="ja-JP" dirty="0"/>
                        <a:t>subject</a:t>
                      </a:r>
                      <a:endParaRPr kumimoji="1" lang="ja-JP" altLang="en-US" dirty="0"/>
                    </a:p>
                  </a:txBody>
                  <a:tcPr/>
                </a:tc>
                <a:tc>
                  <a:txBody>
                    <a:bodyPr/>
                    <a:lstStyle/>
                    <a:p>
                      <a:r>
                        <a:rPr kumimoji="1" lang="ja-JP" altLang="en-US" dirty="0"/>
                        <a:t>教科名</a:t>
                      </a:r>
                    </a:p>
                  </a:txBody>
                  <a:tcPr/>
                </a:tc>
                <a:tc>
                  <a:txBody>
                    <a:bodyPr/>
                    <a:lstStyle/>
                    <a:p>
                      <a:r>
                        <a:rPr kumimoji="1" lang="en-US" altLang="ja-JP" dirty="0"/>
                        <a:t>OS</a:t>
                      </a:r>
                      <a:r>
                        <a:rPr kumimoji="1" lang="ja-JP" altLang="en-US" dirty="0"/>
                        <a:t>概論</a:t>
                      </a:r>
                      <a:endParaRPr kumimoji="1" lang="en-US" altLang="ja-JP" dirty="0"/>
                    </a:p>
                  </a:txBody>
                  <a:tcPr/>
                </a:tc>
                <a:extLst>
                  <a:ext uri="{0D108BD9-81ED-4DB2-BD59-A6C34878D82A}">
                    <a16:rowId xmlns:a16="http://schemas.microsoft.com/office/drawing/2014/main" val="1544313897"/>
                  </a:ext>
                </a:extLst>
              </a:tr>
              <a:tr h="370840">
                <a:tc>
                  <a:txBody>
                    <a:bodyPr/>
                    <a:lstStyle/>
                    <a:p>
                      <a:r>
                        <a:rPr kumimoji="1" lang="en-US" altLang="ja-JP" dirty="0"/>
                        <a:t>teacher</a:t>
                      </a:r>
                      <a:endParaRPr kumimoji="1" lang="ja-JP" altLang="en-US" dirty="0"/>
                    </a:p>
                  </a:txBody>
                  <a:tcPr/>
                </a:tc>
                <a:tc>
                  <a:txBody>
                    <a:bodyPr/>
                    <a:lstStyle/>
                    <a:p>
                      <a:r>
                        <a:rPr kumimoji="1" lang="ja-JP" altLang="en-US" dirty="0"/>
                        <a:t>教員名</a:t>
                      </a:r>
                    </a:p>
                  </a:txBody>
                  <a:tcPr/>
                </a:tc>
                <a:tc>
                  <a:txBody>
                    <a:bodyPr/>
                    <a:lstStyle/>
                    <a:p>
                      <a:r>
                        <a:rPr kumimoji="1" lang="ja-JP" altLang="en-US" dirty="0"/>
                        <a:t>大島</a:t>
                      </a:r>
                    </a:p>
                  </a:txBody>
                  <a:tcPr/>
                </a:tc>
                <a:extLst>
                  <a:ext uri="{0D108BD9-81ED-4DB2-BD59-A6C34878D82A}">
                    <a16:rowId xmlns:a16="http://schemas.microsoft.com/office/drawing/2014/main" val="470181425"/>
                  </a:ext>
                </a:extLst>
              </a:tr>
              <a:tr h="370840">
                <a:tc>
                  <a:txBody>
                    <a:bodyPr/>
                    <a:lstStyle/>
                    <a:p>
                      <a:r>
                        <a:rPr kumimoji="1" lang="en-US" altLang="ja-JP" dirty="0"/>
                        <a:t>Time</a:t>
                      </a:r>
                      <a:endParaRPr kumimoji="1" lang="ja-JP" altLang="en-US" dirty="0"/>
                    </a:p>
                  </a:txBody>
                  <a:tcPr/>
                </a:tc>
                <a:tc>
                  <a:txBody>
                    <a:bodyPr/>
                    <a:lstStyle/>
                    <a:p>
                      <a:r>
                        <a:rPr kumimoji="1" lang="ja-JP" altLang="en-US" dirty="0"/>
                        <a:t>時限</a:t>
                      </a:r>
                    </a:p>
                  </a:txBody>
                  <a:tcPr/>
                </a:tc>
                <a:tc>
                  <a:txBody>
                    <a:bodyPr/>
                    <a:lstStyle/>
                    <a:p>
                      <a:r>
                        <a:rPr kumimoji="1" lang="en-US" altLang="ja-JP" dirty="0"/>
                        <a:t>1</a:t>
                      </a:r>
                      <a:r>
                        <a:rPr kumimoji="1" lang="ja-JP" altLang="en-US" dirty="0"/>
                        <a:t>・</a:t>
                      </a:r>
                      <a:r>
                        <a:rPr kumimoji="1" lang="en-US" altLang="ja-JP" dirty="0"/>
                        <a:t>2</a:t>
                      </a:r>
                      <a:r>
                        <a:rPr kumimoji="1" lang="ja-JP" altLang="en-US" dirty="0"/>
                        <a:t>、</a:t>
                      </a:r>
                      <a:r>
                        <a:rPr kumimoji="1" lang="en-US" altLang="ja-JP" dirty="0"/>
                        <a:t>3</a:t>
                      </a:r>
                      <a:r>
                        <a:rPr kumimoji="1" lang="ja-JP" altLang="en-US" dirty="0"/>
                        <a:t>・</a:t>
                      </a:r>
                      <a:r>
                        <a:rPr kumimoji="1" lang="en-US" altLang="ja-JP" dirty="0"/>
                        <a:t>4</a:t>
                      </a:r>
                      <a:r>
                        <a:rPr kumimoji="1" lang="ja-JP" altLang="en-US" dirty="0"/>
                        <a:t>、</a:t>
                      </a:r>
                      <a:r>
                        <a:rPr kumimoji="1" lang="en-US" altLang="ja-JP" dirty="0"/>
                        <a:t>5</a:t>
                      </a:r>
                      <a:r>
                        <a:rPr kumimoji="1" lang="ja-JP" altLang="en-US" dirty="0"/>
                        <a:t>・</a:t>
                      </a:r>
                      <a:r>
                        <a:rPr kumimoji="1" lang="en-US" altLang="ja-JP" dirty="0"/>
                        <a:t>6</a:t>
                      </a:r>
                      <a:r>
                        <a:rPr kumimoji="1" lang="ja-JP" altLang="en-US" dirty="0"/>
                        <a:t>、</a:t>
                      </a:r>
                      <a:r>
                        <a:rPr kumimoji="1" lang="en-US" altLang="ja-JP" dirty="0"/>
                        <a:t>7</a:t>
                      </a:r>
                      <a:r>
                        <a:rPr kumimoji="1" lang="ja-JP" altLang="en-US" dirty="0"/>
                        <a:t>・</a:t>
                      </a:r>
                      <a:r>
                        <a:rPr kumimoji="1" lang="en-US" altLang="ja-JP" dirty="0"/>
                        <a:t>8</a:t>
                      </a:r>
                      <a:endParaRPr kumimoji="1" lang="ja-JP" altLang="en-US" dirty="0"/>
                    </a:p>
                  </a:txBody>
                  <a:tcPr/>
                </a:tc>
                <a:extLst>
                  <a:ext uri="{0D108BD9-81ED-4DB2-BD59-A6C34878D82A}">
                    <a16:rowId xmlns:a16="http://schemas.microsoft.com/office/drawing/2014/main" val="169700711"/>
                  </a:ext>
                </a:extLst>
              </a:tr>
              <a:tr h="370840">
                <a:tc>
                  <a:txBody>
                    <a:bodyPr/>
                    <a:lstStyle/>
                    <a:p>
                      <a:r>
                        <a:rPr kumimoji="1" lang="en-US" altLang="ja-JP" dirty="0"/>
                        <a:t>Date</a:t>
                      </a:r>
                      <a:endParaRPr kumimoji="1" lang="ja-JP" altLang="en-US" dirty="0"/>
                    </a:p>
                  </a:txBody>
                  <a:tcPr/>
                </a:tc>
                <a:tc>
                  <a:txBody>
                    <a:bodyPr/>
                    <a:lstStyle/>
                    <a:p>
                      <a:r>
                        <a:rPr kumimoji="1" lang="ja-JP" altLang="en-US" dirty="0"/>
                        <a:t>日付</a:t>
                      </a:r>
                    </a:p>
                  </a:txBody>
                  <a:tcPr/>
                </a:tc>
                <a:tc>
                  <a:txBody>
                    <a:bodyPr/>
                    <a:lstStyle/>
                    <a:p>
                      <a:r>
                        <a:rPr kumimoji="1" lang="en-US" altLang="ja-JP" dirty="0"/>
                        <a:t>2022/07/24</a:t>
                      </a:r>
                      <a:endParaRPr kumimoji="1" lang="ja-JP" altLang="en-US" dirty="0"/>
                    </a:p>
                  </a:txBody>
                  <a:tcPr/>
                </a:tc>
                <a:extLst>
                  <a:ext uri="{0D108BD9-81ED-4DB2-BD59-A6C34878D82A}">
                    <a16:rowId xmlns:a16="http://schemas.microsoft.com/office/drawing/2014/main" val="1086475994"/>
                  </a:ext>
                </a:extLst>
              </a:tr>
            </a:tbl>
          </a:graphicData>
        </a:graphic>
      </p:graphicFrame>
    </p:spTree>
    <p:extLst>
      <p:ext uri="{BB962C8B-B14F-4D97-AF65-F5344CB8AC3E}">
        <p14:creationId xmlns:p14="http://schemas.microsoft.com/office/powerpoint/2010/main" val="738075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26F32-0500-2820-D701-BD494B1336E6}"/>
              </a:ext>
            </a:extLst>
          </p:cNvPr>
          <p:cNvSpPr>
            <a:spLocks noGrp="1"/>
          </p:cNvSpPr>
          <p:nvPr>
            <p:ph type="title"/>
          </p:nvPr>
        </p:nvSpPr>
        <p:spPr/>
        <p:txBody>
          <a:bodyPr/>
          <a:lstStyle/>
          <a:p>
            <a:r>
              <a:rPr kumimoji="1" lang="en-US" altLang="ja-JP" dirty="0" err="1"/>
              <a:t>Atbook</a:t>
            </a:r>
            <a:endParaRPr kumimoji="1" lang="ja-JP" altLang="en-US" dirty="0"/>
          </a:p>
        </p:txBody>
      </p:sp>
      <p:sp>
        <p:nvSpPr>
          <p:cNvPr id="4" name="スライド番号プレースホルダー 3">
            <a:extLst>
              <a:ext uri="{FF2B5EF4-FFF2-40B4-BE49-F238E27FC236}">
                <a16:creationId xmlns:a16="http://schemas.microsoft.com/office/drawing/2014/main" id="{85400DED-C375-78D4-233F-2DF80230AF52}"/>
              </a:ext>
            </a:extLst>
          </p:cNvPr>
          <p:cNvSpPr>
            <a:spLocks noGrp="1"/>
          </p:cNvSpPr>
          <p:nvPr>
            <p:ph type="sldNum" sz="quarter" idx="12"/>
          </p:nvPr>
        </p:nvSpPr>
        <p:spPr/>
        <p:txBody>
          <a:bodyPr/>
          <a:lstStyle/>
          <a:p>
            <a:fld id="{FE577398-8FCA-4A77-ADAB-09A41C9A615B}" type="slidenum">
              <a:rPr kumimoji="1" lang="ja-JP" altLang="en-US" smtClean="0"/>
              <a:t>39</a:t>
            </a:fld>
            <a:endParaRPr kumimoji="1" lang="ja-JP" altLang="en-US"/>
          </a:p>
        </p:txBody>
      </p:sp>
      <p:pic>
        <p:nvPicPr>
          <p:cNvPr id="6" name="図 5">
            <a:extLst>
              <a:ext uri="{FF2B5EF4-FFF2-40B4-BE49-F238E27FC236}">
                <a16:creationId xmlns:a16="http://schemas.microsoft.com/office/drawing/2014/main" id="{A7F5C66E-F73B-C641-46C3-FA4F7082D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106" y="1261872"/>
            <a:ext cx="10429994" cy="5167312"/>
          </a:xfrm>
          <a:prstGeom prst="rect">
            <a:avLst/>
          </a:prstGeom>
        </p:spPr>
      </p:pic>
    </p:spTree>
    <p:extLst>
      <p:ext uri="{BB962C8B-B14F-4D97-AF65-F5344CB8AC3E}">
        <p14:creationId xmlns:p14="http://schemas.microsoft.com/office/powerpoint/2010/main" val="2986652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67A6E-36EA-4BA7-091B-B757FB694331}"/>
              </a:ext>
            </a:extLst>
          </p:cNvPr>
          <p:cNvSpPr>
            <a:spLocks noGrp="1"/>
          </p:cNvSpPr>
          <p:nvPr>
            <p:ph type="title"/>
          </p:nvPr>
        </p:nvSpPr>
        <p:spPr>
          <a:xfrm>
            <a:off x="838200" y="2766218"/>
            <a:ext cx="10515600" cy="1325563"/>
          </a:xfrm>
        </p:spPr>
        <p:txBody>
          <a:bodyPr/>
          <a:lstStyle/>
          <a:p>
            <a:pPr algn="ctr"/>
            <a:r>
              <a:rPr kumimoji="1" lang="ja-JP" altLang="en-US" dirty="0"/>
              <a:t>現在</a:t>
            </a:r>
            <a:r>
              <a:rPr lang="ja-JP" altLang="en-US" dirty="0"/>
              <a:t>抱えている</a:t>
            </a:r>
            <a:r>
              <a:rPr kumimoji="1" lang="ja-JP" altLang="en-US" dirty="0"/>
              <a:t>問題の起因点と</a:t>
            </a:r>
            <a:br>
              <a:rPr kumimoji="1" lang="en-US" altLang="ja-JP" dirty="0"/>
            </a:br>
            <a:r>
              <a:rPr kumimoji="1" lang="ja-JP" altLang="en-US" dirty="0"/>
              <a:t>その解決策</a:t>
            </a:r>
          </a:p>
        </p:txBody>
      </p:sp>
      <p:sp>
        <p:nvSpPr>
          <p:cNvPr id="4" name="スライド番号プレースホルダー 3">
            <a:extLst>
              <a:ext uri="{FF2B5EF4-FFF2-40B4-BE49-F238E27FC236}">
                <a16:creationId xmlns:a16="http://schemas.microsoft.com/office/drawing/2014/main" id="{590D8964-F73A-7E41-32D3-84FBC1C7DC03}"/>
              </a:ext>
            </a:extLst>
          </p:cNvPr>
          <p:cNvSpPr>
            <a:spLocks noGrp="1"/>
          </p:cNvSpPr>
          <p:nvPr>
            <p:ph type="sldNum" sz="quarter" idx="12"/>
          </p:nvPr>
        </p:nvSpPr>
        <p:spPr/>
        <p:txBody>
          <a:bodyPr/>
          <a:lstStyle/>
          <a:p>
            <a:fld id="{FE577398-8FCA-4A77-ADAB-09A41C9A615B}" type="slidenum">
              <a:rPr kumimoji="1" lang="ja-JP" altLang="en-US" smtClean="0"/>
              <a:t>4</a:t>
            </a:fld>
            <a:endParaRPr kumimoji="1" lang="ja-JP" altLang="en-US"/>
          </a:p>
        </p:txBody>
      </p:sp>
    </p:spTree>
    <p:extLst>
      <p:ext uri="{BB962C8B-B14F-4D97-AF65-F5344CB8AC3E}">
        <p14:creationId xmlns:p14="http://schemas.microsoft.com/office/powerpoint/2010/main" val="21170571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8D48CD-6F48-88A7-39DB-9A44377114AC}"/>
              </a:ext>
            </a:extLst>
          </p:cNvPr>
          <p:cNvSpPr>
            <a:spLocks noGrp="1"/>
          </p:cNvSpPr>
          <p:nvPr>
            <p:ph type="title"/>
          </p:nvPr>
        </p:nvSpPr>
        <p:spPr/>
        <p:txBody>
          <a:bodyPr/>
          <a:lstStyle/>
          <a:p>
            <a:r>
              <a:rPr kumimoji="1" lang="ja-JP" altLang="en-US" dirty="0"/>
              <a:t>フィールドの詳細</a:t>
            </a:r>
            <a:r>
              <a:rPr lang="ja-JP" altLang="en-US" dirty="0"/>
              <a:t>（</a:t>
            </a:r>
            <a:r>
              <a:rPr lang="en-US" altLang="ja-JP" dirty="0"/>
              <a:t>User</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922D70CE-9E25-6EE7-B33B-35EEC5061FD4}"/>
              </a:ext>
            </a:extLst>
          </p:cNvPr>
          <p:cNvSpPr>
            <a:spLocks noGrp="1"/>
          </p:cNvSpPr>
          <p:nvPr>
            <p:ph idx="1"/>
          </p:nvPr>
        </p:nvSpPr>
        <p:spPr>
          <a:xfrm>
            <a:off x="1116495" y="1328669"/>
            <a:ext cx="10515600" cy="4351338"/>
          </a:xfrm>
        </p:spPr>
        <p:txBody>
          <a:bodyPr/>
          <a:lstStyle/>
          <a:p>
            <a:r>
              <a:rPr kumimoji="1" lang="ja-JP" altLang="en-US" dirty="0"/>
              <a:t>この</a:t>
            </a:r>
            <a:r>
              <a:rPr lang="en-US" altLang="ja-JP" dirty="0"/>
              <a:t>User</a:t>
            </a:r>
            <a:r>
              <a:rPr lang="ja-JP" altLang="en-US" dirty="0"/>
              <a:t>にはユーザ情報が入る。</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BAB2609-17A0-3228-74AF-EB461D1E69DC}"/>
              </a:ext>
            </a:extLst>
          </p:cNvPr>
          <p:cNvSpPr>
            <a:spLocks noGrp="1"/>
          </p:cNvSpPr>
          <p:nvPr>
            <p:ph type="sldNum" sz="quarter" idx="12"/>
          </p:nvPr>
        </p:nvSpPr>
        <p:spPr/>
        <p:txBody>
          <a:bodyPr/>
          <a:lstStyle/>
          <a:p>
            <a:fld id="{FE577398-8FCA-4A77-ADAB-09A41C9A615B}" type="slidenum">
              <a:rPr kumimoji="1" lang="ja-JP" altLang="en-US" smtClean="0"/>
              <a:t>40</a:t>
            </a:fld>
            <a:endParaRPr kumimoji="1" lang="ja-JP" altLang="en-US"/>
          </a:p>
        </p:txBody>
      </p:sp>
      <p:graphicFrame>
        <p:nvGraphicFramePr>
          <p:cNvPr id="5" name="表 5">
            <a:extLst>
              <a:ext uri="{FF2B5EF4-FFF2-40B4-BE49-F238E27FC236}">
                <a16:creationId xmlns:a16="http://schemas.microsoft.com/office/drawing/2014/main" id="{1E42205D-B7A9-4745-7578-B74100BC1F0B}"/>
              </a:ext>
            </a:extLst>
          </p:cNvPr>
          <p:cNvGraphicFramePr>
            <a:graphicFrameLocks noGrp="1"/>
          </p:cNvGraphicFramePr>
          <p:nvPr>
            <p:extLst>
              <p:ext uri="{D42A27DB-BD31-4B8C-83A1-F6EECF244321}">
                <p14:modId xmlns:p14="http://schemas.microsoft.com/office/powerpoint/2010/main" val="2716474661"/>
              </p:ext>
            </p:extLst>
          </p:nvPr>
        </p:nvGraphicFramePr>
        <p:xfrm>
          <a:off x="1897062" y="1830260"/>
          <a:ext cx="8397876" cy="4820920"/>
        </p:xfrm>
        <a:graphic>
          <a:graphicData uri="http://schemas.openxmlformats.org/drawingml/2006/table">
            <a:tbl>
              <a:tblPr firstRow="1" bandRow="1">
                <a:tableStyleId>{5C22544A-7EE6-4342-B048-85BDC9FD1C3A}</a:tableStyleId>
              </a:tblPr>
              <a:tblGrid>
                <a:gridCol w="2799292">
                  <a:extLst>
                    <a:ext uri="{9D8B030D-6E8A-4147-A177-3AD203B41FA5}">
                      <a16:colId xmlns:a16="http://schemas.microsoft.com/office/drawing/2014/main" val="4280842992"/>
                    </a:ext>
                  </a:extLst>
                </a:gridCol>
                <a:gridCol w="2799292">
                  <a:extLst>
                    <a:ext uri="{9D8B030D-6E8A-4147-A177-3AD203B41FA5}">
                      <a16:colId xmlns:a16="http://schemas.microsoft.com/office/drawing/2014/main" val="1761609532"/>
                    </a:ext>
                  </a:extLst>
                </a:gridCol>
                <a:gridCol w="2799292">
                  <a:extLst>
                    <a:ext uri="{9D8B030D-6E8A-4147-A177-3AD203B41FA5}">
                      <a16:colId xmlns:a16="http://schemas.microsoft.com/office/drawing/2014/main" val="2203705523"/>
                    </a:ext>
                  </a:extLst>
                </a:gridCol>
              </a:tblGrid>
              <a:tr h="370840">
                <a:tc>
                  <a:txBody>
                    <a:bodyPr/>
                    <a:lstStyle/>
                    <a:p>
                      <a:r>
                        <a:rPr kumimoji="1" lang="ja-JP" altLang="en-US" dirty="0"/>
                        <a:t>列データ</a:t>
                      </a:r>
                    </a:p>
                  </a:txBody>
                  <a:tcPr/>
                </a:tc>
                <a:tc>
                  <a:txBody>
                    <a:bodyPr/>
                    <a:lstStyle/>
                    <a:p>
                      <a:r>
                        <a:rPr kumimoji="1" lang="ja-JP" altLang="en-US" dirty="0"/>
                        <a:t>格納内容</a:t>
                      </a:r>
                    </a:p>
                  </a:txBody>
                  <a:tcPr/>
                </a:tc>
                <a:tc>
                  <a:txBody>
                    <a:bodyPr/>
                    <a:lstStyle/>
                    <a:p>
                      <a:r>
                        <a:rPr kumimoji="1" lang="ja-JP" altLang="en-US"/>
                        <a:t>データ例</a:t>
                      </a:r>
                      <a:endParaRPr kumimoji="1" lang="ja-JP" altLang="en-US" dirty="0"/>
                    </a:p>
                  </a:txBody>
                  <a:tcPr/>
                </a:tc>
                <a:extLst>
                  <a:ext uri="{0D108BD9-81ED-4DB2-BD59-A6C34878D82A}">
                    <a16:rowId xmlns:a16="http://schemas.microsoft.com/office/drawing/2014/main" val="3045183314"/>
                  </a:ext>
                </a:extLst>
              </a:tr>
              <a:tr h="370840">
                <a:tc>
                  <a:txBody>
                    <a:bodyPr/>
                    <a:lstStyle/>
                    <a:p>
                      <a:r>
                        <a:rPr kumimoji="1" lang="en-US" altLang="ja-JP" dirty="0" err="1"/>
                        <a:t>date_joined</a:t>
                      </a:r>
                      <a:endParaRPr kumimoji="1" lang="ja-JP" altLang="en-US" dirty="0"/>
                    </a:p>
                  </a:txBody>
                  <a:tcPr/>
                </a:tc>
                <a:tc>
                  <a:txBody>
                    <a:bodyPr/>
                    <a:lstStyle/>
                    <a:p>
                      <a:r>
                        <a:rPr kumimoji="1" lang="ja-JP" altLang="en-US"/>
                        <a:t>アカウント作成日</a:t>
                      </a:r>
                      <a:endParaRPr kumimoji="1" lang="ja-JP" altLang="en-US" dirty="0"/>
                    </a:p>
                  </a:txBody>
                  <a:tcPr/>
                </a:tc>
                <a:tc>
                  <a:txBody>
                    <a:bodyPr/>
                    <a:lstStyle/>
                    <a:p>
                      <a:r>
                        <a:rPr kumimoji="1" lang="en-US" altLang="ja-JP"/>
                        <a:t>2022/07/24</a:t>
                      </a:r>
                      <a:endParaRPr kumimoji="1" lang="ja-JP" altLang="en-US" dirty="0"/>
                    </a:p>
                  </a:txBody>
                  <a:tcPr/>
                </a:tc>
                <a:extLst>
                  <a:ext uri="{0D108BD9-81ED-4DB2-BD59-A6C34878D82A}">
                    <a16:rowId xmlns:a16="http://schemas.microsoft.com/office/drawing/2014/main" val="141579468"/>
                  </a:ext>
                </a:extLst>
              </a:tr>
              <a:tr h="370840">
                <a:tc>
                  <a:txBody>
                    <a:bodyPr/>
                    <a:lstStyle/>
                    <a:p>
                      <a:r>
                        <a:rPr kumimoji="1" lang="en-US" altLang="ja-JP"/>
                        <a:t>email</a:t>
                      </a:r>
                      <a:endParaRPr kumimoji="1" lang="ja-JP" altLang="en-US" dirty="0"/>
                    </a:p>
                  </a:txBody>
                  <a:tcPr/>
                </a:tc>
                <a:tc>
                  <a:txBody>
                    <a:bodyPr/>
                    <a:lstStyle/>
                    <a:p>
                      <a:r>
                        <a:rPr kumimoji="1" lang="ja-JP" altLang="en-US"/>
                        <a:t>メールアドレス</a:t>
                      </a:r>
                      <a:endParaRPr kumimoji="1" lang="ja-JP" altLang="en-US" dirty="0"/>
                    </a:p>
                  </a:txBody>
                  <a:tcPr/>
                </a:tc>
                <a:tc>
                  <a:txBody>
                    <a:bodyPr/>
                    <a:lstStyle/>
                    <a:p>
                      <a:r>
                        <a:rPr kumimoji="1" lang="en-US" altLang="ja-JP">
                          <a:hlinkClick r:id="rId2"/>
                        </a:rPr>
                        <a:t>s19529@salesio-sp.ac.jp</a:t>
                      </a:r>
                      <a:endParaRPr kumimoji="1" lang="ja-JP" altLang="en-US" dirty="0"/>
                    </a:p>
                  </a:txBody>
                  <a:tcPr/>
                </a:tc>
                <a:extLst>
                  <a:ext uri="{0D108BD9-81ED-4DB2-BD59-A6C34878D82A}">
                    <a16:rowId xmlns:a16="http://schemas.microsoft.com/office/drawing/2014/main" val="3897920077"/>
                  </a:ext>
                </a:extLst>
              </a:tr>
              <a:tr h="370840">
                <a:tc>
                  <a:txBody>
                    <a:bodyPr/>
                    <a:lstStyle/>
                    <a:p>
                      <a:r>
                        <a:rPr kumimoji="1" lang="en-US" altLang="ja-JP"/>
                        <a:t>full_name</a:t>
                      </a:r>
                      <a:endParaRPr kumimoji="1" lang="ja-JP" altLang="en-US" dirty="0"/>
                    </a:p>
                  </a:txBody>
                  <a:tcPr/>
                </a:tc>
                <a:tc>
                  <a:txBody>
                    <a:bodyPr/>
                    <a:lstStyle/>
                    <a:p>
                      <a:r>
                        <a:rPr kumimoji="1" lang="ja-JP" altLang="en-US"/>
                        <a:t>氏名（フルネーム）</a:t>
                      </a:r>
                      <a:endParaRPr kumimoji="1" lang="ja-JP" altLang="en-US" dirty="0"/>
                    </a:p>
                  </a:txBody>
                  <a:tcPr/>
                </a:tc>
                <a:tc>
                  <a:txBody>
                    <a:bodyPr/>
                    <a:lstStyle/>
                    <a:p>
                      <a:r>
                        <a:rPr kumimoji="1" lang="ja-JP" altLang="en-US"/>
                        <a:t>中作眞仁（フルネーム）</a:t>
                      </a:r>
                      <a:endParaRPr kumimoji="1" lang="ja-JP" altLang="en-US" dirty="0"/>
                    </a:p>
                  </a:txBody>
                  <a:tcPr/>
                </a:tc>
                <a:extLst>
                  <a:ext uri="{0D108BD9-81ED-4DB2-BD59-A6C34878D82A}">
                    <a16:rowId xmlns:a16="http://schemas.microsoft.com/office/drawing/2014/main" val="3026028665"/>
                  </a:ext>
                </a:extLst>
              </a:tr>
              <a:tr h="370840">
                <a:tc>
                  <a:txBody>
                    <a:bodyPr/>
                    <a:lstStyle/>
                    <a:p>
                      <a:r>
                        <a:rPr kumimoji="1" lang="en-US" altLang="ja-JP"/>
                        <a:t>is_active</a:t>
                      </a:r>
                      <a:endParaRPr kumimoji="1" lang="ja-JP" altLang="en-US" dirty="0"/>
                    </a:p>
                  </a:txBody>
                  <a:tcPr/>
                </a:tc>
                <a:tc>
                  <a:txBody>
                    <a:bodyPr/>
                    <a:lstStyle/>
                    <a:p>
                      <a:r>
                        <a:rPr kumimoji="1" lang="ja-JP" altLang="en-US"/>
                        <a:t>アカウント停止フラグ</a:t>
                      </a:r>
                      <a:endParaRPr kumimoji="1" lang="ja-JP" altLang="en-US" dirty="0"/>
                    </a:p>
                  </a:txBody>
                  <a:tcPr/>
                </a:tc>
                <a:tc>
                  <a:txBody>
                    <a:bodyPr/>
                    <a:lstStyle/>
                    <a:p>
                      <a:r>
                        <a:rPr kumimoji="1" lang="en-US" altLang="ja-JP"/>
                        <a:t>True,False</a:t>
                      </a:r>
                      <a:endParaRPr kumimoji="1" lang="en-US" altLang="ja-JP" dirty="0"/>
                    </a:p>
                  </a:txBody>
                  <a:tcPr/>
                </a:tc>
                <a:extLst>
                  <a:ext uri="{0D108BD9-81ED-4DB2-BD59-A6C34878D82A}">
                    <a16:rowId xmlns:a16="http://schemas.microsoft.com/office/drawing/2014/main" val="1544313897"/>
                  </a:ext>
                </a:extLst>
              </a:tr>
              <a:tr h="370840">
                <a:tc>
                  <a:txBody>
                    <a:bodyPr/>
                    <a:lstStyle/>
                    <a:p>
                      <a:r>
                        <a:rPr kumimoji="1" lang="en-US" altLang="ja-JP"/>
                        <a:t>is_staff</a:t>
                      </a:r>
                      <a:endParaRPr kumimoji="1" lang="ja-JP" altLang="en-US" dirty="0"/>
                    </a:p>
                  </a:txBody>
                  <a:tcPr/>
                </a:tc>
                <a:tc>
                  <a:txBody>
                    <a:bodyPr/>
                    <a:lstStyle/>
                    <a:p>
                      <a:r>
                        <a:rPr kumimoji="1" lang="ja-JP" altLang="en-US"/>
                        <a:t>スタッフフラグ</a:t>
                      </a:r>
                      <a:endParaRPr kumimoji="1" lang="ja-JP" altLang="en-US" dirty="0"/>
                    </a:p>
                  </a:txBody>
                  <a:tcPr/>
                </a:tc>
                <a:tc>
                  <a:txBody>
                    <a:bodyPr/>
                    <a:lstStyle/>
                    <a:p>
                      <a:r>
                        <a:rPr kumimoji="1" lang="en-US" altLang="ja-JP" dirty="0" err="1"/>
                        <a:t>True,False</a:t>
                      </a:r>
                      <a:endParaRPr kumimoji="1" lang="ja-JP" altLang="en-US" dirty="0"/>
                    </a:p>
                  </a:txBody>
                  <a:tcPr/>
                </a:tc>
                <a:extLst>
                  <a:ext uri="{0D108BD9-81ED-4DB2-BD59-A6C34878D82A}">
                    <a16:rowId xmlns:a16="http://schemas.microsoft.com/office/drawing/2014/main" val="470181425"/>
                  </a:ext>
                </a:extLst>
              </a:tr>
              <a:tr h="370840">
                <a:tc>
                  <a:txBody>
                    <a:bodyPr/>
                    <a:lstStyle/>
                    <a:p>
                      <a:r>
                        <a:rPr kumimoji="1" lang="en-US" altLang="ja-JP"/>
                        <a:t>is_superuser</a:t>
                      </a:r>
                      <a:endParaRPr kumimoji="1" lang="ja-JP" altLang="en-US" dirty="0"/>
                    </a:p>
                  </a:txBody>
                  <a:tcPr/>
                </a:tc>
                <a:tc>
                  <a:txBody>
                    <a:bodyPr/>
                    <a:lstStyle/>
                    <a:p>
                      <a:r>
                        <a:rPr kumimoji="1" lang="ja-JP" altLang="en-US"/>
                        <a:t>スーパーユーザフラグ</a:t>
                      </a:r>
                      <a:endParaRPr kumimoji="1" lang="ja-JP" altLang="en-US" dirty="0"/>
                    </a:p>
                  </a:txBody>
                  <a:tcPr/>
                </a:tc>
                <a:tc>
                  <a:txBody>
                    <a:bodyPr/>
                    <a:lstStyle/>
                    <a:p>
                      <a:r>
                        <a:rPr kumimoji="1" lang="en-US" altLang="ja-JP" dirty="0" err="1"/>
                        <a:t>True,False</a:t>
                      </a:r>
                      <a:endParaRPr kumimoji="1" lang="ja-JP" altLang="en-US" dirty="0"/>
                    </a:p>
                  </a:txBody>
                  <a:tcPr/>
                </a:tc>
                <a:extLst>
                  <a:ext uri="{0D108BD9-81ED-4DB2-BD59-A6C34878D82A}">
                    <a16:rowId xmlns:a16="http://schemas.microsoft.com/office/drawing/2014/main" val="169700711"/>
                  </a:ext>
                </a:extLst>
              </a:tr>
              <a:tr h="370840">
                <a:tc>
                  <a:txBody>
                    <a:bodyPr/>
                    <a:lstStyle/>
                    <a:p>
                      <a:r>
                        <a:rPr kumimoji="1" lang="en-US" altLang="ja-JP"/>
                        <a:t>last_login</a:t>
                      </a:r>
                      <a:endParaRPr kumimoji="1" lang="ja-JP" altLang="en-US" dirty="0"/>
                    </a:p>
                  </a:txBody>
                  <a:tcPr/>
                </a:tc>
                <a:tc>
                  <a:txBody>
                    <a:bodyPr/>
                    <a:lstStyle/>
                    <a:p>
                      <a:r>
                        <a:rPr kumimoji="1" lang="ja-JP" altLang="en-US" dirty="0"/>
                        <a:t>最終ログイン日</a:t>
                      </a:r>
                    </a:p>
                  </a:txBody>
                  <a:tcPr/>
                </a:tc>
                <a:tc>
                  <a:txBody>
                    <a:bodyPr/>
                    <a:lstStyle/>
                    <a:p>
                      <a:r>
                        <a:rPr kumimoji="1" lang="en-US" altLang="ja-JP" dirty="0"/>
                        <a:t>2022/07/24</a:t>
                      </a:r>
                      <a:endParaRPr kumimoji="1" lang="ja-JP" altLang="en-US" dirty="0"/>
                    </a:p>
                  </a:txBody>
                  <a:tcPr/>
                </a:tc>
                <a:extLst>
                  <a:ext uri="{0D108BD9-81ED-4DB2-BD59-A6C34878D82A}">
                    <a16:rowId xmlns:a16="http://schemas.microsoft.com/office/drawing/2014/main" val="1086475994"/>
                  </a:ext>
                </a:extLst>
              </a:tr>
              <a:tr h="370840">
                <a:tc>
                  <a:txBody>
                    <a:bodyPr/>
                    <a:lstStyle/>
                    <a:p>
                      <a:r>
                        <a:rPr kumimoji="1" lang="en-US" altLang="ja-JP" dirty="0"/>
                        <a:t>password</a:t>
                      </a:r>
                      <a:endParaRPr kumimoji="1" lang="ja-JP" altLang="en-US" dirty="0"/>
                    </a:p>
                  </a:txBody>
                  <a:tcPr/>
                </a:tc>
                <a:tc>
                  <a:txBody>
                    <a:bodyPr/>
                    <a:lstStyle/>
                    <a:p>
                      <a:r>
                        <a:rPr kumimoji="1" lang="ja-JP" altLang="en-US"/>
                        <a:t>パスワード</a:t>
                      </a:r>
                      <a:endParaRPr kumimoji="1" lang="ja-JP" altLang="en-US" dirty="0"/>
                    </a:p>
                  </a:txBody>
                  <a:tcPr/>
                </a:tc>
                <a:tc>
                  <a:txBody>
                    <a:bodyPr/>
                    <a:lstStyle/>
                    <a:p>
                      <a:r>
                        <a:rPr kumimoji="1" lang="en-US" altLang="ja-JP" dirty="0"/>
                        <a:t>12345</a:t>
                      </a:r>
                      <a:endParaRPr kumimoji="1" lang="ja-JP" altLang="en-US" dirty="0"/>
                    </a:p>
                  </a:txBody>
                  <a:tcPr/>
                </a:tc>
                <a:extLst>
                  <a:ext uri="{0D108BD9-81ED-4DB2-BD59-A6C34878D82A}">
                    <a16:rowId xmlns:a16="http://schemas.microsoft.com/office/drawing/2014/main" val="2338801277"/>
                  </a:ext>
                </a:extLst>
              </a:tr>
              <a:tr h="370840">
                <a:tc>
                  <a:txBody>
                    <a:bodyPr/>
                    <a:lstStyle/>
                    <a:p>
                      <a:r>
                        <a:rPr kumimoji="1" lang="en-US" altLang="ja-JP" dirty="0"/>
                        <a:t>username</a:t>
                      </a:r>
                      <a:endParaRPr kumimoji="1" lang="ja-JP" altLang="en-US" dirty="0"/>
                    </a:p>
                  </a:txBody>
                  <a:tcPr/>
                </a:tc>
                <a:tc>
                  <a:txBody>
                    <a:bodyPr/>
                    <a:lstStyle/>
                    <a:p>
                      <a:r>
                        <a:rPr kumimoji="1" lang="ja-JP" altLang="en-US" dirty="0"/>
                        <a:t>ユーザネーム</a:t>
                      </a:r>
                    </a:p>
                  </a:txBody>
                  <a:tcPr/>
                </a:tc>
                <a:tc>
                  <a:txBody>
                    <a:bodyPr/>
                    <a:lstStyle/>
                    <a:p>
                      <a:r>
                        <a:rPr kumimoji="1" lang="en-US" altLang="ja-JP" dirty="0"/>
                        <a:t>s19529</a:t>
                      </a:r>
                      <a:endParaRPr kumimoji="1" lang="ja-JP" altLang="en-US" dirty="0"/>
                    </a:p>
                  </a:txBody>
                  <a:tcPr/>
                </a:tc>
                <a:extLst>
                  <a:ext uri="{0D108BD9-81ED-4DB2-BD59-A6C34878D82A}">
                    <a16:rowId xmlns:a16="http://schemas.microsoft.com/office/drawing/2014/main" val="3513568872"/>
                  </a:ext>
                </a:extLst>
              </a:tr>
              <a:tr h="370840">
                <a:tc>
                  <a:txBody>
                    <a:bodyPr/>
                    <a:lstStyle/>
                    <a:p>
                      <a:r>
                        <a:rPr kumimoji="1" lang="en-US" altLang="ja-JP" dirty="0"/>
                        <a:t>subject</a:t>
                      </a:r>
                      <a:endParaRPr kumimoji="1" lang="ja-JP" altLang="en-US" dirty="0"/>
                    </a:p>
                  </a:txBody>
                  <a:tcPr/>
                </a:tc>
                <a:tc>
                  <a:txBody>
                    <a:bodyPr/>
                    <a:lstStyle/>
                    <a:p>
                      <a:r>
                        <a:rPr kumimoji="1" lang="ja-JP" altLang="en-US" dirty="0"/>
                        <a:t>教科</a:t>
                      </a:r>
                    </a:p>
                  </a:txBody>
                  <a:tcPr/>
                </a:tc>
                <a:tc>
                  <a:txBody>
                    <a:bodyPr/>
                    <a:lstStyle/>
                    <a:p>
                      <a:r>
                        <a:rPr kumimoji="1" lang="en-US" altLang="ja-JP" dirty="0"/>
                        <a:t>OS</a:t>
                      </a:r>
                      <a:r>
                        <a:rPr kumimoji="1" lang="ja-JP" altLang="en-US" dirty="0"/>
                        <a:t>概論</a:t>
                      </a:r>
                    </a:p>
                  </a:txBody>
                  <a:tcPr/>
                </a:tc>
                <a:extLst>
                  <a:ext uri="{0D108BD9-81ED-4DB2-BD59-A6C34878D82A}">
                    <a16:rowId xmlns:a16="http://schemas.microsoft.com/office/drawing/2014/main" val="3589550778"/>
                  </a:ext>
                </a:extLst>
              </a:tr>
              <a:tr h="370840">
                <a:tc>
                  <a:txBody>
                    <a:bodyPr/>
                    <a:lstStyle/>
                    <a:p>
                      <a:r>
                        <a:rPr kumimoji="1" lang="en-US" altLang="ja-JP" dirty="0" err="1"/>
                        <a:t>guoup</a:t>
                      </a:r>
                      <a:endParaRPr kumimoji="1" lang="ja-JP" altLang="en-US" dirty="0"/>
                    </a:p>
                  </a:txBody>
                  <a:tcPr/>
                </a:tc>
                <a:tc>
                  <a:txBody>
                    <a:bodyPr/>
                    <a:lstStyle/>
                    <a:p>
                      <a:r>
                        <a:rPr kumimoji="1" lang="ja-JP" altLang="en-US" dirty="0"/>
                        <a:t>グループ</a:t>
                      </a:r>
                    </a:p>
                  </a:txBody>
                  <a:tcPr/>
                </a:tc>
                <a:tc>
                  <a:txBody>
                    <a:bodyPr/>
                    <a:lstStyle/>
                    <a:p>
                      <a:r>
                        <a:rPr kumimoji="1" lang="en-US" altLang="ja-JP" dirty="0" err="1"/>
                        <a:t>HomeroomTeacher</a:t>
                      </a:r>
                      <a:endParaRPr kumimoji="1" lang="ja-JP" altLang="en-US" dirty="0"/>
                    </a:p>
                  </a:txBody>
                  <a:tcPr/>
                </a:tc>
                <a:extLst>
                  <a:ext uri="{0D108BD9-81ED-4DB2-BD59-A6C34878D82A}">
                    <a16:rowId xmlns:a16="http://schemas.microsoft.com/office/drawing/2014/main" val="2903387019"/>
                  </a:ext>
                </a:extLst>
              </a:tr>
              <a:tr h="370840">
                <a:tc>
                  <a:txBody>
                    <a:bodyPr/>
                    <a:lstStyle/>
                    <a:p>
                      <a:r>
                        <a:rPr kumimoji="1" lang="en-US" altLang="ja-JP" dirty="0"/>
                        <a:t>permission</a:t>
                      </a:r>
                      <a:endParaRPr kumimoji="1" lang="ja-JP" altLang="en-US" dirty="0"/>
                    </a:p>
                  </a:txBody>
                  <a:tcPr/>
                </a:tc>
                <a:tc>
                  <a:txBody>
                    <a:bodyPr/>
                    <a:lstStyle/>
                    <a:p>
                      <a:r>
                        <a:rPr kumimoji="1" lang="ja-JP" altLang="en-US" dirty="0"/>
                        <a:t>モデル権限</a:t>
                      </a:r>
                    </a:p>
                  </a:txBody>
                  <a:tcPr/>
                </a:tc>
                <a:tc>
                  <a:txBody>
                    <a:bodyPr/>
                    <a:lstStyle/>
                    <a:p>
                      <a:endParaRPr kumimoji="1" lang="ja-JP" altLang="en-US" dirty="0"/>
                    </a:p>
                  </a:txBody>
                  <a:tcPr/>
                </a:tc>
                <a:extLst>
                  <a:ext uri="{0D108BD9-81ED-4DB2-BD59-A6C34878D82A}">
                    <a16:rowId xmlns:a16="http://schemas.microsoft.com/office/drawing/2014/main" val="1969748940"/>
                  </a:ext>
                </a:extLst>
              </a:tr>
            </a:tbl>
          </a:graphicData>
        </a:graphic>
      </p:graphicFrame>
    </p:spTree>
    <p:extLst>
      <p:ext uri="{BB962C8B-B14F-4D97-AF65-F5344CB8AC3E}">
        <p14:creationId xmlns:p14="http://schemas.microsoft.com/office/powerpoint/2010/main" val="1713172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8D48CD-6F48-88A7-39DB-9A44377114AC}"/>
              </a:ext>
            </a:extLst>
          </p:cNvPr>
          <p:cNvSpPr>
            <a:spLocks noGrp="1"/>
          </p:cNvSpPr>
          <p:nvPr>
            <p:ph type="title"/>
          </p:nvPr>
        </p:nvSpPr>
        <p:spPr/>
        <p:txBody>
          <a:bodyPr/>
          <a:lstStyle/>
          <a:p>
            <a:r>
              <a:rPr kumimoji="1" lang="ja-JP" altLang="en-US" dirty="0"/>
              <a:t>フィールドの詳細</a:t>
            </a:r>
            <a:r>
              <a:rPr lang="ja-JP" altLang="en-US" dirty="0"/>
              <a:t>（</a:t>
            </a:r>
            <a:r>
              <a:rPr lang="en-US" altLang="ja-JP" dirty="0"/>
              <a:t>Subject</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922D70CE-9E25-6EE7-B33B-35EEC5061FD4}"/>
              </a:ext>
            </a:extLst>
          </p:cNvPr>
          <p:cNvSpPr>
            <a:spLocks noGrp="1"/>
          </p:cNvSpPr>
          <p:nvPr>
            <p:ph idx="1"/>
          </p:nvPr>
        </p:nvSpPr>
        <p:spPr/>
        <p:txBody>
          <a:bodyPr/>
          <a:lstStyle/>
          <a:p>
            <a:r>
              <a:rPr kumimoji="1" lang="ja-JP" altLang="en-US" dirty="0"/>
              <a:t>この</a:t>
            </a:r>
            <a:r>
              <a:rPr kumimoji="1" lang="en-US" altLang="ja-JP" dirty="0"/>
              <a:t>Subject</a:t>
            </a:r>
            <a:r>
              <a:rPr lang="ja-JP" altLang="en-US" dirty="0"/>
              <a:t>には教科情報が入る。</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BAB2609-17A0-3228-74AF-EB461D1E69DC}"/>
              </a:ext>
            </a:extLst>
          </p:cNvPr>
          <p:cNvSpPr>
            <a:spLocks noGrp="1"/>
          </p:cNvSpPr>
          <p:nvPr>
            <p:ph type="sldNum" sz="quarter" idx="12"/>
          </p:nvPr>
        </p:nvSpPr>
        <p:spPr/>
        <p:txBody>
          <a:bodyPr/>
          <a:lstStyle/>
          <a:p>
            <a:fld id="{FE577398-8FCA-4A77-ADAB-09A41C9A615B}" type="slidenum">
              <a:rPr kumimoji="1" lang="ja-JP" altLang="en-US" smtClean="0"/>
              <a:t>41</a:t>
            </a:fld>
            <a:endParaRPr kumimoji="1" lang="ja-JP" altLang="en-US"/>
          </a:p>
        </p:txBody>
      </p:sp>
      <p:graphicFrame>
        <p:nvGraphicFramePr>
          <p:cNvPr id="5" name="表 5">
            <a:extLst>
              <a:ext uri="{FF2B5EF4-FFF2-40B4-BE49-F238E27FC236}">
                <a16:creationId xmlns:a16="http://schemas.microsoft.com/office/drawing/2014/main" id="{1E42205D-B7A9-4745-7578-B74100BC1F0B}"/>
              </a:ext>
            </a:extLst>
          </p:cNvPr>
          <p:cNvGraphicFramePr>
            <a:graphicFrameLocks noGrp="1"/>
          </p:cNvGraphicFramePr>
          <p:nvPr>
            <p:extLst>
              <p:ext uri="{D42A27DB-BD31-4B8C-83A1-F6EECF244321}">
                <p14:modId xmlns:p14="http://schemas.microsoft.com/office/powerpoint/2010/main" val="2948018625"/>
              </p:ext>
            </p:extLst>
          </p:nvPr>
        </p:nvGraphicFramePr>
        <p:xfrm>
          <a:off x="2032000" y="2512747"/>
          <a:ext cx="8397876" cy="2225040"/>
        </p:xfrm>
        <a:graphic>
          <a:graphicData uri="http://schemas.openxmlformats.org/drawingml/2006/table">
            <a:tbl>
              <a:tblPr firstRow="1" bandRow="1">
                <a:tableStyleId>{5C22544A-7EE6-4342-B048-85BDC9FD1C3A}</a:tableStyleId>
              </a:tblPr>
              <a:tblGrid>
                <a:gridCol w="2799292">
                  <a:extLst>
                    <a:ext uri="{9D8B030D-6E8A-4147-A177-3AD203B41FA5}">
                      <a16:colId xmlns:a16="http://schemas.microsoft.com/office/drawing/2014/main" val="4280842992"/>
                    </a:ext>
                  </a:extLst>
                </a:gridCol>
                <a:gridCol w="2799292">
                  <a:extLst>
                    <a:ext uri="{9D8B030D-6E8A-4147-A177-3AD203B41FA5}">
                      <a16:colId xmlns:a16="http://schemas.microsoft.com/office/drawing/2014/main" val="1761609532"/>
                    </a:ext>
                  </a:extLst>
                </a:gridCol>
                <a:gridCol w="2799292">
                  <a:extLst>
                    <a:ext uri="{9D8B030D-6E8A-4147-A177-3AD203B41FA5}">
                      <a16:colId xmlns:a16="http://schemas.microsoft.com/office/drawing/2014/main" val="2203705523"/>
                    </a:ext>
                  </a:extLst>
                </a:gridCol>
              </a:tblGrid>
              <a:tr h="370840">
                <a:tc>
                  <a:txBody>
                    <a:bodyPr/>
                    <a:lstStyle/>
                    <a:p>
                      <a:r>
                        <a:rPr kumimoji="1" lang="ja-JP" altLang="en-US" dirty="0"/>
                        <a:t>列データ</a:t>
                      </a:r>
                    </a:p>
                  </a:txBody>
                  <a:tcPr/>
                </a:tc>
                <a:tc>
                  <a:txBody>
                    <a:bodyPr/>
                    <a:lstStyle/>
                    <a:p>
                      <a:r>
                        <a:rPr kumimoji="1" lang="ja-JP" altLang="en-US"/>
                        <a:t>格納内容</a:t>
                      </a:r>
                      <a:endParaRPr kumimoji="1" lang="ja-JP" altLang="en-US" dirty="0"/>
                    </a:p>
                  </a:txBody>
                  <a:tcPr/>
                </a:tc>
                <a:tc>
                  <a:txBody>
                    <a:bodyPr/>
                    <a:lstStyle/>
                    <a:p>
                      <a:r>
                        <a:rPr kumimoji="1" lang="ja-JP" altLang="en-US"/>
                        <a:t>データ例</a:t>
                      </a:r>
                      <a:endParaRPr kumimoji="1" lang="ja-JP" altLang="en-US" dirty="0"/>
                    </a:p>
                  </a:txBody>
                  <a:tcPr/>
                </a:tc>
                <a:extLst>
                  <a:ext uri="{0D108BD9-81ED-4DB2-BD59-A6C34878D82A}">
                    <a16:rowId xmlns:a16="http://schemas.microsoft.com/office/drawing/2014/main" val="3045183314"/>
                  </a:ext>
                </a:extLst>
              </a:tr>
              <a:tr h="370840">
                <a:tc>
                  <a:txBody>
                    <a:bodyPr/>
                    <a:lstStyle/>
                    <a:p>
                      <a:r>
                        <a:rPr kumimoji="1" lang="en-US" altLang="ja-JP"/>
                        <a:t>Date</a:t>
                      </a:r>
                      <a:endParaRPr kumimoji="1" lang="ja-JP" altLang="en-US" dirty="0"/>
                    </a:p>
                  </a:txBody>
                  <a:tcPr/>
                </a:tc>
                <a:tc>
                  <a:txBody>
                    <a:bodyPr/>
                    <a:lstStyle/>
                    <a:p>
                      <a:r>
                        <a:rPr kumimoji="1" lang="ja-JP" altLang="en-US"/>
                        <a:t>曜日</a:t>
                      </a:r>
                      <a:endParaRPr kumimoji="1" lang="ja-JP" altLang="en-US" dirty="0"/>
                    </a:p>
                  </a:txBody>
                  <a:tcPr/>
                </a:tc>
                <a:tc>
                  <a:txBody>
                    <a:bodyPr/>
                    <a:lstStyle/>
                    <a:p>
                      <a:r>
                        <a:rPr kumimoji="1" lang="ja-JP" altLang="en-US"/>
                        <a:t>月曜日</a:t>
                      </a:r>
                      <a:endParaRPr kumimoji="1" lang="ja-JP" altLang="en-US" dirty="0"/>
                    </a:p>
                  </a:txBody>
                  <a:tcPr/>
                </a:tc>
                <a:extLst>
                  <a:ext uri="{0D108BD9-81ED-4DB2-BD59-A6C34878D82A}">
                    <a16:rowId xmlns:a16="http://schemas.microsoft.com/office/drawing/2014/main" val="141579468"/>
                  </a:ext>
                </a:extLst>
              </a:tr>
              <a:tr h="370840">
                <a:tc>
                  <a:txBody>
                    <a:bodyPr/>
                    <a:lstStyle/>
                    <a:p>
                      <a:r>
                        <a:rPr kumimoji="1" lang="en-US" altLang="ja-JP"/>
                        <a:t>Department</a:t>
                      </a:r>
                      <a:endParaRPr kumimoji="1" lang="ja-JP" altLang="en-US" dirty="0"/>
                    </a:p>
                  </a:txBody>
                  <a:tcPr/>
                </a:tc>
                <a:tc>
                  <a:txBody>
                    <a:bodyPr/>
                    <a:lstStyle/>
                    <a:p>
                      <a:r>
                        <a:rPr kumimoji="1" lang="ja-JP" altLang="en-US"/>
                        <a:t>所属</a:t>
                      </a:r>
                      <a:endParaRPr kumimoji="1" lang="ja-JP" altLang="en-US" dirty="0"/>
                    </a:p>
                  </a:txBody>
                  <a:tcPr/>
                </a:tc>
                <a:tc>
                  <a:txBody>
                    <a:bodyPr/>
                    <a:lstStyle/>
                    <a:p>
                      <a:r>
                        <a:rPr kumimoji="1" lang="ja-JP" altLang="en-US" dirty="0"/>
                        <a:t>５</a:t>
                      </a:r>
                      <a:r>
                        <a:rPr kumimoji="1" lang="en-US" altLang="ja-JP" dirty="0"/>
                        <a:t>CS</a:t>
                      </a:r>
                      <a:endParaRPr kumimoji="1" lang="ja-JP" altLang="en-US" dirty="0"/>
                    </a:p>
                  </a:txBody>
                  <a:tcPr/>
                </a:tc>
                <a:extLst>
                  <a:ext uri="{0D108BD9-81ED-4DB2-BD59-A6C34878D82A}">
                    <a16:rowId xmlns:a16="http://schemas.microsoft.com/office/drawing/2014/main" val="3897920077"/>
                  </a:ext>
                </a:extLst>
              </a:tr>
              <a:tr h="370840">
                <a:tc>
                  <a:txBody>
                    <a:bodyPr/>
                    <a:lstStyle/>
                    <a:p>
                      <a:r>
                        <a:rPr kumimoji="1" lang="en-US" altLang="ja-JP"/>
                        <a:t>Hour</a:t>
                      </a:r>
                      <a:endParaRPr kumimoji="1" lang="ja-JP" altLang="en-US" dirty="0"/>
                    </a:p>
                  </a:txBody>
                  <a:tcPr/>
                </a:tc>
                <a:tc>
                  <a:txBody>
                    <a:bodyPr/>
                    <a:lstStyle/>
                    <a:p>
                      <a:r>
                        <a:rPr kumimoji="1" lang="ja-JP" altLang="en-US"/>
                        <a:t>時限</a:t>
                      </a:r>
                      <a:endParaRPr kumimoji="1" lang="ja-JP" altLang="en-US" dirty="0"/>
                    </a:p>
                  </a:txBody>
                  <a:tcPr/>
                </a:tc>
                <a:tc>
                  <a:txBody>
                    <a:bodyPr/>
                    <a:lstStyle/>
                    <a:p>
                      <a:r>
                        <a:rPr kumimoji="1" lang="en-US" altLang="ja-JP" dirty="0"/>
                        <a:t>1</a:t>
                      </a:r>
                      <a:r>
                        <a:rPr kumimoji="1" lang="ja-JP" altLang="en-US" dirty="0"/>
                        <a:t>・</a:t>
                      </a:r>
                      <a:r>
                        <a:rPr kumimoji="1" lang="en-US" altLang="ja-JP" dirty="0"/>
                        <a:t>2</a:t>
                      </a:r>
                      <a:endParaRPr kumimoji="1" lang="ja-JP" altLang="en-US" dirty="0"/>
                    </a:p>
                  </a:txBody>
                  <a:tcPr/>
                </a:tc>
                <a:extLst>
                  <a:ext uri="{0D108BD9-81ED-4DB2-BD59-A6C34878D82A}">
                    <a16:rowId xmlns:a16="http://schemas.microsoft.com/office/drawing/2014/main" val="3026028665"/>
                  </a:ext>
                </a:extLst>
              </a:tr>
              <a:tr h="370840">
                <a:tc>
                  <a:txBody>
                    <a:bodyPr/>
                    <a:lstStyle/>
                    <a:p>
                      <a:r>
                        <a:rPr kumimoji="1" lang="en-US" altLang="ja-JP"/>
                        <a:t>Period</a:t>
                      </a:r>
                      <a:endParaRPr kumimoji="1" lang="ja-JP" altLang="en-US" dirty="0"/>
                    </a:p>
                  </a:txBody>
                  <a:tcPr/>
                </a:tc>
                <a:tc>
                  <a:txBody>
                    <a:bodyPr/>
                    <a:lstStyle/>
                    <a:p>
                      <a:r>
                        <a:rPr kumimoji="1" lang="ja-JP" altLang="en-US"/>
                        <a:t>期間</a:t>
                      </a:r>
                      <a:endParaRPr kumimoji="1" lang="ja-JP" altLang="en-US" dirty="0"/>
                    </a:p>
                  </a:txBody>
                  <a:tcPr/>
                </a:tc>
                <a:tc>
                  <a:txBody>
                    <a:bodyPr/>
                    <a:lstStyle/>
                    <a:p>
                      <a:r>
                        <a:rPr kumimoji="1" lang="ja-JP" altLang="en-US" dirty="0"/>
                        <a:t>前期</a:t>
                      </a:r>
                      <a:endParaRPr kumimoji="1" lang="en-US" altLang="ja-JP" dirty="0"/>
                    </a:p>
                  </a:txBody>
                  <a:tcPr/>
                </a:tc>
                <a:extLst>
                  <a:ext uri="{0D108BD9-81ED-4DB2-BD59-A6C34878D82A}">
                    <a16:rowId xmlns:a16="http://schemas.microsoft.com/office/drawing/2014/main" val="1544313897"/>
                  </a:ext>
                </a:extLst>
              </a:tr>
              <a:tr h="370840">
                <a:tc>
                  <a:txBody>
                    <a:bodyPr/>
                    <a:lstStyle/>
                    <a:p>
                      <a:r>
                        <a:rPr kumimoji="1" lang="en-US" altLang="ja-JP"/>
                        <a:t>Subject</a:t>
                      </a:r>
                      <a:endParaRPr kumimoji="1" lang="ja-JP" altLang="en-US" dirty="0"/>
                    </a:p>
                  </a:txBody>
                  <a:tcPr/>
                </a:tc>
                <a:tc>
                  <a:txBody>
                    <a:bodyPr/>
                    <a:lstStyle/>
                    <a:p>
                      <a:r>
                        <a:rPr kumimoji="1" lang="ja-JP" altLang="en-US"/>
                        <a:t>教科名</a:t>
                      </a:r>
                      <a:endParaRPr kumimoji="1" lang="ja-JP" altLang="en-US" dirty="0"/>
                    </a:p>
                  </a:txBody>
                  <a:tcPr/>
                </a:tc>
                <a:tc>
                  <a:txBody>
                    <a:bodyPr/>
                    <a:lstStyle/>
                    <a:p>
                      <a:r>
                        <a:rPr kumimoji="1" lang="en-US" altLang="ja-JP" dirty="0"/>
                        <a:t>OS</a:t>
                      </a:r>
                      <a:r>
                        <a:rPr kumimoji="1" lang="ja-JP" altLang="en-US" dirty="0"/>
                        <a:t>概論</a:t>
                      </a:r>
                    </a:p>
                  </a:txBody>
                  <a:tcPr/>
                </a:tc>
                <a:extLst>
                  <a:ext uri="{0D108BD9-81ED-4DB2-BD59-A6C34878D82A}">
                    <a16:rowId xmlns:a16="http://schemas.microsoft.com/office/drawing/2014/main" val="470181425"/>
                  </a:ext>
                </a:extLst>
              </a:tr>
            </a:tbl>
          </a:graphicData>
        </a:graphic>
      </p:graphicFrame>
    </p:spTree>
    <p:extLst>
      <p:ext uri="{BB962C8B-B14F-4D97-AF65-F5344CB8AC3E}">
        <p14:creationId xmlns:p14="http://schemas.microsoft.com/office/powerpoint/2010/main" val="2292406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89337-96D2-4505-6B86-B6660A48AA08}"/>
              </a:ext>
            </a:extLst>
          </p:cNvPr>
          <p:cNvSpPr>
            <a:spLocks noGrp="1"/>
          </p:cNvSpPr>
          <p:nvPr>
            <p:ph type="title"/>
          </p:nvPr>
        </p:nvSpPr>
        <p:spPr>
          <a:xfrm>
            <a:off x="838200" y="2766218"/>
            <a:ext cx="10515600" cy="1325563"/>
          </a:xfrm>
        </p:spPr>
        <p:txBody>
          <a:bodyPr/>
          <a:lstStyle/>
          <a:p>
            <a:pPr algn="ctr"/>
            <a:r>
              <a:rPr kumimoji="1" lang="ja-JP" altLang="en-US" dirty="0"/>
              <a:t>動作関連</a:t>
            </a:r>
          </a:p>
        </p:txBody>
      </p:sp>
      <p:sp>
        <p:nvSpPr>
          <p:cNvPr id="4" name="スライド番号プレースホルダー 3">
            <a:extLst>
              <a:ext uri="{FF2B5EF4-FFF2-40B4-BE49-F238E27FC236}">
                <a16:creationId xmlns:a16="http://schemas.microsoft.com/office/drawing/2014/main" id="{BF4E5F26-BBF2-1397-1C2E-96B303D8D630}"/>
              </a:ext>
            </a:extLst>
          </p:cNvPr>
          <p:cNvSpPr>
            <a:spLocks noGrp="1"/>
          </p:cNvSpPr>
          <p:nvPr>
            <p:ph type="sldNum" sz="quarter" idx="12"/>
          </p:nvPr>
        </p:nvSpPr>
        <p:spPr/>
        <p:txBody>
          <a:bodyPr/>
          <a:lstStyle/>
          <a:p>
            <a:fld id="{FE577398-8FCA-4A77-ADAB-09A41C9A615B}" type="slidenum">
              <a:rPr kumimoji="1" lang="ja-JP" altLang="en-US" smtClean="0"/>
              <a:t>42</a:t>
            </a:fld>
            <a:endParaRPr kumimoji="1" lang="ja-JP" altLang="en-US"/>
          </a:p>
        </p:txBody>
      </p:sp>
    </p:spTree>
    <p:extLst>
      <p:ext uri="{BB962C8B-B14F-4D97-AF65-F5344CB8AC3E}">
        <p14:creationId xmlns:p14="http://schemas.microsoft.com/office/powerpoint/2010/main" val="312495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3D7E43-783C-DDF7-E8DB-CBF225239B07}"/>
              </a:ext>
            </a:extLst>
          </p:cNvPr>
          <p:cNvSpPr>
            <a:spLocks noGrp="1"/>
          </p:cNvSpPr>
          <p:nvPr>
            <p:ph type="title"/>
          </p:nvPr>
        </p:nvSpPr>
        <p:spPr/>
        <p:txBody>
          <a:bodyPr/>
          <a:lstStyle/>
          <a:p>
            <a:r>
              <a:rPr kumimoji="1" lang="ja-JP" altLang="en-US" dirty="0"/>
              <a:t>ログイン画面の動き</a:t>
            </a:r>
          </a:p>
        </p:txBody>
      </p:sp>
      <p:sp>
        <p:nvSpPr>
          <p:cNvPr id="3" name="コンテンツ プレースホルダー 2">
            <a:extLst>
              <a:ext uri="{FF2B5EF4-FFF2-40B4-BE49-F238E27FC236}">
                <a16:creationId xmlns:a16="http://schemas.microsoft.com/office/drawing/2014/main" id="{4C0F1552-B409-1BB5-1398-605319F24D6E}"/>
              </a:ext>
            </a:extLst>
          </p:cNvPr>
          <p:cNvSpPr>
            <a:spLocks noGrp="1"/>
          </p:cNvSpPr>
          <p:nvPr>
            <p:ph idx="1"/>
          </p:nvPr>
        </p:nvSpPr>
        <p:spPr/>
        <p:txBody>
          <a:bodyPr/>
          <a:lstStyle/>
          <a:p>
            <a:r>
              <a:rPr kumimoji="1" lang="en-US" altLang="ja-JP" dirty="0"/>
              <a:t>username</a:t>
            </a:r>
            <a:r>
              <a:rPr kumimoji="1" lang="ja-JP" altLang="en-US" dirty="0"/>
              <a:t>と</a:t>
            </a:r>
            <a:r>
              <a:rPr kumimoji="1" lang="en-US" altLang="ja-JP" dirty="0"/>
              <a:t>password</a:t>
            </a:r>
            <a:r>
              <a:rPr kumimoji="1" lang="ja-JP" altLang="en-US" dirty="0"/>
              <a:t>を入力してログインボタンを押し、ログイン認証を行う。</a:t>
            </a:r>
            <a:endParaRPr kumimoji="1" lang="en-US" altLang="ja-JP" dirty="0"/>
          </a:p>
          <a:p>
            <a:r>
              <a:rPr kumimoji="1" lang="en-US" altLang="ja-JP" dirty="0"/>
              <a:t>username</a:t>
            </a:r>
            <a:r>
              <a:rPr lang="ja-JP" altLang="en-US" dirty="0"/>
              <a:t>がデータベースに存在しない場合「</a:t>
            </a:r>
            <a:r>
              <a:rPr lang="en-US" altLang="ja-JP" dirty="0"/>
              <a:t>Please enter a valid username</a:t>
            </a:r>
            <a:r>
              <a:rPr lang="ja-JP" altLang="en-US" dirty="0"/>
              <a:t>」とエラー表示する。また、現在入力されている文字列は消さない。</a:t>
            </a:r>
            <a:endParaRPr lang="en-US" altLang="ja-JP" dirty="0"/>
          </a:p>
          <a:p>
            <a:r>
              <a:rPr lang="en-US" altLang="ja-JP" dirty="0"/>
              <a:t>password</a:t>
            </a:r>
            <a:r>
              <a:rPr lang="ja-JP" altLang="en-US" dirty="0"/>
              <a:t>は</a:t>
            </a:r>
            <a:r>
              <a:rPr lang="en-US" altLang="ja-JP" dirty="0"/>
              <a:t>username</a:t>
            </a:r>
            <a:r>
              <a:rPr lang="ja-JP" altLang="en-US" dirty="0"/>
              <a:t>に関連している</a:t>
            </a:r>
            <a:r>
              <a:rPr lang="en-US" altLang="ja-JP" dirty="0"/>
              <a:t>password</a:t>
            </a:r>
            <a:r>
              <a:rPr lang="ja-JP" altLang="en-US" dirty="0"/>
              <a:t>と一致しない場合「</a:t>
            </a:r>
            <a:r>
              <a:rPr lang="en-US" altLang="ja-JP" dirty="0"/>
              <a:t>Please enter the correct username and password</a:t>
            </a:r>
            <a:r>
              <a:rPr lang="ja-JP" altLang="en-US" dirty="0"/>
              <a:t>」とエラー表示する。また、現在入力されている文字列は消さない。</a:t>
            </a:r>
            <a:endParaRPr lang="en-US" altLang="ja-JP" dirty="0"/>
          </a:p>
          <a:p>
            <a:r>
              <a:rPr lang="ja-JP" altLang="en-US" dirty="0"/>
              <a:t>選択しているテキストボックスがわかるようにする。</a:t>
            </a:r>
            <a:endParaRPr lang="en-US" altLang="ja-JP" dirty="0"/>
          </a:p>
          <a:p>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ABAA1ED8-6AFC-2F32-EDE4-6D373A9354FA}"/>
              </a:ext>
            </a:extLst>
          </p:cNvPr>
          <p:cNvSpPr>
            <a:spLocks noGrp="1"/>
          </p:cNvSpPr>
          <p:nvPr>
            <p:ph type="sldNum" sz="quarter" idx="12"/>
          </p:nvPr>
        </p:nvSpPr>
        <p:spPr/>
        <p:txBody>
          <a:bodyPr/>
          <a:lstStyle/>
          <a:p>
            <a:fld id="{FE577398-8FCA-4A77-ADAB-09A41C9A615B}" type="slidenum">
              <a:rPr kumimoji="1" lang="ja-JP" altLang="en-US" smtClean="0"/>
              <a:t>43</a:t>
            </a:fld>
            <a:endParaRPr kumimoji="1" lang="ja-JP" altLang="en-US"/>
          </a:p>
        </p:txBody>
      </p:sp>
    </p:spTree>
    <p:extLst>
      <p:ext uri="{BB962C8B-B14F-4D97-AF65-F5344CB8AC3E}">
        <p14:creationId xmlns:p14="http://schemas.microsoft.com/office/powerpoint/2010/main" val="1616091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0C2AD7-6609-6C20-E944-55C24193AA2E}"/>
              </a:ext>
            </a:extLst>
          </p:cNvPr>
          <p:cNvSpPr>
            <a:spLocks noGrp="1"/>
          </p:cNvSpPr>
          <p:nvPr>
            <p:ph type="title"/>
          </p:nvPr>
        </p:nvSpPr>
        <p:spPr/>
        <p:txBody>
          <a:bodyPr/>
          <a:lstStyle/>
          <a:p>
            <a:r>
              <a:rPr kumimoji="1" lang="ja-JP" altLang="en-US" dirty="0"/>
              <a:t>ログイン機能</a:t>
            </a:r>
          </a:p>
        </p:txBody>
      </p:sp>
      <p:sp>
        <p:nvSpPr>
          <p:cNvPr id="3" name="コンテンツ プレースホルダー 2">
            <a:extLst>
              <a:ext uri="{FF2B5EF4-FFF2-40B4-BE49-F238E27FC236}">
                <a16:creationId xmlns:a16="http://schemas.microsoft.com/office/drawing/2014/main" id="{1814B067-7854-DCFB-03AE-1CCB46C10DEF}"/>
              </a:ext>
            </a:extLst>
          </p:cNvPr>
          <p:cNvSpPr>
            <a:spLocks noGrp="1"/>
          </p:cNvSpPr>
          <p:nvPr>
            <p:ph idx="1"/>
          </p:nvPr>
        </p:nvSpPr>
        <p:spPr/>
        <p:txBody>
          <a:bodyPr>
            <a:normAutofit lnSpcReduction="10000"/>
          </a:bodyPr>
          <a:lstStyle/>
          <a:p>
            <a:r>
              <a:rPr kumimoji="1" lang="en-US" altLang="ja-JP" dirty="0" err="1"/>
              <a:t>django</a:t>
            </a:r>
            <a:r>
              <a:rPr kumimoji="1" lang="ja-JP" altLang="en-US" dirty="0"/>
              <a:t>デフォルトのユーザモデルは使用せず、</a:t>
            </a:r>
            <a:r>
              <a:rPr lang="en-US" altLang="ja-JP" dirty="0" err="1"/>
              <a:t>C</a:t>
            </a:r>
            <a:r>
              <a:rPr kumimoji="1" lang="en-US" altLang="ja-JP" dirty="0" err="1"/>
              <a:t>ustomUser</a:t>
            </a:r>
            <a:r>
              <a:rPr kumimoji="1" lang="ja-JP" altLang="en-US" dirty="0"/>
              <a:t>を使用する。</a:t>
            </a:r>
            <a:endParaRPr lang="en-US" altLang="ja-JP" dirty="0"/>
          </a:p>
          <a:p>
            <a:r>
              <a:rPr lang="ja-JP" altLang="en-US" dirty="0"/>
              <a:t>今回使用する</a:t>
            </a:r>
            <a:r>
              <a:rPr lang="en-US" altLang="ja-JP" dirty="0" err="1"/>
              <a:t>CustomUser</a:t>
            </a:r>
            <a:r>
              <a:rPr lang="ja-JP" altLang="en-US" dirty="0"/>
              <a:t>は</a:t>
            </a:r>
            <a:r>
              <a:rPr lang="en-US" altLang="ja-JP" dirty="0" err="1"/>
              <a:t>AbstractBaseUser</a:t>
            </a:r>
            <a:r>
              <a:rPr lang="ja-JP" altLang="en-US" dirty="0"/>
              <a:t>と</a:t>
            </a:r>
            <a:r>
              <a:rPr lang="en-US" altLang="ja-JP" dirty="0" err="1"/>
              <a:t>PermissionsMixin</a:t>
            </a:r>
            <a:r>
              <a:rPr lang="ja-JP" altLang="en-US" dirty="0"/>
              <a:t>を継承する。</a:t>
            </a:r>
            <a:endParaRPr lang="en-US" altLang="ja-JP" dirty="0"/>
          </a:p>
          <a:p>
            <a:r>
              <a:rPr kumimoji="1" lang="ja-JP" altLang="en-US" dirty="0"/>
              <a:t>またデフォルトのモデルにはほとんど手を加えないため</a:t>
            </a:r>
            <a:r>
              <a:rPr lang="en-US" altLang="ja-JP" dirty="0" err="1"/>
              <a:t>UsermMnager</a:t>
            </a:r>
            <a:r>
              <a:rPr lang="ja-JP" altLang="en-US" dirty="0"/>
              <a:t>の変更は必要ない。</a:t>
            </a:r>
            <a:endParaRPr lang="en-US" altLang="ja-JP" dirty="0"/>
          </a:p>
          <a:p>
            <a:r>
              <a:rPr lang="ja-JP" altLang="en-US" dirty="0"/>
              <a:t>ログインボタンが押されたのちに入力された文字列を使用し認証を行う。</a:t>
            </a:r>
            <a:endParaRPr lang="en-US" altLang="ja-JP" dirty="0"/>
          </a:p>
          <a:p>
            <a:r>
              <a:rPr lang="ja-JP" altLang="en-US" dirty="0"/>
              <a:t>認証承諾後ユーザに関連されたグループで遷移するページ決定する。</a:t>
            </a:r>
            <a:endParaRPr lang="en-US" altLang="ja-JP" dirty="0"/>
          </a:p>
        </p:txBody>
      </p:sp>
      <p:sp>
        <p:nvSpPr>
          <p:cNvPr id="4" name="スライド番号プレースホルダー 3">
            <a:extLst>
              <a:ext uri="{FF2B5EF4-FFF2-40B4-BE49-F238E27FC236}">
                <a16:creationId xmlns:a16="http://schemas.microsoft.com/office/drawing/2014/main" id="{50414E6B-CCD4-4474-AD72-9898FC1F686C}"/>
              </a:ext>
            </a:extLst>
          </p:cNvPr>
          <p:cNvSpPr>
            <a:spLocks noGrp="1"/>
          </p:cNvSpPr>
          <p:nvPr>
            <p:ph type="sldNum" sz="quarter" idx="12"/>
          </p:nvPr>
        </p:nvSpPr>
        <p:spPr/>
        <p:txBody>
          <a:bodyPr/>
          <a:lstStyle/>
          <a:p>
            <a:fld id="{FE577398-8FCA-4A77-ADAB-09A41C9A615B}" type="slidenum">
              <a:rPr kumimoji="1" lang="ja-JP" altLang="en-US" smtClean="0"/>
              <a:t>44</a:t>
            </a:fld>
            <a:endParaRPr kumimoji="1" lang="ja-JP" altLang="en-US"/>
          </a:p>
        </p:txBody>
      </p:sp>
    </p:spTree>
    <p:extLst>
      <p:ext uri="{BB962C8B-B14F-4D97-AF65-F5344CB8AC3E}">
        <p14:creationId xmlns:p14="http://schemas.microsoft.com/office/powerpoint/2010/main" val="3962716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107E4-BB4F-9A38-94BA-8A2B09ED6EE4}"/>
              </a:ext>
            </a:extLst>
          </p:cNvPr>
          <p:cNvSpPr>
            <a:spLocks noGrp="1"/>
          </p:cNvSpPr>
          <p:nvPr>
            <p:ph type="title"/>
          </p:nvPr>
        </p:nvSpPr>
        <p:spPr/>
        <p:txBody>
          <a:bodyPr/>
          <a:lstStyle/>
          <a:p>
            <a:r>
              <a:rPr kumimoji="1" lang="ja-JP" altLang="en-US" dirty="0"/>
              <a:t>出欠席登録の動き</a:t>
            </a:r>
          </a:p>
        </p:txBody>
      </p:sp>
      <p:sp>
        <p:nvSpPr>
          <p:cNvPr id="3" name="コンテンツ プレースホルダー 2">
            <a:extLst>
              <a:ext uri="{FF2B5EF4-FFF2-40B4-BE49-F238E27FC236}">
                <a16:creationId xmlns:a16="http://schemas.microsoft.com/office/drawing/2014/main" id="{7DC4BB30-A973-B40D-BE94-370B59210A9D}"/>
              </a:ext>
            </a:extLst>
          </p:cNvPr>
          <p:cNvSpPr>
            <a:spLocks noGrp="1"/>
          </p:cNvSpPr>
          <p:nvPr>
            <p:ph idx="1"/>
          </p:nvPr>
        </p:nvSpPr>
        <p:spPr/>
        <p:txBody>
          <a:bodyPr>
            <a:normAutofit lnSpcReduction="10000"/>
          </a:bodyPr>
          <a:lstStyle/>
          <a:p>
            <a:r>
              <a:rPr lang="en-US" altLang="ja-JP" dirty="0"/>
              <a:t>Submit</a:t>
            </a:r>
            <a:r>
              <a:rPr lang="ja-JP" altLang="en-US" dirty="0"/>
              <a:t>ボタンが押されたとき</a:t>
            </a:r>
            <a:r>
              <a:rPr lang="en-US" altLang="ja-JP" dirty="0"/>
              <a:t>ajax</a:t>
            </a:r>
            <a:r>
              <a:rPr lang="ja-JP" altLang="en-US" dirty="0"/>
              <a:t>を使用して画面がリフレッシュされないようにし、チェックボックスの状態を調べる。チェックボックスがチェックされている場合欠席とし、それ以外は出席とし名前も含めて、配列をバックエンドへ送信する。この配列を</a:t>
            </a:r>
            <a:r>
              <a:rPr lang="en-US" altLang="ja-JP" dirty="0" err="1"/>
              <a:t>AttendanceInfo</a:t>
            </a:r>
            <a:r>
              <a:rPr lang="ja-JP" altLang="en-US" dirty="0"/>
              <a:t>の形式に合うようにデータベースへ登録する。</a:t>
            </a:r>
            <a:endParaRPr lang="en-US" altLang="ja-JP" dirty="0"/>
          </a:p>
          <a:p>
            <a:r>
              <a:rPr kumimoji="1" lang="ja-JP" altLang="en-US" dirty="0"/>
              <a:t>科目選択プルダウンでは選択されたものが変更された時点でページをリフレッシュする。その際に選択された科目を</a:t>
            </a:r>
            <a:r>
              <a:rPr kumimoji="1" lang="en-US" altLang="ja-JP" dirty="0"/>
              <a:t>POST</a:t>
            </a:r>
            <a:r>
              <a:rPr kumimoji="1" lang="ja-JP" altLang="en-US" dirty="0"/>
              <a:t>し、リフレッシュされたときに選択された科目を保持できるようにする。また、</a:t>
            </a:r>
            <a:r>
              <a:rPr kumimoji="1" lang="en-US" altLang="ja-JP" dirty="0"/>
              <a:t>POST</a:t>
            </a:r>
            <a:r>
              <a:rPr kumimoji="1" lang="ja-JP" altLang="en-US" dirty="0"/>
              <a:t>された科目に関連されたデータも表で表示する。</a:t>
            </a:r>
          </a:p>
        </p:txBody>
      </p:sp>
      <p:sp>
        <p:nvSpPr>
          <p:cNvPr id="4" name="スライド番号プレースホルダー 3">
            <a:extLst>
              <a:ext uri="{FF2B5EF4-FFF2-40B4-BE49-F238E27FC236}">
                <a16:creationId xmlns:a16="http://schemas.microsoft.com/office/drawing/2014/main" id="{8572C6C7-64B6-0D42-3F5D-573E82A9EA8F}"/>
              </a:ext>
            </a:extLst>
          </p:cNvPr>
          <p:cNvSpPr>
            <a:spLocks noGrp="1"/>
          </p:cNvSpPr>
          <p:nvPr>
            <p:ph type="sldNum" sz="quarter" idx="12"/>
          </p:nvPr>
        </p:nvSpPr>
        <p:spPr/>
        <p:txBody>
          <a:bodyPr/>
          <a:lstStyle/>
          <a:p>
            <a:fld id="{FE577398-8FCA-4A77-ADAB-09A41C9A615B}" type="slidenum">
              <a:rPr kumimoji="1" lang="ja-JP" altLang="en-US" smtClean="0"/>
              <a:t>45</a:t>
            </a:fld>
            <a:endParaRPr kumimoji="1" lang="ja-JP" altLang="en-US"/>
          </a:p>
        </p:txBody>
      </p:sp>
    </p:spTree>
    <p:extLst>
      <p:ext uri="{BB962C8B-B14F-4D97-AF65-F5344CB8AC3E}">
        <p14:creationId xmlns:p14="http://schemas.microsoft.com/office/powerpoint/2010/main" val="3202976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55FFA8-6500-2EDF-525E-650E3A485CAB}"/>
              </a:ext>
            </a:extLst>
          </p:cNvPr>
          <p:cNvSpPr>
            <a:spLocks noGrp="1"/>
          </p:cNvSpPr>
          <p:nvPr>
            <p:ph type="title"/>
          </p:nvPr>
        </p:nvSpPr>
        <p:spPr/>
        <p:txBody>
          <a:bodyPr/>
          <a:lstStyle/>
          <a:p>
            <a:r>
              <a:rPr kumimoji="1" lang="ja-JP" altLang="en-US" dirty="0"/>
              <a:t>集計ページ</a:t>
            </a:r>
          </a:p>
        </p:txBody>
      </p:sp>
      <p:sp>
        <p:nvSpPr>
          <p:cNvPr id="3" name="コンテンツ プレースホルダー 2">
            <a:extLst>
              <a:ext uri="{FF2B5EF4-FFF2-40B4-BE49-F238E27FC236}">
                <a16:creationId xmlns:a16="http://schemas.microsoft.com/office/drawing/2014/main" id="{3D12C32C-1936-2502-926E-233DF6220CB1}"/>
              </a:ext>
            </a:extLst>
          </p:cNvPr>
          <p:cNvSpPr>
            <a:spLocks noGrp="1"/>
          </p:cNvSpPr>
          <p:nvPr>
            <p:ph idx="1"/>
          </p:nvPr>
        </p:nvSpPr>
        <p:spPr/>
        <p:txBody>
          <a:bodyPr/>
          <a:lstStyle/>
          <a:p>
            <a:r>
              <a:rPr kumimoji="1" lang="ja-JP" altLang="en-US" dirty="0"/>
              <a:t>科目選択プルダウンでは選択されたものが変更された時点でページをリフレッシュする。その際に選択された科目を</a:t>
            </a:r>
            <a:r>
              <a:rPr kumimoji="1" lang="en-US" altLang="ja-JP" dirty="0"/>
              <a:t>POST</a:t>
            </a:r>
            <a:r>
              <a:rPr kumimoji="1" lang="ja-JP" altLang="en-US" dirty="0"/>
              <a:t>し、リフレッシュされたときに選択された科目を保持できるようにする。また、</a:t>
            </a:r>
            <a:r>
              <a:rPr kumimoji="1" lang="en-US" altLang="ja-JP" dirty="0"/>
              <a:t>POST</a:t>
            </a:r>
            <a:r>
              <a:rPr kumimoji="1" lang="ja-JP" altLang="en-US" dirty="0"/>
              <a:t>された科目に関連されたデータも表で表示する。</a:t>
            </a:r>
          </a:p>
          <a:p>
            <a:endParaRPr kumimoji="1" lang="ja-JP" altLang="en-US" dirty="0"/>
          </a:p>
        </p:txBody>
      </p:sp>
      <p:sp>
        <p:nvSpPr>
          <p:cNvPr id="4" name="スライド番号プレースホルダー 3">
            <a:extLst>
              <a:ext uri="{FF2B5EF4-FFF2-40B4-BE49-F238E27FC236}">
                <a16:creationId xmlns:a16="http://schemas.microsoft.com/office/drawing/2014/main" id="{ACD66584-E30B-FA35-B80A-D3147CE3E6AD}"/>
              </a:ext>
            </a:extLst>
          </p:cNvPr>
          <p:cNvSpPr>
            <a:spLocks noGrp="1"/>
          </p:cNvSpPr>
          <p:nvPr>
            <p:ph type="sldNum" sz="quarter" idx="12"/>
          </p:nvPr>
        </p:nvSpPr>
        <p:spPr/>
        <p:txBody>
          <a:bodyPr/>
          <a:lstStyle/>
          <a:p>
            <a:fld id="{FE577398-8FCA-4A77-ADAB-09A41C9A615B}" type="slidenum">
              <a:rPr kumimoji="1" lang="ja-JP" altLang="en-US" smtClean="0"/>
              <a:t>46</a:t>
            </a:fld>
            <a:endParaRPr kumimoji="1" lang="ja-JP" altLang="en-US"/>
          </a:p>
        </p:txBody>
      </p:sp>
    </p:spTree>
    <p:extLst>
      <p:ext uri="{BB962C8B-B14F-4D97-AF65-F5344CB8AC3E}">
        <p14:creationId xmlns:p14="http://schemas.microsoft.com/office/powerpoint/2010/main" val="4191337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D585C1-86A0-FB25-65BA-0BA516BC9CEE}"/>
              </a:ext>
            </a:extLst>
          </p:cNvPr>
          <p:cNvSpPr>
            <a:spLocks noGrp="1"/>
          </p:cNvSpPr>
          <p:nvPr>
            <p:ph type="title"/>
          </p:nvPr>
        </p:nvSpPr>
        <p:spPr>
          <a:xfrm>
            <a:off x="838200" y="2766218"/>
            <a:ext cx="10515600" cy="1325563"/>
          </a:xfrm>
        </p:spPr>
        <p:txBody>
          <a:bodyPr/>
          <a:lstStyle/>
          <a:p>
            <a:pPr algn="ctr"/>
            <a:r>
              <a:rPr kumimoji="1" lang="ja-JP" altLang="en-US" dirty="0"/>
              <a:t>現在話し合っていること</a:t>
            </a:r>
          </a:p>
        </p:txBody>
      </p:sp>
      <p:sp>
        <p:nvSpPr>
          <p:cNvPr id="4" name="スライド番号プレースホルダー 3">
            <a:extLst>
              <a:ext uri="{FF2B5EF4-FFF2-40B4-BE49-F238E27FC236}">
                <a16:creationId xmlns:a16="http://schemas.microsoft.com/office/drawing/2014/main" id="{88ADE1B0-081E-7CD9-6591-196C409E6946}"/>
              </a:ext>
            </a:extLst>
          </p:cNvPr>
          <p:cNvSpPr>
            <a:spLocks noGrp="1"/>
          </p:cNvSpPr>
          <p:nvPr>
            <p:ph type="sldNum" sz="quarter" idx="12"/>
          </p:nvPr>
        </p:nvSpPr>
        <p:spPr/>
        <p:txBody>
          <a:bodyPr/>
          <a:lstStyle/>
          <a:p>
            <a:fld id="{FE577398-8FCA-4A77-ADAB-09A41C9A615B}" type="slidenum">
              <a:rPr kumimoji="1" lang="ja-JP" altLang="en-US" smtClean="0"/>
              <a:t>47</a:t>
            </a:fld>
            <a:endParaRPr kumimoji="1" lang="ja-JP" altLang="en-US"/>
          </a:p>
        </p:txBody>
      </p:sp>
    </p:spTree>
    <p:extLst>
      <p:ext uri="{BB962C8B-B14F-4D97-AF65-F5344CB8AC3E}">
        <p14:creationId xmlns:p14="http://schemas.microsoft.com/office/powerpoint/2010/main" val="9084583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89C0C0-ED6F-8035-81AD-46A7670A8CC5}"/>
              </a:ext>
            </a:extLst>
          </p:cNvPr>
          <p:cNvSpPr>
            <a:spLocks noGrp="1"/>
          </p:cNvSpPr>
          <p:nvPr>
            <p:ph type="title"/>
          </p:nvPr>
        </p:nvSpPr>
        <p:spPr/>
        <p:txBody>
          <a:bodyPr/>
          <a:lstStyle/>
          <a:p>
            <a:r>
              <a:rPr kumimoji="1" lang="ja-JP" altLang="en-US" dirty="0"/>
              <a:t>集計ページについて</a:t>
            </a:r>
          </a:p>
        </p:txBody>
      </p:sp>
      <p:sp>
        <p:nvSpPr>
          <p:cNvPr id="3" name="コンテンツ プレースホルダー 2">
            <a:extLst>
              <a:ext uri="{FF2B5EF4-FFF2-40B4-BE49-F238E27FC236}">
                <a16:creationId xmlns:a16="http://schemas.microsoft.com/office/drawing/2014/main" id="{B5A05379-103D-8AAD-DE14-1BA7B28926D2}"/>
              </a:ext>
            </a:extLst>
          </p:cNvPr>
          <p:cNvSpPr>
            <a:spLocks noGrp="1"/>
          </p:cNvSpPr>
          <p:nvPr>
            <p:ph idx="1"/>
          </p:nvPr>
        </p:nvSpPr>
        <p:spPr/>
        <p:txBody>
          <a:bodyPr/>
          <a:lstStyle/>
          <a:p>
            <a:r>
              <a:rPr lang="ja-JP" altLang="en-US" dirty="0"/>
              <a:t>現在の設計ではただリストを表示するのみになっている。現在の要望をいかに示す。</a:t>
            </a:r>
            <a:endParaRPr lang="en-US" altLang="ja-JP" dirty="0"/>
          </a:p>
          <a:p>
            <a:pPr>
              <a:buFont typeface="Wingdings" panose="05000000000000000000" pitchFamily="2" charset="2"/>
              <a:buChar char="Ø"/>
            </a:pPr>
            <a:r>
              <a:rPr lang="ja-JP" altLang="en-US" dirty="0"/>
              <a:t>教員の集計表示画面では任意の期間で生徒ごとの集計を表示をする。（モデル変更あり）</a:t>
            </a:r>
            <a:endParaRPr lang="en-US" altLang="ja-JP" dirty="0"/>
          </a:p>
          <a:p>
            <a:pPr>
              <a:buFont typeface="Wingdings" panose="05000000000000000000" pitchFamily="2" charset="2"/>
              <a:buChar char="Ø"/>
            </a:pPr>
            <a:r>
              <a:rPr lang="ja-JP" altLang="en-US" dirty="0"/>
              <a:t>教員の集計表示画面では生徒の出欠席状況を</a:t>
            </a:r>
            <a:r>
              <a:rPr lang="en-US" altLang="ja-JP" dirty="0"/>
              <a:t>1</a:t>
            </a:r>
            <a:r>
              <a:rPr lang="ja-JP" altLang="en-US" dirty="0"/>
              <a:t>日ごとで表示し、即座に前日などのデータに切り替えをできるようにすること。</a:t>
            </a:r>
            <a:endParaRPr lang="en-US" altLang="ja-JP" dirty="0"/>
          </a:p>
          <a:p>
            <a:pPr>
              <a:buFont typeface="Wingdings" panose="05000000000000000000" pitchFamily="2" charset="2"/>
              <a:buChar char="Ø"/>
            </a:pPr>
            <a:r>
              <a:rPr lang="ja-JP" altLang="en-US" dirty="0"/>
              <a:t>生徒の集計表示画面では今後こちらから提案する形となっており、残りの欠席可能数を表示することが決定している。</a:t>
            </a:r>
            <a:endParaRPr lang="en-US" altLang="ja-JP" dirty="0"/>
          </a:p>
        </p:txBody>
      </p:sp>
      <p:sp>
        <p:nvSpPr>
          <p:cNvPr id="4" name="スライド番号プレースホルダー 3">
            <a:extLst>
              <a:ext uri="{FF2B5EF4-FFF2-40B4-BE49-F238E27FC236}">
                <a16:creationId xmlns:a16="http://schemas.microsoft.com/office/drawing/2014/main" id="{9835E4AB-13B1-9D41-2291-0FED6351925F}"/>
              </a:ext>
            </a:extLst>
          </p:cNvPr>
          <p:cNvSpPr>
            <a:spLocks noGrp="1"/>
          </p:cNvSpPr>
          <p:nvPr>
            <p:ph type="sldNum" sz="quarter" idx="12"/>
          </p:nvPr>
        </p:nvSpPr>
        <p:spPr/>
        <p:txBody>
          <a:bodyPr/>
          <a:lstStyle/>
          <a:p>
            <a:fld id="{FE577398-8FCA-4A77-ADAB-09A41C9A615B}" type="slidenum">
              <a:rPr kumimoji="1" lang="ja-JP" altLang="en-US" smtClean="0"/>
              <a:t>48</a:t>
            </a:fld>
            <a:endParaRPr kumimoji="1" lang="ja-JP" altLang="en-US"/>
          </a:p>
        </p:txBody>
      </p:sp>
    </p:spTree>
    <p:extLst>
      <p:ext uri="{BB962C8B-B14F-4D97-AF65-F5344CB8AC3E}">
        <p14:creationId xmlns:p14="http://schemas.microsoft.com/office/powerpoint/2010/main" val="2018304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6599F5-B29D-5A14-7383-C9CBFC3CB68C}"/>
              </a:ext>
            </a:extLst>
          </p:cNvPr>
          <p:cNvSpPr>
            <a:spLocks noGrp="1"/>
          </p:cNvSpPr>
          <p:nvPr>
            <p:ph type="title"/>
          </p:nvPr>
        </p:nvSpPr>
        <p:spPr/>
        <p:txBody>
          <a:bodyPr/>
          <a:lstStyle/>
          <a:p>
            <a:r>
              <a:rPr kumimoji="1" lang="ja-JP" altLang="en-US" dirty="0"/>
              <a:t>登録ページについて</a:t>
            </a:r>
          </a:p>
        </p:txBody>
      </p:sp>
      <p:sp>
        <p:nvSpPr>
          <p:cNvPr id="3" name="コンテンツ プレースホルダー 2">
            <a:extLst>
              <a:ext uri="{FF2B5EF4-FFF2-40B4-BE49-F238E27FC236}">
                <a16:creationId xmlns:a16="http://schemas.microsoft.com/office/drawing/2014/main" id="{28E9C338-B0B9-8D28-61C9-E894B2A1B36E}"/>
              </a:ext>
            </a:extLst>
          </p:cNvPr>
          <p:cNvSpPr>
            <a:spLocks noGrp="1"/>
          </p:cNvSpPr>
          <p:nvPr>
            <p:ph idx="1"/>
          </p:nvPr>
        </p:nvSpPr>
        <p:spPr/>
        <p:txBody>
          <a:bodyPr/>
          <a:lstStyle/>
          <a:p>
            <a:r>
              <a:rPr kumimoji="1" lang="ja-JP" altLang="en-US" dirty="0"/>
              <a:t>登録ページの</a:t>
            </a:r>
            <a:r>
              <a:rPr kumimoji="1" lang="en-US" altLang="ja-JP" dirty="0"/>
              <a:t>UI</a:t>
            </a:r>
            <a:r>
              <a:rPr kumimoji="1" lang="ja-JP" altLang="en-US" dirty="0"/>
              <a:t>にも変更要望がある。</a:t>
            </a:r>
            <a:endParaRPr kumimoji="1" lang="en-US" altLang="ja-JP" dirty="0"/>
          </a:p>
          <a:p>
            <a:pPr>
              <a:buFont typeface="Wingdings" panose="05000000000000000000" pitchFamily="2" charset="2"/>
              <a:buChar char="Ø"/>
            </a:pPr>
            <a:r>
              <a:rPr kumimoji="1" lang="ja-JP" altLang="en-US" dirty="0"/>
              <a:t>登録時に</a:t>
            </a:r>
            <a:r>
              <a:rPr kumimoji="1" lang="en-US" altLang="ja-JP" dirty="0"/>
              <a:t>username</a:t>
            </a:r>
            <a:r>
              <a:rPr kumimoji="1" lang="ja-JP" altLang="en-US" dirty="0"/>
              <a:t>を表示しているが学籍番号に変更をする。</a:t>
            </a:r>
            <a:endParaRPr kumimoji="1" lang="en-US" altLang="ja-JP" dirty="0"/>
          </a:p>
          <a:p>
            <a:pPr>
              <a:buFont typeface="Wingdings" panose="05000000000000000000" pitchFamily="2" charset="2"/>
              <a:buChar char="Ø"/>
            </a:pPr>
            <a:r>
              <a:rPr lang="ja-JP" altLang="en-US" dirty="0"/>
              <a:t>入力フォームが横長で入力時にミスが生じる可能性があるため、さらなる工夫が必要である。</a:t>
            </a:r>
            <a:endParaRPr lang="en-US" altLang="ja-JP" dirty="0"/>
          </a:p>
          <a:p>
            <a:pPr>
              <a:buFont typeface="Wingdings" panose="05000000000000000000" pitchFamily="2" charset="2"/>
              <a:buChar char="Ø"/>
            </a:pPr>
            <a:r>
              <a:rPr lang="ja-JP" altLang="en-US" dirty="0"/>
              <a:t>チェックボックスも形式を変える可能性がある。（</a:t>
            </a:r>
            <a:r>
              <a:rPr lang="en-US" altLang="ja-JP" dirty="0"/>
              <a:t>ON</a:t>
            </a:r>
            <a:r>
              <a:rPr lang="ja-JP" altLang="en-US" dirty="0"/>
              <a:t>・</a:t>
            </a:r>
            <a:r>
              <a:rPr lang="en-US" altLang="ja-JP" dirty="0"/>
              <a:t>OFF</a:t>
            </a:r>
            <a:r>
              <a:rPr lang="ja-JP" altLang="en-US" dirty="0"/>
              <a:t>）は変えない。</a:t>
            </a:r>
            <a:endParaRPr lang="en-US" altLang="ja-JP" dirty="0"/>
          </a:p>
          <a:p>
            <a:pPr>
              <a:buFont typeface="Wingdings" panose="05000000000000000000" pitchFamily="2" charset="2"/>
              <a:buChar char="Ø"/>
            </a:pPr>
            <a:r>
              <a:rPr kumimoji="1" lang="ja-JP" altLang="en-US"/>
              <a:t>現在チェックボックスはデフォルトで出席となっているが登録したデータを読み取りチェックボックスに反映するようにした方がいい。</a:t>
            </a:r>
          </a:p>
          <a:p>
            <a:pPr>
              <a:buFont typeface="Wingdings" panose="05000000000000000000" pitchFamily="2" charset="2"/>
              <a:buChar char="Ø"/>
            </a:pPr>
            <a:endParaRPr kumimoji="1" lang="ja-JP" altLang="en-US" dirty="0"/>
          </a:p>
        </p:txBody>
      </p:sp>
      <p:sp>
        <p:nvSpPr>
          <p:cNvPr id="4" name="スライド番号プレースホルダー 3">
            <a:extLst>
              <a:ext uri="{FF2B5EF4-FFF2-40B4-BE49-F238E27FC236}">
                <a16:creationId xmlns:a16="http://schemas.microsoft.com/office/drawing/2014/main" id="{C288CE4D-773D-3C20-5F5C-0C3E2B25DB72}"/>
              </a:ext>
            </a:extLst>
          </p:cNvPr>
          <p:cNvSpPr>
            <a:spLocks noGrp="1"/>
          </p:cNvSpPr>
          <p:nvPr>
            <p:ph type="sldNum" sz="quarter" idx="12"/>
          </p:nvPr>
        </p:nvSpPr>
        <p:spPr/>
        <p:txBody>
          <a:bodyPr/>
          <a:lstStyle/>
          <a:p>
            <a:fld id="{FE577398-8FCA-4A77-ADAB-09A41C9A615B}" type="slidenum">
              <a:rPr kumimoji="1" lang="ja-JP" altLang="en-US" smtClean="0"/>
              <a:t>49</a:t>
            </a:fld>
            <a:endParaRPr kumimoji="1" lang="ja-JP" altLang="en-US"/>
          </a:p>
        </p:txBody>
      </p:sp>
    </p:spTree>
    <p:extLst>
      <p:ext uri="{BB962C8B-B14F-4D97-AF65-F5344CB8AC3E}">
        <p14:creationId xmlns:p14="http://schemas.microsoft.com/office/powerpoint/2010/main" val="2368212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0893DFD-8113-ADD1-E288-000D3DDA2AFA}"/>
              </a:ext>
            </a:extLst>
          </p:cNvPr>
          <p:cNvSpPr/>
          <p:nvPr/>
        </p:nvSpPr>
        <p:spPr>
          <a:xfrm>
            <a:off x="1181105" y="1960847"/>
            <a:ext cx="2695576" cy="3837271"/>
          </a:xfrm>
          <a:prstGeom prst="rect">
            <a:avLst/>
          </a:prstGeom>
          <a:solidFill>
            <a:schemeClr val="bg1">
              <a:lumMod val="85000"/>
              <a:lumOff val="15000"/>
            </a:schemeClr>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CB016B3E-1FC9-B203-5154-F48C472BBA46}"/>
              </a:ext>
            </a:extLst>
          </p:cNvPr>
          <p:cNvSpPr/>
          <p:nvPr/>
        </p:nvSpPr>
        <p:spPr>
          <a:xfrm>
            <a:off x="4582832" y="1960847"/>
            <a:ext cx="2695576" cy="3837271"/>
          </a:xfrm>
          <a:prstGeom prst="rect">
            <a:avLst/>
          </a:prstGeom>
          <a:solidFill>
            <a:schemeClr val="bg1">
              <a:lumMod val="85000"/>
              <a:lumOff val="15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67A341F-F147-459A-C5BA-6FD38F416B3E}"/>
              </a:ext>
            </a:extLst>
          </p:cNvPr>
          <p:cNvSpPr/>
          <p:nvPr/>
        </p:nvSpPr>
        <p:spPr>
          <a:xfrm>
            <a:off x="8107116" y="1960847"/>
            <a:ext cx="2695576" cy="3837271"/>
          </a:xfrm>
          <a:prstGeom prst="rect">
            <a:avLst/>
          </a:prstGeom>
          <a:solidFill>
            <a:schemeClr val="bg1">
              <a:lumMod val="85000"/>
              <a:lumOff val="15000"/>
            </a:schemeClr>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7405DD1-DE14-36FD-5D6E-BF034CC77A66}"/>
              </a:ext>
            </a:extLst>
          </p:cNvPr>
          <p:cNvSpPr/>
          <p:nvPr/>
        </p:nvSpPr>
        <p:spPr>
          <a:xfrm>
            <a:off x="1910906" y="1667138"/>
            <a:ext cx="1119946" cy="495883"/>
          </a:xfrm>
          <a:prstGeom prst="rect">
            <a:avLst/>
          </a:prstGeom>
          <a:solidFill>
            <a:schemeClr val="bg1">
              <a:lumMod val="85000"/>
              <a:lumOff val="15000"/>
            </a:schemeClr>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D5D621CA-FEDD-4B50-5AC4-B1A550EF2FDC}"/>
              </a:ext>
            </a:extLst>
          </p:cNvPr>
          <p:cNvSpPr/>
          <p:nvPr/>
        </p:nvSpPr>
        <p:spPr>
          <a:xfrm>
            <a:off x="5397105" y="1667138"/>
            <a:ext cx="1073181" cy="495883"/>
          </a:xfrm>
          <a:prstGeom prst="rect">
            <a:avLst/>
          </a:prstGeom>
          <a:solidFill>
            <a:schemeClr val="bg1">
              <a:lumMod val="85000"/>
              <a:lumOff val="15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7ABB4E3-9D1A-4A8F-4C56-E35340ABD7C1}"/>
              </a:ext>
            </a:extLst>
          </p:cNvPr>
          <p:cNvSpPr/>
          <p:nvPr/>
        </p:nvSpPr>
        <p:spPr>
          <a:xfrm>
            <a:off x="8859281" y="1667138"/>
            <a:ext cx="1238987" cy="495883"/>
          </a:xfrm>
          <a:prstGeom prst="rect">
            <a:avLst/>
          </a:prstGeom>
          <a:solidFill>
            <a:schemeClr val="bg1">
              <a:lumMod val="85000"/>
              <a:lumOff val="15000"/>
            </a:schemeClr>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FAF3D75-3A66-4BD1-3385-542D975AD491}"/>
              </a:ext>
            </a:extLst>
          </p:cNvPr>
          <p:cNvSpPr txBox="1"/>
          <p:nvPr/>
        </p:nvSpPr>
        <p:spPr>
          <a:xfrm>
            <a:off x="2057378" y="1722476"/>
            <a:ext cx="1007192" cy="369332"/>
          </a:xfrm>
          <a:prstGeom prst="rect">
            <a:avLst/>
          </a:prstGeom>
          <a:noFill/>
          <a:ln>
            <a:noFill/>
          </a:ln>
        </p:spPr>
        <p:txBody>
          <a:bodyPr wrap="square" rtlCol="0">
            <a:spAutoFit/>
          </a:bodyPr>
          <a:lstStyle/>
          <a:p>
            <a:r>
              <a:rPr kumimoji="1" lang="ja-JP" altLang="en-US" dirty="0"/>
              <a:t>問題点</a:t>
            </a:r>
          </a:p>
        </p:txBody>
      </p:sp>
      <p:sp>
        <p:nvSpPr>
          <p:cNvPr id="11" name="テキスト ボックス 10">
            <a:extLst>
              <a:ext uri="{FF2B5EF4-FFF2-40B4-BE49-F238E27FC236}">
                <a16:creationId xmlns:a16="http://schemas.microsoft.com/office/drawing/2014/main" id="{AC16E54A-8330-440A-0D4F-594B4F35A6FA}"/>
              </a:ext>
            </a:extLst>
          </p:cNvPr>
          <p:cNvSpPr txBox="1"/>
          <p:nvPr/>
        </p:nvSpPr>
        <p:spPr>
          <a:xfrm>
            <a:off x="5534125" y="1731903"/>
            <a:ext cx="907088" cy="369332"/>
          </a:xfrm>
          <a:prstGeom prst="rect">
            <a:avLst/>
          </a:prstGeom>
          <a:noFill/>
        </p:spPr>
        <p:txBody>
          <a:bodyPr wrap="square" rtlCol="0">
            <a:spAutoFit/>
          </a:bodyPr>
          <a:lstStyle/>
          <a:p>
            <a:r>
              <a:rPr lang="ja-JP" altLang="en-US" dirty="0"/>
              <a:t>起因</a:t>
            </a:r>
            <a:r>
              <a:rPr kumimoji="1" lang="ja-JP" altLang="en-US" dirty="0"/>
              <a:t>点</a:t>
            </a:r>
          </a:p>
        </p:txBody>
      </p:sp>
      <p:sp>
        <p:nvSpPr>
          <p:cNvPr id="12" name="テキスト ボックス 11">
            <a:extLst>
              <a:ext uri="{FF2B5EF4-FFF2-40B4-BE49-F238E27FC236}">
                <a16:creationId xmlns:a16="http://schemas.microsoft.com/office/drawing/2014/main" id="{1476A963-7E10-6392-6259-9AB8EFC70619}"/>
              </a:ext>
            </a:extLst>
          </p:cNvPr>
          <p:cNvSpPr txBox="1"/>
          <p:nvPr/>
        </p:nvSpPr>
        <p:spPr>
          <a:xfrm>
            <a:off x="9025086" y="1731903"/>
            <a:ext cx="940371" cy="369332"/>
          </a:xfrm>
          <a:prstGeom prst="rect">
            <a:avLst/>
          </a:prstGeom>
          <a:noFill/>
        </p:spPr>
        <p:txBody>
          <a:bodyPr wrap="square" rtlCol="0">
            <a:spAutoFit/>
          </a:bodyPr>
          <a:lstStyle/>
          <a:p>
            <a:r>
              <a:rPr lang="ja-JP" altLang="en-US" dirty="0"/>
              <a:t>解決策</a:t>
            </a:r>
            <a:endParaRPr kumimoji="1" lang="ja-JP" altLang="en-US" dirty="0"/>
          </a:p>
        </p:txBody>
      </p:sp>
      <p:sp>
        <p:nvSpPr>
          <p:cNvPr id="13" name="矢印: 右 12">
            <a:extLst>
              <a:ext uri="{FF2B5EF4-FFF2-40B4-BE49-F238E27FC236}">
                <a16:creationId xmlns:a16="http://schemas.microsoft.com/office/drawing/2014/main" id="{AE535C65-A333-5E15-8226-26A0333DA06B}"/>
              </a:ext>
            </a:extLst>
          </p:cNvPr>
          <p:cNvSpPr/>
          <p:nvPr/>
        </p:nvSpPr>
        <p:spPr>
          <a:xfrm>
            <a:off x="4042404" y="3211894"/>
            <a:ext cx="410333" cy="874672"/>
          </a:xfrm>
          <a:prstGeom prst="rightArrow">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08E4DF32-852E-D19A-C93E-7E11E3CB94B7}"/>
              </a:ext>
            </a:extLst>
          </p:cNvPr>
          <p:cNvSpPr/>
          <p:nvPr/>
        </p:nvSpPr>
        <p:spPr>
          <a:xfrm>
            <a:off x="7529581" y="3211894"/>
            <a:ext cx="410333" cy="874672"/>
          </a:xfrm>
          <a:prstGeom prst="rightArrow">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E92ED2A-B9F1-E0C9-4247-142C2CCC7663}"/>
              </a:ext>
            </a:extLst>
          </p:cNvPr>
          <p:cNvSpPr txBox="1"/>
          <p:nvPr/>
        </p:nvSpPr>
        <p:spPr>
          <a:xfrm>
            <a:off x="1281115" y="2730829"/>
            <a:ext cx="2518818" cy="1754326"/>
          </a:xfrm>
          <a:prstGeom prst="rect">
            <a:avLst/>
          </a:prstGeom>
          <a:noFill/>
          <a:ln>
            <a:noFill/>
          </a:ln>
        </p:spPr>
        <p:txBody>
          <a:bodyPr wrap="square" rtlCol="0">
            <a:spAutoFit/>
          </a:bodyPr>
          <a:lstStyle/>
          <a:p>
            <a:r>
              <a:rPr kumimoji="1" lang="ja-JP" altLang="en-US" dirty="0"/>
              <a:t>★表への入力時に欄がずれる。</a:t>
            </a:r>
            <a:endParaRPr kumimoji="1" lang="en-US" altLang="ja-JP" dirty="0"/>
          </a:p>
          <a:p>
            <a:endParaRPr lang="en-US" altLang="ja-JP" dirty="0"/>
          </a:p>
          <a:p>
            <a:r>
              <a:rPr lang="ja-JP" altLang="en-US" dirty="0"/>
              <a:t>▲</a:t>
            </a:r>
            <a:r>
              <a:rPr kumimoji="1" lang="ja-JP" altLang="en-US" dirty="0"/>
              <a:t>授業ごとで出席確認簿が違うことによるデータの相違が生じる。</a:t>
            </a:r>
          </a:p>
        </p:txBody>
      </p:sp>
      <p:sp>
        <p:nvSpPr>
          <p:cNvPr id="18" name="テキスト ボックス 17">
            <a:extLst>
              <a:ext uri="{FF2B5EF4-FFF2-40B4-BE49-F238E27FC236}">
                <a16:creationId xmlns:a16="http://schemas.microsoft.com/office/drawing/2014/main" id="{06CA69EF-AC76-A54A-25C7-C2B38799BC45}"/>
              </a:ext>
            </a:extLst>
          </p:cNvPr>
          <p:cNvSpPr txBox="1"/>
          <p:nvPr/>
        </p:nvSpPr>
        <p:spPr>
          <a:xfrm>
            <a:off x="4704966" y="2593192"/>
            <a:ext cx="2518818" cy="2585323"/>
          </a:xfrm>
          <a:prstGeom prst="rect">
            <a:avLst/>
          </a:prstGeom>
          <a:noFill/>
        </p:spPr>
        <p:txBody>
          <a:bodyPr wrap="square" rtlCol="0">
            <a:spAutoFit/>
          </a:bodyPr>
          <a:lstStyle/>
          <a:p>
            <a:r>
              <a:rPr kumimoji="1" lang="ja-JP" altLang="en-US" dirty="0"/>
              <a:t>★記入形式が表形式になっており、枠が小さく記入時にずれが生じる。つまり、表に記入する項目が多すぎる。</a:t>
            </a:r>
            <a:endParaRPr kumimoji="1" lang="en-US" altLang="ja-JP" dirty="0"/>
          </a:p>
          <a:p>
            <a:endParaRPr lang="en-US" altLang="ja-JP" dirty="0"/>
          </a:p>
          <a:p>
            <a:r>
              <a:rPr lang="ja-JP" altLang="en-US" dirty="0"/>
              <a:t>▲科目ごとの出席簿と</a:t>
            </a:r>
            <a:r>
              <a:rPr kumimoji="1" lang="ja-JP" altLang="en-US" dirty="0"/>
              <a:t>でデータが管理されている。</a:t>
            </a:r>
          </a:p>
        </p:txBody>
      </p:sp>
      <p:sp>
        <p:nvSpPr>
          <p:cNvPr id="21" name="テキスト ボックス 20">
            <a:extLst>
              <a:ext uri="{FF2B5EF4-FFF2-40B4-BE49-F238E27FC236}">
                <a16:creationId xmlns:a16="http://schemas.microsoft.com/office/drawing/2014/main" id="{865CBA95-07EC-4BEE-5A78-11C0CD38EA0D}"/>
              </a:ext>
            </a:extLst>
          </p:cNvPr>
          <p:cNvSpPr txBox="1"/>
          <p:nvPr/>
        </p:nvSpPr>
        <p:spPr>
          <a:xfrm>
            <a:off x="8201770" y="2552038"/>
            <a:ext cx="2518818" cy="2862322"/>
          </a:xfrm>
          <a:prstGeom prst="rect">
            <a:avLst/>
          </a:prstGeom>
          <a:noFill/>
        </p:spPr>
        <p:txBody>
          <a:bodyPr wrap="square" rtlCol="0">
            <a:spAutoFit/>
          </a:bodyPr>
          <a:lstStyle/>
          <a:p>
            <a:r>
              <a:rPr kumimoji="1" lang="ja-JP" altLang="en-US" dirty="0"/>
              <a:t>★入力スペースを確保するために入力項目を必要最低限に絞る。</a:t>
            </a:r>
            <a:endParaRPr kumimoji="1" lang="en-US" altLang="ja-JP" dirty="0"/>
          </a:p>
          <a:p>
            <a:endParaRPr lang="en-US" altLang="ja-JP" dirty="0"/>
          </a:p>
          <a:p>
            <a:r>
              <a:rPr kumimoji="1" lang="ja-JP" altLang="en-US" dirty="0"/>
              <a:t>★</a:t>
            </a:r>
            <a:r>
              <a:rPr lang="ja-JP" altLang="en-US" dirty="0"/>
              <a:t>ドロップボックスやチェックボックスを使用して</a:t>
            </a:r>
            <a:r>
              <a:rPr kumimoji="1" lang="ja-JP" altLang="en-US" dirty="0"/>
              <a:t>入力のずれ軽減する。</a:t>
            </a:r>
            <a:endParaRPr kumimoji="1" lang="en-US" altLang="ja-JP" dirty="0"/>
          </a:p>
          <a:p>
            <a:endParaRPr lang="en-US" altLang="ja-JP" dirty="0"/>
          </a:p>
          <a:p>
            <a:r>
              <a:rPr lang="ja-JP" altLang="en-US" dirty="0"/>
              <a:t>▲</a:t>
            </a:r>
            <a:r>
              <a:rPr kumimoji="1" lang="ja-JP" altLang="en-US" dirty="0"/>
              <a:t>データベースでデータを一括管理する。</a:t>
            </a:r>
          </a:p>
        </p:txBody>
      </p:sp>
      <p:sp>
        <p:nvSpPr>
          <p:cNvPr id="22" name="タイトル 1">
            <a:extLst>
              <a:ext uri="{FF2B5EF4-FFF2-40B4-BE49-F238E27FC236}">
                <a16:creationId xmlns:a16="http://schemas.microsoft.com/office/drawing/2014/main" id="{CEE18989-9C37-BF2D-B5D3-298BE32CC2E1}"/>
              </a:ext>
            </a:extLst>
          </p:cNvPr>
          <p:cNvSpPr>
            <a:spLocks noGrp="1"/>
          </p:cNvSpPr>
          <p:nvPr>
            <p:ph type="title"/>
          </p:nvPr>
        </p:nvSpPr>
        <p:spPr>
          <a:xfrm>
            <a:off x="805029" y="262694"/>
            <a:ext cx="4976287" cy="1325563"/>
          </a:xfrm>
        </p:spPr>
        <p:txBody>
          <a:bodyPr/>
          <a:lstStyle/>
          <a:p>
            <a:r>
              <a:rPr lang="ja-JP" altLang="en-US" dirty="0"/>
              <a:t>データ入力関連</a:t>
            </a:r>
            <a:endParaRPr kumimoji="1" lang="ja-JP" altLang="en-US" dirty="0"/>
          </a:p>
        </p:txBody>
      </p:sp>
      <p:sp>
        <p:nvSpPr>
          <p:cNvPr id="2" name="スライド番号プレースホルダー 1">
            <a:extLst>
              <a:ext uri="{FF2B5EF4-FFF2-40B4-BE49-F238E27FC236}">
                <a16:creationId xmlns:a16="http://schemas.microsoft.com/office/drawing/2014/main" id="{80B4DEBC-1F67-6CDC-3B60-8F67117DB1B2}"/>
              </a:ext>
            </a:extLst>
          </p:cNvPr>
          <p:cNvSpPr>
            <a:spLocks noGrp="1"/>
          </p:cNvSpPr>
          <p:nvPr>
            <p:ph type="sldNum" sz="quarter" idx="12"/>
          </p:nvPr>
        </p:nvSpPr>
        <p:spPr>
          <a:xfrm>
            <a:off x="10276322" y="5887871"/>
            <a:ext cx="681400" cy="360528"/>
          </a:xfrm>
        </p:spPr>
        <p:txBody>
          <a:bodyPr/>
          <a:lstStyle/>
          <a:p>
            <a:fld id="{FE577398-8FCA-4A77-ADAB-09A41C9A615B}" type="slidenum">
              <a:rPr kumimoji="1" lang="ja-JP" altLang="en-US" smtClean="0"/>
              <a:t>5</a:t>
            </a:fld>
            <a:endParaRPr kumimoji="1" lang="ja-JP" altLang="en-US"/>
          </a:p>
        </p:txBody>
      </p:sp>
      <p:sp>
        <p:nvSpPr>
          <p:cNvPr id="23" name="テキスト ボックス 22">
            <a:extLst>
              <a:ext uri="{FF2B5EF4-FFF2-40B4-BE49-F238E27FC236}">
                <a16:creationId xmlns:a16="http://schemas.microsoft.com/office/drawing/2014/main" id="{4D7C924C-B126-4ACC-29E4-2F1682FC154F}"/>
              </a:ext>
            </a:extLst>
          </p:cNvPr>
          <p:cNvSpPr txBox="1"/>
          <p:nvPr/>
        </p:nvSpPr>
        <p:spPr>
          <a:xfrm>
            <a:off x="1187863" y="1209499"/>
            <a:ext cx="7491412" cy="369332"/>
          </a:xfrm>
          <a:prstGeom prst="rect">
            <a:avLst/>
          </a:prstGeom>
          <a:noFill/>
        </p:spPr>
        <p:txBody>
          <a:bodyPr wrap="square" rtlCol="0">
            <a:spAutoFit/>
          </a:bodyPr>
          <a:lstStyle/>
          <a:p>
            <a:r>
              <a:rPr kumimoji="1" lang="ja-JP" altLang="en-US" dirty="0"/>
              <a:t>以下に現在のデータ入力時の問題点と起因点、解決策を示す。</a:t>
            </a:r>
          </a:p>
        </p:txBody>
      </p:sp>
    </p:spTree>
    <p:extLst>
      <p:ext uri="{BB962C8B-B14F-4D97-AF65-F5344CB8AC3E}">
        <p14:creationId xmlns:p14="http://schemas.microsoft.com/office/powerpoint/2010/main" val="21575830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8D53B8-9BD7-1EE2-2B41-9D3388DB9711}"/>
              </a:ext>
            </a:extLst>
          </p:cNvPr>
          <p:cNvSpPr>
            <a:spLocks noGrp="1"/>
          </p:cNvSpPr>
          <p:nvPr>
            <p:ph type="title"/>
          </p:nvPr>
        </p:nvSpPr>
        <p:spPr/>
        <p:txBody>
          <a:bodyPr/>
          <a:lstStyle/>
          <a:p>
            <a:r>
              <a:rPr kumimoji="1" lang="en-US" altLang="ja-JP" dirty="0"/>
              <a:t>CSV</a:t>
            </a:r>
            <a:r>
              <a:rPr kumimoji="1" lang="ja-JP" altLang="en-US" dirty="0"/>
              <a:t>について</a:t>
            </a:r>
          </a:p>
        </p:txBody>
      </p:sp>
      <p:sp>
        <p:nvSpPr>
          <p:cNvPr id="3" name="コンテンツ プレースホルダー 2">
            <a:extLst>
              <a:ext uri="{FF2B5EF4-FFF2-40B4-BE49-F238E27FC236}">
                <a16:creationId xmlns:a16="http://schemas.microsoft.com/office/drawing/2014/main" id="{699BC6FE-DF8E-B2DA-79E5-D029CEC57861}"/>
              </a:ext>
            </a:extLst>
          </p:cNvPr>
          <p:cNvSpPr>
            <a:spLocks noGrp="1"/>
          </p:cNvSpPr>
          <p:nvPr>
            <p:ph idx="1"/>
          </p:nvPr>
        </p:nvSpPr>
        <p:spPr/>
        <p:txBody>
          <a:bodyPr/>
          <a:lstStyle/>
          <a:p>
            <a:r>
              <a:rPr lang="en-US" altLang="ja-JP" dirty="0"/>
              <a:t>CSV</a:t>
            </a:r>
            <a:r>
              <a:rPr lang="ja-JP" altLang="en-US" dirty="0"/>
              <a:t>の吐き出す項目については依然としてあまり話が進んでいないが、出力項目は今後こちらから提案することとなっている。</a:t>
            </a:r>
            <a:endParaRPr lang="en-US" altLang="ja-JP" dirty="0"/>
          </a:p>
        </p:txBody>
      </p:sp>
      <p:sp>
        <p:nvSpPr>
          <p:cNvPr id="4" name="スライド番号プレースホルダー 3">
            <a:extLst>
              <a:ext uri="{FF2B5EF4-FFF2-40B4-BE49-F238E27FC236}">
                <a16:creationId xmlns:a16="http://schemas.microsoft.com/office/drawing/2014/main" id="{A269E60D-517B-84C3-345F-B6E17A316C00}"/>
              </a:ext>
            </a:extLst>
          </p:cNvPr>
          <p:cNvSpPr>
            <a:spLocks noGrp="1"/>
          </p:cNvSpPr>
          <p:nvPr>
            <p:ph type="sldNum" sz="quarter" idx="12"/>
          </p:nvPr>
        </p:nvSpPr>
        <p:spPr/>
        <p:txBody>
          <a:bodyPr/>
          <a:lstStyle/>
          <a:p>
            <a:fld id="{FE577398-8FCA-4A77-ADAB-09A41C9A615B}" type="slidenum">
              <a:rPr kumimoji="1" lang="ja-JP" altLang="en-US" smtClean="0"/>
              <a:t>50</a:t>
            </a:fld>
            <a:endParaRPr kumimoji="1" lang="ja-JP" altLang="en-US"/>
          </a:p>
        </p:txBody>
      </p:sp>
    </p:spTree>
    <p:extLst>
      <p:ext uri="{BB962C8B-B14F-4D97-AF65-F5344CB8AC3E}">
        <p14:creationId xmlns:p14="http://schemas.microsoft.com/office/powerpoint/2010/main" val="143287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0893DFD-8113-ADD1-E288-000D3DDA2AFA}"/>
              </a:ext>
            </a:extLst>
          </p:cNvPr>
          <p:cNvSpPr/>
          <p:nvPr/>
        </p:nvSpPr>
        <p:spPr>
          <a:xfrm>
            <a:off x="1328738" y="2116930"/>
            <a:ext cx="2674143" cy="3804444"/>
          </a:xfrm>
          <a:prstGeom prst="rect">
            <a:avLst/>
          </a:prstGeom>
          <a:solidFill>
            <a:schemeClr val="bg1">
              <a:lumMod val="85000"/>
              <a:lumOff val="15000"/>
            </a:schemeClr>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CB016B3E-1FC9-B203-5154-F48C472BBA46}"/>
              </a:ext>
            </a:extLst>
          </p:cNvPr>
          <p:cNvSpPr/>
          <p:nvPr/>
        </p:nvSpPr>
        <p:spPr>
          <a:xfrm>
            <a:off x="4685109" y="2116930"/>
            <a:ext cx="2674143" cy="3804444"/>
          </a:xfrm>
          <a:prstGeom prst="rect">
            <a:avLst/>
          </a:prstGeom>
          <a:solidFill>
            <a:schemeClr val="bg1">
              <a:lumMod val="85000"/>
              <a:lumOff val="15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67A341F-F147-459A-C5BA-6FD38F416B3E}"/>
              </a:ext>
            </a:extLst>
          </p:cNvPr>
          <p:cNvSpPr/>
          <p:nvPr/>
        </p:nvSpPr>
        <p:spPr>
          <a:xfrm>
            <a:off x="8031955" y="2116930"/>
            <a:ext cx="2674143" cy="3804444"/>
          </a:xfrm>
          <a:prstGeom prst="rect">
            <a:avLst/>
          </a:prstGeom>
          <a:solidFill>
            <a:schemeClr val="bg1">
              <a:lumMod val="85000"/>
              <a:lumOff val="15000"/>
            </a:schemeClr>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7405DD1-DE14-36FD-5D6E-BF034CC77A66}"/>
              </a:ext>
            </a:extLst>
          </p:cNvPr>
          <p:cNvSpPr/>
          <p:nvPr/>
        </p:nvSpPr>
        <p:spPr>
          <a:xfrm>
            <a:off x="1969057" y="1865827"/>
            <a:ext cx="1249202" cy="517316"/>
          </a:xfrm>
          <a:prstGeom prst="rect">
            <a:avLst/>
          </a:prstGeom>
          <a:solidFill>
            <a:schemeClr val="bg1"/>
          </a:solid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D5D621CA-FEDD-4B50-5AC4-B1A550EF2FDC}"/>
              </a:ext>
            </a:extLst>
          </p:cNvPr>
          <p:cNvSpPr/>
          <p:nvPr/>
        </p:nvSpPr>
        <p:spPr>
          <a:xfrm>
            <a:off x="5430203" y="1865827"/>
            <a:ext cx="1249202" cy="517316"/>
          </a:xfrm>
          <a:prstGeom prst="rect">
            <a:avLst/>
          </a:prstGeom>
          <a:solidFill>
            <a:schemeClr val="bg1"/>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7ABB4E3-9D1A-4A8F-4C56-E35340ABD7C1}"/>
              </a:ext>
            </a:extLst>
          </p:cNvPr>
          <p:cNvSpPr/>
          <p:nvPr/>
        </p:nvSpPr>
        <p:spPr>
          <a:xfrm>
            <a:off x="8719899" y="1865827"/>
            <a:ext cx="1249202" cy="517316"/>
          </a:xfrm>
          <a:prstGeom prst="rect">
            <a:avLst/>
          </a:prstGeom>
          <a:solidFill>
            <a:schemeClr val="bg1"/>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FAF3D75-3A66-4BD1-3385-542D975AD491}"/>
              </a:ext>
            </a:extLst>
          </p:cNvPr>
          <p:cNvSpPr txBox="1"/>
          <p:nvPr/>
        </p:nvSpPr>
        <p:spPr>
          <a:xfrm>
            <a:off x="2155335" y="1925595"/>
            <a:ext cx="944283" cy="380445"/>
          </a:xfrm>
          <a:prstGeom prst="rect">
            <a:avLst/>
          </a:prstGeom>
          <a:noFill/>
        </p:spPr>
        <p:txBody>
          <a:bodyPr wrap="square" rtlCol="0">
            <a:spAutoFit/>
          </a:bodyPr>
          <a:lstStyle/>
          <a:p>
            <a:r>
              <a:rPr kumimoji="1" lang="ja-JP" altLang="en-US" dirty="0"/>
              <a:t>問題点</a:t>
            </a:r>
          </a:p>
        </p:txBody>
      </p:sp>
      <p:sp>
        <p:nvSpPr>
          <p:cNvPr id="11" name="テキスト ボックス 10">
            <a:extLst>
              <a:ext uri="{FF2B5EF4-FFF2-40B4-BE49-F238E27FC236}">
                <a16:creationId xmlns:a16="http://schemas.microsoft.com/office/drawing/2014/main" id="{AC16E54A-8330-440A-0D4F-594B4F35A6FA}"/>
              </a:ext>
            </a:extLst>
          </p:cNvPr>
          <p:cNvSpPr txBox="1"/>
          <p:nvPr/>
        </p:nvSpPr>
        <p:spPr>
          <a:xfrm>
            <a:off x="5592247" y="1941788"/>
            <a:ext cx="944283" cy="380445"/>
          </a:xfrm>
          <a:prstGeom prst="rect">
            <a:avLst/>
          </a:prstGeom>
          <a:noFill/>
        </p:spPr>
        <p:txBody>
          <a:bodyPr wrap="square" rtlCol="0">
            <a:spAutoFit/>
          </a:bodyPr>
          <a:lstStyle/>
          <a:p>
            <a:r>
              <a:rPr lang="ja-JP" altLang="en-US" dirty="0"/>
              <a:t>起因</a:t>
            </a:r>
            <a:r>
              <a:rPr kumimoji="1" lang="ja-JP" altLang="en-US" dirty="0"/>
              <a:t>点</a:t>
            </a:r>
          </a:p>
        </p:txBody>
      </p:sp>
      <p:sp>
        <p:nvSpPr>
          <p:cNvPr id="12" name="テキスト ボックス 11">
            <a:extLst>
              <a:ext uri="{FF2B5EF4-FFF2-40B4-BE49-F238E27FC236}">
                <a16:creationId xmlns:a16="http://schemas.microsoft.com/office/drawing/2014/main" id="{1476A963-7E10-6392-6259-9AB8EFC70619}"/>
              </a:ext>
            </a:extLst>
          </p:cNvPr>
          <p:cNvSpPr txBox="1"/>
          <p:nvPr/>
        </p:nvSpPr>
        <p:spPr>
          <a:xfrm>
            <a:off x="8866232" y="1932263"/>
            <a:ext cx="969519" cy="380445"/>
          </a:xfrm>
          <a:prstGeom prst="rect">
            <a:avLst/>
          </a:prstGeom>
          <a:solidFill>
            <a:schemeClr val="bg1">
              <a:lumMod val="85000"/>
              <a:lumOff val="15000"/>
            </a:schemeClr>
          </a:solidFill>
        </p:spPr>
        <p:txBody>
          <a:bodyPr wrap="square" rtlCol="0">
            <a:spAutoFit/>
          </a:bodyPr>
          <a:lstStyle/>
          <a:p>
            <a:r>
              <a:rPr lang="ja-JP" altLang="en-US" dirty="0"/>
              <a:t>解決策</a:t>
            </a:r>
            <a:endParaRPr kumimoji="1" lang="ja-JP" altLang="en-US" dirty="0"/>
          </a:p>
        </p:txBody>
      </p:sp>
      <p:sp>
        <p:nvSpPr>
          <p:cNvPr id="2" name="矢印: 右 1">
            <a:extLst>
              <a:ext uri="{FF2B5EF4-FFF2-40B4-BE49-F238E27FC236}">
                <a16:creationId xmlns:a16="http://schemas.microsoft.com/office/drawing/2014/main" id="{612C6BAE-72CC-B82D-DF0B-5892A94DAB25}"/>
              </a:ext>
            </a:extLst>
          </p:cNvPr>
          <p:cNvSpPr/>
          <p:nvPr/>
        </p:nvSpPr>
        <p:spPr>
          <a:xfrm>
            <a:off x="7542733" y="3517105"/>
            <a:ext cx="407070" cy="912478"/>
          </a:xfrm>
          <a:prstGeom prst="rightArrow">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矢印: 右 2">
            <a:extLst>
              <a:ext uri="{FF2B5EF4-FFF2-40B4-BE49-F238E27FC236}">
                <a16:creationId xmlns:a16="http://schemas.microsoft.com/office/drawing/2014/main" id="{1C190C8D-949E-6CA7-487E-61B94CADC094}"/>
              </a:ext>
            </a:extLst>
          </p:cNvPr>
          <p:cNvSpPr/>
          <p:nvPr/>
        </p:nvSpPr>
        <p:spPr>
          <a:xfrm>
            <a:off x="4209577" y="3517105"/>
            <a:ext cx="407070" cy="912478"/>
          </a:xfrm>
          <a:prstGeom prst="rightArrow">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0F068E5E-EEF4-49DD-A7A2-B8B66FD4609E}"/>
              </a:ext>
            </a:extLst>
          </p:cNvPr>
          <p:cNvSpPr txBox="1"/>
          <p:nvPr/>
        </p:nvSpPr>
        <p:spPr>
          <a:xfrm>
            <a:off x="1404078" y="2434825"/>
            <a:ext cx="2498790" cy="4089777"/>
          </a:xfrm>
          <a:prstGeom prst="rect">
            <a:avLst/>
          </a:prstGeom>
          <a:noFill/>
        </p:spPr>
        <p:txBody>
          <a:bodyPr wrap="square" rtlCol="0">
            <a:spAutoFit/>
          </a:bodyPr>
          <a:lstStyle/>
          <a:p>
            <a:r>
              <a:rPr lang="ja-JP" altLang="en-US" dirty="0"/>
              <a:t>★</a:t>
            </a:r>
            <a:r>
              <a:rPr kumimoji="1" lang="ja-JP" altLang="en-US" dirty="0"/>
              <a:t>集計データの入力が手作業でかなりの時間要してしまう</a:t>
            </a:r>
            <a:r>
              <a:rPr lang="ja-JP" altLang="en-US" dirty="0"/>
              <a:t>。</a:t>
            </a:r>
            <a:endParaRPr kumimoji="1" lang="en-US" altLang="ja-JP" dirty="0"/>
          </a:p>
          <a:p>
            <a:endParaRPr lang="en-US" altLang="ja-JP" dirty="0"/>
          </a:p>
          <a:p>
            <a:r>
              <a:rPr lang="ja-JP" altLang="en-US" dirty="0"/>
              <a:t>▲出席</a:t>
            </a:r>
            <a:r>
              <a:rPr kumimoji="1" lang="ja-JP" altLang="en-US" dirty="0"/>
              <a:t>日数の少ない人の見落としがあり、警告ができないときがある。</a:t>
            </a:r>
            <a:endParaRPr kumimoji="1" lang="en-US" altLang="ja-JP" dirty="0"/>
          </a:p>
          <a:p>
            <a:endParaRPr lang="en-US" altLang="ja-JP" dirty="0"/>
          </a:p>
          <a:p>
            <a:r>
              <a:rPr lang="ja-JP" altLang="en-US" dirty="0"/>
              <a:t>●学生側が自分自身の出欠状況の確認が取れない</a:t>
            </a:r>
            <a:endParaRPr kumimoji="1" lang="en-US" altLang="ja-JP" dirty="0"/>
          </a:p>
          <a:p>
            <a:endParaRPr lang="en-US" altLang="ja-JP" dirty="0"/>
          </a:p>
          <a:p>
            <a:endParaRPr kumimoji="1" lang="ja-JP" altLang="en-US" dirty="0"/>
          </a:p>
        </p:txBody>
      </p:sp>
      <p:sp>
        <p:nvSpPr>
          <p:cNvPr id="16" name="テキスト ボックス 15">
            <a:extLst>
              <a:ext uri="{FF2B5EF4-FFF2-40B4-BE49-F238E27FC236}">
                <a16:creationId xmlns:a16="http://schemas.microsoft.com/office/drawing/2014/main" id="{61AD25B0-AC4B-47D5-4EB1-75F8B6F20A8B}"/>
              </a:ext>
            </a:extLst>
          </p:cNvPr>
          <p:cNvSpPr txBox="1"/>
          <p:nvPr/>
        </p:nvSpPr>
        <p:spPr>
          <a:xfrm>
            <a:off x="4796169" y="2427326"/>
            <a:ext cx="2498790" cy="2585323"/>
          </a:xfrm>
          <a:prstGeom prst="rect">
            <a:avLst/>
          </a:prstGeom>
          <a:solidFill>
            <a:schemeClr val="bg1">
              <a:lumMod val="85000"/>
              <a:lumOff val="15000"/>
            </a:schemeClr>
          </a:solidFill>
        </p:spPr>
        <p:txBody>
          <a:bodyPr wrap="square" rtlCol="0">
            <a:spAutoFit/>
          </a:bodyPr>
          <a:lstStyle/>
          <a:p>
            <a:r>
              <a:rPr lang="ja-JP" altLang="en-US" dirty="0"/>
              <a:t>★</a:t>
            </a:r>
            <a:r>
              <a:rPr kumimoji="1" lang="ja-JP" altLang="en-US" dirty="0"/>
              <a:t>それぞれの教員が手作業でカウントをしていかなければならない。</a:t>
            </a:r>
            <a:endParaRPr kumimoji="1" lang="en-US" altLang="ja-JP" dirty="0"/>
          </a:p>
          <a:p>
            <a:endParaRPr lang="en-US" altLang="ja-JP" dirty="0"/>
          </a:p>
          <a:p>
            <a:r>
              <a:rPr lang="ja-JP" altLang="en-US" dirty="0"/>
              <a:t>▲出席</a:t>
            </a:r>
            <a:r>
              <a:rPr kumimoji="1" lang="ja-JP" altLang="en-US" dirty="0"/>
              <a:t>日数の</a:t>
            </a:r>
            <a:r>
              <a:rPr lang="ja-JP" altLang="en-US" dirty="0"/>
              <a:t>カウントを毎日に行っていない。</a:t>
            </a:r>
            <a:endParaRPr kumimoji="1" lang="en-US" altLang="ja-JP" dirty="0"/>
          </a:p>
          <a:p>
            <a:endParaRPr lang="en-US" altLang="ja-JP" dirty="0"/>
          </a:p>
          <a:p>
            <a:r>
              <a:rPr lang="ja-JP" altLang="en-US" dirty="0"/>
              <a:t>●</a:t>
            </a:r>
            <a:r>
              <a:rPr kumimoji="1" lang="ja-JP" altLang="en-US" dirty="0"/>
              <a:t>現在学生</a:t>
            </a:r>
            <a:r>
              <a:rPr lang="ja-JP" altLang="en-US" dirty="0"/>
              <a:t>が集計データの閲覧不可</a:t>
            </a:r>
            <a:endParaRPr kumimoji="1" lang="en-US" altLang="ja-JP" dirty="0"/>
          </a:p>
        </p:txBody>
      </p:sp>
      <p:sp>
        <p:nvSpPr>
          <p:cNvPr id="18" name="テキスト ボックス 17">
            <a:extLst>
              <a:ext uri="{FF2B5EF4-FFF2-40B4-BE49-F238E27FC236}">
                <a16:creationId xmlns:a16="http://schemas.microsoft.com/office/drawing/2014/main" id="{4887CC37-2D08-93AF-559A-EB16AFB3B178}"/>
              </a:ext>
            </a:extLst>
          </p:cNvPr>
          <p:cNvSpPr txBox="1"/>
          <p:nvPr/>
        </p:nvSpPr>
        <p:spPr>
          <a:xfrm>
            <a:off x="8107300" y="2339219"/>
            <a:ext cx="2498790" cy="3139321"/>
          </a:xfrm>
          <a:prstGeom prst="rect">
            <a:avLst/>
          </a:prstGeom>
          <a:noFill/>
        </p:spPr>
        <p:txBody>
          <a:bodyPr wrap="square" rtlCol="0">
            <a:spAutoFit/>
          </a:bodyPr>
          <a:lstStyle/>
          <a:p>
            <a:r>
              <a:rPr kumimoji="1" lang="ja-JP" altLang="en-US" dirty="0"/>
              <a:t>★データベースで管理されているデータを自動カウントする</a:t>
            </a:r>
            <a:r>
              <a:rPr lang="ja-JP" altLang="en-US" dirty="0"/>
              <a:t>機能</a:t>
            </a:r>
            <a:r>
              <a:rPr kumimoji="1" lang="ja-JP" altLang="en-US" dirty="0"/>
              <a:t>を導入する。</a:t>
            </a:r>
            <a:endParaRPr kumimoji="1" lang="en-US" altLang="ja-JP" dirty="0"/>
          </a:p>
          <a:p>
            <a:endParaRPr lang="en-US" altLang="ja-JP" dirty="0"/>
          </a:p>
          <a:p>
            <a:r>
              <a:rPr lang="ja-JP" altLang="en-US" dirty="0"/>
              <a:t>▲毎日出席日数の少ない人の自動抽出を行う。</a:t>
            </a:r>
            <a:endParaRPr lang="en-US" altLang="ja-JP" dirty="0"/>
          </a:p>
          <a:p>
            <a:endParaRPr lang="en-US" altLang="ja-JP" dirty="0"/>
          </a:p>
          <a:p>
            <a:r>
              <a:rPr lang="ja-JP" altLang="en-US" dirty="0"/>
              <a:t>●</a:t>
            </a:r>
            <a:r>
              <a:rPr kumimoji="1" lang="ja-JP" altLang="en-US" dirty="0"/>
              <a:t>生徒が科目ごとの集計を確認できる画面を作成する。</a:t>
            </a:r>
          </a:p>
        </p:txBody>
      </p:sp>
      <p:sp>
        <p:nvSpPr>
          <p:cNvPr id="19" name="タイトル 1">
            <a:extLst>
              <a:ext uri="{FF2B5EF4-FFF2-40B4-BE49-F238E27FC236}">
                <a16:creationId xmlns:a16="http://schemas.microsoft.com/office/drawing/2014/main" id="{FA486E46-72C5-4A60-8FDA-450AB4D66AF8}"/>
              </a:ext>
            </a:extLst>
          </p:cNvPr>
          <p:cNvSpPr>
            <a:spLocks noGrp="1"/>
          </p:cNvSpPr>
          <p:nvPr>
            <p:ph type="title"/>
          </p:nvPr>
        </p:nvSpPr>
        <p:spPr>
          <a:xfrm>
            <a:off x="865885" y="326132"/>
            <a:ext cx="10515600" cy="1325563"/>
          </a:xfrm>
        </p:spPr>
        <p:txBody>
          <a:bodyPr/>
          <a:lstStyle/>
          <a:p>
            <a:r>
              <a:rPr lang="ja-JP" altLang="en-US" dirty="0"/>
              <a:t>集計データ関連</a:t>
            </a:r>
            <a:endParaRPr kumimoji="1" lang="ja-JP" altLang="en-US" dirty="0"/>
          </a:p>
        </p:txBody>
      </p:sp>
      <p:sp>
        <p:nvSpPr>
          <p:cNvPr id="13" name="スライド番号プレースホルダー 12">
            <a:extLst>
              <a:ext uri="{FF2B5EF4-FFF2-40B4-BE49-F238E27FC236}">
                <a16:creationId xmlns:a16="http://schemas.microsoft.com/office/drawing/2014/main" id="{F1A8F6D5-4EB9-7F84-BF20-BEE29BBAAA98}"/>
              </a:ext>
            </a:extLst>
          </p:cNvPr>
          <p:cNvSpPr>
            <a:spLocks noGrp="1"/>
          </p:cNvSpPr>
          <p:nvPr>
            <p:ph type="sldNum" sz="quarter" idx="12"/>
          </p:nvPr>
        </p:nvSpPr>
        <p:spPr>
          <a:xfrm>
            <a:off x="10304896" y="5914230"/>
            <a:ext cx="771089" cy="365125"/>
          </a:xfrm>
        </p:spPr>
        <p:txBody>
          <a:bodyPr/>
          <a:lstStyle/>
          <a:p>
            <a:fld id="{FE577398-8FCA-4A77-ADAB-09A41C9A615B}" type="slidenum">
              <a:rPr kumimoji="1" lang="ja-JP" altLang="en-US" smtClean="0"/>
              <a:t>6</a:t>
            </a:fld>
            <a:endParaRPr kumimoji="1" lang="ja-JP" altLang="en-US"/>
          </a:p>
        </p:txBody>
      </p:sp>
      <p:sp>
        <p:nvSpPr>
          <p:cNvPr id="22" name="テキスト ボックス 21">
            <a:extLst>
              <a:ext uri="{FF2B5EF4-FFF2-40B4-BE49-F238E27FC236}">
                <a16:creationId xmlns:a16="http://schemas.microsoft.com/office/drawing/2014/main" id="{D8F18A1D-0BFB-4199-8C4E-A999D98AD3FD}"/>
              </a:ext>
            </a:extLst>
          </p:cNvPr>
          <p:cNvSpPr txBox="1"/>
          <p:nvPr/>
        </p:nvSpPr>
        <p:spPr>
          <a:xfrm>
            <a:off x="1078117" y="1342490"/>
            <a:ext cx="7491412" cy="369332"/>
          </a:xfrm>
          <a:prstGeom prst="rect">
            <a:avLst/>
          </a:prstGeom>
          <a:noFill/>
        </p:spPr>
        <p:txBody>
          <a:bodyPr wrap="square" rtlCol="0">
            <a:spAutoFit/>
          </a:bodyPr>
          <a:lstStyle/>
          <a:p>
            <a:r>
              <a:rPr kumimoji="1" lang="ja-JP" altLang="en-US" dirty="0"/>
              <a:t>以下に現在のデータ集計時の問題点と起因点、解決策を示す。</a:t>
            </a:r>
          </a:p>
        </p:txBody>
      </p:sp>
    </p:spTree>
    <p:extLst>
      <p:ext uri="{BB962C8B-B14F-4D97-AF65-F5344CB8AC3E}">
        <p14:creationId xmlns:p14="http://schemas.microsoft.com/office/powerpoint/2010/main" val="3222073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4676F2-5BAF-7824-B598-0C0FFBCB219B}"/>
              </a:ext>
            </a:extLst>
          </p:cNvPr>
          <p:cNvSpPr>
            <a:spLocks noGrp="1"/>
          </p:cNvSpPr>
          <p:nvPr>
            <p:ph type="title"/>
          </p:nvPr>
        </p:nvSpPr>
        <p:spPr>
          <a:xfrm>
            <a:off x="838200" y="2766218"/>
            <a:ext cx="10515600" cy="1325563"/>
          </a:xfrm>
        </p:spPr>
        <p:txBody>
          <a:bodyPr/>
          <a:lstStyle/>
          <a:p>
            <a:pPr algn="ctr"/>
            <a:r>
              <a:rPr lang="ja-JP" altLang="en-US" dirty="0"/>
              <a:t>アプリの</a:t>
            </a:r>
            <a:r>
              <a:rPr kumimoji="1" lang="ja-JP" altLang="en-US" dirty="0"/>
              <a:t>概要</a:t>
            </a:r>
          </a:p>
        </p:txBody>
      </p:sp>
      <p:sp>
        <p:nvSpPr>
          <p:cNvPr id="4" name="スライド番号プレースホルダー 3">
            <a:extLst>
              <a:ext uri="{FF2B5EF4-FFF2-40B4-BE49-F238E27FC236}">
                <a16:creationId xmlns:a16="http://schemas.microsoft.com/office/drawing/2014/main" id="{6F51B0FB-F4D0-5087-28C2-1D1119A4F5B4}"/>
              </a:ext>
            </a:extLst>
          </p:cNvPr>
          <p:cNvSpPr>
            <a:spLocks noGrp="1"/>
          </p:cNvSpPr>
          <p:nvPr>
            <p:ph type="sldNum" sz="quarter" idx="12"/>
          </p:nvPr>
        </p:nvSpPr>
        <p:spPr/>
        <p:txBody>
          <a:bodyPr/>
          <a:lstStyle/>
          <a:p>
            <a:fld id="{FE577398-8FCA-4A77-ADAB-09A41C9A615B}" type="slidenum">
              <a:rPr kumimoji="1" lang="ja-JP" altLang="en-US" smtClean="0"/>
              <a:t>7</a:t>
            </a:fld>
            <a:endParaRPr kumimoji="1" lang="ja-JP" altLang="en-US"/>
          </a:p>
        </p:txBody>
      </p:sp>
    </p:spTree>
    <p:extLst>
      <p:ext uri="{BB962C8B-B14F-4D97-AF65-F5344CB8AC3E}">
        <p14:creationId xmlns:p14="http://schemas.microsoft.com/office/powerpoint/2010/main" val="3904014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18965-DA28-DDA4-818C-F0FEC2AD6479}"/>
              </a:ext>
            </a:extLst>
          </p:cNvPr>
          <p:cNvSpPr>
            <a:spLocks noGrp="1"/>
          </p:cNvSpPr>
          <p:nvPr>
            <p:ph type="title"/>
          </p:nvPr>
        </p:nvSpPr>
        <p:spPr>
          <a:xfrm>
            <a:off x="733424" y="199669"/>
            <a:ext cx="10515600" cy="1325563"/>
          </a:xfrm>
          <a:noFill/>
        </p:spPr>
        <p:txBody>
          <a:bodyPr/>
          <a:lstStyle/>
          <a:p>
            <a:r>
              <a:rPr kumimoji="1" lang="ja-JP" altLang="en-US" dirty="0"/>
              <a:t>アプリ使用の流れ</a:t>
            </a:r>
          </a:p>
        </p:txBody>
      </p:sp>
      <p:sp>
        <p:nvSpPr>
          <p:cNvPr id="30" name="スライド番号プレースホルダー 29">
            <a:extLst>
              <a:ext uri="{FF2B5EF4-FFF2-40B4-BE49-F238E27FC236}">
                <a16:creationId xmlns:a16="http://schemas.microsoft.com/office/drawing/2014/main" id="{36CB3153-A860-A92B-A3FC-694EFBDB1D63}"/>
              </a:ext>
            </a:extLst>
          </p:cNvPr>
          <p:cNvSpPr>
            <a:spLocks noGrp="1"/>
          </p:cNvSpPr>
          <p:nvPr>
            <p:ph type="sldNum" sz="quarter" idx="12"/>
          </p:nvPr>
        </p:nvSpPr>
        <p:spPr>
          <a:xfrm>
            <a:off x="10276321" y="6045199"/>
            <a:ext cx="771089" cy="365125"/>
          </a:xfrm>
          <a:solidFill>
            <a:schemeClr val="bg1"/>
          </a:solidFill>
        </p:spPr>
        <p:txBody>
          <a:bodyPr/>
          <a:lstStyle/>
          <a:p>
            <a:fld id="{FE577398-8FCA-4A77-ADAB-09A41C9A615B}" type="slidenum">
              <a:rPr kumimoji="1" lang="ja-JP" altLang="en-US" smtClean="0">
                <a:solidFill>
                  <a:schemeClr val="tx1"/>
                </a:solidFill>
              </a:rPr>
              <a:t>8</a:t>
            </a:fld>
            <a:endParaRPr kumimoji="1" lang="ja-JP" altLang="en-US">
              <a:solidFill>
                <a:schemeClr val="tx1"/>
              </a:solidFill>
            </a:endParaRPr>
          </a:p>
        </p:txBody>
      </p:sp>
      <p:graphicFrame>
        <p:nvGraphicFramePr>
          <p:cNvPr id="6" name="表 6">
            <a:extLst>
              <a:ext uri="{FF2B5EF4-FFF2-40B4-BE49-F238E27FC236}">
                <a16:creationId xmlns:a16="http://schemas.microsoft.com/office/drawing/2014/main" id="{B438B3FD-4794-A291-5CBB-19B70DF4BEB8}"/>
              </a:ext>
            </a:extLst>
          </p:cNvPr>
          <p:cNvGraphicFramePr>
            <a:graphicFrameLocks noGrp="1"/>
          </p:cNvGraphicFramePr>
          <p:nvPr>
            <p:extLst>
              <p:ext uri="{D42A27DB-BD31-4B8C-83A1-F6EECF244321}">
                <p14:modId xmlns:p14="http://schemas.microsoft.com/office/powerpoint/2010/main" val="1254009233"/>
              </p:ext>
            </p:extLst>
          </p:nvPr>
        </p:nvGraphicFramePr>
        <p:xfrm>
          <a:off x="714374" y="1650220"/>
          <a:ext cx="10846592" cy="4682445"/>
        </p:xfrm>
        <a:graphic>
          <a:graphicData uri="http://schemas.openxmlformats.org/drawingml/2006/table">
            <a:tbl>
              <a:tblPr firstRow="1" bandRow="1">
                <a:tableStyleId>{69CF1AB2-1976-4502-BF36-3FF5EA218861}</a:tableStyleId>
              </a:tblPr>
              <a:tblGrid>
                <a:gridCol w="2711648">
                  <a:extLst>
                    <a:ext uri="{9D8B030D-6E8A-4147-A177-3AD203B41FA5}">
                      <a16:colId xmlns:a16="http://schemas.microsoft.com/office/drawing/2014/main" val="490008067"/>
                    </a:ext>
                  </a:extLst>
                </a:gridCol>
                <a:gridCol w="2711648">
                  <a:extLst>
                    <a:ext uri="{9D8B030D-6E8A-4147-A177-3AD203B41FA5}">
                      <a16:colId xmlns:a16="http://schemas.microsoft.com/office/drawing/2014/main" val="27159617"/>
                    </a:ext>
                  </a:extLst>
                </a:gridCol>
                <a:gridCol w="2711648">
                  <a:extLst>
                    <a:ext uri="{9D8B030D-6E8A-4147-A177-3AD203B41FA5}">
                      <a16:colId xmlns:a16="http://schemas.microsoft.com/office/drawing/2014/main" val="3808801889"/>
                    </a:ext>
                  </a:extLst>
                </a:gridCol>
                <a:gridCol w="2711648">
                  <a:extLst>
                    <a:ext uri="{9D8B030D-6E8A-4147-A177-3AD203B41FA5}">
                      <a16:colId xmlns:a16="http://schemas.microsoft.com/office/drawing/2014/main" val="2688883796"/>
                    </a:ext>
                  </a:extLst>
                </a:gridCol>
              </a:tblGrid>
              <a:tr h="516811">
                <a:tc>
                  <a:txBody>
                    <a:bodyPr/>
                    <a:lstStyle/>
                    <a:p>
                      <a:endParaRPr kumimoji="1" lang="ja-JP" altLang="en-US" dirty="0"/>
                    </a:p>
                  </a:txBody>
                  <a:tcPr/>
                </a:tc>
                <a:tc>
                  <a:txBody>
                    <a:bodyPr/>
                    <a:lstStyle/>
                    <a:p>
                      <a:r>
                        <a:rPr kumimoji="1" lang="ja-JP" altLang="en-US" dirty="0"/>
                        <a:t>学生</a:t>
                      </a:r>
                    </a:p>
                  </a:txBody>
                  <a:tcPr/>
                </a:tc>
                <a:tc>
                  <a:txBody>
                    <a:bodyPr/>
                    <a:lstStyle/>
                    <a:p>
                      <a:r>
                        <a:rPr kumimoji="1" lang="ja-JP" altLang="en-US" dirty="0"/>
                        <a:t>科目担当</a:t>
                      </a:r>
                    </a:p>
                  </a:txBody>
                  <a:tcPr/>
                </a:tc>
                <a:tc>
                  <a:txBody>
                    <a:bodyPr/>
                    <a:lstStyle/>
                    <a:p>
                      <a:r>
                        <a:rPr kumimoji="1" lang="ja-JP" altLang="en-US" dirty="0"/>
                        <a:t>管理者（学級担任）</a:t>
                      </a:r>
                    </a:p>
                  </a:txBody>
                  <a:tcPr/>
                </a:tc>
                <a:extLst>
                  <a:ext uri="{0D108BD9-81ED-4DB2-BD59-A6C34878D82A}">
                    <a16:rowId xmlns:a16="http://schemas.microsoft.com/office/drawing/2014/main" val="1423234885"/>
                  </a:ext>
                </a:extLst>
              </a:tr>
              <a:tr h="547834">
                <a:tc>
                  <a:txBody>
                    <a:bodyPr/>
                    <a:lstStyle/>
                    <a:p>
                      <a:r>
                        <a:rPr kumimoji="1" lang="ja-JP" altLang="en-US" dirty="0"/>
                        <a:t>前期後期開始時</a:t>
                      </a:r>
                      <a:endParaRPr kumimoji="1" lang="en-US" altLang="ja-JP"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774930222"/>
                  </a:ext>
                </a:extLst>
              </a:tr>
              <a:tr h="1342785">
                <a:tc>
                  <a:txBody>
                    <a:bodyPr/>
                    <a:lstStyle/>
                    <a:p>
                      <a:r>
                        <a:rPr kumimoji="1" lang="en-US" altLang="ja-JP" dirty="0"/>
                        <a:t>HR</a:t>
                      </a:r>
                      <a:r>
                        <a:rPr kumimoji="1" lang="ja-JP" altLang="en-US" dirty="0"/>
                        <a:t>・授業</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27348143"/>
                  </a:ext>
                </a:extLst>
              </a:tr>
              <a:tr h="907257">
                <a:tc>
                  <a:txBody>
                    <a:bodyPr/>
                    <a:lstStyle/>
                    <a:p>
                      <a:r>
                        <a:rPr kumimoji="1" lang="ja-JP" altLang="en-US" dirty="0"/>
                        <a:t>出欠確認時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808294476"/>
                  </a:ext>
                </a:extLst>
              </a:tr>
              <a:tr h="637775">
                <a:tc>
                  <a:txBody>
                    <a:bodyPr/>
                    <a:lstStyle/>
                    <a:p>
                      <a:r>
                        <a:rPr kumimoji="1" lang="ja-JP" altLang="en-US" dirty="0"/>
                        <a:t>データの変更時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028735330"/>
                  </a:ext>
                </a:extLst>
              </a:tr>
              <a:tr h="729983">
                <a:tc>
                  <a:txBody>
                    <a:bodyPr/>
                    <a:lstStyle/>
                    <a:p>
                      <a:r>
                        <a:rPr kumimoji="1" lang="ja-JP" altLang="en-US" dirty="0"/>
                        <a:t>エクスポート時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415941079"/>
                  </a:ext>
                </a:extLst>
              </a:tr>
            </a:tbl>
          </a:graphicData>
        </a:graphic>
      </p:graphicFrame>
      <p:grpSp>
        <p:nvGrpSpPr>
          <p:cNvPr id="9" name="グループ化 8">
            <a:extLst>
              <a:ext uri="{FF2B5EF4-FFF2-40B4-BE49-F238E27FC236}">
                <a16:creationId xmlns:a16="http://schemas.microsoft.com/office/drawing/2014/main" id="{D9D8D21B-4B32-C16D-A38B-B71338B6750F}"/>
              </a:ext>
            </a:extLst>
          </p:cNvPr>
          <p:cNvGrpSpPr/>
          <p:nvPr/>
        </p:nvGrpSpPr>
        <p:grpSpPr>
          <a:xfrm>
            <a:off x="9438910" y="2245266"/>
            <a:ext cx="1578769" cy="385759"/>
            <a:chOff x="9465469" y="2057400"/>
            <a:chExt cx="1578769" cy="528638"/>
          </a:xfrm>
          <a:solidFill>
            <a:schemeClr val="bg1"/>
          </a:solidFill>
        </p:grpSpPr>
        <p:sp>
          <p:nvSpPr>
            <p:cNvPr id="7" name="四角形: 角を丸くする 6">
              <a:extLst>
                <a:ext uri="{FF2B5EF4-FFF2-40B4-BE49-F238E27FC236}">
                  <a16:creationId xmlns:a16="http://schemas.microsoft.com/office/drawing/2014/main" id="{68B28A32-B846-027A-0165-E651D58C8598}"/>
                </a:ext>
              </a:extLst>
            </p:cNvPr>
            <p:cNvSpPr/>
            <p:nvPr/>
          </p:nvSpPr>
          <p:spPr>
            <a:xfrm>
              <a:off x="9465469" y="2057400"/>
              <a:ext cx="1578769" cy="528638"/>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555EC05C-D264-9EF4-0870-F871C8C06B6E}"/>
                </a:ext>
              </a:extLst>
            </p:cNvPr>
            <p:cNvSpPr txBox="1"/>
            <p:nvPr/>
          </p:nvSpPr>
          <p:spPr>
            <a:xfrm>
              <a:off x="9641681" y="2113969"/>
              <a:ext cx="1226344" cy="463949"/>
            </a:xfrm>
            <a:prstGeom prst="rect">
              <a:avLst/>
            </a:prstGeom>
            <a:grpFill/>
            <a:ln>
              <a:noFill/>
            </a:ln>
          </p:spPr>
          <p:txBody>
            <a:bodyPr wrap="square" rtlCol="0">
              <a:spAutoFit/>
            </a:bodyPr>
            <a:lstStyle/>
            <a:p>
              <a:r>
                <a:rPr lang="ja-JP" altLang="en-US" sz="800" dirty="0"/>
                <a:t>学生名簿</a:t>
              </a:r>
              <a:r>
                <a:rPr kumimoji="1" lang="ja-JP" altLang="en-US" sz="800" dirty="0"/>
                <a:t>、時間割を管理者画面で入力を行う</a:t>
              </a:r>
              <a:r>
                <a:rPr lang="ja-JP" altLang="en-US" sz="800" dirty="0"/>
                <a:t>。</a:t>
              </a:r>
              <a:endParaRPr kumimoji="1" lang="ja-JP" altLang="en-US" sz="800" dirty="0"/>
            </a:p>
          </p:txBody>
        </p:sp>
      </p:grpSp>
      <p:sp>
        <p:nvSpPr>
          <p:cNvPr id="3" name="テキスト ボックス 2">
            <a:extLst>
              <a:ext uri="{FF2B5EF4-FFF2-40B4-BE49-F238E27FC236}">
                <a16:creationId xmlns:a16="http://schemas.microsoft.com/office/drawing/2014/main" id="{EBEF51CE-CFA9-F227-B67F-FA67ABBB915A}"/>
              </a:ext>
            </a:extLst>
          </p:cNvPr>
          <p:cNvSpPr txBox="1"/>
          <p:nvPr/>
        </p:nvSpPr>
        <p:spPr>
          <a:xfrm>
            <a:off x="1184339" y="1138602"/>
            <a:ext cx="5105399" cy="369332"/>
          </a:xfrm>
          <a:prstGeom prst="rect">
            <a:avLst/>
          </a:prstGeom>
          <a:noFill/>
        </p:spPr>
        <p:txBody>
          <a:bodyPr wrap="square" rtlCol="0">
            <a:spAutoFit/>
          </a:bodyPr>
          <a:lstStyle/>
          <a:p>
            <a:r>
              <a:rPr kumimoji="1" lang="ja-JP" altLang="en-US" dirty="0"/>
              <a:t>以下にシステムを使用する際の流れを示す。</a:t>
            </a:r>
          </a:p>
        </p:txBody>
      </p:sp>
      <p:grpSp>
        <p:nvGrpSpPr>
          <p:cNvPr id="5" name="グループ化 4">
            <a:extLst>
              <a:ext uri="{FF2B5EF4-FFF2-40B4-BE49-F238E27FC236}">
                <a16:creationId xmlns:a16="http://schemas.microsoft.com/office/drawing/2014/main" id="{41F0E800-6071-83B5-71D4-864DA9BEECCF}"/>
              </a:ext>
            </a:extLst>
          </p:cNvPr>
          <p:cNvGrpSpPr/>
          <p:nvPr/>
        </p:nvGrpSpPr>
        <p:grpSpPr>
          <a:xfrm>
            <a:off x="9369349" y="3538387"/>
            <a:ext cx="1703372" cy="374776"/>
            <a:chOff x="9465469" y="2057400"/>
            <a:chExt cx="1578769" cy="585308"/>
          </a:xfrm>
          <a:solidFill>
            <a:schemeClr val="bg1"/>
          </a:solidFill>
        </p:grpSpPr>
        <p:sp>
          <p:nvSpPr>
            <p:cNvPr id="31" name="四角形: 角を丸くする 30">
              <a:extLst>
                <a:ext uri="{FF2B5EF4-FFF2-40B4-BE49-F238E27FC236}">
                  <a16:creationId xmlns:a16="http://schemas.microsoft.com/office/drawing/2014/main" id="{16B37B87-B318-906F-999B-2C2F1998BEAE}"/>
                </a:ext>
              </a:extLst>
            </p:cNvPr>
            <p:cNvSpPr/>
            <p:nvPr/>
          </p:nvSpPr>
          <p:spPr>
            <a:xfrm>
              <a:off x="9465469" y="2057400"/>
              <a:ext cx="1578769" cy="528638"/>
            </a:xfrm>
            <a:prstGeom prst="round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34449B68-B27F-823E-46BC-D0B2550C8232}"/>
                </a:ext>
              </a:extLst>
            </p:cNvPr>
            <p:cNvSpPr txBox="1"/>
            <p:nvPr/>
          </p:nvSpPr>
          <p:spPr>
            <a:xfrm>
              <a:off x="9641681" y="2113970"/>
              <a:ext cx="1226344" cy="528738"/>
            </a:xfrm>
            <a:prstGeom prst="rect">
              <a:avLst/>
            </a:prstGeom>
            <a:noFill/>
            <a:ln>
              <a:noFill/>
            </a:ln>
          </p:spPr>
          <p:txBody>
            <a:bodyPr wrap="square" rtlCol="0">
              <a:spAutoFit/>
            </a:bodyPr>
            <a:lstStyle/>
            <a:p>
              <a:r>
                <a:rPr lang="ja-JP" altLang="en-US" sz="800" dirty="0"/>
                <a:t>授業登録画面で生徒の出欠席状況を入力する。</a:t>
              </a:r>
              <a:endParaRPr kumimoji="1" lang="ja-JP" altLang="en-US" sz="800" dirty="0"/>
            </a:p>
          </p:txBody>
        </p:sp>
      </p:grpSp>
      <p:cxnSp>
        <p:nvCxnSpPr>
          <p:cNvPr id="37" name="直線矢印コネクタ 36">
            <a:extLst>
              <a:ext uri="{FF2B5EF4-FFF2-40B4-BE49-F238E27FC236}">
                <a16:creationId xmlns:a16="http://schemas.microsoft.com/office/drawing/2014/main" id="{F33B2B61-2C0F-7BA7-CF89-4792BE6E7939}"/>
              </a:ext>
            </a:extLst>
          </p:cNvPr>
          <p:cNvCxnSpPr>
            <a:cxnSpLocks/>
            <a:stCxn id="43" idx="2"/>
            <a:endCxn id="31" idx="0"/>
          </p:cNvCxnSpPr>
          <p:nvPr/>
        </p:nvCxnSpPr>
        <p:spPr>
          <a:xfrm>
            <a:off x="10221035" y="3257640"/>
            <a:ext cx="0" cy="28074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42" name="グループ化 41">
            <a:extLst>
              <a:ext uri="{FF2B5EF4-FFF2-40B4-BE49-F238E27FC236}">
                <a16:creationId xmlns:a16="http://schemas.microsoft.com/office/drawing/2014/main" id="{D09927E8-25EF-59C0-CCFF-2D7622A9EC33}"/>
              </a:ext>
            </a:extLst>
          </p:cNvPr>
          <p:cNvGrpSpPr/>
          <p:nvPr/>
        </p:nvGrpSpPr>
        <p:grpSpPr>
          <a:xfrm>
            <a:off x="9342743" y="2871880"/>
            <a:ext cx="1756584" cy="385760"/>
            <a:chOff x="9465469" y="2057400"/>
            <a:chExt cx="1578769" cy="528638"/>
          </a:xfrm>
          <a:solidFill>
            <a:schemeClr val="bg1"/>
          </a:solidFill>
        </p:grpSpPr>
        <p:sp>
          <p:nvSpPr>
            <p:cNvPr id="43" name="四角形: 角を丸くする 42">
              <a:extLst>
                <a:ext uri="{FF2B5EF4-FFF2-40B4-BE49-F238E27FC236}">
                  <a16:creationId xmlns:a16="http://schemas.microsoft.com/office/drawing/2014/main" id="{56FD5A05-33D0-93ED-33C9-C12830B77687}"/>
                </a:ext>
              </a:extLst>
            </p:cNvPr>
            <p:cNvSpPr/>
            <p:nvPr/>
          </p:nvSpPr>
          <p:spPr>
            <a:xfrm>
              <a:off x="9465469" y="2057400"/>
              <a:ext cx="1578769" cy="528638"/>
            </a:xfrm>
            <a:prstGeom prst="roundRect">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テキスト ボックス 44">
              <a:extLst>
                <a:ext uri="{FF2B5EF4-FFF2-40B4-BE49-F238E27FC236}">
                  <a16:creationId xmlns:a16="http://schemas.microsoft.com/office/drawing/2014/main" id="{A9A0B1ED-75AC-3AD7-99E2-4F7CDD1327DD}"/>
                </a:ext>
              </a:extLst>
            </p:cNvPr>
            <p:cNvSpPr txBox="1"/>
            <p:nvPr/>
          </p:nvSpPr>
          <p:spPr>
            <a:xfrm>
              <a:off x="9641680" y="2113971"/>
              <a:ext cx="1262063" cy="463948"/>
            </a:xfrm>
            <a:prstGeom prst="rect">
              <a:avLst/>
            </a:prstGeom>
            <a:grpFill/>
            <a:ln>
              <a:noFill/>
            </a:ln>
          </p:spPr>
          <p:txBody>
            <a:bodyPr wrap="square" rtlCol="0">
              <a:spAutoFit/>
            </a:bodyPr>
            <a:lstStyle/>
            <a:p>
              <a:r>
                <a:rPr kumimoji="1" lang="ja-JP" altLang="en-US" sz="800" dirty="0"/>
                <a:t>学級担任はサイトにログイン</a:t>
              </a:r>
              <a:r>
                <a:rPr lang="ja-JP" altLang="en-US" sz="800" dirty="0"/>
                <a:t>する</a:t>
              </a:r>
              <a:endParaRPr kumimoji="1" lang="ja-JP" altLang="en-US" sz="800" dirty="0"/>
            </a:p>
          </p:txBody>
        </p:sp>
      </p:grpSp>
      <p:grpSp>
        <p:nvGrpSpPr>
          <p:cNvPr id="48" name="グループ化 47">
            <a:extLst>
              <a:ext uri="{FF2B5EF4-FFF2-40B4-BE49-F238E27FC236}">
                <a16:creationId xmlns:a16="http://schemas.microsoft.com/office/drawing/2014/main" id="{F6305323-FF62-8790-083E-BFFA45BB4755}"/>
              </a:ext>
            </a:extLst>
          </p:cNvPr>
          <p:cNvGrpSpPr/>
          <p:nvPr/>
        </p:nvGrpSpPr>
        <p:grpSpPr>
          <a:xfrm>
            <a:off x="3904976" y="4587262"/>
            <a:ext cx="1614489" cy="374114"/>
            <a:chOff x="9465469" y="2057400"/>
            <a:chExt cx="1578769" cy="595152"/>
          </a:xfrm>
          <a:solidFill>
            <a:schemeClr val="bg1"/>
          </a:solidFill>
        </p:grpSpPr>
        <p:sp>
          <p:nvSpPr>
            <p:cNvPr id="49" name="四角形: 角を丸くする 48">
              <a:extLst>
                <a:ext uri="{FF2B5EF4-FFF2-40B4-BE49-F238E27FC236}">
                  <a16:creationId xmlns:a16="http://schemas.microsoft.com/office/drawing/2014/main" id="{6FCC1A51-055E-9ACC-A773-7CDE527BC528}"/>
                </a:ext>
              </a:extLst>
            </p:cNvPr>
            <p:cNvSpPr/>
            <p:nvPr/>
          </p:nvSpPr>
          <p:spPr>
            <a:xfrm>
              <a:off x="9465469" y="2057400"/>
              <a:ext cx="1578769" cy="528638"/>
            </a:xfrm>
            <a:prstGeom prst="roundRect">
              <a:avLst/>
            </a:prstGeom>
            <a:grp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2200467A-6F0A-CEB3-5849-F1BEF53AD3F4}"/>
                </a:ext>
              </a:extLst>
            </p:cNvPr>
            <p:cNvSpPr txBox="1"/>
            <p:nvPr/>
          </p:nvSpPr>
          <p:spPr>
            <a:xfrm>
              <a:off x="9641681" y="2113970"/>
              <a:ext cx="1226344" cy="538582"/>
            </a:xfrm>
            <a:prstGeom prst="rect">
              <a:avLst/>
            </a:prstGeom>
            <a:noFill/>
            <a:ln>
              <a:noFill/>
            </a:ln>
          </p:spPr>
          <p:txBody>
            <a:bodyPr wrap="square" rtlCol="0">
              <a:spAutoFit/>
            </a:bodyPr>
            <a:lstStyle/>
            <a:p>
              <a:r>
                <a:rPr lang="ja-JP" altLang="en-US" sz="800" dirty="0"/>
                <a:t>学生が出欠席状況を確認する。</a:t>
              </a:r>
              <a:endParaRPr kumimoji="1" lang="ja-JP" altLang="en-US" sz="800" dirty="0"/>
            </a:p>
          </p:txBody>
        </p:sp>
      </p:grpSp>
      <p:grpSp>
        <p:nvGrpSpPr>
          <p:cNvPr id="53" name="グループ化 52">
            <a:extLst>
              <a:ext uri="{FF2B5EF4-FFF2-40B4-BE49-F238E27FC236}">
                <a16:creationId xmlns:a16="http://schemas.microsoft.com/office/drawing/2014/main" id="{7734ED40-35CC-B0CB-69BF-EB166C1904F1}"/>
              </a:ext>
            </a:extLst>
          </p:cNvPr>
          <p:cNvGrpSpPr/>
          <p:nvPr/>
        </p:nvGrpSpPr>
        <p:grpSpPr>
          <a:xfrm>
            <a:off x="6774377" y="4573928"/>
            <a:ext cx="1614489" cy="355922"/>
            <a:chOff x="9465469" y="2057400"/>
            <a:chExt cx="1578769" cy="555863"/>
          </a:xfrm>
          <a:solidFill>
            <a:schemeClr val="bg1"/>
          </a:solidFill>
        </p:grpSpPr>
        <p:sp>
          <p:nvSpPr>
            <p:cNvPr id="55" name="四角形: 角を丸くする 54">
              <a:extLst>
                <a:ext uri="{FF2B5EF4-FFF2-40B4-BE49-F238E27FC236}">
                  <a16:creationId xmlns:a16="http://schemas.microsoft.com/office/drawing/2014/main" id="{1A77538B-4F9E-95B8-DEA8-87379DBA8DFC}"/>
                </a:ext>
              </a:extLst>
            </p:cNvPr>
            <p:cNvSpPr/>
            <p:nvPr/>
          </p:nvSpPr>
          <p:spPr>
            <a:xfrm>
              <a:off x="9465469" y="2057400"/>
              <a:ext cx="1578769" cy="528638"/>
            </a:xfrm>
            <a:prstGeom prst="roundRect">
              <a:avLst/>
            </a:prstGeom>
            <a:grp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テキスト ボックス 55">
              <a:extLst>
                <a:ext uri="{FF2B5EF4-FFF2-40B4-BE49-F238E27FC236}">
                  <a16:creationId xmlns:a16="http://schemas.microsoft.com/office/drawing/2014/main" id="{872A21CF-C679-A8FB-153E-260F4896CBD5}"/>
                </a:ext>
              </a:extLst>
            </p:cNvPr>
            <p:cNvSpPr txBox="1"/>
            <p:nvPr/>
          </p:nvSpPr>
          <p:spPr>
            <a:xfrm>
              <a:off x="9641681" y="2084525"/>
              <a:ext cx="1226344" cy="528738"/>
            </a:xfrm>
            <a:prstGeom prst="rect">
              <a:avLst/>
            </a:prstGeom>
            <a:noFill/>
            <a:ln>
              <a:noFill/>
            </a:ln>
          </p:spPr>
          <p:txBody>
            <a:bodyPr wrap="square" rtlCol="0">
              <a:spAutoFit/>
            </a:bodyPr>
            <a:lstStyle/>
            <a:p>
              <a:r>
                <a:rPr lang="ja-JP" altLang="en-US" sz="800" dirty="0"/>
                <a:t>科目担当が出欠席状況を確認する。</a:t>
              </a:r>
              <a:endParaRPr kumimoji="1" lang="ja-JP" altLang="en-US" sz="800" dirty="0"/>
            </a:p>
          </p:txBody>
        </p:sp>
      </p:grpSp>
      <p:cxnSp>
        <p:nvCxnSpPr>
          <p:cNvPr id="67" name="直線矢印コネクタ 66">
            <a:extLst>
              <a:ext uri="{FF2B5EF4-FFF2-40B4-BE49-F238E27FC236}">
                <a16:creationId xmlns:a16="http://schemas.microsoft.com/office/drawing/2014/main" id="{018E416F-8BF4-6121-65F9-5DDEA204A9A8}"/>
              </a:ext>
            </a:extLst>
          </p:cNvPr>
          <p:cNvCxnSpPr>
            <a:cxnSpLocks/>
            <a:stCxn id="55" idx="3"/>
            <a:endCxn id="72" idx="1"/>
          </p:cNvCxnSpPr>
          <p:nvPr/>
        </p:nvCxnSpPr>
        <p:spPr>
          <a:xfrm>
            <a:off x="8388866" y="4743174"/>
            <a:ext cx="1117327" cy="948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3" name="直線矢印コネクタ 72">
            <a:extLst>
              <a:ext uri="{FF2B5EF4-FFF2-40B4-BE49-F238E27FC236}">
                <a16:creationId xmlns:a16="http://schemas.microsoft.com/office/drawing/2014/main" id="{7AD2CBD6-212D-C217-972C-9AF3312A5619}"/>
              </a:ext>
            </a:extLst>
          </p:cNvPr>
          <p:cNvCxnSpPr>
            <a:cxnSpLocks/>
            <a:stCxn id="49" idx="3"/>
            <a:endCxn id="55" idx="1"/>
          </p:cNvCxnSpPr>
          <p:nvPr/>
        </p:nvCxnSpPr>
        <p:spPr>
          <a:xfrm flipV="1">
            <a:off x="5519465" y="4743174"/>
            <a:ext cx="1254912" cy="1024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74" name="グループ化 73">
            <a:extLst>
              <a:ext uri="{FF2B5EF4-FFF2-40B4-BE49-F238E27FC236}">
                <a16:creationId xmlns:a16="http://schemas.microsoft.com/office/drawing/2014/main" id="{8AF0727B-F97F-EABF-B30E-5ABA54F2E6F8}"/>
              </a:ext>
            </a:extLst>
          </p:cNvPr>
          <p:cNvGrpSpPr/>
          <p:nvPr/>
        </p:nvGrpSpPr>
        <p:grpSpPr>
          <a:xfrm>
            <a:off x="6693754" y="5057094"/>
            <a:ext cx="1756584" cy="385759"/>
            <a:chOff x="9465469" y="2057400"/>
            <a:chExt cx="1578769" cy="528638"/>
          </a:xfrm>
          <a:solidFill>
            <a:schemeClr val="bg1"/>
          </a:solidFill>
        </p:grpSpPr>
        <p:sp>
          <p:nvSpPr>
            <p:cNvPr id="75" name="四角形: 角を丸くする 74">
              <a:extLst>
                <a:ext uri="{FF2B5EF4-FFF2-40B4-BE49-F238E27FC236}">
                  <a16:creationId xmlns:a16="http://schemas.microsoft.com/office/drawing/2014/main" id="{983D33ED-F89D-B67A-4622-285B65B2EE7C}"/>
                </a:ext>
              </a:extLst>
            </p:cNvPr>
            <p:cNvSpPr/>
            <p:nvPr/>
          </p:nvSpPr>
          <p:spPr>
            <a:xfrm>
              <a:off x="9465469" y="2057400"/>
              <a:ext cx="1578769" cy="528638"/>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6" name="テキスト ボックス 75">
              <a:extLst>
                <a:ext uri="{FF2B5EF4-FFF2-40B4-BE49-F238E27FC236}">
                  <a16:creationId xmlns:a16="http://schemas.microsoft.com/office/drawing/2014/main" id="{C0AF4CE4-29BF-E3F4-9754-311DC1996BC9}"/>
                </a:ext>
              </a:extLst>
            </p:cNvPr>
            <p:cNvSpPr txBox="1"/>
            <p:nvPr/>
          </p:nvSpPr>
          <p:spPr>
            <a:xfrm>
              <a:off x="9641681" y="2113969"/>
              <a:ext cx="1226344" cy="463949"/>
            </a:xfrm>
            <a:prstGeom prst="rect">
              <a:avLst/>
            </a:prstGeom>
            <a:grpFill/>
            <a:ln>
              <a:noFill/>
            </a:ln>
          </p:spPr>
          <p:txBody>
            <a:bodyPr wrap="square" rtlCol="0">
              <a:spAutoFit/>
            </a:bodyPr>
            <a:lstStyle/>
            <a:p>
              <a:r>
                <a:rPr kumimoji="1" lang="ja-JP" altLang="en-US" sz="800" dirty="0"/>
                <a:t>ミスがあればこれまでの情報を</a:t>
              </a:r>
              <a:r>
                <a:rPr lang="ja-JP" altLang="en-US" sz="800" dirty="0"/>
                <a:t>修正</a:t>
              </a:r>
              <a:r>
                <a:rPr kumimoji="1" lang="ja-JP" altLang="en-US" sz="800" dirty="0"/>
                <a:t>する</a:t>
              </a:r>
            </a:p>
          </p:txBody>
        </p:sp>
      </p:grpSp>
      <p:cxnSp>
        <p:nvCxnSpPr>
          <p:cNvPr id="78" name="直線矢印コネクタ 77">
            <a:extLst>
              <a:ext uri="{FF2B5EF4-FFF2-40B4-BE49-F238E27FC236}">
                <a16:creationId xmlns:a16="http://schemas.microsoft.com/office/drawing/2014/main" id="{783B4DA3-1E12-1441-5A7B-560DC91EB5D1}"/>
              </a:ext>
            </a:extLst>
          </p:cNvPr>
          <p:cNvCxnSpPr>
            <a:cxnSpLocks/>
            <a:stCxn id="55" idx="2"/>
            <a:endCxn id="75" idx="0"/>
          </p:cNvCxnSpPr>
          <p:nvPr/>
        </p:nvCxnSpPr>
        <p:spPr>
          <a:xfrm flipH="1">
            <a:off x="7572046" y="4912419"/>
            <a:ext cx="9576" cy="1446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4" name="グループ化 3">
            <a:extLst>
              <a:ext uri="{FF2B5EF4-FFF2-40B4-BE49-F238E27FC236}">
                <a16:creationId xmlns:a16="http://schemas.microsoft.com/office/drawing/2014/main" id="{CEFDCC27-A06C-D49C-5531-2F13F129FA82}"/>
              </a:ext>
            </a:extLst>
          </p:cNvPr>
          <p:cNvGrpSpPr/>
          <p:nvPr/>
        </p:nvGrpSpPr>
        <p:grpSpPr>
          <a:xfrm>
            <a:off x="6719667" y="2944479"/>
            <a:ext cx="1724027" cy="378085"/>
            <a:chOff x="9465469" y="2057400"/>
            <a:chExt cx="1578769" cy="541052"/>
          </a:xfrm>
          <a:solidFill>
            <a:schemeClr val="bg1"/>
          </a:solidFill>
        </p:grpSpPr>
        <p:sp>
          <p:nvSpPr>
            <p:cNvPr id="10" name="四角形: 角を丸くする 9">
              <a:extLst>
                <a:ext uri="{FF2B5EF4-FFF2-40B4-BE49-F238E27FC236}">
                  <a16:creationId xmlns:a16="http://schemas.microsoft.com/office/drawing/2014/main" id="{9C795059-CC47-08C7-F9CC-755907FD2B08}"/>
                </a:ext>
              </a:extLst>
            </p:cNvPr>
            <p:cNvSpPr/>
            <p:nvPr/>
          </p:nvSpPr>
          <p:spPr>
            <a:xfrm>
              <a:off x="9465469" y="2057400"/>
              <a:ext cx="1578769" cy="528638"/>
            </a:xfrm>
            <a:prstGeom prst="roundRect">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37B40499-F7F6-121B-DC13-16B1DDF52295}"/>
                </a:ext>
              </a:extLst>
            </p:cNvPr>
            <p:cNvSpPr txBox="1"/>
            <p:nvPr/>
          </p:nvSpPr>
          <p:spPr>
            <a:xfrm>
              <a:off x="9641680" y="2113970"/>
              <a:ext cx="1262063" cy="484482"/>
            </a:xfrm>
            <a:prstGeom prst="rect">
              <a:avLst/>
            </a:prstGeom>
            <a:grpFill/>
            <a:ln>
              <a:noFill/>
            </a:ln>
          </p:spPr>
          <p:txBody>
            <a:bodyPr wrap="square" rtlCol="0">
              <a:spAutoFit/>
            </a:bodyPr>
            <a:lstStyle/>
            <a:p>
              <a:r>
                <a:rPr lang="ja-JP" altLang="en-US" sz="800" dirty="0"/>
                <a:t>科目担当</a:t>
              </a:r>
              <a:r>
                <a:rPr kumimoji="1" lang="ja-JP" altLang="en-US" sz="800" dirty="0"/>
                <a:t>はサイトにログインし授業を選択する</a:t>
              </a:r>
            </a:p>
          </p:txBody>
        </p:sp>
      </p:grpSp>
      <p:grpSp>
        <p:nvGrpSpPr>
          <p:cNvPr id="12" name="グループ化 11">
            <a:extLst>
              <a:ext uri="{FF2B5EF4-FFF2-40B4-BE49-F238E27FC236}">
                <a16:creationId xmlns:a16="http://schemas.microsoft.com/office/drawing/2014/main" id="{342A4461-B1D3-8038-FEC0-1483B6E00EE4}"/>
              </a:ext>
            </a:extLst>
          </p:cNvPr>
          <p:cNvGrpSpPr/>
          <p:nvPr/>
        </p:nvGrpSpPr>
        <p:grpSpPr>
          <a:xfrm>
            <a:off x="6729937" y="3528250"/>
            <a:ext cx="1703372" cy="374776"/>
            <a:chOff x="9465469" y="2057400"/>
            <a:chExt cx="1578769" cy="585308"/>
          </a:xfrm>
          <a:solidFill>
            <a:schemeClr val="bg1"/>
          </a:solidFill>
        </p:grpSpPr>
        <p:sp>
          <p:nvSpPr>
            <p:cNvPr id="13" name="四角形: 角を丸くする 12">
              <a:extLst>
                <a:ext uri="{FF2B5EF4-FFF2-40B4-BE49-F238E27FC236}">
                  <a16:creationId xmlns:a16="http://schemas.microsoft.com/office/drawing/2014/main" id="{BF92F975-2A8B-605A-20BD-D3A3D228DD16}"/>
                </a:ext>
              </a:extLst>
            </p:cNvPr>
            <p:cNvSpPr/>
            <p:nvPr/>
          </p:nvSpPr>
          <p:spPr>
            <a:xfrm>
              <a:off x="9465469" y="2057400"/>
              <a:ext cx="1578769" cy="528638"/>
            </a:xfrm>
            <a:prstGeom prst="roundRect">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8DBC7505-6350-E22C-8669-9802B7E72D1A}"/>
                </a:ext>
              </a:extLst>
            </p:cNvPr>
            <p:cNvSpPr txBox="1"/>
            <p:nvPr/>
          </p:nvSpPr>
          <p:spPr>
            <a:xfrm>
              <a:off x="9641681" y="2113970"/>
              <a:ext cx="1226344" cy="528738"/>
            </a:xfrm>
            <a:prstGeom prst="rect">
              <a:avLst/>
            </a:prstGeom>
            <a:noFill/>
            <a:ln>
              <a:noFill/>
            </a:ln>
          </p:spPr>
          <p:txBody>
            <a:bodyPr wrap="square" rtlCol="0">
              <a:spAutoFit/>
            </a:bodyPr>
            <a:lstStyle/>
            <a:p>
              <a:r>
                <a:rPr lang="ja-JP" altLang="en-US" sz="800" dirty="0"/>
                <a:t>授業登録画面で生徒の出欠席状況を入力する。</a:t>
              </a:r>
              <a:endParaRPr kumimoji="1" lang="ja-JP" altLang="en-US" sz="800" dirty="0"/>
            </a:p>
          </p:txBody>
        </p:sp>
      </p:grpSp>
      <p:cxnSp>
        <p:nvCxnSpPr>
          <p:cNvPr id="57" name="直線矢印コネクタ 56">
            <a:extLst>
              <a:ext uri="{FF2B5EF4-FFF2-40B4-BE49-F238E27FC236}">
                <a16:creationId xmlns:a16="http://schemas.microsoft.com/office/drawing/2014/main" id="{D21CFD8C-C64C-2B27-9DBD-4DE2E162BF9C}"/>
              </a:ext>
            </a:extLst>
          </p:cNvPr>
          <p:cNvCxnSpPr>
            <a:cxnSpLocks/>
            <a:stCxn id="10" idx="2"/>
            <a:endCxn id="13" idx="0"/>
          </p:cNvCxnSpPr>
          <p:nvPr/>
        </p:nvCxnSpPr>
        <p:spPr>
          <a:xfrm flipH="1">
            <a:off x="7581623" y="3313888"/>
            <a:ext cx="58" cy="21436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71" name="グループ化 70">
            <a:extLst>
              <a:ext uri="{FF2B5EF4-FFF2-40B4-BE49-F238E27FC236}">
                <a16:creationId xmlns:a16="http://schemas.microsoft.com/office/drawing/2014/main" id="{62E9338B-4ECA-7EC4-025F-4229A3E43D35}"/>
              </a:ext>
            </a:extLst>
          </p:cNvPr>
          <p:cNvGrpSpPr/>
          <p:nvPr/>
        </p:nvGrpSpPr>
        <p:grpSpPr>
          <a:xfrm>
            <a:off x="9506193" y="4586505"/>
            <a:ext cx="1614489" cy="374114"/>
            <a:chOff x="9465469" y="2057400"/>
            <a:chExt cx="1578769" cy="595152"/>
          </a:xfrm>
          <a:solidFill>
            <a:schemeClr val="bg1"/>
          </a:solidFill>
        </p:grpSpPr>
        <p:sp>
          <p:nvSpPr>
            <p:cNvPr id="72" name="四角形: 角を丸くする 71">
              <a:extLst>
                <a:ext uri="{FF2B5EF4-FFF2-40B4-BE49-F238E27FC236}">
                  <a16:creationId xmlns:a16="http://schemas.microsoft.com/office/drawing/2014/main" id="{1703D5BC-AE17-83F2-D340-D2010B05A524}"/>
                </a:ext>
              </a:extLst>
            </p:cNvPr>
            <p:cNvSpPr/>
            <p:nvPr/>
          </p:nvSpPr>
          <p:spPr>
            <a:xfrm>
              <a:off x="9465469" y="2057400"/>
              <a:ext cx="1578769" cy="528638"/>
            </a:xfrm>
            <a:prstGeom prst="roundRect">
              <a:avLst/>
            </a:prstGeom>
            <a:grp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テキスト ボックス 76">
              <a:extLst>
                <a:ext uri="{FF2B5EF4-FFF2-40B4-BE49-F238E27FC236}">
                  <a16:creationId xmlns:a16="http://schemas.microsoft.com/office/drawing/2014/main" id="{BA437001-3944-5788-64DC-B22F0C0D17CC}"/>
                </a:ext>
              </a:extLst>
            </p:cNvPr>
            <p:cNvSpPr txBox="1"/>
            <p:nvPr/>
          </p:nvSpPr>
          <p:spPr>
            <a:xfrm>
              <a:off x="9641681" y="2113970"/>
              <a:ext cx="1226344" cy="538582"/>
            </a:xfrm>
            <a:prstGeom prst="rect">
              <a:avLst/>
            </a:prstGeom>
            <a:noFill/>
            <a:ln>
              <a:noFill/>
            </a:ln>
          </p:spPr>
          <p:txBody>
            <a:bodyPr wrap="square" rtlCol="0">
              <a:spAutoFit/>
            </a:bodyPr>
            <a:lstStyle/>
            <a:p>
              <a:r>
                <a:rPr lang="ja-JP" altLang="en-US" sz="800" dirty="0"/>
                <a:t>学級担任が出欠席状況を確認する。</a:t>
              </a:r>
              <a:endParaRPr kumimoji="1" lang="ja-JP" altLang="en-US" sz="800" dirty="0"/>
            </a:p>
          </p:txBody>
        </p:sp>
      </p:grpSp>
      <p:grpSp>
        <p:nvGrpSpPr>
          <p:cNvPr id="82" name="グループ化 81">
            <a:extLst>
              <a:ext uri="{FF2B5EF4-FFF2-40B4-BE49-F238E27FC236}">
                <a16:creationId xmlns:a16="http://schemas.microsoft.com/office/drawing/2014/main" id="{2B55D4D5-58A5-AF45-32EB-27D36DF3CCA7}"/>
              </a:ext>
            </a:extLst>
          </p:cNvPr>
          <p:cNvGrpSpPr/>
          <p:nvPr/>
        </p:nvGrpSpPr>
        <p:grpSpPr>
          <a:xfrm>
            <a:off x="9438390" y="5064777"/>
            <a:ext cx="1756584" cy="385759"/>
            <a:chOff x="9465469" y="2057400"/>
            <a:chExt cx="1578769" cy="528638"/>
          </a:xfrm>
          <a:solidFill>
            <a:schemeClr val="bg1"/>
          </a:solidFill>
        </p:grpSpPr>
        <p:sp>
          <p:nvSpPr>
            <p:cNvPr id="83" name="四角形: 角を丸くする 82">
              <a:extLst>
                <a:ext uri="{FF2B5EF4-FFF2-40B4-BE49-F238E27FC236}">
                  <a16:creationId xmlns:a16="http://schemas.microsoft.com/office/drawing/2014/main" id="{DA798BAA-4AD8-C273-C14C-A607C2385CF5}"/>
                </a:ext>
              </a:extLst>
            </p:cNvPr>
            <p:cNvSpPr/>
            <p:nvPr/>
          </p:nvSpPr>
          <p:spPr>
            <a:xfrm>
              <a:off x="9465469" y="2057400"/>
              <a:ext cx="1578769" cy="528638"/>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4" name="テキスト ボックス 83">
              <a:extLst>
                <a:ext uri="{FF2B5EF4-FFF2-40B4-BE49-F238E27FC236}">
                  <a16:creationId xmlns:a16="http://schemas.microsoft.com/office/drawing/2014/main" id="{81C89E4C-5C41-EF42-3234-6E19812BB7F7}"/>
                </a:ext>
              </a:extLst>
            </p:cNvPr>
            <p:cNvSpPr txBox="1"/>
            <p:nvPr/>
          </p:nvSpPr>
          <p:spPr>
            <a:xfrm>
              <a:off x="9641681" y="2113969"/>
              <a:ext cx="1226344" cy="463949"/>
            </a:xfrm>
            <a:prstGeom prst="rect">
              <a:avLst/>
            </a:prstGeom>
            <a:grpFill/>
            <a:ln>
              <a:noFill/>
            </a:ln>
          </p:spPr>
          <p:txBody>
            <a:bodyPr wrap="square" rtlCol="0">
              <a:spAutoFit/>
            </a:bodyPr>
            <a:lstStyle/>
            <a:p>
              <a:r>
                <a:rPr kumimoji="1" lang="ja-JP" altLang="en-US" sz="800" dirty="0"/>
                <a:t>ミスがあればこれまでの情報を</a:t>
              </a:r>
              <a:r>
                <a:rPr lang="ja-JP" altLang="en-US" sz="800" dirty="0"/>
                <a:t>修正</a:t>
              </a:r>
              <a:r>
                <a:rPr kumimoji="1" lang="ja-JP" altLang="en-US" sz="800" dirty="0"/>
                <a:t>する</a:t>
              </a:r>
            </a:p>
          </p:txBody>
        </p:sp>
      </p:grpSp>
      <p:cxnSp>
        <p:nvCxnSpPr>
          <p:cNvPr id="85" name="直線矢印コネクタ 84">
            <a:extLst>
              <a:ext uri="{FF2B5EF4-FFF2-40B4-BE49-F238E27FC236}">
                <a16:creationId xmlns:a16="http://schemas.microsoft.com/office/drawing/2014/main" id="{1513E18A-14CE-6ECD-0FE2-FE0D378AFC33}"/>
              </a:ext>
            </a:extLst>
          </p:cNvPr>
          <p:cNvCxnSpPr>
            <a:cxnSpLocks/>
            <a:stCxn id="72" idx="2"/>
            <a:endCxn id="83" idx="0"/>
          </p:cNvCxnSpPr>
          <p:nvPr/>
        </p:nvCxnSpPr>
        <p:spPr>
          <a:xfrm>
            <a:off x="10313438" y="4918808"/>
            <a:ext cx="3244" cy="14596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88" name="グループ化 87">
            <a:extLst>
              <a:ext uri="{FF2B5EF4-FFF2-40B4-BE49-F238E27FC236}">
                <a16:creationId xmlns:a16="http://schemas.microsoft.com/office/drawing/2014/main" id="{21213AFA-0CD2-5B0C-2530-0CF16783B588}"/>
              </a:ext>
            </a:extLst>
          </p:cNvPr>
          <p:cNvGrpSpPr/>
          <p:nvPr/>
        </p:nvGrpSpPr>
        <p:grpSpPr>
          <a:xfrm>
            <a:off x="6702931" y="5706579"/>
            <a:ext cx="1756584" cy="385759"/>
            <a:chOff x="9465469" y="2057400"/>
            <a:chExt cx="1578769" cy="528638"/>
          </a:xfrm>
          <a:solidFill>
            <a:schemeClr val="bg1"/>
          </a:solidFill>
        </p:grpSpPr>
        <p:sp>
          <p:nvSpPr>
            <p:cNvPr id="89" name="四角形: 角を丸くする 88">
              <a:extLst>
                <a:ext uri="{FF2B5EF4-FFF2-40B4-BE49-F238E27FC236}">
                  <a16:creationId xmlns:a16="http://schemas.microsoft.com/office/drawing/2014/main" id="{89D4A1E9-9EC7-7E82-147E-74AB6C0E2D1C}"/>
                </a:ext>
              </a:extLst>
            </p:cNvPr>
            <p:cNvSpPr/>
            <p:nvPr/>
          </p:nvSpPr>
          <p:spPr>
            <a:xfrm>
              <a:off x="9465469" y="2057400"/>
              <a:ext cx="1578769" cy="528638"/>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0" name="テキスト ボックス 89">
              <a:extLst>
                <a:ext uri="{FF2B5EF4-FFF2-40B4-BE49-F238E27FC236}">
                  <a16:creationId xmlns:a16="http://schemas.microsoft.com/office/drawing/2014/main" id="{2B939BDC-242C-946C-EC05-8ADE64233E64}"/>
                </a:ext>
              </a:extLst>
            </p:cNvPr>
            <p:cNvSpPr txBox="1"/>
            <p:nvPr/>
          </p:nvSpPr>
          <p:spPr>
            <a:xfrm>
              <a:off x="9641681" y="2113969"/>
              <a:ext cx="1202336" cy="463949"/>
            </a:xfrm>
            <a:prstGeom prst="rect">
              <a:avLst/>
            </a:prstGeom>
            <a:grpFill/>
            <a:ln>
              <a:noFill/>
            </a:ln>
          </p:spPr>
          <p:txBody>
            <a:bodyPr wrap="square" rtlCol="0">
              <a:spAutoFit/>
            </a:bodyPr>
            <a:lstStyle/>
            <a:p>
              <a:r>
                <a:rPr lang="ja-JP" altLang="en-US" sz="800" dirty="0"/>
                <a:t>科目ごとのデータを出力する</a:t>
              </a:r>
              <a:endParaRPr kumimoji="1" lang="ja-JP" altLang="en-US" sz="800" dirty="0"/>
            </a:p>
          </p:txBody>
        </p:sp>
      </p:grpSp>
      <p:grpSp>
        <p:nvGrpSpPr>
          <p:cNvPr id="94" name="グループ化 93">
            <a:extLst>
              <a:ext uri="{FF2B5EF4-FFF2-40B4-BE49-F238E27FC236}">
                <a16:creationId xmlns:a16="http://schemas.microsoft.com/office/drawing/2014/main" id="{5FF6B9E0-BF01-B4D0-6615-A5E3BA51F83B}"/>
              </a:ext>
            </a:extLst>
          </p:cNvPr>
          <p:cNvGrpSpPr/>
          <p:nvPr/>
        </p:nvGrpSpPr>
        <p:grpSpPr>
          <a:xfrm>
            <a:off x="9435145" y="5706578"/>
            <a:ext cx="1756584" cy="385759"/>
            <a:chOff x="9465469" y="2057400"/>
            <a:chExt cx="1578769" cy="528638"/>
          </a:xfrm>
          <a:solidFill>
            <a:schemeClr val="bg1"/>
          </a:solidFill>
        </p:grpSpPr>
        <p:sp>
          <p:nvSpPr>
            <p:cNvPr id="95" name="四角形: 角を丸くする 94">
              <a:extLst>
                <a:ext uri="{FF2B5EF4-FFF2-40B4-BE49-F238E27FC236}">
                  <a16:creationId xmlns:a16="http://schemas.microsoft.com/office/drawing/2014/main" id="{E68594C8-3A30-7BA2-ECB7-38E5BD60E1C4}"/>
                </a:ext>
              </a:extLst>
            </p:cNvPr>
            <p:cNvSpPr/>
            <p:nvPr/>
          </p:nvSpPr>
          <p:spPr>
            <a:xfrm>
              <a:off x="9465469" y="2057400"/>
              <a:ext cx="1578769" cy="528638"/>
            </a:xfrm>
            <a:prstGeom prst="round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6" name="テキスト ボックス 95">
              <a:extLst>
                <a:ext uri="{FF2B5EF4-FFF2-40B4-BE49-F238E27FC236}">
                  <a16:creationId xmlns:a16="http://schemas.microsoft.com/office/drawing/2014/main" id="{07BFF8CF-6D05-38F8-881B-457B8A068AB7}"/>
                </a:ext>
              </a:extLst>
            </p:cNvPr>
            <p:cNvSpPr txBox="1"/>
            <p:nvPr/>
          </p:nvSpPr>
          <p:spPr>
            <a:xfrm>
              <a:off x="9641681" y="2113969"/>
              <a:ext cx="1226344" cy="463949"/>
            </a:xfrm>
            <a:prstGeom prst="rect">
              <a:avLst/>
            </a:prstGeom>
            <a:grpFill/>
            <a:ln>
              <a:noFill/>
            </a:ln>
          </p:spPr>
          <p:txBody>
            <a:bodyPr wrap="square" rtlCol="0">
              <a:spAutoFit/>
            </a:bodyPr>
            <a:lstStyle/>
            <a:p>
              <a:r>
                <a:rPr kumimoji="1" lang="ja-JP" altLang="en-US" sz="800" dirty="0"/>
                <a:t>すべてのデータを出力する</a:t>
              </a:r>
            </a:p>
          </p:txBody>
        </p:sp>
      </p:grpSp>
      <p:grpSp>
        <p:nvGrpSpPr>
          <p:cNvPr id="21" name="グループ化 20">
            <a:extLst>
              <a:ext uri="{FF2B5EF4-FFF2-40B4-BE49-F238E27FC236}">
                <a16:creationId xmlns:a16="http://schemas.microsoft.com/office/drawing/2014/main" id="{F004267D-4C33-70AD-D98E-51FA8028CC42}"/>
              </a:ext>
            </a:extLst>
          </p:cNvPr>
          <p:cNvGrpSpPr/>
          <p:nvPr/>
        </p:nvGrpSpPr>
        <p:grpSpPr>
          <a:xfrm>
            <a:off x="3835918" y="4119570"/>
            <a:ext cx="1724027" cy="375477"/>
            <a:chOff x="9465469" y="2057400"/>
            <a:chExt cx="1578769" cy="575267"/>
          </a:xfrm>
          <a:solidFill>
            <a:schemeClr val="bg1"/>
          </a:solidFill>
        </p:grpSpPr>
        <p:sp>
          <p:nvSpPr>
            <p:cNvPr id="23" name="四角形: 角を丸くする 22">
              <a:extLst>
                <a:ext uri="{FF2B5EF4-FFF2-40B4-BE49-F238E27FC236}">
                  <a16:creationId xmlns:a16="http://schemas.microsoft.com/office/drawing/2014/main" id="{82857A26-03DC-3558-9591-A937D35FAFE5}"/>
                </a:ext>
              </a:extLst>
            </p:cNvPr>
            <p:cNvSpPr/>
            <p:nvPr/>
          </p:nvSpPr>
          <p:spPr>
            <a:xfrm>
              <a:off x="9465469" y="2057400"/>
              <a:ext cx="1578769" cy="528638"/>
            </a:xfrm>
            <a:prstGeom prst="roundRect">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3E1FD6BB-8757-4B39-5A1F-F5BC54923BC5}"/>
                </a:ext>
              </a:extLst>
            </p:cNvPr>
            <p:cNvSpPr txBox="1"/>
            <p:nvPr/>
          </p:nvSpPr>
          <p:spPr>
            <a:xfrm>
              <a:off x="9641680" y="2113970"/>
              <a:ext cx="1262063" cy="518697"/>
            </a:xfrm>
            <a:prstGeom prst="rect">
              <a:avLst/>
            </a:prstGeom>
            <a:noFill/>
            <a:ln>
              <a:noFill/>
            </a:ln>
          </p:spPr>
          <p:txBody>
            <a:bodyPr wrap="square" rtlCol="0">
              <a:spAutoFit/>
            </a:bodyPr>
            <a:lstStyle/>
            <a:p>
              <a:r>
                <a:rPr lang="ja-JP" altLang="en-US" sz="800" dirty="0"/>
                <a:t>学生</a:t>
              </a:r>
              <a:r>
                <a:rPr kumimoji="1" lang="ja-JP" altLang="en-US" sz="800" dirty="0"/>
                <a:t>はサイトにログインし授業を選択する</a:t>
              </a:r>
            </a:p>
          </p:txBody>
        </p:sp>
      </p:grpSp>
      <p:cxnSp>
        <p:nvCxnSpPr>
          <p:cNvPr id="26" name="直線矢印コネクタ 25">
            <a:extLst>
              <a:ext uri="{FF2B5EF4-FFF2-40B4-BE49-F238E27FC236}">
                <a16:creationId xmlns:a16="http://schemas.microsoft.com/office/drawing/2014/main" id="{6D771957-B796-FB7E-5E66-9EC9AA60C329}"/>
              </a:ext>
            </a:extLst>
          </p:cNvPr>
          <p:cNvCxnSpPr>
            <a:cxnSpLocks/>
            <a:stCxn id="24" idx="2"/>
            <a:endCxn id="49" idx="0"/>
          </p:cNvCxnSpPr>
          <p:nvPr/>
        </p:nvCxnSpPr>
        <p:spPr>
          <a:xfrm flipH="1">
            <a:off x="4712221" y="4495047"/>
            <a:ext cx="5212" cy="9221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84694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608DD9-7428-2258-6E61-5AE8DBA6C5E6}"/>
              </a:ext>
            </a:extLst>
          </p:cNvPr>
          <p:cNvSpPr>
            <a:spLocks noGrp="1"/>
          </p:cNvSpPr>
          <p:nvPr>
            <p:ph type="title"/>
          </p:nvPr>
        </p:nvSpPr>
        <p:spPr>
          <a:xfrm>
            <a:off x="0" y="0"/>
            <a:ext cx="9905998" cy="1478570"/>
          </a:xfrm>
        </p:spPr>
        <p:txBody>
          <a:bodyPr/>
          <a:lstStyle/>
          <a:p>
            <a:r>
              <a:rPr lang="ja-JP" altLang="en-US" dirty="0"/>
              <a:t>機能の概要</a:t>
            </a:r>
            <a:endParaRPr kumimoji="1" lang="ja-JP" altLang="en-US" dirty="0"/>
          </a:p>
        </p:txBody>
      </p:sp>
      <p:sp>
        <p:nvSpPr>
          <p:cNvPr id="3" name="コンテンツ プレースホルダー 2">
            <a:extLst>
              <a:ext uri="{FF2B5EF4-FFF2-40B4-BE49-F238E27FC236}">
                <a16:creationId xmlns:a16="http://schemas.microsoft.com/office/drawing/2014/main" id="{D56EC969-5946-F841-39BB-B07630736BC9}"/>
              </a:ext>
            </a:extLst>
          </p:cNvPr>
          <p:cNvSpPr>
            <a:spLocks noGrp="1"/>
          </p:cNvSpPr>
          <p:nvPr>
            <p:ph idx="1"/>
          </p:nvPr>
        </p:nvSpPr>
        <p:spPr>
          <a:xfrm>
            <a:off x="716757" y="1850232"/>
            <a:ext cx="10515600" cy="4642643"/>
          </a:xfrm>
        </p:spPr>
        <p:txBody>
          <a:bodyPr>
            <a:normAutofit fontScale="62500" lnSpcReduction="20000"/>
          </a:bodyPr>
          <a:lstStyle/>
          <a:p>
            <a:r>
              <a:rPr kumimoji="1" lang="ja-JP" altLang="en-US" dirty="0"/>
              <a:t>ログイン</a:t>
            </a:r>
            <a:endParaRPr kumimoji="1" lang="en-US" altLang="ja-JP" dirty="0"/>
          </a:p>
          <a:p>
            <a:pPr marL="0" indent="0">
              <a:buNone/>
            </a:pPr>
            <a:r>
              <a:rPr kumimoji="1" lang="ja-JP" altLang="en-US" dirty="0"/>
              <a:t>管理者が登録した</a:t>
            </a:r>
            <a:r>
              <a:rPr kumimoji="1" lang="en-US" altLang="ja-JP" dirty="0"/>
              <a:t>ID</a:t>
            </a:r>
            <a:r>
              <a:rPr kumimoji="1" lang="ja-JP" altLang="en-US" dirty="0"/>
              <a:t>とパスワードを入力し</a:t>
            </a:r>
            <a:r>
              <a:rPr lang="ja-JP" altLang="en-US" dirty="0"/>
              <a:t>、ログインする。</a:t>
            </a:r>
            <a:endParaRPr kumimoji="1" lang="en-US" altLang="ja-JP" dirty="0"/>
          </a:p>
          <a:p>
            <a:pPr marL="0" indent="0">
              <a:buNone/>
            </a:pPr>
            <a:endParaRPr kumimoji="1" lang="en-US" altLang="ja-JP" dirty="0"/>
          </a:p>
          <a:p>
            <a:r>
              <a:rPr kumimoji="1" lang="ja-JP" altLang="en-US" dirty="0"/>
              <a:t>出欠席状況の入力</a:t>
            </a:r>
            <a:endParaRPr kumimoji="1" lang="en-US" altLang="ja-JP" dirty="0"/>
          </a:p>
          <a:p>
            <a:pPr marL="0" indent="0">
              <a:buNone/>
            </a:pPr>
            <a:r>
              <a:rPr kumimoji="1" lang="ja-JP" altLang="en-US" dirty="0"/>
              <a:t>科目担当が日々の</a:t>
            </a:r>
            <a:r>
              <a:rPr lang="ja-JP" altLang="en-US" dirty="0"/>
              <a:t>学生</a:t>
            </a:r>
            <a:r>
              <a:rPr kumimoji="1" lang="ja-JP" altLang="en-US" dirty="0"/>
              <a:t>出欠席状況を入力する。</a:t>
            </a:r>
            <a:endParaRPr kumimoji="1" lang="en-US" altLang="ja-JP" dirty="0"/>
          </a:p>
          <a:p>
            <a:pPr marL="0" indent="0">
              <a:buNone/>
            </a:pPr>
            <a:endParaRPr kumimoji="1" lang="en-US" altLang="ja-JP" dirty="0"/>
          </a:p>
          <a:p>
            <a:r>
              <a:rPr kumimoji="1" lang="ja-JP" altLang="en-US" dirty="0"/>
              <a:t>データ修正</a:t>
            </a:r>
            <a:endParaRPr kumimoji="1" lang="en-US" altLang="ja-JP" dirty="0"/>
          </a:p>
          <a:p>
            <a:pPr marL="0" indent="0">
              <a:buNone/>
            </a:pPr>
            <a:r>
              <a:rPr kumimoji="1" lang="ja-JP" altLang="en-US" dirty="0"/>
              <a:t>データの</a:t>
            </a:r>
            <a:r>
              <a:rPr lang="ja-JP" altLang="en-US" dirty="0"/>
              <a:t>修正</a:t>
            </a:r>
            <a:r>
              <a:rPr kumimoji="1" lang="ja-JP" altLang="en-US" dirty="0"/>
              <a:t>（追加、消去、変更）を行う。また、未来のデータも追加することができる。</a:t>
            </a:r>
            <a:endParaRPr kumimoji="1" lang="en-US" altLang="ja-JP" dirty="0"/>
          </a:p>
          <a:p>
            <a:pPr marL="0" indent="0">
              <a:buNone/>
            </a:pPr>
            <a:endParaRPr kumimoji="1" lang="en-US" altLang="ja-JP" dirty="0"/>
          </a:p>
          <a:p>
            <a:r>
              <a:rPr kumimoji="1" lang="ja-JP" altLang="en-US" dirty="0"/>
              <a:t>リスト表示</a:t>
            </a:r>
            <a:endParaRPr kumimoji="1" lang="en-US" altLang="ja-JP" dirty="0"/>
          </a:p>
          <a:p>
            <a:pPr marL="0" indent="0">
              <a:buNone/>
            </a:pPr>
            <a:r>
              <a:rPr kumimoji="1" lang="ja-JP" altLang="en-US" dirty="0"/>
              <a:t>これまでの入力されたデータや集計を表示する。また、ここで出席日数の少ない人には色を付ける。</a:t>
            </a:r>
            <a:endParaRPr kumimoji="1" lang="en-US" altLang="ja-JP" dirty="0"/>
          </a:p>
          <a:p>
            <a:pPr marL="0" indent="0">
              <a:buNone/>
            </a:pPr>
            <a:endParaRPr kumimoji="1" lang="en-US" altLang="ja-JP" dirty="0"/>
          </a:p>
          <a:p>
            <a:r>
              <a:rPr lang="ja-JP" altLang="en-US" dirty="0"/>
              <a:t>エクスポート</a:t>
            </a:r>
            <a:endParaRPr kumimoji="1" lang="en-US" altLang="ja-JP" dirty="0"/>
          </a:p>
          <a:p>
            <a:pPr marL="0" indent="0">
              <a:buNone/>
            </a:pPr>
            <a:r>
              <a:rPr kumimoji="1" lang="en-US" altLang="ja-JP" dirty="0"/>
              <a:t>CSV</a:t>
            </a:r>
            <a:r>
              <a:rPr kumimoji="1" lang="ja-JP" altLang="en-US" dirty="0"/>
              <a:t>でデータを吐き出す。</a:t>
            </a:r>
          </a:p>
        </p:txBody>
      </p:sp>
      <p:sp>
        <p:nvSpPr>
          <p:cNvPr id="5" name="スライド番号プレースホルダー 4">
            <a:extLst>
              <a:ext uri="{FF2B5EF4-FFF2-40B4-BE49-F238E27FC236}">
                <a16:creationId xmlns:a16="http://schemas.microsoft.com/office/drawing/2014/main" id="{9CA7A839-D77C-9619-8F18-8242011A2FD1}"/>
              </a:ext>
            </a:extLst>
          </p:cNvPr>
          <p:cNvSpPr>
            <a:spLocks noGrp="1"/>
          </p:cNvSpPr>
          <p:nvPr>
            <p:ph type="sldNum" sz="quarter" idx="12"/>
          </p:nvPr>
        </p:nvSpPr>
        <p:spPr/>
        <p:txBody>
          <a:bodyPr/>
          <a:lstStyle/>
          <a:p>
            <a:fld id="{FE577398-8FCA-4A77-ADAB-09A41C9A615B}" type="slidenum">
              <a:rPr kumimoji="1" lang="ja-JP" altLang="en-US" smtClean="0"/>
              <a:t>9</a:t>
            </a:fld>
            <a:endParaRPr kumimoji="1" lang="ja-JP" altLang="en-US"/>
          </a:p>
        </p:txBody>
      </p:sp>
      <p:sp>
        <p:nvSpPr>
          <p:cNvPr id="4" name="テキスト ボックス 3">
            <a:extLst>
              <a:ext uri="{FF2B5EF4-FFF2-40B4-BE49-F238E27FC236}">
                <a16:creationId xmlns:a16="http://schemas.microsoft.com/office/drawing/2014/main" id="{66D43D6C-46CC-5F4F-AA24-031EF3407389}"/>
              </a:ext>
            </a:extLst>
          </p:cNvPr>
          <p:cNvSpPr txBox="1"/>
          <p:nvPr/>
        </p:nvSpPr>
        <p:spPr>
          <a:xfrm>
            <a:off x="1159670" y="1321356"/>
            <a:ext cx="7491412" cy="369332"/>
          </a:xfrm>
          <a:prstGeom prst="rect">
            <a:avLst/>
          </a:prstGeom>
          <a:noFill/>
        </p:spPr>
        <p:txBody>
          <a:bodyPr wrap="square" rtlCol="0">
            <a:spAutoFit/>
          </a:bodyPr>
          <a:lstStyle/>
          <a:p>
            <a:r>
              <a:rPr kumimoji="1" lang="ja-JP" altLang="en-US" dirty="0"/>
              <a:t>以下に機能一覧を示す。また、色は前ページと連動している。</a:t>
            </a:r>
          </a:p>
        </p:txBody>
      </p:sp>
      <p:cxnSp>
        <p:nvCxnSpPr>
          <p:cNvPr id="7" name="直線コネクタ 6">
            <a:extLst>
              <a:ext uri="{FF2B5EF4-FFF2-40B4-BE49-F238E27FC236}">
                <a16:creationId xmlns:a16="http://schemas.microsoft.com/office/drawing/2014/main" id="{EA95428A-A8CC-1BFB-E80F-A873E53C0F5F}"/>
              </a:ext>
            </a:extLst>
          </p:cNvPr>
          <p:cNvCxnSpPr>
            <a:cxnSpLocks/>
          </p:cNvCxnSpPr>
          <p:nvPr/>
        </p:nvCxnSpPr>
        <p:spPr>
          <a:xfrm>
            <a:off x="1055018" y="2073897"/>
            <a:ext cx="89633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9" name="直線コネクタ 8">
            <a:extLst>
              <a:ext uri="{FF2B5EF4-FFF2-40B4-BE49-F238E27FC236}">
                <a16:creationId xmlns:a16="http://schemas.microsoft.com/office/drawing/2014/main" id="{36CB72CA-2AFD-F109-ED6F-CCF5A61F5AC1}"/>
              </a:ext>
            </a:extLst>
          </p:cNvPr>
          <p:cNvCxnSpPr>
            <a:cxnSpLocks/>
          </p:cNvCxnSpPr>
          <p:nvPr/>
        </p:nvCxnSpPr>
        <p:spPr>
          <a:xfrm>
            <a:off x="1055018" y="3035431"/>
            <a:ext cx="1820157"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0" name="直線コネクタ 9">
            <a:extLst>
              <a:ext uri="{FF2B5EF4-FFF2-40B4-BE49-F238E27FC236}">
                <a16:creationId xmlns:a16="http://schemas.microsoft.com/office/drawing/2014/main" id="{829DD14E-EDFB-9FD5-0941-A34882923DBE}"/>
              </a:ext>
            </a:extLst>
          </p:cNvPr>
          <p:cNvCxnSpPr>
            <a:cxnSpLocks/>
          </p:cNvCxnSpPr>
          <p:nvPr/>
        </p:nvCxnSpPr>
        <p:spPr>
          <a:xfrm>
            <a:off x="1055018" y="3998536"/>
            <a:ext cx="1094293" cy="0"/>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13" name="直線コネクタ 12">
            <a:extLst>
              <a:ext uri="{FF2B5EF4-FFF2-40B4-BE49-F238E27FC236}">
                <a16:creationId xmlns:a16="http://schemas.microsoft.com/office/drawing/2014/main" id="{B46EA2BA-4863-5A64-F5B0-91981F6D27E0}"/>
              </a:ext>
            </a:extLst>
          </p:cNvPr>
          <p:cNvCxnSpPr>
            <a:cxnSpLocks/>
          </p:cNvCxnSpPr>
          <p:nvPr/>
        </p:nvCxnSpPr>
        <p:spPr>
          <a:xfrm>
            <a:off x="1055018" y="4961641"/>
            <a:ext cx="1094293"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15" name="直線コネクタ 14">
            <a:extLst>
              <a:ext uri="{FF2B5EF4-FFF2-40B4-BE49-F238E27FC236}">
                <a16:creationId xmlns:a16="http://schemas.microsoft.com/office/drawing/2014/main" id="{D5442BBC-3BE2-60E4-EA7F-2818B8A92440}"/>
              </a:ext>
            </a:extLst>
          </p:cNvPr>
          <p:cNvCxnSpPr>
            <a:cxnSpLocks/>
          </p:cNvCxnSpPr>
          <p:nvPr/>
        </p:nvCxnSpPr>
        <p:spPr>
          <a:xfrm>
            <a:off x="1055018" y="5915319"/>
            <a:ext cx="1377099"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0653274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4904</TotalTime>
  <Words>3060</Words>
  <Application>Microsoft Office PowerPoint</Application>
  <PresentationFormat>ワイド画面</PresentationFormat>
  <Paragraphs>624</Paragraphs>
  <Slides>50</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50</vt:i4>
      </vt:variant>
    </vt:vector>
  </HeadingPairs>
  <TitlesOfParts>
    <vt:vector size="55" baseType="lpstr">
      <vt:lpstr>游ゴシック</vt:lpstr>
      <vt:lpstr>游ゴシック Light</vt:lpstr>
      <vt:lpstr>Arial</vt:lpstr>
      <vt:lpstr>Wingdings</vt:lpstr>
      <vt:lpstr>Office テーマ</vt:lpstr>
      <vt:lpstr>仕様書</vt:lpstr>
      <vt:lpstr>目次</vt:lpstr>
      <vt:lpstr>想定している動作環境</vt:lpstr>
      <vt:lpstr>現在抱えている問題の起因点と その解決策</vt:lpstr>
      <vt:lpstr>データ入力関連</vt:lpstr>
      <vt:lpstr>集計データ関連</vt:lpstr>
      <vt:lpstr>アプリの概要</vt:lpstr>
      <vt:lpstr>アプリ使用の流れ</vt:lpstr>
      <vt:lpstr>機能の概要</vt:lpstr>
      <vt:lpstr>機能詳細</vt:lpstr>
      <vt:lpstr>フローチャート</vt:lpstr>
      <vt:lpstr>機能一覧と詳細</vt:lpstr>
      <vt:lpstr>機能一覧と詳細</vt:lpstr>
      <vt:lpstr>初期設定</vt:lpstr>
      <vt:lpstr>学生登録（ユーザ登録）</vt:lpstr>
      <vt:lpstr>教員登録（ユーザ登録）</vt:lpstr>
      <vt:lpstr>ユーザ登録イメージ</vt:lpstr>
      <vt:lpstr>科目登録</vt:lpstr>
      <vt:lpstr>ユーザ管理・PWD管理</vt:lpstr>
      <vt:lpstr>画面遷移と表示項目</vt:lpstr>
      <vt:lpstr>ページ遷移と表示</vt:lpstr>
      <vt:lpstr>学級担任・科目担当 のインターフェイス</vt:lpstr>
      <vt:lpstr>ログインページ</vt:lpstr>
      <vt:lpstr>ページ遷移</vt:lpstr>
      <vt:lpstr>出欠席登録ページ</vt:lpstr>
      <vt:lpstr>集計ページ</vt:lpstr>
      <vt:lpstr>データ編集ページ</vt:lpstr>
      <vt:lpstr>UIの形式</vt:lpstr>
      <vt:lpstr>学生のインターフェイス</vt:lpstr>
      <vt:lpstr>ログインページ</vt:lpstr>
      <vt:lpstr>ページ遷移</vt:lpstr>
      <vt:lpstr>集計ページ</vt:lpstr>
      <vt:lpstr>UIの形式</vt:lpstr>
      <vt:lpstr>モデル定義</vt:lpstr>
      <vt:lpstr>概要と管理者ページでのアクセス権</vt:lpstr>
      <vt:lpstr>モデル（ER図）</vt:lpstr>
      <vt:lpstr>mylogin</vt:lpstr>
      <vt:lpstr>フィールドの詳細（AttendanceInfo）</vt:lpstr>
      <vt:lpstr>Atbook</vt:lpstr>
      <vt:lpstr>フィールドの詳細（User）</vt:lpstr>
      <vt:lpstr>フィールドの詳細（Subject）</vt:lpstr>
      <vt:lpstr>動作関連</vt:lpstr>
      <vt:lpstr>ログイン画面の動き</vt:lpstr>
      <vt:lpstr>ログイン機能</vt:lpstr>
      <vt:lpstr>出欠席登録の動き</vt:lpstr>
      <vt:lpstr>集計ページ</vt:lpstr>
      <vt:lpstr>現在話し合っていること</vt:lpstr>
      <vt:lpstr>集計ページについて</vt:lpstr>
      <vt:lpstr>登録ページについて</vt:lpstr>
      <vt:lpstr>CSVについて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要件定義</dc:title>
  <dc:creator>𝓜𝓪𝓷𝓪𝓽𝓸 𝓝𝓪𝓴𝓪𝓼𝓪𝓴𝓾</dc:creator>
  <cp:lastModifiedBy>中作　眞仁</cp:lastModifiedBy>
  <cp:revision>32</cp:revision>
  <cp:lastPrinted>2023-06-16T04:38:51Z</cp:lastPrinted>
  <dcterms:created xsi:type="dcterms:W3CDTF">2023-05-17T07:56:51Z</dcterms:created>
  <dcterms:modified xsi:type="dcterms:W3CDTF">2023-07-27T04:05:49Z</dcterms:modified>
</cp:coreProperties>
</file>