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69" r:id="rId6"/>
    <p:sldId id="273" r:id="rId7"/>
    <p:sldId id="279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98" autoAdjust="0"/>
  </p:normalViewPr>
  <p:slideViewPr>
    <p:cSldViewPr snapToGrid="0">
      <p:cViewPr>
        <p:scale>
          <a:sx n="67" d="100"/>
          <a:sy n="67" d="100"/>
        </p:scale>
        <p:origin x="92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2E277-8380-4677-AA0D-026D1184C7FE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9A444-38EA-4157-8924-4600A029C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0BF2AF-194E-4CE1-9BE6-99413EB826C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49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703-0F9D-4090-B6B0-03ABDE01B01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830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703-0F9D-4090-B6B0-03ABDE01B01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915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703-0F9D-4090-B6B0-03ABDE01B01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8761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703-0F9D-4090-B6B0-03ABDE01B01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366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703-0F9D-4090-B6B0-03ABDE01B01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7229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703-0F9D-4090-B6B0-03ABDE01B01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9095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592E-0FD1-4E9F-A077-5CB072A58F00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56E-D9B7-42CC-B04C-F01FD38CD171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6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37-06A3-4B46-B677-259003D2F054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0974-53F4-4593-827E-A9761B359C83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70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FCBC-3059-4F43-8237-5ADF0015B1F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45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FAD3-633C-43F0-9F24-AF6F47AFE8DA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EB9D-8440-40F1-AA8A-E444C6E2F8D3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3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6026-A4D2-4982-B90B-C62CE6A0CD53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950C-2D79-467E-89BE-704DC08C01BC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853-5A17-48DA-B81A-971F0147E1B8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8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0703-0F9D-4090-B6B0-03ABDE01B01F}" type="datetime1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7398-8FCA-4A77-ADAB-09A41C9A6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649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F2CD0-4CD2-CBE3-1547-9F9D84DEF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要件定義書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F07E4F-3252-49D6-F2DE-4D70CA81A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ー出席薄アプリー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5CS29</a:t>
            </a:r>
            <a:r>
              <a:rPr lang="ja-JP" altLang="en-US" dirty="0"/>
              <a:t>　中作眞仁</a:t>
            </a:r>
            <a:endParaRPr lang="en-US" altLang="ja-JP" dirty="0"/>
          </a:p>
          <a:p>
            <a:r>
              <a:rPr lang="en-US" altLang="ja-JP" dirty="0"/>
              <a:t>5</a:t>
            </a:r>
            <a:r>
              <a:rPr kumimoji="1" lang="en-US" altLang="ja-JP" dirty="0"/>
              <a:t>CS38</a:t>
            </a:r>
            <a:r>
              <a:rPr kumimoji="1" lang="ja-JP" altLang="en-US" dirty="0"/>
              <a:t>　藤田祥太朗</a:t>
            </a:r>
            <a:endParaRPr kumimoji="1" lang="en-US" altLang="ja-JP" dirty="0"/>
          </a:p>
          <a:p>
            <a:r>
              <a:rPr kumimoji="1" lang="en-US" altLang="ja-JP" dirty="0"/>
              <a:t>5CS07  </a:t>
            </a:r>
            <a:r>
              <a:rPr lang="ja-JP" altLang="en-US" dirty="0"/>
              <a:t>井上翔陽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0F9E15-5A86-8592-D5D7-F941C6CD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3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B3682-9005-9FAB-0E06-7D7879FF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36D77-5DFD-B16F-EA24-6F2D3A78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1" y="2028825"/>
            <a:ext cx="9734549" cy="362902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データ入力関連（問題点、起因点、解決策）</a:t>
            </a: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データ集計関連（問題点、起因点、解決策）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フローチャート</a:t>
            </a: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機能の概要</a:t>
            </a: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ログイン関連</a:t>
            </a: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出欠情報登録関連</a:t>
            </a: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集計データ関連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5962AE-DFA7-7A83-08E1-93AA2178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4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893DFD-8113-ADD1-E288-000D3DDA2AFA}"/>
              </a:ext>
            </a:extLst>
          </p:cNvPr>
          <p:cNvSpPr/>
          <p:nvPr/>
        </p:nvSpPr>
        <p:spPr>
          <a:xfrm>
            <a:off x="1409708" y="2032287"/>
            <a:ext cx="2695576" cy="383727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016B3E-1FC9-B203-5154-F48C472BBA46}"/>
              </a:ext>
            </a:extLst>
          </p:cNvPr>
          <p:cNvSpPr/>
          <p:nvPr/>
        </p:nvSpPr>
        <p:spPr>
          <a:xfrm>
            <a:off x="4811435" y="2032287"/>
            <a:ext cx="2695576" cy="383727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7A341F-F147-459A-C5BA-6FD38F416B3E}"/>
              </a:ext>
            </a:extLst>
          </p:cNvPr>
          <p:cNvSpPr/>
          <p:nvPr/>
        </p:nvSpPr>
        <p:spPr>
          <a:xfrm>
            <a:off x="8335719" y="2032287"/>
            <a:ext cx="2695576" cy="383727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405DD1-DE14-36FD-5D6E-BF034CC77A66}"/>
              </a:ext>
            </a:extLst>
          </p:cNvPr>
          <p:cNvSpPr/>
          <p:nvPr/>
        </p:nvSpPr>
        <p:spPr>
          <a:xfrm>
            <a:off x="2139509" y="1738578"/>
            <a:ext cx="1119946" cy="49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D621CA-FEDD-4B50-5AC4-B1A550EF2FDC}"/>
              </a:ext>
            </a:extLst>
          </p:cNvPr>
          <p:cNvSpPr/>
          <p:nvPr/>
        </p:nvSpPr>
        <p:spPr>
          <a:xfrm>
            <a:off x="5625708" y="1738578"/>
            <a:ext cx="1073181" cy="49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ABB4E3-9D1A-4A8F-4C56-E35340ABD7C1}"/>
              </a:ext>
            </a:extLst>
          </p:cNvPr>
          <p:cNvSpPr/>
          <p:nvPr/>
        </p:nvSpPr>
        <p:spPr>
          <a:xfrm>
            <a:off x="9087884" y="1738578"/>
            <a:ext cx="1238987" cy="49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AF3D75-3A66-4BD1-3385-542D975AD491}"/>
              </a:ext>
            </a:extLst>
          </p:cNvPr>
          <p:cNvSpPr txBox="1"/>
          <p:nvPr/>
        </p:nvSpPr>
        <p:spPr>
          <a:xfrm>
            <a:off x="2285981" y="1793916"/>
            <a:ext cx="1007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16E54A-8330-440A-0D4F-594B4F35A6FA}"/>
              </a:ext>
            </a:extLst>
          </p:cNvPr>
          <p:cNvSpPr txBox="1"/>
          <p:nvPr/>
        </p:nvSpPr>
        <p:spPr>
          <a:xfrm>
            <a:off x="5762728" y="1803343"/>
            <a:ext cx="9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起因</a:t>
            </a:r>
            <a:r>
              <a:rPr kumimoji="1" lang="ja-JP" altLang="en-US" dirty="0"/>
              <a:t>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76A963-7E10-6392-6259-9AB8EFC70619}"/>
              </a:ext>
            </a:extLst>
          </p:cNvPr>
          <p:cNvSpPr txBox="1"/>
          <p:nvPr/>
        </p:nvSpPr>
        <p:spPr>
          <a:xfrm>
            <a:off x="9253689" y="1803343"/>
            <a:ext cx="94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解決策</a:t>
            </a:r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AE535C65-A333-5E15-8226-26A0333DA06B}"/>
              </a:ext>
            </a:extLst>
          </p:cNvPr>
          <p:cNvSpPr/>
          <p:nvPr/>
        </p:nvSpPr>
        <p:spPr>
          <a:xfrm>
            <a:off x="4271007" y="3283334"/>
            <a:ext cx="410333" cy="874672"/>
          </a:xfrm>
          <a:prstGeom prst="rightArrow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8E4DF32-852E-D19A-C93E-7E11E3CB94B7}"/>
              </a:ext>
            </a:extLst>
          </p:cNvPr>
          <p:cNvSpPr/>
          <p:nvPr/>
        </p:nvSpPr>
        <p:spPr>
          <a:xfrm>
            <a:off x="7758184" y="3283334"/>
            <a:ext cx="410333" cy="874672"/>
          </a:xfrm>
          <a:prstGeom prst="rightArrow">
            <a:avLst/>
          </a:prstGeom>
          <a:noFill/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92ED2A-B9F1-E0C9-4247-142C2CCC7663}"/>
              </a:ext>
            </a:extLst>
          </p:cNvPr>
          <p:cNvSpPr txBox="1"/>
          <p:nvPr/>
        </p:nvSpPr>
        <p:spPr>
          <a:xfrm>
            <a:off x="1509718" y="2802269"/>
            <a:ext cx="251881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★表への入力時に欄がずれる。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▲</a:t>
            </a:r>
            <a:r>
              <a:rPr kumimoji="1" lang="ja-JP" altLang="en-US" dirty="0"/>
              <a:t>授業ごとで出席確認簿が違うことによるデータの相違生じる。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CA69EF-AC76-A54A-25C7-C2B38799BC45}"/>
              </a:ext>
            </a:extLst>
          </p:cNvPr>
          <p:cNvSpPr txBox="1"/>
          <p:nvPr/>
        </p:nvSpPr>
        <p:spPr>
          <a:xfrm>
            <a:off x="4933569" y="2664632"/>
            <a:ext cx="2518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★記入形式が表形式になっており、枠が小さく記入時にずれが生じる。つまり、表に記入する項目が多すぎる。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▲科目ごとの出席簿と</a:t>
            </a:r>
            <a:r>
              <a:rPr kumimoji="1" lang="ja-JP" altLang="en-US" dirty="0"/>
              <a:t>でデータが管理されている。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5CBA95-07EC-4BEE-5A78-11C0CD38EA0D}"/>
              </a:ext>
            </a:extLst>
          </p:cNvPr>
          <p:cNvSpPr txBox="1"/>
          <p:nvPr/>
        </p:nvSpPr>
        <p:spPr>
          <a:xfrm>
            <a:off x="8430373" y="2623478"/>
            <a:ext cx="2518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★入力スペースを確保するために入力項目を必要最低限に絞る。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★</a:t>
            </a:r>
            <a:r>
              <a:rPr lang="ja-JP" altLang="en-US" dirty="0"/>
              <a:t>ドロップボックスやチェックボックスを使用して</a:t>
            </a:r>
            <a:r>
              <a:rPr kumimoji="1" lang="ja-JP" altLang="en-US" dirty="0"/>
              <a:t>入力のずれ軽減する。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▲</a:t>
            </a:r>
            <a:r>
              <a:rPr kumimoji="1" lang="ja-JP" altLang="en-US" dirty="0"/>
              <a:t>データベースでデータを一括管理する。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CEE18989-9C37-BF2D-B5D3-298BE32C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29" y="262694"/>
            <a:ext cx="4976287" cy="1325563"/>
          </a:xfrm>
        </p:spPr>
        <p:txBody>
          <a:bodyPr/>
          <a:lstStyle/>
          <a:p>
            <a:r>
              <a:rPr lang="ja-JP" altLang="en-US" dirty="0"/>
              <a:t>データ入力関連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0B4DEBC-1F67-6CDC-3B60-8F67117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887871"/>
            <a:ext cx="681400" cy="360528"/>
          </a:xfrm>
        </p:spPr>
        <p:txBody>
          <a:bodyPr/>
          <a:lstStyle/>
          <a:p>
            <a:fld id="{FE577398-8FCA-4A77-ADAB-09A41C9A615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7C924C-B126-4ACC-29E4-2F1682FC154F}"/>
              </a:ext>
            </a:extLst>
          </p:cNvPr>
          <p:cNvSpPr txBox="1"/>
          <p:nvPr/>
        </p:nvSpPr>
        <p:spPr>
          <a:xfrm>
            <a:off x="1187863" y="1209499"/>
            <a:ext cx="749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以下に現在のデータ入力時の問題点と起因点、解決策を示す。</a:t>
            </a:r>
          </a:p>
        </p:txBody>
      </p:sp>
    </p:spTree>
    <p:extLst>
      <p:ext uri="{BB962C8B-B14F-4D97-AF65-F5344CB8AC3E}">
        <p14:creationId xmlns:p14="http://schemas.microsoft.com/office/powerpoint/2010/main" val="21575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893DFD-8113-ADD1-E288-000D3DDA2AFA}"/>
              </a:ext>
            </a:extLst>
          </p:cNvPr>
          <p:cNvSpPr/>
          <p:nvPr/>
        </p:nvSpPr>
        <p:spPr>
          <a:xfrm>
            <a:off x="1467452" y="2166938"/>
            <a:ext cx="2599724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016B3E-1FC9-B203-5154-F48C472BBA46}"/>
              </a:ext>
            </a:extLst>
          </p:cNvPr>
          <p:cNvSpPr/>
          <p:nvPr/>
        </p:nvSpPr>
        <p:spPr>
          <a:xfrm>
            <a:off x="4823823" y="2166938"/>
            <a:ext cx="2599724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7A341F-F147-459A-C5BA-6FD38F416B3E}"/>
              </a:ext>
            </a:extLst>
          </p:cNvPr>
          <p:cNvSpPr/>
          <p:nvPr/>
        </p:nvSpPr>
        <p:spPr>
          <a:xfrm>
            <a:off x="8170669" y="2166938"/>
            <a:ext cx="2599724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405DD1-DE14-36FD-5D6E-BF034CC77A66}"/>
              </a:ext>
            </a:extLst>
          </p:cNvPr>
          <p:cNvSpPr/>
          <p:nvPr/>
        </p:nvSpPr>
        <p:spPr>
          <a:xfrm>
            <a:off x="2068116" y="1915835"/>
            <a:ext cx="1214438" cy="5022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D621CA-FEDD-4B50-5AC4-B1A550EF2FDC}"/>
              </a:ext>
            </a:extLst>
          </p:cNvPr>
          <p:cNvSpPr/>
          <p:nvPr/>
        </p:nvSpPr>
        <p:spPr>
          <a:xfrm>
            <a:off x="5529262" y="1915835"/>
            <a:ext cx="1214438" cy="5022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ABB4E3-9D1A-4A8F-4C56-E35340ABD7C1}"/>
              </a:ext>
            </a:extLst>
          </p:cNvPr>
          <p:cNvSpPr/>
          <p:nvPr/>
        </p:nvSpPr>
        <p:spPr>
          <a:xfrm>
            <a:off x="8818958" y="1915835"/>
            <a:ext cx="1214438" cy="5022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AF3D75-3A66-4BD1-3385-542D975AD491}"/>
              </a:ext>
            </a:extLst>
          </p:cNvPr>
          <p:cNvSpPr txBox="1"/>
          <p:nvPr/>
        </p:nvSpPr>
        <p:spPr>
          <a:xfrm>
            <a:off x="2245909" y="1975604"/>
            <a:ext cx="9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16E54A-8330-440A-0D4F-594B4F35A6FA}"/>
              </a:ext>
            </a:extLst>
          </p:cNvPr>
          <p:cNvSpPr txBox="1"/>
          <p:nvPr/>
        </p:nvSpPr>
        <p:spPr>
          <a:xfrm>
            <a:off x="5682821" y="1991797"/>
            <a:ext cx="9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起因</a:t>
            </a:r>
            <a:r>
              <a:rPr kumimoji="1" lang="ja-JP" altLang="en-US" dirty="0"/>
              <a:t>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76A963-7E10-6392-6259-9AB8EFC70619}"/>
              </a:ext>
            </a:extLst>
          </p:cNvPr>
          <p:cNvSpPr txBox="1"/>
          <p:nvPr/>
        </p:nvSpPr>
        <p:spPr>
          <a:xfrm>
            <a:off x="8957508" y="1982272"/>
            <a:ext cx="942538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解決策</a:t>
            </a:r>
            <a:endParaRPr kumimoji="1" lang="ja-JP" altLang="en-US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612C6BAE-72CC-B82D-DF0B-5892A94DAB25}"/>
              </a:ext>
            </a:extLst>
          </p:cNvPr>
          <p:cNvSpPr/>
          <p:nvPr/>
        </p:nvSpPr>
        <p:spPr>
          <a:xfrm>
            <a:off x="7618356" y="3567113"/>
            <a:ext cx="395742" cy="885825"/>
          </a:xfrm>
          <a:prstGeom prst="rightArrow">
            <a:avLst/>
          </a:prstGeom>
          <a:noFill/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1C190C8D-949E-6CA7-487E-61B94CADC094}"/>
              </a:ext>
            </a:extLst>
          </p:cNvPr>
          <p:cNvSpPr/>
          <p:nvPr/>
        </p:nvSpPr>
        <p:spPr>
          <a:xfrm>
            <a:off x="4285200" y="3567113"/>
            <a:ext cx="395742" cy="885825"/>
          </a:xfrm>
          <a:prstGeom prst="rightArrow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068E5E-EEF4-49DD-A7A2-B8B66FD4609E}"/>
              </a:ext>
            </a:extLst>
          </p:cNvPr>
          <p:cNvSpPr txBox="1"/>
          <p:nvPr/>
        </p:nvSpPr>
        <p:spPr>
          <a:xfrm>
            <a:off x="1537911" y="2484834"/>
            <a:ext cx="2429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★</a:t>
            </a:r>
            <a:r>
              <a:rPr kumimoji="1" lang="ja-JP" altLang="en-US" dirty="0"/>
              <a:t>集計データの入力が手作業でかなりの時間要してしまう</a:t>
            </a:r>
            <a:r>
              <a:rPr lang="ja-JP" altLang="en-US" dirty="0"/>
              <a:t>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▲出席</a:t>
            </a:r>
            <a:r>
              <a:rPr kumimoji="1" lang="ja-JP" altLang="en-US" dirty="0"/>
              <a:t>日数の少ない人の見落としがあり、警告ができないときがある。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●学生側が自分自身の出欠状況の確認が取れない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AD25B0-AC4B-47D5-4EB1-75F8B6F20A8B}"/>
              </a:ext>
            </a:extLst>
          </p:cNvPr>
          <p:cNvSpPr txBox="1"/>
          <p:nvPr/>
        </p:nvSpPr>
        <p:spPr>
          <a:xfrm>
            <a:off x="4894282" y="2484478"/>
            <a:ext cx="2429251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★</a:t>
            </a:r>
            <a:r>
              <a:rPr kumimoji="1" lang="ja-JP" altLang="en-US" dirty="0"/>
              <a:t>それぞれの教員が手作業でカウントをしていかなければならない。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▲出席</a:t>
            </a:r>
            <a:r>
              <a:rPr kumimoji="1" lang="ja-JP" altLang="en-US" dirty="0"/>
              <a:t>日数の</a:t>
            </a:r>
            <a:r>
              <a:rPr lang="ja-JP" altLang="en-US" dirty="0"/>
              <a:t>カウントを毎日に行っていない。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●</a:t>
            </a:r>
            <a:r>
              <a:rPr kumimoji="1" lang="ja-JP" altLang="en-US" dirty="0"/>
              <a:t>現在学生</a:t>
            </a:r>
            <a:r>
              <a:rPr lang="ja-JP" altLang="en-US" dirty="0"/>
              <a:t>が集計データの閲覧が見れない。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87CC37-2D08-93AF-559A-EB16AFB3B178}"/>
              </a:ext>
            </a:extLst>
          </p:cNvPr>
          <p:cNvSpPr txBox="1"/>
          <p:nvPr/>
        </p:nvSpPr>
        <p:spPr>
          <a:xfrm>
            <a:off x="8241133" y="2389228"/>
            <a:ext cx="2429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★データベースで管理されているデータを自動カウントする</a:t>
            </a:r>
            <a:r>
              <a:rPr lang="ja-JP" altLang="en-US" dirty="0"/>
              <a:t>機能</a:t>
            </a:r>
            <a:r>
              <a:rPr kumimoji="1" lang="ja-JP" altLang="en-US" dirty="0"/>
              <a:t>を導入する。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▲毎日出席日数の少ない人の自動抽出を行う。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●</a:t>
            </a:r>
            <a:r>
              <a:rPr kumimoji="1" lang="ja-JP" altLang="en-US" dirty="0"/>
              <a:t>生徒が科目ごとの集計を確認できる画面を作成する。</a:t>
            </a: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A486E46-72C5-4A60-8FDA-450AB4D6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85" y="326132"/>
            <a:ext cx="10515600" cy="1325563"/>
          </a:xfrm>
        </p:spPr>
        <p:txBody>
          <a:bodyPr/>
          <a:lstStyle/>
          <a:p>
            <a:r>
              <a:rPr lang="ja-JP" altLang="en-US" dirty="0"/>
              <a:t>集計データ関連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F1A8F6D5-4EB9-7F84-BF20-BEE29BB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4896" y="5921374"/>
            <a:ext cx="771089" cy="365125"/>
          </a:xfrm>
        </p:spPr>
        <p:txBody>
          <a:bodyPr/>
          <a:lstStyle/>
          <a:p>
            <a:fld id="{FE577398-8FCA-4A77-ADAB-09A41C9A615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F18A1D-0BFB-4199-8C4E-A999D98AD3FD}"/>
              </a:ext>
            </a:extLst>
          </p:cNvPr>
          <p:cNvSpPr txBox="1"/>
          <p:nvPr/>
        </p:nvSpPr>
        <p:spPr>
          <a:xfrm>
            <a:off x="1078117" y="1342490"/>
            <a:ext cx="749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以下に現在のデータ集計時の問題点と起因点、解決策を示す。</a:t>
            </a:r>
          </a:p>
        </p:txBody>
      </p:sp>
    </p:spTree>
    <p:extLst>
      <p:ext uri="{BB962C8B-B14F-4D97-AF65-F5344CB8AC3E}">
        <p14:creationId xmlns:p14="http://schemas.microsoft.com/office/powerpoint/2010/main" val="322207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8965-DA28-DDA4-818C-F0FEC2AD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199669"/>
            <a:ext cx="10515600" cy="1325563"/>
          </a:xfrm>
          <a:noFill/>
        </p:spPr>
        <p:txBody>
          <a:bodyPr/>
          <a:lstStyle/>
          <a:p>
            <a:r>
              <a:rPr kumimoji="1" lang="ja-JP" altLang="en-US" dirty="0"/>
              <a:t>アプリ使用の流れ</a:t>
            </a: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36CB3153-A860-A92B-A3FC-694EFBDB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045199"/>
            <a:ext cx="771089" cy="365125"/>
          </a:xfrm>
          <a:noFill/>
        </p:spPr>
        <p:txBody>
          <a:bodyPr/>
          <a:lstStyle/>
          <a:p>
            <a:fld id="{FE577398-8FCA-4A77-ADAB-09A41C9A615B}" type="slidenum">
              <a:rPr kumimoji="1" lang="ja-JP" altLang="en-US" smtClean="0">
                <a:solidFill>
                  <a:schemeClr val="bg1"/>
                </a:solidFill>
              </a:rPr>
              <a:t>5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438B3FD-4794-A291-5CBB-19B70DF4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09233"/>
              </p:ext>
            </p:extLst>
          </p:nvPr>
        </p:nvGraphicFramePr>
        <p:xfrm>
          <a:off x="714374" y="1650220"/>
          <a:ext cx="10846592" cy="46824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1648">
                  <a:extLst>
                    <a:ext uri="{9D8B030D-6E8A-4147-A177-3AD203B41FA5}">
                      <a16:colId xmlns:a16="http://schemas.microsoft.com/office/drawing/2014/main" val="490008067"/>
                    </a:ext>
                  </a:extLst>
                </a:gridCol>
                <a:gridCol w="2711648">
                  <a:extLst>
                    <a:ext uri="{9D8B030D-6E8A-4147-A177-3AD203B41FA5}">
                      <a16:colId xmlns:a16="http://schemas.microsoft.com/office/drawing/2014/main" val="27159617"/>
                    </a:ext>
                  </a:extLst>
                </a:gridCol>
                <a:gridCol w="2711648">
                  <a:extLst>
                    <a:ext uri="{9D8B030D-6E8A-4147-A177-3AD203B41FA5}">
                      <a16:colId xmlns:a16="http://schemas.microsoft.com/office/drawing/2014/main" val="3808801889"/>
                    </a:ext>
                  </a:extLst>
                </a:gridCol>
                <a:gridCol w="2711648">
                  <a:extLst>
                    <a:ext uri="{9D8B030D-6E8A-4147-A177-3AD203B41FA5}">
                      <a16:colId xmlns:a16="http://schemas.microsoft.com/office/drawing/2014/main" val="2688883796"/>
                    </a:ext>
                  </a:extLst>
                </a:gridCol>
              </a:tblGrid>
              <a:tr h="51681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科目担当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管理者（学級担任）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34885"/>
                  </a:ext>
                </a:extLst>
              </a:tr>
              <a:tr h="547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前期後期開始時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30222"/>
                  </a:ext>
                </a:extLst>
              </a:tr>
              <a:tr h="134278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HR</a:t>
                      </a:r>
                      <a:r>
                        <a:rPr kumimoji="1" lang="ja-JP" altLang="en-US" dirty="0"/>
                        <a:t>・授業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48143"/>
                  </a:ext>
                </a:extLst>
              </a:tr>
              <a:tr h="90725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出欠確認時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94476"/>
                  </a:ext>
                </a:extLst>
              </a:tr>
              <a:tr h="63777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データの変更時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35330"/>
                  </a:ext>
                </a:extLst>
              </a:tr>
              <a:tr h="72998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エクスポート時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1079"/>
                  </a:ext>
                </a:extLst>
              </a:tr>
            </a:tbl>
          </a:graphicData>
        </a:graphic>
      </p:graphicFrame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9D8D21B-4B32-C16D-A38B-B71338B6750F}"/>
              </a:ext>
            </a:extLst>
          </p:cNvPr>
          <p:cNvGrpSpPr/>
          <p:nvPr/>
        </p:nvGrpSpPr>
        <p:grpSpPr>
          <a:xfrm>
            <a:off x="9438910" y="2245266"/>
            <a:ext cx="1578769" cy="385759"/>
            <a:chOff x="9465469" y="2057400"/>
            <a:chExt cx="1578769" cy="528638"/>
          </a:xfrm>
          <a:noFill/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8B28A32-B846-027A-0165-E651D58C8598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55EC05C-D264-9EF4-0870-F871C8C06B6E}"/>
                </a:ext>
              </a:extLst>
            </p:cNvPr>
            <p:cNvSpPr txBox="1"/>
            <p:nvPr/>
          </p:nvSpPr>
          <p:spPr>
            <a:xfrm>
              <a:off x="9641681" y="2113969"/>
              <a:ext cx="1226344" cy="4639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学生名簿</a:t>
              </a:r>
              <a:r>
                <a:rPr kumimoji="1" lang="ja-JP" altLang="en-US" sz="800" dirty="0">
                  <a:solidFill>
                    <a:schemeClr val="bg1"/>
                  </a:solidFill>
                </a:rPr>
                <a:t>、時間割を管理者画面で入力を行う</a:t>
              </a:r>
              <a:r>
                <a:rPr lang="ja-JP" altLang="en-US" sz="800" dirty="0">
                  <a:solidFill>
                    <a:schemeClr val="bg1"/>
                  </a:solidFill>
                </a:rPr>
                <a:t>。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EF51CE-CFA9-F227-B67F-FA67ABBB915A}"/>
              </a:ext>
            </a:extLst>
          </p:cNvPr>
          <p:cNvSpPr txBox="1"/>
          <p:nvPr/>
        </p:nvSpPr>
        <p:spPr>
          <a:xfrm>
            <a:off x="1184339" y="1138602"/>
            <a:ext cx="51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以下にシステムを使用する際の流れを示す。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1F0E800-6071-83B5-71D4-864DA9BEECCF}"/>
              </a:ext>
            </a:extLst>
          </p:cNvPr>
          <p:cNvGrpSpPr/>
          <p:nvPr/>
        </p:nvGrpSpPr>
        <p:grpSpPr>
          <a:xfrm>
            <a:off x="9369349" y="3538387"/>
            <a:ext cx="1703372" cy="374776"/>
            <a:chOff x="9465469" y="2057400"/>
            <a:chExt cx="1578769" cy="585308"/>
          </a:xfrm>
          <a:noFill/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6B37B87-B318-906F-999B-2C2F1998BEAE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4449B68-B27F-823E-46BC-D0B2550C8232}"/>
                </a:ext>
              </a:extLst>
            </p:cNvPr>
            <p:cNvSpPr txBox="1"/>
            <p:nvPr/>
          </p:nvSpPr>
          <p:spPr>
            <a:xfrm>
              <a:off x="9641681" y="2113970"/>
              <a:ext cx="1226344" cy="52873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授業登録画面で生徒の出欠席状況を入力する。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33B2B61-2C0F-7BA7-CF89-4792BE6E7939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>
            <a:off x="10221035" y="3257640"/>
            <a:ext cx="0" cy="280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09927E8-25EF-59C0-CCFF-2D7622A9EC33}"/>
              </a:ext>
            </a:extLst>
          </p:cNvPr>
          <p:cNvGrpSpPr/>
          <p:nvPr/>
        </p:nvGrpSpPr>
        <p:grpSpPr>
          <a:xfrm>
            <a:off x="9342743" y="2871880"/>
            <a:ext cx="1756584" cy="385760"/>
            <a:chOff x="9465469" y="2057400"/>
            <a:chExt cx="1578769" cy="528638"/>
          </a:xfrm>
          <a:noFill/>
        </p:grpSpPr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56FD5A05-33D0-93ED-33C9-C12830B77687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9A0B1ED-75AC-3AD7-99E2-4F7CDD1327DD}"/>
                </a:ext>
              </a:extLst>
            </p:cNvPr>
            <p:cNvSpPr txBox="1"/>
            <p:nvPr/>
          </p:nvSpPr>
          <p:spPr>
            <a:xfrm>
              <a:off x="9641680" y="2113971"/>
              <a:ext cx="1262063" cy="46394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学級担任はサイトにログイン</a:t>
              </a:r>
              <a:r>
                <a:rPr lang="ja-JP" altLang="en-US" sz="800" dirty="0">
                  <a:solidFill>
                    <a:schemeClr val="bg1"/>
                  </a:solidFill>
                </a:rPr>
                <a:t>する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6305323-FF62-8790-083E-BFFA45BB4755}"/>
              </a:ext>
            </a:extLst>
          </p:cNvPr>
          <p:cNvGrpSpPr/>
          <p:nvPr/>
        </p:nvGrpSpPr>
        <p:grpSpPr>
          <a:xfrm>
            <a:off x="3904976" y="4587262"/>
            <a:ext cx="1614489" cy="374114"/>
            <a:chOff x="9465469" y="2057400"/>
            <a:chExt cx="1578769" cy="595152"/>
          </a:xfrm>
          <a:noFill/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6FCC1A51-055E-9ACC-A773-7CDE527BC528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200467A-6F0A-CEB3-5849-F1BEF53AD3F4}"/>
                </a:ext>
              </a:extLst>
            </p:cNvPr>
            <p:cNvSpPr txBox="1"/>
            <p:nvPr/>
          </p:nvSpPr>
          <p:spPr>
            <a:xfrm>
              <a:off x="9641681" y="2113970"/>
              <a:ext cx="1226344" cy="5385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学生が出欠席状況を確認する。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7734ED40-35CC-B0CB-69BF-EB166C1904F1}"/>
              </a:ext>
            </a:extLst>
          </p:cNvPr>
          <p:cNvGrpSpPr/>
          <p:nvPr/>
        </p:nvGrpSpPr>
        <p:grpSpPr>
          <a:xfrm>
            <a:off x="6774377" y="4573929"/>
            <a:ext cx="1614489" cy="374776"/>
            <a:chOff x="9465469" y="2057400"/>
            <a:chExt cx="1578769" cy="585308"/>
          </a:xfrm>
          <a:noFill/>
        </p:grpSpPr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A77538B-4F9E-95B8-DEA8-87379DBA8DFC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72A21CF-C679-A8FB-153E-260F4896CBD5}"/>
                </a:ext>
              </a:extLst>
            </p:cNvPr>
            <p:cNvSpPr txBox="1"/>
            <p:nvPr/>
          </p:nvSpPr>
          <p:spPr>
            <a:xfrm>
              <a:off x="9641681" y="2113970"/>
              <a:ext cx="1226344" cy="52873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科目担当が出欠席状況を確認する。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18E416F-8BF4-6121-65F9-5DDEA204A9A8}"/>
              </a:ext>
            </a:extLst>
          </p:cNvPr>
          <p:cNvCxnSpPr>
            <a:cxnSpLocks/>
            <a:stCxn id="55" idx="3"/>
            <a:endCxn id="72" idx="1"/>
          </p:cNvCxnSpPr>
          <p:nvPr/>
        </p:nvCxnSpPr>
        <p:spPr>
          <a:xfrm>
            <a:off x="8388866" y="4743174"/>
            <a:ext cx="1117327" cy="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AD2CBD6-212D-C217-972C-9AF3312A561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519465" y="4743174"/>
            <a:ext cx="1254912" cy="10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8AF0727B-F97F-EABF-B30E-5ABA54F2E6F8}"/>
              </a:ext>
            </a:extLst>
          </p:cNvPr>
          <p:cNvGrpSpPr/>
          <p:nvPr/>
        </p:nvGrpSpPr>
        <p:grpSpPr>
          <a:xfrm>
            <a:off x="6693754" y="5057094"/>
            <a:ext cx="1756584" cy="385759"/>
            <a:chOff x="9465469" y="2057400"/>
            <a:chExt cx="1578769" cy="528638"/>
          </a:xfrm>
          <a:noFill/>
        </p:grpSpPr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983D33ED-F89D-B67A-4622-285B65B2EE7C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0AF4CE4-29BF-E3F4-9754-311DC1996BC9}"/>
                </a:ext>
              </a:extLst>
            </p:cNvPr>
            <p:cNvSpPr txBox="1"/>
            <p:nvPr/>
          </p:nvSpPr>
          <p:spPr>
            <a:xfrm>
              <a:off x="9641681" y="2113969"/>
              <a:ext cx="1226344" cy="4639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ミスがあればこれまでの情報を</a:t>
              </a:r>
              <a:r>
                <a:rPr lang="ja-JP" altLang="en-US" sz="800" dirty="0">
                  <a:solidFill>
                    <a:schemeClr val="bg1"/>
                  </a:solidFill>
                </a:rPr>
                <a:t>修正</a:t>
              </a:r>
              <a:r>
                <a:rPr kumimoji="1" lang="ja-JP" altLang="en-US" sz="800" dirty="0">
                  <a:solidFill>
                    <a:schemeClr val="bg1"/>
                  </a:solidFill>
                </a:rPr>
                <a:t>する</a:t>
              </a:r>
            </a:p>
          </p:txBody>
        </p:sp>
      </p:grp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83B4DA3-1E12-1441-5A7B-560DC91EB5D1}"/>
              </a:ext>
            </a:extLst>
          </p:cNvPr>
          <p:cNvCxnSpPr>
            <a:cxnSpLocks/>
            <a:stCxn id="55" idx="2"/>
            <a:endCxn id="75" idx="0"/>
          </p:cNvCxnSpPr>
          <p:nvPr/>
        </p:nvCxnSpPr>
        <p:spPr>
          <a:xfrm flipH="1">
            <a:off x="7572046" y="4912419"/>
            <a:ext cx="9576" cy="14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EFDCC27-A06C-D49C-5531-2F13F129FA82}"/>
              </a:ext>
            </a:extLst>
          </p:cNvPr>
          <p:cNvGrpSpPr/>
          <p:nvPr/>
        </p:nvGrpSpPr>
        <p:grpSpPr>
          <a:xfrm>
            <a:off x="6719667" y="2944479"/>
            <a:ext cx="1724027" cy="378085"/>
            <a:chOff x="9465469" y="2057400"/>
            <a:chExt cx="1578769" cy="541052"/>
          </a:xfrm>
          <a:noFill/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C795059-CC47-08C7-F9CC-755907FD2B08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7B40499-F7F6-121B-DC13-16B1DDF52295}"/>
                </a:ext>
              </a:extLst>
            </p:cNvPr>
            <p:cNvSpPr txBox="1"/>
            <p:nvPr/>
          </p:nvSpPr>
          <p:spPr>
            <a:xfrm>
              <a:off x="9641680" y="2113970"/>
              <a:ext cx="1262063" cy="484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科目担当</a:t>
              </a:r>
              <a:r>
                <a:rPr kumimoji="1" lang="ja-JP" altLang="en-US" sz="800" dirty="0">
                  <a:solidFill>
                    <a:schemeClr val="bg1"/>
                  </a:solidFill>
                </a:rPr>
                <a:t>はサイトにログインし授業を選択する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42A4461-B1D3-8038-FEC0-1483B6E00EE4}"/>
              </a:ext>
            </a:extLst>
          </p:cNvPr>
          <p:cNvGrpSpPr/>
          <p:nvPr/>
        </p:nvGrpSpPr>
        <p:grpSpPr>
          <a:xfrm>
            <a:off x="6729937" y="3528250"/>
            <a:ext cx="1703372" cy="374776"/>
            <a:chOff x="9465469" y="2057400"/>
            <a:chExt cx="1578769" cy="585308"/>
          </a:xfrm>
          <a:noFill/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BF92F975-2A8B-605A-20BD-D3A3D228DD16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BC7505-6350-E22C-8669-9802B7E72D1A}"/>
                </a:ext>
              </a:extLst>
            </p:cNvPr>
            <p:cNvSpPr txBox="1"/>
            <p:nvPr/>
          </p:nvSpPr>
          <p:spPr>
            <a:xfrm>
              <a:off x="9641681" y="2113970"/>
              <a:ext cx="1226344" cy="52873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授業登録画面で生徒の出欠席状況を入力する。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21CFD8C-C64C-2B27-9DBD-4DE2E162BF9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7581623" y="3313888"/>
            <a:ext cx="58" cy="21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2E9338B-4ECA-7EC4-025F-4229A3E43D35}"/>
              </a:ext>
            </a:extLst>
          </p:cNvPr>
          <p:cNvGrpSpPr/>
          <p:nvPr/>
        </p:nvGrpSpPr>
        <p:grpSpPr>
          <a:xfrm>
            <a:off x="9506193" y="4586505"/>
            <a:ext cx="1614489" cy="374114"/>
            <a:chOff x="9465469" y="2057400"/>
            <a:chExt cx="1578769" cy="595152"/>
          </a:xfrm>
          <a:noFill/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1703D5BC-AE17-83F2-D340-D2010B05A524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BA437001-3944-5788-64DC-B22F0C0D17CC}"/>
                </a:ext>
              </a:extLst>
            </p:cNvPr>
            <p:cNvSpPr txBox="1"/>
            <p:nvPr/>
          </p:nvSpPr>
          <p:spPr>
            <a:xfrm>
              <a:off x="9641681" y="2113970"/>
              <a:ext cx="1226344" cy="5385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学級担任が出欠席状況を確認する。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2B55D4D5-58A5-AF45-32EB-27D36DF3CCA7}"/>
              </a:ext>
            </a:extLst>
          </p:cNvPr>
          <p:cNvGrpSpPr/>
          <p:nvPr/>
        </p:nvGrpSpPr>
        <p:grpSpPr>
          <a:xfrm>
            <a:off x="9438390" y="5064777"/>
            <a:ext cx="1756584" cy="385759"/>
            <a:chOff x="9465469" y="2057400"/>
            <a:chExt cx="1578769" cy="528638"/>
          </a:xfrm>
          <a:noFill/>
        </p:grpSpPr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DA798BAA-4AD8-C273-C14C-A607C2385CF5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81C89E4C-5C41-EF42-3234-6E19812BB7F7}"/>
                </a:ext>
              </a:extLst>
            </p:cNvPr>
            <p:cNvSpPr txBox="1"/>
            <p:nvPr/>
          </p:nvSpPr>
          <p:spPr>
            <a:xfrm>
              <a:off x="9641681" y="2113969"/>
              <a:ext cx="1226344" cy="4639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ミスがあればこれまでの情報を</a:t>
              </a:r>
              <a:r>
                <a:rPr lang="ja-JP" altLang="en-US" sz="800" dirty="0">
                  <a:solidFill>
                    <a:schemeClr val="bg1"/>
                  </a:solidFill>
                </a:rPr>
                <a:t>修正</a:t>
              </a:r>
              <a:r>
                <a:rPr kumimoji="1" lang="ja-JP" altLang="en-US" sz="800" dirty="0">
                  <a:solidFill>
                    <a:schemeClr val="bg1"/>
                  </a:solidFill>
                </a:rPr>
                <a:t>する</a:t>
              </a:r>
            </a:p>
          </p:txBody>
        </p:sp>
      </p:grp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513E18A-14CE-6ECD-0FE2-FE0D378AFC33}"/>
              </a:ext>
            </a:extLst>
          </p:cNvPr>
          <p:cNvCxnSpPr>
            <a:cxnSpLocks/>
            <a:stCxn id="72" idx="2"/>
            <a:endCxn id="83" idx="0"/>
          </p:cNvCxnSpPr>
          <p:nvPr/>
        </p:nvCxnSpPr>
        <p:spPr>
          <a:xfrm>
            <a:off x="10313438" y="4918808"/>
            <a:ext cx="3244" cy="145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21213AFA-0CD2-5B0C-2530-0CF16783B588}"/>
              </a:ext>
            </a:extLst>
          </p:cNvPr>
          <p:cNvGrpSpPr/>
          <p:nvPr/>
        </p:nvGrpSpPr>
        <p:grpSpPr>
          <a:xfrm>
            <a:off x="6702931" y="5706579"/>
            <a:ext cx="1756584" cy="385759"/>
            <a:chOff x="9465469" y="2057400"/>
            <a:chExt cx="1578769" cy="528638"/>
          </a:xfrm>
          <a:noFill/>
        </p:grpSpPr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89D4A1E9-9EC7-7E82-147E-74AB6C0E2D1C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B939BDC-242C-946C-EC05-8ADE64233E64}"/>
                </a:ext>
              </a:extLst>
            </p:cNvPr>
            <p:cNvSpPr txBox="1"/>
            <p:nvPr/>
          </p:nvSpPr>
          <p:spPr>
            <a:xfrm>
              <a:off x="9641681" y="2113969"/>
              <a:ext cx="1202336" cy="4639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科目ごとのデータを出力する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5FF6B9E0-BF01-B4D0-6615-A5E3BA51F83B}"/>
              </a:ext>
            </a:extLst>
          </p:cNvPr>
          <p:cNvGrpSpPr/>
          <p:nvPr/>
        </p:nvGrpSpPr>
        <p:grpSpPr>
          <a:xfrm>
            <a:off x="9435145" y="5706578"/>
            <a:ext cx="1756584" cy="385759"/>
            <a:chOff x="9465469" y="2057400"/>
            <a:chExt cx="1578769" cy="528638"/>
          </a:xfrm>
          <a:noFill/>
        </p:grpSpPr>
        <p:sp>
          <p:nvSpPr>
            <p:cNvPr id="95" name="四角形: 角を丸くする 94">
              <a:extLst>
                <a:ext uri="{FF2B5EF4-FFF2-40B4-BE49-F238E27FC236}">
                  <a16:creationId xmlns:a16="http://schemas.microsoft.com/office/drawing/2014/main" id="{E68594C8-3A30-7BA2-ECB7-38E5BD60E1C4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07BFF8CF-6D05-38F8-881B-457B8A068AB7}"/>
                </a:ext>
              </a:extLst>
            </p:cNvPr>
            <p:cNvSpPr txBox="1"/>
            <p:nvPr/>
          </p:nvSpPr>
          <p:spPr>
            <a:xfrm>
              <a:off x="9641681" y="2113969"/>
              <a:ext cx="1226344" cy="29524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>
                  <a:solidFill>
                    <a:schemeClr val="bg1"/>
                  </a:solidFill>
                </a:rPr>
                <a:t>すべてのデータを出力する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004267D-4C33-70AD-D98E-51FA8028CC42}"/>
              </a:ext>
            </a:extLst>
          </p:cNvPr>
          <p:cNvGrpSpPr/>
          <p:nvPr/>
        </p:nvGrpSpPr>
        <p:grpSpPr>
          <a:xfrm>
            <a:off x="3835918" y="4119570"/>
            <a:ext cx="1724027" cy="375477"/>
            <a:chOff x="9465469" y="2057400"/>
            <a:chExt cx="1578769" cy="575267"/>
          </a:xfrm>
          <a:noFill/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82857A26-03DC-3558-9591-A937D35FAFE5}"/>
                </a:ext>
              </a:extLst>
            </p:cNvPr>
            <p:cNvSpPr/>
            <p:nvPr/>
          </p:nvSpPr>
          <p:spPr>
            <a:xfrm>
              <a:off x="9465469" y="2057400"/>
              <a:ext cx="1578769" cy="528638"/>
            </a:xfrm>
            <a:prstGeom prst="round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E1FD6BB-8757-4B39-5A1F-F5BC54923BC5}"/>
                </a:ext>
              </a:extLst>
            </p:cNvPr>
            <p:cNvSpPr txBox="1"/>
            <p:nvPr/>
          </p:nvSpPr>
          <p:spPr>
            <a:xfrm>
              <a:off x="9641680" y="2113970"/>
              <a:ext cx="1262063" cy="5186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</a:rPr>
                <a:t>学生</a:t>
              </a:r>
              <a:r>
                <a:rPr kumimoji="1" lang="ja-JP" altLang="en-US" sz="800" dirty="0">
                  <a:solidFill>
                    <a:schemeClr val="bg1"/>
                  </a:solidFill>
                </a:rPr>
                <a:t>はサイトにログインし授業を選択する</a:t>
              </a:r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D771957-B796-FB7E-5E66-9EC9AA60C329}"/>
              </a:ext>
            </a:extLst>
          </p:cNvPr>
          <p:cNvCxnSpPr>
            <a:cxnSpLocks/>
            <a:stCxn id="24" idx="2"/>
            <a:endCxn id="49" idx="0"/>
          </p:cNvCxnSpPr>
          <p:nvPr/>
        </p:nvCxnSpPr>
        <p:spPr>
          <a:xfrm flipH="1">
            <a:off x="4712221" y="4495047"/>
            <a:ext cx="5212" cy="9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9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8DD9-7428-2258-6E61-5AE8DBA6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ja-JP" altLang="en-US" dirty="0"/>
              <a:t>機能の概要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6EC969-5946-F841-39BB-B0763073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57" y="1850232"/>
            <a:ext cx="10515600" cy="4642643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ログイン画面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kumimoji="1" lang="ja-JP" altLang="en-US" dirty="0"/>
              <a:t>管理者が登録した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とパスワードを入力し</a:t>
            </a:r>
            <a:r>
              <a:rPr lang="ja-JP" altLang="en-US" dirty="0"/>
              <a:t>、ログインする。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>
                <a:highlight>
                  <a:srgbClr val="00FF00"/>
                </a:highlight>
              </a:rPr>
              <a:t>出欠席状況の入力画面</a:t>
            </a:r>
            <a:endParaRPr kumimoji="1" lang="en-US" altLang="ja-JP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kumimoji="1" lang="ja-JP" altLang="en-US" dirty="0"/>
              <a:t>科目担当が日々の</a:t>
            </a:r>
            <a:r>
              <a:rPr lang="ja-JP" altLang="en-US" dirty="0"/>
              <a:t>学生</a:t>
            </a:r>
            <a:r>
              <a:rPr kumimoji="1" lang="ja-JP" altLang="en-US" dirty="0"/>
              <a:t>出欠席状況を入力する。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>
                <a:highlight>
                  <a:srgbClr val="00FFFF"/>
                </a:highlight>
              </a:rPr>
              <a:t>管理者画面</a:t>
            </a:r>
            <a:endParaRPr kumimoji="1" lang="en-US" altLang="ja-JP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kumimoji="1" lang="ja-JP" altLang="en-US" dirty="0"/>
              <a:t>データの</a:t>
            </a:r>
            <a:r>
              <a:rPr lang="ja-JP" altLang="en-US" dirty="0"/>
              <a:t>修正</a:t>
            </a:r>
            <a:r>
              <a:rPr kumimoji="1" lang="ja-JP" altLang="en-US" dirty="0"/>
              <a:t>（追加、消去、変更）を行う。また、未来のデータも追加することができる。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>
                <a:highlight>
                  <a:srgbClr val="FF00FF"/>
                </a:highlight>
              </a:rPr>
              <a:t>リスト表示画面</a:t>
            </a:r>
            <a:endParaRPr kumimoji="1" lang="en-US" altLang="ja-JP" dirty="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kumimoji="1" lang="ja-JP" altLang="en-US" dirty="0"/>
              <a:t>これまでの入力されたデータや集計を表示する。また、ここで出席日数の少ない人には色を付ける。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>
                <a:highlight>
                  <a:srgbClr val="800000"/>
                </a:highlight>
              </a:rPr>
              <a:t>エクスポート</a:t>
            </a:r>
            <a:endParaRPr kumimoji="1" lang="en-US" altLang="ja-JP" dirty="0">
              <a:highlight>
                <a:srgbClr val="800000"/>
              </a:highlight>
            </a:endParaRPr>
          </a:p>
          <a:p>
            <a:pPr marL="0" indent="0">
              <a:buNone/>
            </a:pPr>
            <a:r>
              <a:rPr kumimoji="1" lang="en-US" altLang="ja-JP" dirty="0"/>
              <a:t>CSV</a:t>
            </a:r>
            <a:r>
              <a:rPr kumimoji="1" lang="ja-JP" altLang="en-US" dirty="0"/>
              <a:t>でデータを吐き出す。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A7A839-D77C-9619-8F18-8242011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D43D6C-46CC-5F4F-AA24-031EF3407389}"/>
              </a:ext>
            </a:extLst>
          </p:cNvPr>
          <p:cNvSpPr txBox="1"/>
          <p:nvPr/>
        </p:nvSpPr>
        <p:spPr>
          <a:xfrm>
            <a:off x="1159670" y="1321356"/>
            <a:ext cx="749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以下に機能一覧を示す。また、色は前ページと連動している。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206532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9F0F4-E33A-55C4-5BC0-D7EC4DB8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57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フローチャート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0C1A3F-34F7-02A6-9CD9-B060D9D2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842" y="6363494"/>
            <a:ext cx="2743200" cy="365125"/>
          </a:xfrm>
        </p:spPr>
        <p:txBody>
          <a:bodyPr/>
          <a:lstStyle/>
          <a:p>
            <a:fld id="{FE577398-8FCA-4A77-ADAB-09A41C9A615B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520B9D6-4C1C-05B6-A11C-09463F504E35}"/>
              </a:ext>
            </a:extLst>
          </p:cNvPr>
          <p:cNvGrpSpPr/>
          <p:nvPr/>
        </p:nvGrpSpPr>
        <p:grpSpPr>
          <a:xfrm>
            <a:off x="4329112" y="1975647"/>
            <a:ext cx="2128838" cy="369332"/>
            <a:chOff x="3550443" y="4258747"/>
            <a:chExt cx="2128838" cy="36933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3CC8A2D-2A17-4E6D-6692-D785189351B9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771BCFA-E4D0-7794-06C3-A2D79D7648C2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ログイン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C0FAC9-2915-E7B5-2303-3C5316C830EA}"/>
              </a:ext>
            </a:extLst>
          </p:cNvPr>
          <p:cNvGrpSpPr/>
          <p:nvPr/>
        </p:nvGrpSpPr>
        <p:grpSpPr>
          <a:xfrm>
            <a:off x="500055" y="2551115"/>
            <a:ext cx="2128838" cy="369332"/>
            <a:chOff x="3550443" y="4258747"/>
            <a:chExt cx="2128838" cy="3693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A8B0CBA-B1CC-62F6-1F34-E2D92855FE4D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B626ABB-6ABC-7BBD-FD32-B67BBFB52711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学生</a:t>
              </a:r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9CD81-82E4-4593-BA7A-73D7009DDA93}"/>
              </a:ext>
            </a:extLst>
          </p:cNvPr>
          <p:cNvGrpSpPr/>
          <p:nvPr/>
        </p:nvGrpSpPr>
        <p:grpSpPr>
          <a:xfrm>
            <a:off x="4325541" y="2551115"/>
            <a:ext cx="2128838" cy="369332"/>
            <a:chOff x="3550443" y="4258747"/>
            <a:chExt cx="2128838" cy="369332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5B972A1-232C-5224-FD1D-D08B82B99B12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FE645BC-AC59-D956-A9E9-94B764908663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科目担当</a:t>
              </a:r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49E8E3F-614C-27C5-BF71-597CA15C05AB}"/>
              </a:ext>
            </a:extLst>
          </p:cNvPr>
          <p:cNvGrpSpPr/>
          <p:nvPr/>
        </p:nvGrpSpPr>
        <p:grpSpPr>
          <a:xfrm>
            <a:off x="8467718" y="2551629"/>
            <a:ext cx="2128838" cy="369332"/>
            <a:chOff x="3550443" y="4258747"/>
            <a:chExt cx="2128838" cy="36933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2C4492A-2B79-AF3E-06A6-456FCB4ED496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4DD6AA-8F18-3B94-63FF-21731FE3362A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学級担任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096F4FE-9735-6536-1FCB-5AC051094F4D}"/>
              </a:ext>
            </a:extLst>
          </p:cNvPr>
          <p:cNvGrpSpPr/>
          <p:nvPr/>
        </p:nvGrpSpPr>
        <p:grpSpPr>
          <a:xfrm>
            <a:off x="9528566" y="3219034"/>
            <a:ext cx="2128838" cy="369332"/>
            <a:chOff x="3550443" y="4258747"/>
            <a:chExt cx="2128838" cy="36933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3BB0EA8-B287-C41C-15C0-A1AC1DA2D47F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41D2D10-10D5-48ED-095D-40F9673B1C59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HR</a:t>
              </a:r>
              <a:r>
                <a:rPr lang="ja-JP" altLang="en-US" dirty="0"/>
                <a:t>出欠登録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210FD43-5868-941F-AAC2-413D3C96757D}"/>
              </a:ext>
            </a:extLst>
          </p:cNvPr>
          <p:cNvGrpSpPr/>
          <p:nvPr/>
        </p:nvGrpSpPr>
        <p:grpSpPr>
          <a:xfrm>
            <a:off x="9524995" y="3915761"/>
            <a:ext cx="2128838" cy="369332"/>
            <a:chOff x="3550443" y="4258747"/>
            <a:chExt cx="2128838" cy="3693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6448C08-5998-E354-67DE-3E7A79FD71FA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8693F9E-64D5-3991-128E-4DDBF8D01007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集計</a:t>
              </a:r>
              <a:r>
                <a:rPr kumimoji="1" lang="ja-JP" altLang="en-US" dirty="0"/>
                <a:t>表示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523AC47-9214-D4F2-E5D0-0B77FEE132C2}"/>
              </a:ext>
            </a:extLst>
          </p:cNvPr>
          <p:cNvGrpSpPr/>
          <p:nvPr/>
        </p:nvGrpSpPr>
        <p:grpSpPr>
          <a:xfrm>
            <a:off x="7936699" y="4536326"/>
            <a:ext cx="2128838" cy="369332"/>
            <a:chOff x="3550443" y="4258747"/>
            <a:chExt cx="2128838" cy="36933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32C2969-91EC-0E51-F22E-D47BF9900312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D7959C4-D4E3-66A5-3A9B-A2F085004C57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データ修正</a:t>
              </a:r>
              <a:endParaRPr kumimoji="1" lang="ja-JP" altLang="en-US" dirty="0"/>
            </a:p>
          </p:txBody>
        </p:sp>
      </p:grp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8795991-401A-FA27-5DB4-828562B51073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16200000" flipH="1">
            <a:off x="9909954" y="2539573"/>
            <a:ext cx="298073" cy="106084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B52EEBD2-4470-106B-F1A2-8FE89AE3407C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 rot="5400000">
            <a:off x="10423932" y="3750278"/>
            <a:ext cx="327395" cy="357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3E95021D-83BE-69B1-D36B-6FE479147732}"/>
              </a:ext>
            </a:extLst>
          </p:cNvPr>
          <p:cNvCxnSpPr>
            <a:cxnSpLocks/>
          </p:cNvCxnSpPr>
          <p:nvPr/>
        </p:nvCxnSpPr>
        <p:spPr>
          <a:xfrm rot="5400000">
            <a:off x="8547752" y="3551941"/>
            <a:ext cx="1434181" cy="534590"/>
          </a:xfrm>
          <a:prstGeom prst="bentConnector3">
            <a:avLst>
              <a:gd name="adj1" fmla="val -18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00747853-AA7F-2973-0FB4-031DD925DC74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5400000">
            <a:off x="5285107" y="2446262"/>
            <a:ext cx="206136" cy="357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E743617-3079-60CC-976D-29C0D725523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6454379" y="2735781"/>
            <a:ext cx="2013339" cy="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5D4C0F2-E38C-F2D2-97E4-9B99012E3AB9}"/>
              </a:ext>
            </a:extLst>
          </p:cNvPr>
          <p:cNvGrpSpPr/>
          <p:nvPr/>
        </p:nvGrpSpPr>
        <p:grpSpPr>
          <a:xfrm>
            <a:off x="5101822" y="3207714"/>
            <a:ext cx="2128838" cy="369332"/>
            <a:chOff x="3550443" y="4258747"/>
            <a:chExt cx="2128838" cy="3693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217F539-E580-2C0C-F9FA-4B947C58AF22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3FCA99B-8353-4BC5-1829-B17D737D901A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科目出欠登録</a:t>
              </a:r>
              <a:endParaRPr kumimoji="1" lang="ja-JP" altLang="en-US" dirty="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0FCFF3F-BDCE-CA52-93E5-8F9A7FE503F7}"/>
              </a:ext>
            </a:extLst>
          </p:cNvPr>
          <p:cNvGrpSpPr/>
          <p:nvPr/>
        </p:nvGrpSpPr>
        <p:grpSpPr>
          <a:xfrm>
            <a:off x="5098251" y="3904441"/>
            <a:ext cx="2128838" cy="369332"/>
            <a:chOff x="3550443" y="4258747"/>
            <a:chExt cx="2128838" cy="369332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251CCB0-6D9A-1259-864C-B8FA6B18AD8E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0BD718B8-8BB4-B473-EAFF-920B16B10B6E}"/>
                </a:ext>
              </a:extLst>
            </p:cNvPr>
            <p:cNvSpPr txBox="1"/>
            <p:nvPr/>
          </p:nvSpPr>
          <p:spPr>
            <a:xfrm>
              <a:off x="3600449" y="4258747"/>
              <a:ext cx="2035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集計</a:t>
              </a:r>
              <a:r>
                <a:rPr kumimoji="1" lang="ja-JP" altLang="en-US" dirty="0"/>
                <a:t>表示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23A203CD-F044-4897-57AC-1F20183C810A}"/>
              </a:ext>
            </a:extLst>
          </p:cNvPr>
          <p:cNvGrpSpPr/>
          <p:nvPr/>
        </p:nvGrpSpPr>
        <p:grpSpPr>
          <a:xfrm>
            <a:off x="3509955" y="4525006"/>
            <a:ext cx="2128838" cy="369332"/>
            <a:chOff x="3550443" y="4258747"/>
            <a:chExt cx="2128838" cy="369332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6E17A6E6-FF92-4DAF-8DF6-9B54C83CD279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FE56022-F85B-676F-466A-3815723433AC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データ修正</a:t>
              </a:r>
              <a:endParaRPr kumimoji="1" lang="ja-JP" altLang="en-US" dirty="0"/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0215C370-3AB0-9C62-A2EF-13559F72D3A9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6000758" y="3738957"/>
            <a:ext cx="327395" cy="357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894E2C79-F1B9-7EE7-6B41-AF5149088CF4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4231542" y="3370159"/>
            <a:ext cx="1494108" cy="815586"/>
          </a:xfrm>
          <a:prstGeom prst="bentConnector3">
            <a:avLst>
              <a:gd name="adj1" fmla="val 26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2B382DE4-5A34-3D76-58CE-94EE9863F475}"/>
              </a:ext>
            </a:extLst>
          </p:cNvPr>
          <p:cNvCxnSpPr>
            <a:stCxn id="16" idx="2"/>
            <a:endCxn id="50" idx="0"/>
          </p:cNvCxnSpPr>
          <p:nvPr/>
        </p:nvCxnSpPr>
        <p:spPr>
          <a:xfrm rot="16200000" flipH="1">
            <a:off x="5630896" y="2675939"/>
            <a:ext cx="287267" cy="77628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F9D8410-F030-24FC-10E9-F69A1FF6FE1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628893" y="2735781"/>
            <a:ext cx="16966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49B211F-207E-93B2-5A95-CAA821050C34}"/>
              </a:ext>
            </a:extLst>
          </p:cNvPr>
          <p:cNvGrpSpPr/>
          <p:nvPr/>
        </p:nvGrpSpPr>
        <p:grpSpPr>
          <a:xfrm>
            <a:off x="3509955" y="5232126"/>
            <a:ext cx="2128838" cy="369332"/>
            <a:chOff x="3550443" y="4258747"/>
            <a:chExt cx="2128838" cy="369332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16157B3-5240-95BC-71E7-AE9CA1326077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5240CB86-4DD6-8C8E-3CBC-21D12DEBF53F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エクスポート</a:t>
              </a:r>
            </a:p>
          </p:txBody>
        </p:sp>
      </p:grp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16830B4-A9B3-AA89-6157-7B66C17EB1BB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4570803" y="4894338"/>
            <a:ext cx="0" cy="33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323D7115-6E27-5B18-D15C-77EA2163C12C}"/>
              </a:ext>
            </a:extLst>
          </p:cNvPr>
          <p:cNvGrpSpPr/>
          <p:nvPr/>
        </p:nvGrpSpPr>
        <p:grpSpPr>
          <a:xfrm>
            <a:off x="7936699" y="5283576"/>
            <a:ext cx="2128838" cy="369332"/>
            <a:chOff x="3550443" y="4258747"/>
            <a:chExt cx="2128838" cy="369332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7CECD64-6EC5-9509-24E2-B3E7A0261D95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F67EB71-ADCE-5276-ACB5-1116AE2BA001}"/>
                </a:ext>
              </a:extLst>
            </p:cNvPr>
            <p:cNvSpPr txBox="1"/>
            <p:nvPr/>
          </p:nvSpPr>
          <p:spPr>
            <a:xfrm>
              <a:off x="3643313" y="4258747"/>
              <a:ext cx="193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エクスポート</a:t>
              </a:r>
            </a:p>
          </p:txBody>
        </p: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F4AE36CA-D963-4E04-4620-48B4B1237286}"/>
              </a:ext>
            </a:extLst>
          </p:cNvPr>
          <p:cNvCxnSpPr>
            <a:endCxn id="74" idx="0"/>
          </p:cNvCxnSpPr>
          <p:nvPr/>
        </p:nvCxnSpPr>
        <p:spPr>
          <a:xfrm>
            <a:off x="8997547" y="4945788"/>
            <a:ext cx="0" cy="33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EF7ABB8-D070-A788-37E7-016CF2BA0B74}"/>
              </a:ext>
            </a:extLst>
          </p:cNvPr>
          <p:cNvGrpSpPr/>
          <p:nvPr/>
        </p:nvGrpSpPr>
        <p:grpSpPr>
          <a:xfrm>
            <a:off x="496484" y="3394134"/>
            <a:ext cx="2128838" cy="369332"/>
            <a:chOff x="3550443" y="4258747"/>
            <a:chExt cx="2128838" cy="36933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47B39E68-380E-2B06-0F6E-6086BEEA1FC7}"/>
                </a:ext>
              </a:extLst>
            </p:cNvPr>
            <p:cNvSpPr/>
            <p:nvPr/>
          </p:nvSpPr>
          <p:spPr>
            <a:xfrm>
              <a:off x="3550443" y="4309269"/>
              <a:ext cx="2128838" cy="268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EAE0B1E1-56AB-CA2A-DE40-C09D46ED2D51}"/>
                </a:ext>
              </a:extLst>
            </p:cNvPr>
            <p:cNvSpPr txBox="1"/>
            <p:nvPr/>
          </p:nvSpPr>
          <p:spPr>
            <a:xfrm>
              <a:off x="3600449" y="4258747"/>
              <a:ext cx="2035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集計</a:t>
              </a:r>
              <a:r>
                <a:rPr kumimoji="1" lang="ja-JP" altLang="en-US" dirty="0"/>
                <a:t>表示</a:t>
              </a:r>
            </a:p>
          </p:txBody>
        </p:sp>
      </p:grp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4CB1BC0-9BC6-6066-144C-5527011D2545}"/>
              </a:ext>
            </a:extLst>
          </p:cNvPr>
          <p:cNvCxnSpPr>
            <a:cxnSpLocks/>
            <a:stCxn id="13" idx="2"/>
            <a:endCxn id="78" idx="0"/>
          </p:cNvCxnSpPr>
          <p:nvPr/>
        </p:nvCxnSpPr>
        <p:spPr>
          <a:xfrm>
            <a:off x="1560903" y="2920447"/>
            <a:ext cx="3571" cy="473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AA6B0A-DE51-9015-CB28-8B7FE04E689B}"/>
              </a:ext>
            </a:extLst>
          </p:cNvPr>
          <p:cNvSpPr txBox="1"/>
          <p:nvPr/>
        </p:nvSpPr>
        <p:spPr>
          <a:xfrm>
            <a:off x="1184339" y="1138602"/>
            <a:ext cx="51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以下にフローチャートを使用する際の流れを示す。</a:t>
            </a:r>
          </a:p>
        </p:txBody>
      </p:sp>
    </p:spTree>
    <p:extLst>
      <p:ext uri="{BB962C8B-B14F-4D97-AF65-F5344CB8AC3E}">
        <p14:creationId xmlns:p14="http://schemas.microsoft.com/office/powerpoint/2010/main" val="185886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22D43-4CC5-5AA4-4436-529C466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学級担任ができること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1D3A4B-5EFD-03F2-F836-94894CE9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45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DC7B5A6-C1B3-39E0-09B7-A45EA156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ja-JP" altLang="en-US" dirty="0"/>
              <a:t>アクセスできるページ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72ED61-20A2-5B7A-21D1-88D77CB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98-8FCA-4A77-ADAB-09A41C9A615B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41A93B-AB37-A52B-1FA1-B53487C4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12" y="1643459"/>
            <a:ext cx="6183463" cy="3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</Template>
  <TotalTime>1569</TotalTime>
  <Words>667</Words>
  <Application>Microsoft Office PowerPoint</Application>
  <PresentationFormat>ワイド画面</PresentationFormat>
  <Paragraphs>116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Tw Cen MT</vt:lpstr>
      <vt:lpstr>回路</vt:lpstr>
      <vt:lpstr>要件定義書</vt:lpstr>
      <vt:lpstr>目次</vt:lpstr>
      <vt:lpstr>データ入力関連</vt:lpstr>
      <vt:lpstr>集計データ関連</vt:lpstr>
      <vt:lpstr>アプリ使用の流れ</vt:lpstr>
      <vt:lpstr>機能の概要</vt:lpstr>
      <vt:lpstr>フローチャート</vt:lpstr>
      <vt:lpstr>学級担任ができること</vt:lpstr>
      <vt:lpstr>アクセスできるページ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要件定義</dc:title>
  <dc:creator>𝓜𝓪𝓷𝓪𝓽𝓸 𝓝𝓪𝓴𝓪𝓼𝓪𝓴𝓾</dc:creator>
  <cp:lastModifiedBy>𝓝𝓪𝓴𝓪𝓼𝓪𝓴𝓾 𝓜𝓪𝓷𝓪𝓽𝓸</cp:lastModifiedBy>
  <cp:revision>16</cp:revision>
  <cp:lastPrinted>2023-06-16T04:38:51Z</cp:lastPrinted>
  <dcterms:created xsi:type="dcterms:W3CDTF">2023-05-17T07:56:51Z</dcterms:created>
  <dcterms:modified xsi:type="dcterms:W3CDTF">2023-07-05T03:17:44Z</dcterms:modified>
</cp:coreProperties>
</file>