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70" r:id="rId3"/>
    <p:sldId id="289" r:id="rId4"/>
    <p:sldId id="292" r:id="rId5"/>
    <p:sldId id="271" r:id="rId6"/>
    <p:sldId id="272" r:id="rId7"/>
    <p:sldId id="293" r:id="rId8"/>
    <p:sldId id="269" r:id="rId9"/>
    <p:sldId id="273" r:id="rId10"/>
    <p:sldId id="294" r:id="rId11"/>
    <p:sldId id="279" r:id="rId12"/>
    <p:sldId id="290" r:id="rId13"/>
    <p:sldId id="299" r:id="rId14"/>
    <p:sldId id="302" r:id="rId15"/>
    <p:sldId id="303" r:id="rId16"/>
    <p:sldId id="304" r:id="rId17"/>
    <p:sldId id="314" r:id="rId18"/>
    <p:sldId id="305" r:id="rId19"/>
    <p:sldId id="307" r:id="rId20"/>
    <p:sldId id="316" r:id="rId21"/>
    <p:sldId id="31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26B63-5D3A-401B-8EB2-F037CF9C4FC3}" type="datetimeFigureOut">
              <a:rPr kumimoji="1" lang="ja-JP" altLang="en-US" smtClean="0"/>
              <a:t>2023/7/27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EA89A-2BE6-4F86-A04A-C041135B7AD4}" type="slidenum">
              <a:rPr kumimoji="1" lang="ja-JP" altLang="en-US" smtClean="0"/>
              <a:t>‹#›</a:t>
            </a:fld>
            <a:endParaRPr kumimoji="1" lang="ja-JP" altLang="en-US"/>
          </a:p>
        </p:txBody>
      </p:sp>
    </p:spTree>
    <p:extLst>
      <p:ext uri="{BB962C8B-B14F-4D97-AF65-F5344CB8AC3E}">
        <p14:creationId xmlns:p14="http://schemas.microsoft.com/office/powerpoint/2010/main" val="1176194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79A444-38EA-4157-8924-4600A029C468}" type="slidenum">
              <a:rPr kumimoji="1" lang="ja-JP" altLang="en-US" smtClean="0"/>
              <a:t>16</a:t>
            </a:fld>
            <a:endParaRPr kumimoji="1" lang="ja-JP" altLang="en-US"/>
          </a:p>
        </p:txBody>
      </p:sp>
    </p:spTree>
    <p:extLst>
      <p:ext uri="{BB962C8B-B14F-4D97-AF65-F5344CB8AC3E}">
        <p14:creationId xmlns:p14="http://schemas.microsoft.com/office/powerpoint/2010/main" val="316142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0503A-1817-2CA5-7B73-213ABEC1EC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21FA8A-F9E0-84CF-1F43-586169ECA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C29974-0603-6BF7-FB90-2CA22EDC608A}"/>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0A2F3106-9F5C-8FD6-0EE6-904F353FAA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F1F26E-B678-1D7A-89C5-55F5B791A69F}"/>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343951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9D0301-DE16-B311-B563-F33361F5284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295E49-968F-D7FF-045B-BF9EA8E93D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652484-B332-3C25-0261-EB4742EC1FD9}"/>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72B680C0-028E-1B20-7628-58E2167785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9CFD2E-287B-D81E-2417-A90C1951DB8B}"/>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72251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69091AA-208D-71F5-E55F-B2E7B84FCC9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60ABE-318E-CF26-F069-99582FA1F0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8DA339-AB80-B00E-687C-F56339B86F40}"/>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2496D0A0-EC99-07ED-A6B6-E91B8B3766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75BE05-23CE-C29D-C458-B3137F557655}"/>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94221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8332C-793D-83B3-AB0D-33611D70B9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F56EFF-F77B-B40A-7A0E-680148D0F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0024B7-0467-8D80-555E-E6C8D53D1A5F}"/>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63E68A36-69BC-F74E-1087-2E51DA7456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5182E4-858E-45DF-C747-7F6519D058FD}"/>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46476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40111-B971-B016-7A23-ECA0102E00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E83A2-0C20-816C-02E5-338DF5209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5AFB1-EFC8-E8E4-C6CE-A499A509AAAF}"/>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D559D959-E66A-8A6C-D08C-096C8C3A91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FCA6A0-5453-2168-B4D1-95AA0ACE69FA}"/>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365838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1F732-4B9A-6D53-1500-2536A14B3F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964673-72B2-13D3-3109-6ACC045E16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681A37-C223-37ED-16D4-D5293A0C50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584A5B1-6D88-97CD-7D88-F565E490CE62}"/>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9985B4C4-FF2B-2515-3782-52747A0E9E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6A2A26-83FA-61C6-535B-1C6753274D82}"/>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298201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6A71B-E27F-2A59-D5A6-29046F5B72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AB1D1E-08D0-4B63-77EE-8376550FF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42D4464-4A14-37BB-93E1-83E413E55E8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5081EB-37F1-415A-56DC-FE23BCEE8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F5C9DB0-92B3-0CFD-FED6-4C54799998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4555D8-B92B-79C0-AD93-A47D18445BD0}"/>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8" name="フッター プレースホルダー 7">
            <a:extLst>
              <a:ext uri="{FF2B5EF4-FFF2-40B4-BE49-F238E27FC236}">
                <a16:creationId xmlns:a16="http://schemas.microsoft.com/office/drawing/2014/main" id="{89401F1B-E503-6244-208A-013E49EC76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4BA9E4-CEE4-CD51-CDF1-06C326E22D1F}"/>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212363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094A0-7A42-6F1A-DAAD-79F40AD95FB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B5616E-92C0-E740-5605-7498CCD8214B}"/>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4" name="フッター プレースホルダー 3">
            <a:extLst>
              <a:ext uri="{FF2B5EF4-FFF2-40B4-BE49-F238E27FC236}">
                <a16:creationId xmlns:a16="http://schemas.microsoft.com/office/drawing/2014/main" id="{307FAB12-E34F-D581-1F79-56B7A785E99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1F05CB-BD49-9B4B-E754-AD4DD3A46D6F}"/>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223990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63FEFC-FA2B-B591-2366-05403FD0C023}"/>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3" name="フッター プレースホルダー 2">
            <a:extLst>
              <a:ext uri="{FF2B5EF4-FFF2-40B4-BE49-F238E27FC236}">
                <a16:creationId xmlns:a16="http://schemas.microsoft.com/office/drawing/2014/main" id="{D68C3D86-D5E3-7C37-7A45-FE4C7F1389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E3D48D-EC5B-1DBC-C533-0071427E4206}"/>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424522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E99F0-8210-D6FD-45ED-7145A5CC7F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5F553B-78C7-5D70-C55D-52B3B75A1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58C335C-8E74-6D78-1AA9-CE19C3698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D474BC-77BB-D016-6EBC-39AF502FD296}"/>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C8E7C14C-E387-9B8F-CBE3-2EAE7C3FC4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6EE2D4-3A5D-6D47-9B16-C2C8E26E03D3}"/>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4268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7AFAFA-1D49-C143-6093-F3F3FC33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2C7D14-914A-F25C-491E-CD7A971C5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606EEF-6122-2C64-A241-B490BD789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238CAA-06FD-0AA3-5D75-A4F4A5DD20DE}"/>
              </a:ext>
            </a:extLst>
          </p:cNvPr>
          <p:cNvSpPr>
            <a:spLocks noGrp="1"/>
          </p:cNvSpPr>
          <p:nvPr>
            <p:ph type="dt" sz="half" idx="10"/>
          </p:nvPr>
        </p:nvSpPr>
        <p:spPr/>
        <p:txBody>
          <a:bodyPr/>
          <a:lstStyle/>
          <a:p>
            <a:fld id="{339A0E9D-B59D-4F67-8D08-35A4063E597A}" type="datetimeFigureOut">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4FA4BA72-3EE0-4274-5FEC-01D67E09FE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106933-B773-F47A-A352-1A9912DFF5D9}"/>
              </a:ext>
            </a:extLst>
          </p:cNvPr>
          <p:cNvSpPr>
            <a:spLocks noGrp="1"/>
          </p:cNvSpPr>
          <p:nvPr>
            <p:ph type="sldNum" sz="quarter" idx="12"/>
          </p:nvPr>
        </p:nvSpPr>
        <p:spPr/>
        <p:txBody>
          <a:body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222524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5F41DD-5791-DAC2-BBEF-E8648F2C5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C12F26-2C5D-4C88-90BF-5EBB01951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3B82A1-0870-8511-4433-513C91655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A0E9D-B59D-4F67-8D08-35A4063E597A}" type="datetimeFigureOut">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995E012C-8209-26FF-FA94-6E5D9FC30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54D6A8C-366E-7661-2840-219D9599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360F8-F809-4CFF-995C-FF01560875AA}" type="slidenum">
              <a:rPr kumimoji="1" lang="ja-JP" altLang="en-US" smtClean="0"/>
              <a:t>‹#›</a:t>
            </a:fld>
            <a:endParaRPr kumimoji="1" lang="ja-JP" altLang="en-US"/>
          </a:p>
        </p:txBody>
      </p:sp>
    </p:spTree>
    <p:extLst>
      <p:ext uri="{BB962C8B-B14F-4D97-AF65-F5344CB8AC3E}">
        <p14:creationId xmlns:p14="http://schemas.microsoft.com/office/powerpoint/2010/main" val="1294224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F2CD0-4CD2-CBE3-1547-9F9D84DEF3BE}"/>
              </a:ext>
            </a:extLst>
          </p:cNvPr>
          <p:cNvSpPr>
            <a:spLocks noGrp="1"/>
          </p:cNvSpPr>
          <p:nvPr>
            <p:ph type="ctrTitle"/>
          </p:nvPr>
        </p:nvSpPr>
        <p:spPr/>
        <p:txBody>
          <a:bodyPr/>
          <a:lstStyle/>
          <a:p>
            <a:r>
              <a:rPr kumimoji="1" lang="ja-JP" altLang="en-US" dirty="0"/>
              <a:t>要件定義書</a:t>
            </a:r>
          </a:p>
        </p:txBody>
      </p:sp>
      <p:sp>
        <p:nvSpPr>
          <p:cNvPr id="3" name="字幕 2">
            <a:extLst>
              <a:ext uri="{FF2B5EF4-FFF2-40B4-BE49-F238E27FC236}">
                <a16:creationId xmlns:a16="http://schemas.microsoft.com/office/drawing/2014/main" id="{6EF07E4F-3252-49D6-F2DE-4D70CA81AC22}"/>
              </a:ext>
            </a:extLst>
          </p:cNvPr>
          <p:cNvSpPr>
            <a:spLocks noGrp="1"/>
          </p:cNvSpPr>
          <p:nvPr>
            <p:ph type="subTitle" idx="1"/>
          </p:nvPr>
        </p:nvSpPr>
        <p:spPr/>
        <p:txBody>
          <a:bodyPr>
            <a:normAutofit fontScale="77500" lnSpcReduction="20000"/>
          </a:bodyPr>
          <a:lstStyle/>
          <a:p>
            <a:r>
              <a:rPr kumimoji="1" lang="ja-JP" altLang="en-US" dirty="0"/>
              <a:t>ー出席薄アプリー</a:t>
            </a:r>
            <a:endParaRPr kumimoji="1" lang="en-US" altLang="ja-JP" dirty="0"/>
          </a:p>
          <a:p>
            <a:endParaRPr kumimoji="1" lang="en-US" altLang="ja-JP" dirty="0"/>
          </a:p>
          <a:p>
            <a:r>
              <a:rPr lang="en-US" altLang="ja-JP" dirty="0"/>
              <a:t>5CS29</a:t>
            </a:r>
            <a:r>
              <a:rPr lang="ja-JP" altLang="en-US" dirty="0"/>
              <a:t>　中作眞仁</a:t>
            </a:r>
            <a:endParaRPr lang="en-US" altLang="ja-JP" dirty="0"/>
          </a:p>
          <a:p>
            <a:r>
              <a:rPr lang="en-US" altLang="ja-JP" dirty="0"/>
              <a:t>5</a:t>
            </a:r>
            <a:r>
              <a:rPr kumimoji="1" lang="en-US" altLang="ja-JP" dirty="0"/>
              <a:t>CS38</a:t>
            </a:r>
            <a:r>
              <a:rPr kumimoji="1" lang="ja-JP" altLang="en-US" dirty="0"/>
              <a:t>　藤田祥太朗</a:t>
            </a:r>
            <a:endParaRPr kumimoji="1" lang="en-US" altLang="ja-JP" dirty="0"/>
          </a:p>
          <a:p>
            <a:r>
              <a:rPr kumimoji="1" lang="en-US" altLang="ja-JP" dirty="0"/>
              <a:t>5CS07  </a:t>
            </a:r>
            <a:r>
              <a:rPr lang="ja-JP" altLang="en-US" dirty="0"/>
              <a:t>井上翔陽</a:t>
            </a:r>
            <a:endParaRPr kumimoji="1" lang="ja-JP" altLang="en-US" dirty="0"/>
          </a:p>
        </p:txBody>
      </p:sp>
      <p:sp>
        <p:nvSpPr>
          <p:cNvPr id="4" name="スライド番号プレースホルダー 3">
            <a:extLst>
              <a:ext uri="{FF2B5EF4-FFF2-40B4-BE49-F238E27FC236}">
                <a16:creationId xmlns:a16="http://schemas.microsoft.com/office/drawing/2014/main" id="{1C0F9E15-5A86-8592-D5D7-F941C6CDF25F}"/>
              </a:ext>
            </a:extLst>
          </p:cNvPr>
          <p:cNvSpPr>
            <a:spLocks noGrp="1"/>
          </p:cNvSpPr>
          <p:nvPr>
            <p:ph type="sldNum" sz="quarter" idx="12"/>
          </p:nvPr>
        </p:nvSpPr>
        <p:spPr/>
        <p:txBody>
          <a:bodyPr/>
          <a:lstStyle/>
          <a:p>
            <a:fld id="{FE577398-8FCA-4A77-ADAB-09A41C9A615B}" type="slidenum">
              <a:rPr kumimoji="1" lang="ja-JP" altLang="en-US" smtClean="0"/>
              <a:t>1</a:t>
            </a:fld>
            <a:endParaRPr kumimoji="1" lang="ja-JP" altLang="en-US"/>
          </a:p>
        </p:txBody>
      </p:sp>
    </p:spTree>
    <p:extLst>
      <p:ext uri="{BB962C8B-B14F-4D97-AF65-F5344CB8AC3E}">
        <p14:creationId xmlns:p14="http://schemas.microsoft.com/office/powerpoint/2010/main" val="147037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A97E2-BE09-20D9-FC15-18CAD29E1DA3}"/>
              </a:ext>
            </a:extLst>
          </p:cNvPr>
          <p:cNvSpPr>
            <a:spLocks noGrp="1"/>
          </p:cNvSpPr>
          <p:nvPr>
            <p:ph type="title"/>
          </p:nvPr>
        </p:nvSpPr>
        <p:spPr>
          <a:xfrm>
            <a:off x="838200" y="2766218"/>
            <a:ext cx="10515600" cy="1325563"/>
          </a:xfrm>
        </p:spPr>
        <p:txBody>
          <a:bodyPr/>
          <a:lstStyle/>
          <a:p>
            <a:pPr algn="ctr"/>
            <a:r>
              <a:rPr kumimoji="1" lang="ja-JP" altLang="en-US" dirty="0"/>
              <a:t>機能詳細</a:t>
            </a:r>
          </a:p>
        </p:txBody>
      </p:sp>
      <p:sp>
        <p:nvSpPr>
          <p:cNvPr id="4" name="スライド番号プレースホルダー 3">
            <a:extLst>
              <a:ext uri="{FF2B5EF4-FFF2-40B4-BE49-F238E27FC236}">
                <a16:creationId xmlns:a16="http://schemas.microsoft.com/office/drawing/2014/main" id="{ED9274A0-E44E-2130-D2AC-33F6DE48751D}"/>
              </a:ext>
            </a:extLst>
          </p:cNvPr>
          <p:cNvSpPr>
            <a:spLocks noGrp="1"/>
          </p:cNvSpPr>
          <p:nvPr>
            <p:ph type="sldNum" sz="quarter" idx="12"/>
          </p:nvPr>
        </p:nvSpPr>
        <p:spPr/>
        <p:txBody>
          <a:bodyPr/>
          <a:lstStyle/>
          <a:p>
            <a:fld id="{FE577398-8FCA-4A77-ADAB-09A41C9A615B}" type="slidenum">
              <a:rPr kumimoji="1" lang="ja-JP" altLang="en-US" smtClean="0"/>
              <a:t>10</a:t>
            </a:fld>
            <a:endParaRPr kumimoji="1" lang="ja-JP" altLang="en-US"/>
          </a:p>
        </p:txBody>
      </p:sp>
    </p:spTree>
    <p:extLst>
      <p:ext uri="{BB962C8B-B14F-4D97-AF65-F5344CB8AC3E}">
        <p14:creationId xmlns:p14="http://schemas.microsoft.com/office/powerpoint/2010/main" val="211882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9F0F4-E33A-55C4-5BC0-D7EC4DB8DAF4}"/>
              </a:ext>
            </a:extLst>
          </p:cNvPr>
          <p:cNvSpPr>
            <a:spLocks noGrp="1"/>
          </p:cNvSpPr>
          <p:nvPr>
            <p:ph type="title"/>
          </p:nvPr>
        </p:nvSpPr>
        <p:spPr>
          <a:xfrm>
            <a:off x="838200" y="267657"/>
            <a:ext cx="10515600" cy="1325563"/>
          </a:xfrm>
        </p:spPr>
        <p:txBody>
          <a:bodyPr/>
          <a:lstStyle/>
          <a:p>
            <a:r>
              <a:rPr kumimoji="1" lang="ja-JP" altLang="en-US" dirty="0"/>
              <a:t>フローチャート</a:t>
            </a:r>
          </a:p>
        </p:txBody>
      </p:sp>
      <p:sp>
        <p:nvSpPr>
          <p:cNvPr id="4" name="スライド番号プレースホルダー 3">
            <a:extLst>
              <a:ext uri="{FF2B5EF4-FFF2-40B4-BE49-F238E27FC236}">
                <a16:creationId xmlns:a16="http://schemas.microsoft.com/office/drawing/2014/main" id="{470C1A3F-34F7-02A6-9CD9-B060D9D26E60}"/>
              </a:ext>
            </a:extLst>
          </p:cNvPr>
          <p:cNvSpPr>
            <a:spLocks noGrp="1"/>
          </p:cNvSpPr>
          <p:nvPr>
            <p:ph type="sldNum" sz="quarter" idx="12"/>
          </p:nvPr>
        </p:nvSpPr>
        <p:spPr>
          <a:xfrm>
            <a:off x="9264842" y="6363494"/>
            <a:ext cx="2743200" cy="365125"/>
          </a:xfrm>
        </p:spPr>
        <p:txBody>
          <a:bodyPr/>
          <a:lstStyle/>
          <a:p>
            <a:fld id="{FE577398-8FCA-4A77-ADAB-09A41C9A615B}" type="slidenum">
              <a:rPr kumimoji="1" lang="ja-JP" altLang="en-US" smtClean="0"/>
              <a:t>11</a:t>
            </a:fld>
            <a:endParaRPr kumimoji="1" lang="ja-JP" altLang="en-US"/>
          </a:p>
        </p:txBody>
      </p:sp>
      <p:grpSp>
        <p:nvGrpSpPr>
          <p:cNvPr id="10" name="グループ化 9">
            <a:extLst>
              <a:ext uri="{FF2B5EF4-FFF2-40B4-BE49-F238E27FC236}">
                <a16:creationId xmlns:a16="http://schemas.microsoft.com/office/drawing/2014/main" id="{B520B9D6-4C1C-05B6-A11C-09463F504E35}"/>
              </a:ext>
            </a:extLst>
          </p:cNvPr>
          <p:cNvGrpSpPr/>
          <p:nvPr/>
        </p:nvGrpSpPr>
        <p:grpSpPr>
          <a:xfrm>
            <a:off x="4329112" y="1975647"/>
            <a:ext cx="2128838" cy="369332"/>
            <a:chOff x="3550443" y="4258747"/>
            <a:chExt cx="2128838" cy="369332"/>
          </a:xfrm>
        </p:grpSpPr>
        <p:sp>
          <p:nvSpPr>
            <p:cNvPr id="5" name="正方形/長方形 4">
              <a:extLst>
                <a:ext uri="{FF2B5EF4-FFF2-40B4-BE49-F238E27FC236}">
                  <a16:creationId xmlns:a16="http://schemas.microsoft.com/office/drawing/2014/main" id="{B3CC8A2D-2A17-4E6D-6692-D785189351B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71BCFA-E4D0-7794-06C3-A2D79D7648C2}"/>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ログイン</a:t>
              </a:r>
            </a:p>
          </p:txBody>
        </p:sp>
      </p:grpSp>
      <p:grpSp>
        <p:nvGrpSpPr>
          <p:cNvPr id="11" name="グループ化 10">
            <a:extLst>
              <a:ext uri="{FF2B5EF4-FFF2-40B4-BE49-F238E27FC236}">
                <a16:creationId xmlns:a16="http://schemas.microsoft.com/office/drawing/2014/main" id="{E7C0FAC9-2915-E7B5-2303-3C5316C830EA}"/>
              </a:ext>
            </a:extLst>
          </p:cNvPr>
          <p:cNvGrpSpPr/>
          <p:nvPr/>
        </p:nvGrpSpPr>
        <p:grpSpPr>
          <a:xfrm>
            <a:off x="500055" y="2551115"/>
            <a:ext cx="2128838" cy="369332"/>
            <a:chOff x="3550443" y="4258747"/>
            <a:chExt cx="2128838" cy="369332"/>
          </a:xfrm>
        </p:grpSpPr>
        <p:sp>
          <p:nvSpPr>
            <p:cNvPr id="12" name="正方形/長方形 11">
              <a:extLst>
                <a:ext uri="{FF2B5EF4-FFF2-40B4-BE49-F238E27FC236}">
                  <a16:creationId xmlns:a16="http://schemas.microsoft.com/office/drawing/2014/main" id="{6A8B0CBA-B1CC-62F6-1F34-E2D92855FE4D}"/>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B626ABB-6ABC-7BBD-FD32-B67BBFB52711}"/>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学生</a:t>
              </a:r>
              <a:endParaRPr kumimoji="1" lang="ja-JP" altLang="en-US" dirty="0"/>
            </a:p>
          </p:txBody>
        </p:sp>
      </p:grpSp>
      <p:grpSp>
        <p:nvGrpSpPr>
          <p:cNvPr id="14" name="グループ化 13">
            <a:extLst>
              <a:ext uri="{FF2B5EF4-FFF2-40B4-BE49-F238E27FC236}">
                <a16:creationId xmlns:a16="http://schemas.microsoft.com/office/drawing/2014/main" id="{EF89CD81-82E4-4593-BA7A-73D7009DDA93}"/>
              </a:ext>
            </a:extLst>
          </p:cNvPr>
          <p:cNvGrpSpPr/>
          <p:nvPr/>
        </p:nvGrpSpPr>
        <p:grpSpPr>
          <a:xfrm>
            <a:off x="4325541" y="2551115"/>
            <a:ext cx="2128838" cy="369332"/>
            <a:chOff x="3550443" y="4258747"/>
            <a:chExt cx="2128838" cy="369332"/>
          </a:xfrm>
        </p:grpSpPr>
        <p:sp>
          <p:nvSpPr>
            <p:cNvPr id="15" name="正方形/長方形 14">
              <a:extLst>
                <a:ext uri="{FF2B5EF4-FFF2-40B4-BE49-F238E27FC236}">
                  <a16:creationId xmlns:a16="http://schemas.microsoft.com/office/drawing/2014/main" id="{25B972A1-232C-5224-FD1D-D08B82B99B1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FE645BC-AC59-D956-A9E9-94B764908663}"/>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科目担当</a:t>
              </a:r>
              <a:endParaRPr kumimoji="1" lang="ja-JP" altLang="en-US" dirty="0"/>
            </a:p>
          </p:txBody>
        </p:sp>
      </p:grpSp>
      <p:grpSp>
        <p:nvGrpSpPr>
          <p:cNvPr id="17" name="グループ化 16">
            <a:extLst>
              <a:ext uri="{FF2B5EF4-FFF2-40B4-BE49-F238E27FC236}">
                <a16:creationId xmlns:a16="http://schemas.microsoft.com/office/drawing/2014/main" id="{749E8E3F-614C-27C5-BF71-597CA15C05AB}"/>
              </a:ext>
            </a:extLst>
          </p:cNvPr>
          <p:cNvGrpSpPr/>
          <p:nvPr/>
        </p:nvGrpSpPr>
        <p:grpSpPr>
          <a:xfrm>
            <a:off x="8467718" y="2551629"/>
            <a:ext cx="2128838" cy="369332"/>
            <a:chOff x="3550443" y="4258747"/>
            <a:chExt cx="2128838" cy="369332"/>
          </a:xfrm>
        </p:grpSpPr>
        <p:sp>
          <p:nvSpPr>
            <p:cNvPr id="18" name="正方形/長方形 17">
              <a:extLst>
                <a:ext uri="{FF2B5EF4-FFF2-40B4-BE49-F238E27FC236}">
                  <a16:creationId xmlns:a16="http://schemas.microsoft.com/office/drawing/2014/main" id="{92C4492A-2B79-AF3E-06A6-456FCB4ED496}"/>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FD4DD6AA-8F18-3B94-63FF-21731FE3362A}"/>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学級担任</a:t>
              </a:r>
              <a:endParaRPr kumimoji="1" lang="ja-JP" altLang="en-US" dirty="0"/>
            </a:p>
          </p:txBody>
        </p:sp>
      </p:grpSp>
      <p:grpSp>
        <p:nvGrpSpPr>
          <p:cNvPr id="20" name="グループ化 19">
            <a:extLst>
              <a:ext uri="{FF2B5EF4-FFF2-40B4-BE49-F238E27FC236}">
                <a16:creationId xmlns:a16="http://schemas.microsoft.com/office/drawing/2014/main" id="{9096F4FE-9735-6536-1FCB-5AC051094F4D}"/>
              </a:ext>
            </a:extLst>
          </p:cNvPr>
          <p:cNvGrpSpPr/>
          <p:nvPr/>
        </p:nvGrpSpPr>
        <p:grpSpPr>
          <a:xfrm>
            <a:off x="9528566" y="3219034"/>
            <a:ext cx="2128838" cy="369332"/>
            <a:chOff x="3550443" y="4258747"/>
            <a:chExt cx="2128838" cy="369332"/>
          </a:xfrm>
        </p:grpSpPr>
        <p:sp>
          <p:nvSpPr>
            <p:cNvPr id="21" name="正方形/長方形 20">
              <a:extLst>
                <a:ext uri="{FF2B5EF4-FFF2-40B4-BE49-F238E27FC236}">
                  <a16:creationId xmlns:a16="http://schemas.microsoft.com/office/drawing/2014/main" id="{73BB0EA8-B287-C41C-15C0-A1AC1DA2D47F}"/>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41D2D10-10D5-48ED-095D-40F9673B1C59}"/>
                </a:ext>
              </a:extLst>
            </p:cNvPr>
            <p:cNvSpPr txBox="1"/>
            <p:nvPr/>
          </p:nvSpPr>
          <p:spPr>
            <a:xfrm>
              <a:off x="3643313" y="4258747"/>
              <a:ext cx="1935956" cy="369332"/>
            </a:xfrm>
            <a:prstGeom prst="rect">
              <a:avLst/>
            </a:prstGeom>
            <a:noFill/>
          </p:spPr>
          <p:txBody>
            <a:bodyPr wrap="square" rtlCol="0">
              <a:spAutoFit/>
            </a:bodyPr>
            <a:lstStyle/>
            <a:p>
              <a:pPr algn="ctr"/>
              <a:r>
                <a:rPr lang="en-US" altLang="ja-JP" dirty="0"/>
                <a:t>HR</a:t>
              </a:r>
              <a:r>
                <a:rPr lang="ja-JP" altLang="en-US" dirty="0"/>
                <a:t>出欠登録</a:t>
              </a:r>
              <a:endParaRPr kumimoji="1" lang="ja-JP" altLang="en-US" dirty="0"/>
            </a:p>
          </p:txBody>
        </p:sp>
      </p:grpSp>
      <p:grpSp>
        <p:nvGrpSpPr>
          <p:cNvPr id="26" name="グループ化 25">
            <a:extLst>
              <a:ext uri="{FF2B5EF4-FFF2-40B4-BE49-F238E27FC236}">
                <a16:creationId xmlns:a16="http://schemas.microsoft.com/office/drawing/2014/main" id="{0210FD43-5868-941F-AAC2-413D3C96757D}"/>
              </a:ext>
            </a:extLst>
          </p:cNvPr>
          <p:cNvGrpSpPr/>
          <p:nvPr/>
        </p:nvGrpSpPr>
        <p:grpSpPr>
          <a:xfrm>
            <a:off x="9524995" y="3915761"/>
            <a:ext cx="2128838" cy="369332"/>
            <a:chOff x="3550443" y="4258747"/>
            <a:chExt cx="2128838" cy="369332"/>
          </a:xfrm>
        </p:grpSpPr>
        <p:sp>
          <p:nvSpPr>
            <p:cNvPr id="27" name="正方形/長方形 26">
              <a:extLst>
                <a:ext uri="{FF2B5EF4-FFF2-40B4-BE49-F238E27FC236}">
                  <a16:creationId xmlns:a16="http://schemas.microsoft.com/office/drawing/2014/main" id="{46448C08-5998-E354-67DE-3E7A79FD71FA}"/>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8693F9E-64D5-3991-128E-4DDBF8D01007}"/>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集計</a:t>
              </a:r>
              <a:r>
                <a:rPr kumimoji="1" lang="ja-JP" altLang="en-US" dirty="0"/>
                <a:t>表示</a:t>
              </a:r>
            </a:p>
          </p:txBody>
        </p:sp>
      </p:grpSp>
      <p:grpSp>
        <p:nvGrpSpPr>
          <p:cNvPr id="29" name="グループ化 28">
            <a:extLst>
              <a:ext uri="{FF2B5EF4-FFF2-40B4-BE49-F238E27FC236}">
                <a16:creationId xmlns:a16="http://schemas.microsoft.com/office/drawing/2014/main" id="{3523AC47-9214-D4F2-E5D0-0B77FEE132C2}"/>
              </a:ext>
            </a:extLst>
          </p:cNvPr>
          <p:cNvGrpSpPr/>
          <p:nvPr/>
        </p:nvGrpSpPr>
        <p:grpSpPr>
          <a:xfrm>
            <a:off x="7936699" y="4536326"/>
            <a:ext cx="2128838" cy="369332"/>
            <a:chOff x="3550443" y="4258747"/>
            <a:chExt cx="2128838" cy="369332"/>
          </a:xfrm>
        </p:grpSpPr>
        <p:sp>
          <p:nvSpPr>
            <p:cNvPr id="30" name="正方形/長方形 29">
              <a:extLst>
                <a:ext uri="{FF2B5EF4-FFF2-40B4-BE49-F238E27FC236}">
                  <a16:creationId xmlns:a16="http://schemas.microsoft.com/office/drawing/2014/main" id="{732C2969-91EC-0E51-F22E-D47BF990031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D7959C4-D4E3-66A5-3A9B-A2F085004C57}"/>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データ修正</a:t>
              </a:r>
              <a:endParaRPr kumimoji="1" lang="ja-JP" altLang="en-US" dirty="0"/>
            </a:p>
          </p:txBody>
        </p:sp>
      </p:grpSp>
      <p:cxnSp>
        <p:nvCxnSpPr>
          <p:cNvPr id="35" name="コネクタ: カギ線 34">
            <a:extLst>
              <a:ext uri="{FF2B5EF4-FFF2-40B4-BE49-F238E27FC236}">
                <a16:creationId xmlns:a16="http://schemas.microsoft.com/office/drawing/2014/main" id="{68795991-401A-FA27-5DB4-828562B51073}"/>
              </a:ext>
            </a:extLst>
          </p:cNvPr>
          <p:cNvCxnSpPr>
            <a:stCxn id="19" idx="2"/>
            <a:endCxn id="22" idx="0"/>
          </p:cNvCxnSpPr>
          <p:nvPr/>
        </p:nvCxnSpPr>
        <p:spPr>
          <a:xfrm rot="16200000" flipH="1">
            <a:off x="9909954" y="2539573"/>
            <a:ext cx="298073" cy="1060848"/>
          </a:xfrm>
          <a:prstGeom prst="bentConnector3">
            <a:avLst/>
          </a:prstGeom>
        </p:spPr>
        <p:style>
          <a:lnRef idx="2">
            <a:schemeClr val="dk1"/>
          </a:lnRef>
          <a:fillRef idx="0">
            <a:schemeClr val="dk1"/>
          </a:fillRef>
          <a:effectRef idx="1">
            <a:schemeClr val="dk1"/>
          </a:effectRef>
          <a:fontRef idx="minor">
            <a:schemeClr val="tx1"/>
          </a:fontRef>
        </p:style>
      </p:cxnSp>
      <p:cxnSp>
        <p:nvCxnSpPr>
          <p:cNvPr id="37" name="コネクタ: カギ線 36">
            <a:extLst>
              <a:ext uri="{FF2B5EF4-FFF2-40B4-BE49-F238E27FC236}">
                <a16:creationId xmlns:a16="http://schemas.microsoft.com/office/drawing/2014/main" id="{B52EEBD2-4470-106B-F1A2-8FE89AE3407C}"/>
              </a:ext>
            </a:extLst>
          </p:cNvPr>
          <p:cNvCxnSpPr>
            <a:stCxn id="22" idx="2"/>
            <a:endCxn id="28" idx="0"/>
          </p:cNvCxnSpPr>
          <p:nvPr/>
        </p:nvCxnSpPr>
        <p:spPr>
          <a:xfrm rot="5400000">
            <a:off x="10423932" y="3750278"/>
            <a:ext cx="327395"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39" name="コネクタ: カギ線 38">
            <a:extLst>
              <a:ext uri="{FF2B5EF4-FFF2-40B4-BE49-F238E27FC236}">
                <a16:creationId xmlns:a16="http://schemas.microsoft.com/office/drawing/2014/main" id="{3E95021D-83BE-69B1-D36B-6FE479147732}"/>
              </a:ext>
            </a:extLst>
          </p:cNvPr>
          <p:cNvCxnSpPr>
            <a:cxnSpLocks/>
          </p:cNvCxnSpPr>
          <p:nvPr/>
        </p:nvCxnSpPr>
        <p:spPr>
          <a:xfrm rot="5400000">
            <a:off x="8547752" y="3551941"/>
            <a:ext cx="1434181" cy="534590"/>
          </a:xfrm>
          <a:prstGeom prst="bentConnector3">
            <a:avLst>
              <a:gd name="adj1" fmla="val -1803"/>
            </a:avLst>
          </a:prstGeom>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00747853-AA7F-2973-0FB4-031DD925DC74}"/>
              </a:ext>
            </a:extLst>
          </p:cNvPr>
          <p:cNvCxnSpPr>
            <a:stCxn id="6" idx="2"/>
            <a:endCxn id="16" idx="0"/>
          </p:cNvCxnSpPr>
          <p:nvPr/>
        </p:nvCxnSpPr>
        <p:spPr>
          <a:xfrm rot="5400000">
            <a:off x="5285107" y="2446262"/>
            <a:ext cx="206136"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44" name="直線コネクタ 43">
            <a:extLst>
              <a:ext uri="{FF2B5EF4-FFF2-40B4-BE49-F238E27FC236}">
                <a16:creationId xmlns:a16="http://schemas.microsoft.com/office/drawing/2014/main" id="{1E743617-3079-60CC-976D-29C0D7255237}"/>
              </a:ext>
            </a:extLst>
          </p:cNvPr>
          <p:cNvCxnSpPr>
            <a:stCxn id="15" idx="3"/>
            <a:endCxn id="18" idx="1"/>
          </p:cNvCxnSpPr>
          <p:nvPr/>
        </p:nvCxnSpPr>
        <p:spPr>
          <a:xfrm>
            <a:off x="6454379" y="2735781"/>
            <a:ext cx="2013339" cy="514"/>
          </a:xfrm>
          <a:prstGeom prst="line">
            <a:avLst/>
          </a:prstGeom>
        </p:spPr>
        <p:style>
          <a:lnRef idx="2">
            <a:schemeClr val="dk1"/>
          </a:lnRef>
          <a:fillRef idx="0">
            <a:schemeClr val="dk1"/>
          </a:fillRef>
          <a:effectRef idx="1">
            <a:schemeClr val="dk1"/>
          </a:effectRef>
          <a:fontRef idx="minor">
            <a:schemeClr val="tx1"/>
          </a:fontRef>
        </p:style>
      </p:cxnSp>
      <p:grpSp>
        <p:nvGrpSpPr>
          <p:cNvPr id="48" name="グループ化 47">
            <a:extLst>
              <a:ext uri="{FF2B5EF4-FFF2-40B4-BE49-F238E27FC236}">
                <a16:creationId xmlns:a16="http://schemas.microsoft.com/office/drawing/2014/main" id="{45D4C0F2-E38C-F2D2-97E4-9B99012E3AB9}"/>
              </a:ext>
            </a:extLst>
          </p:cNvPr>
          <p:cNvGrpSpPr/>
          <p:nvPr/>
        </p:nvGrpSpPr>
        <p:grpSpPr>
          <a:xfrm>
            <a:off x="5101822" y="3207714"/>
            <a:ext cx="2128838" cy="369332"/>
            <a:chOff x="3550443" y="4258747"/>
            <a:chExt cx="2128838" cy="369332"/>
          </a:xfrm>
        </p:grpSpPr>
        <p:sp>
          <p:nvSpPr>
            <p:cNvPr id="49" name="正方形/長方形 48">
              <a:extLst>
                <a:ext uri="{FF2B5EF4-FFF2-40B4-BE49-F238E27FC236}">
                  <a16:creationId xmlns:a16="http://schemas.microsoft.com/office/drawing/2014/main" id="{1217F539-E580-2C0C-F9FA-4B947C58AF2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3FCA99B-8353-4BC5-1829-B17D737D901A}"/>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科目出欠登録</a:t>
              </a:r>
              <a:endParaRPr kumimoji="1" lang="ja-JP" altLang="en-US" dirty="0"/>
            </a:p>
          </p:txBody>
        </p:sp>
      </p:grpSp>
      <p:grpSp>
        <p:nvGrpSpPr>
          <p:cNvPr id="51" name="グループ化 50">
            <a:extLst>
              <a:ext uri="{FF2B5EF4-FFF2-40B4-BE49-F238E27FC236}">
                <a16:creationId xmlns:a16="http://schemas.microsoft.com/office/drawing/2014/main" id="{60FCFF3F-BDCE-CA52-93E5-8F9A7FE503F7}"/>
              </a:ext>
            </a:extLst>
          </p:cNvPr>
          <p:cNvGrpSpPr/>
          <p:nvPr/>
        </p:nvGrpSpPr>
        <p:grpSpPr>
          <a:xfrm>
            <a:off x="5098251" y="3904441"/>
            <a:ext cx="2128838" cy="369332"/>
            <a:chOff x="3550443" y="4258747"/>
            <a:chExt cx="2128838" cy="369332"/>
          </a:xfrm>
        </p:grpSpPr>
        <p:sp>
          <p:nvSpPr>
            <p:cNvPr id="52" name="正方形/長方形 51">
              <a:extLst>
                <a:ext uri="{FF2B5EF4-FFF2-40B4-BE49-F238E27FC236}">
                  <a16:creationId xmlns:a16="http://schemas.microsoft.com/office/drawing/2014/main" id="{4251CCB0-6D9A-1259-864C-B8FA6B18AD8E}"/>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0BD718B8-8BB4-B473-EAFF-920B16B10B6E}"/>
                </a:ext>
              </a:extLst>
            </p:cNvPr>
            <p:cNvSpPr txBox="1"/>
            <p:nvPr/>
          </p:nvSpPr>
          <p:spPr>
            <a:xfrm>
              <a:off x="3600449" y="4258747"/>
              <a:ext cx="2035968" cy="369332"/>
            </a:xfrm>
            <a:prstGeom prst="rect">
              <a:avLst/>
            </a:prstGeom>
            <a:noFill/>
          </p:spPr>
          <p:txBody>
            <a:bodyPr wrap="square" rtlCol="0">
              <a:spAutoFit/>
            </a:bodyPr>
            <a:lstStyle/>
            <a:p>
              <a:pPr algn="ctr"/>
              <a:r>
                <a:rPr lang="ja-JP" altLang="en-US" dirty="0"/>
                <a:t>集計</a:t>
              </a:r>
              <a:r>
                <a:rPr kumimoji="1" lang="ja-JP" altLang="en-US" dirty="0"/>
                <a:t>表示</a:t>
              </a:r>
            </a:p>
          </p:txBody>
        </p:sp>
      </p:grpSp>
      <p:grpSp>
        <p:nvGrpSpPr>
          <p:cNvPr id="54" name="グループ化 53">
            <a:extLst>
              <a:ext uri="{FF2B5EF4-FFF2-40B4-BE49-F238E27FC236}">
                <a16:creationId xmlns:a16="http://schemas.microsoft.com/office/drawing/2014/main" id="{23A203CD-F044-4897-57AC-1F20183C810A}"/>
              </a:ext>
            </a:extLst>
          </p:cNvPr>
          <p:cNvGrpSpPr/>
          <p:nvPr/>
        </p:nvGrpSpPr>
        <p:grpSpPr>
          <a:xfrm>
            <a:off x="3509955" y="4525006"/>
            <a:ext cx="2128838" cy="369332"/>
            <a:chOff x="3550443" y="4258747"/>
            <a:chExt cx="2128838" cy="369332"/>
          </a:xfrm>
        </p:grpSpPr>
        <p:sp>
          <p:nvSpPr>
            <p:cNvPr id="55" name="正方形/長方形 54">
              <a:extLst>
                <a:ext uri="{FF2B5EF4-FFF2-40B4-BE49-F238E27FC236}">
                  <a16:creationId xmlns:a16="http://schemas.microsoft.com/office/drawing/2014/main" id="{6E17A6E6-FF92-4DAF-8DF6-9B54C83CD27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1FE56022-F85B-676F-466A-3815723433AC}"/>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データ修正</a:t>
              </a:r>
              <a:endParaRPr kumimoji="1" lang="ja-JP" altLang="en-US" dirty="0"/>
            </a:p>
          </p:txBody>
        </p:sp>
      </p:grpSp>
      <p:cxnSp>
        <p:nvCxnSpPr>
          <p:cNvPr id="57" name="コネクタ: カギ線 56">
            <a:extLst>
              <a:ext uri="{FF2B5EF4-FFF2-40B4-BE49-F238E27FC236}">
                <a16:creationId xmlns:a16="http://schemas.microsoft.com/office/drawing/2014/main" id="{0215C370-3AB0-9C62-A2EF-13559F72D3A9}"/>
              </a:ext>
            </a:extLst>
          </p:cNvPr>
          <p:cNvCxnSpPr>
            <a:cxnSpLocks/>
            <a:stCxn id="50" idx="2"/>
            <a:endCxn id="53" idx="0"/>
          </p:cNvCxnSpPr>
          <p:nvPr/>
        </p:nvCxnSpPr>
        <p:spPr>
          <a:xfrm rot="16200000" flipH="1">
            <a:off x="6000758" y="3738957"/>
            <a:ext cx="327395"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58" name="コネクタ: カギ線 57">
            <a:extLst>
              <a:ext uri="{FF2B5EF4-FFF2-40B4-BE49-F238E27FC236}">
                <a16:creationId xmlns:a16="http://schemas.microsoft.com/office/drawing/2014/main" id="{894E2C79-F1B9-7EE7-6B41-AF5149088CF4}"/>
              </a:ext>
            </a:extLst>
          </p:cNvPr>
          <p:cNvCxnSpPr>
            <a:cxnSpLocks/>
            <a:endCxn id="56" idx="0"/>
          </p:cNvCxnSpPr>
          <p:nvPr/>
        </p:nvCxnSpPr>
        <p:spPr>
          <a:xfrm rot="5400000">
            <a:off x="4231542" y="3370159"/>
            <a:ext cx="1494108" cy="815586"/>
          </a:xfrm>
          <a:prstGeom prst="bentConnector3">
            <a:avLst>
              <a:gd name="adj1" fmla="val 2665"/>
            </a:avLst>
          </a:prstGeom>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2B382DE4-5A34-3D76-58CE-94EE9863F475}"/>
              </a:ext>
            </a:extLst>
          </p:cNvPr>
          <p:cNvCxnSpPr>
            <a:stCxn id="16" idx="2"/>
            <a:endCxn id="50" idx="0"/>
          </p:cNvCxnSpPr>
          <p:nvPr/>
        </p:nvCxnSpPr>
        <p:spPr>
          <a:xfrm rot="16200000" flipH="1">
            <a:off x="5630896" y="2675939"/>
            <a:ext cx="287267" cy="776281"/>
          </a:xfrm>
          <a:prstGeom prst="bentConnector3">
            <a:avLst/>
          </a:prstGeom>
        </p:spPr>
        <p:style>
          <a:lnRef idx="2">
            <a:schemeClr val="dk1"/>
          </a:lnRef>
          <a:fillRef idx="0">
            <a:schemeClr val="dk1"/>
          </a:fillRef>
          <a:effectRef idx="1">
            <a:schemeClr val="dk1"/>
          </a:effectRef>
          <a:fontRef idx="minor">
            <a:schemeClr val="tx1"/>
          </a:fontRef>
        </p:style>
      </p:cxnSp>
      <p:cxnSp>
        <p:nvCxnSpPr>
          <p:cNvPr id="66" name="直線コネクタ 65">
            <a:extLst>
              <a:ext uri="{FF2B5EF4-FFF2-40B4-BE49-F238E27FC236}">
                <a16:creationId xmlns:a16="http://schemas.microsoft.com/office/drawing/2014/main" id="{2F9D8410-F030-24FC-10E9-F69A1FF6FE14}"/>
              </a:ext>
            </a:extLst>
          </p:cNvPr>
          <p:cNvCxnSpPr>
            <a:stCxn id="12" idx="3"/>
            <a:endCxn id="15" idx="1"/>
          </p:cNvCxnSpPr>
          <p:nvPr/>
        </p:nvCxnSpPr>
        <p:spPr>
          <a:xfrm>
            <a:off x="2628893" y="2735781"/>
            <a:ext cx="1696648" cy="0"/>
          </a:xfrm>
          <a:prstGeom prst="line">
            <a:avLst/>
          </a:prstGeom>
        </p:spPr>
        <p:style>
          <a:lnRef idx="2">
            <a:schemeClr val="dk1"/>
          </a:lnRef>
          <a:fillRef idx="0">
            <a:schemeClr val="dk1"/>
          </a:fillRef>
          <a:effectRef idx="1">
            <a:schemeClr val="dk1"/>
          </a:effectRef>
          <a:fontRef idx="minor">
            <a:schemeClr val="tx1"/>
          </a:fontRef>
        </p:style>
      </p:cxnSp>
      <p:grpSp>
        <p:nvGrpSpPr>
          <p:cNvPr id="67" name="グループ化 66">
            <a:extLst>
              <a:ext uri="{FF2B5EF4-FFF2-40B4-BE49-F238E27FC236}">
                <a16:creationId xmlns:a16="http://schemas.microsoft.com/office/drawing/2014/main" id="{A49B211F-207E-93B2-5A95-CAA821050C34}"/>
              </a:ext>
            </a:extLst>
          </p:cNvPr>
          <p:cNvGrpSpPr/>
          <p:nvPr/>
        </p:nvGrpSpPr>
        <p:grpSpPr>
          <a:xfrm>
            <a:off x="3509955" y="5232126"/>
            <a:ext cx="2128838" cy="369332"/>
            <a:chOff x="3550443" y="4258747"/>
            <a:chExt cx="2128838" cy="369332"/>
          </a:xfrm>
        </p:grpSpPr>
        <p:sp>
          <p:nvSpPr>
            <p:cNvPr id="68" name="正方形/長方形 67">
              <a:extLst>
                <a:ext uri="{FF2B5EF4-FFF2-40B4-BE49-F238E27FC236}">
                  <a16:creationId xmlns:a16="http://schemas.microsoft.com/office/drawing/2014/main" id="{D16157B3-5240-95BC-71E7-AE9CA1326077}"/>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5240CB86-4DD6-8C8E-3CBC-21D12DEBF53F}"/>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エクスポート</a:t>
              </a:r>
            </a:p>
          </p:txBody>
        </p:sp>
      </p:grpSp>
      <p:cxnSp>
        <p:nvCxnSpPr>
          <p:cNvPr id="71" name="直線コネクタ 70">
            <a:extLst>
              <a:ext uri="{FF2B5EF4-FFF2-40B4-BE49-F238E27FC236}">
                <a16:creationId xmlns:a16="http://schemas.microsoft.com/office/drawing/2014/main" id="{916830B4-A9B3-AA89-6157-7B66C17EB1BB}"/>
              </a:ext>
            </a:extLst>
          </p:cNvPr>
          <p:cNvCxnSpPr>
            <a:stCxn id="56" idx="2"/>
            <a:endCxn id="69" idx="0"/>
          </p:cNvCxnSpPr>
          <p:nvPr/>
        </p:nvCxnSpPr>
        <p:spPr>
          <a:xfrm>
            <a:off x="4570803" y="4894338"/>
            <a:ext cx="0" cy="337788"/>
          </a:xfrm>
          <a:prstGeom prst="line">
            <a:avLst/>
          </a:prstGeom>
        </p:spPr>
        <p:style>
          <a:lnRef idx="2">
            <a:schemeClr val="dk1"/>
          </a:lnRef>
          <a:fillRef idx="0">
            <a:schemeClr val="dk1"/>
          </a:fillRef>
          <a:effectRef idx="1">
            <a:schemeClr val="dk1"/>
          </a:effectRef>
          <a:fontRef idx="minor">
            <a:schemeClr val="tx1"/>
          </a:fontRef>
        </p:style>
      </p:cxnSp>
      <p:grpSp>
        <p:nvGrpSpPr>
          <p:cNvPr id="72" name="グループ化 71">
            <a:extLst>
              <a:ext uri="{FF2B5EF4-FFF2-40B4-BE49-F238E27FC236}">
                <a16:creationId xmlns:a16="http://schemas.microsoft.com/office/drawing/2014/main" id="{323D7115-6E27-5B18-D15C-77EA2163C12C}"/>
              </a:ext>
            </a:extLst>
          </p:cNvPr>
          <p:cNvGrpSpPr/>
          <p:nvPr/>
        </p:nvGrpSpPr>
        <p:grpSpPr>
          <a:xfrm>
            <a:off x="7936699" y="5283576"/>
            <a:ext cx="2128838" cy="369332"/>
            <a:chOff x="3550443" y="4258747"/>
            <a:chExt cx="2128838" cy="369332"/>
          </a:xfrm>
        </p:grpSpPr>
        <p:sp>
          <p:nvSpPr>
            <p:cNvPr id="73" name="正方形/長方形 72">
              <a:extLst>
                <a:ext uri="{FF2B5EF4-FFF2-40B4-BE49-F238E27FC236}">
                  <a16:creationId xmlns:a16="http://schemas.microsoft.com/office/drawing/2014/main" id="{27CECD64-6EC5-9509-24E2-B3E7A0261D95}"/>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DF67EB71-ADCE-5276-ACB5-1116AE2BA001}"/>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エクスポート</a:t>
              </a:r>
            </a:p>
          </p:txBody>
        </p:sp>
      </p:grpSp>
      <p:cxnSp>
        <p:nvCxnSpPr>
          <p:cNvPr id="75" name="直線コネクタ 74">
            <a:extLst>
              <a:ext uri="{FF2B5EF4-FFF2-40B4-BE49-F238E27FC236}">
                <a16:creationId xmlns:a16="http://schemas.microsoft.com/office/drawing/2014/main" id="{F4AE36CA-D963-4E04-4620-48B4B1237286}"/>
              </a:ext>
            </a:extLst>
          </p:cNvPr>
          <p:cNvCxnSpPr>
            <a:endCxn id="74" idx="0"/>
          </p:cNvCxnSpPr>
          <p:nvPr/>
        </p:nvCxnSpPr>
        <p:spPr>
          <a:xfrm>
            <a:off x="8997547" y="4945788"/>
            <a:ext cx="0" cy="337788"/>
          </a:xfrm>
          <a:prstGeom prst="line">
            <a:avLst/>
          </a:prstGeom>
        </p:spPr>
        <p:style>
          <a:lnRef idx="2">
            <a:schemeClr val="dk1"/>
          </a:lnRef>
          <a:fillRef idx="0">
            <a:schemeClr val="dk1"/>
          </a:fillRef>
          <a:effectRef idx="1">
            <a:schemeClr val="dk1"/>
          </a:effectRef>
          <a:fontRef idx="minor">
            <a:schemeClr val="tx1"/>
          </a:fontRef>
        </p:style>
      </p:cxnSp>
      <p:grpSp>
        <p:nvGrpSpPr>
          <p:cNvPr id="76" name="グループ化 75">
            <a:extLst>
              <a:ext uri="{FF2B5EF4-FFF2-40B4-BE49-F238E27FC236}">
                <a16:creationId xmlns:a16="http://schemas.microsoft.com/office/drawing/2014/main" id="{4EF7ABB8-D070-A788-37E7-016CF2BA0B74}"/>
              </a:ext>
            </a:extLst>
          </p:cNvPr>
          <p:cNvGrpSpPr/>
          <p:nvPr/>
        </p:nvGrpSpPr>
        <p:grpSpPr>
          <a:xfrm>
            <a:off x="496484" y="3394134"/>
            <a:ext cx="2128838" cy="369332"/>
            <a:chOff x="3550443" y="4258747"/>
            <a:chExt cx="2128838" cy="369332"/>
          </a:xfrm>
        </p:grpSpPr>
        <p:sp>
          <p:nvSpPr>
            <p:cNvPr id="77" name="正方形/長方形 76">
              <a:extLst>
                <a:ext uri="{FF2B5EF4-FFF2-40B4-BE49-F238E27FC236}">
                  <a16:creationId xmlns:a16="http://schemas.microsoft.com/office/drawing/2014/main" id="{47B39E68-380E-2B06-0F6E-6086BEEA1FC7}"/>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EAE0B1E1-56AB-CA2A-DE40-C09D46ED2D51}"/>
                </a:ext>
              </a:extLst>
            </p:cNvPr>
            <p:cNvSpPr txBox="1"/>
            <p:nvPr/>
          </p:nvSpPr>
          <p:spPr>
            <a:xfrm>
              <a:off x="3600449" y="4258747"/>
              <a:ext cx="2035968" cy="369332"/>
            </a:xfrm>
            <a:prstGeom prst="rect">
              <a:avLst/>
            </a:prstGeom>
            <a:noFill/>
          </p:spPr>
          <p:txBody>
            <a:bodyPr wrap="square" rtlCol="0">
              <a:spAutoFit/>
            </a:bodyPr>
            <a:lstStyle/>
            <a:p>
              <a:pPr algn="ctr"/>
              <a:r>
                <a:rPr lang="ja-JP" altLang="en-US" dirty="0"/>
                <a:t>集計</a:t>
              </a:r>
              <a:r>
                <a:rPr kumimoji="1" lang="ja-JP" altLang="en-US" dirty="0"/>
                <a:t>表示</a:t>
              </a:r>
            </a:p>
          </p:txBody>
        </p:sp>
      </p:grpSp>
      <p:cxnSp>
        <p:nvCxnSpPr>
          <p:cNvPr id="80" name="直線コネクタ 79">
            <a:extLst>
              <a:ext uri="{FF2B5EF4-FFF2-40B4-BE49-F238E27FC236}">
                <a16:creationId xmlns:a16="http://schemas.microsoft.com/office/drawing/2014/main" id="{D4CB1BC0-9BC6-6066-144C-5527011D2545}"/>
              </a:ext>
            </a:extLst>
          </p:cNvPr>
          <p:cNvCxnSpPr>
            <a:cxnSpLocks/>
            <a:stCxn id="13" idx="2"/>
            <a:endCxn id="78" idx="0"/>
          </p:cNvCxnSpPr>
          <p:nvPr/>
        </p:nvCxnSpPr>
        <p:spPr>
          <a:xfrm>
            <a:off x="1560903" y="2920447"/>
            <a:ext cx="3571" cy="473687"/>
          </a:xfrm>
          <a:prstGeom prst="line">
            <a:avLst/>
          </a:prstGeom>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79AA6B0A-DE51-9015-CB28-8B7FE04E689B}"/>
              </a:ext>
            </a:extLst>
          </p:cNvPr>
          <p:cNvSpPr txBox="1"/>
          <p:nvPr/>
        </p:nvSpPr>
        <p:spPr>
          <a:xfrm>
            <a:off x="1184339" y="1138602"/>
            <a:ext cx="5946309" cy="369332"/>
          </a:xfrm>
          <a:prstGeom prst="rect">
            <a:avLst/>
          </a:prstGeom>
          <a:noFill/>
        </p:spPr>
        <p:txBody>
          <a:bodyPr wrap="square" rtlCol="0">
            <a:spAutoFit/>
          </a:bodyPr>
          <a:lstStyle/>
          <a:p>
            <a:r>
              <a:rPr kumimoji="1" lang="ja-JP" altLang="en-US" dirty="0"/>
              <a:t>以下にフローチャートを使用する際の流れを示す。</a:t>
            </a:r>
          </a:p>
        </p:txBody>
      </p:sp>
      <p:grpSp>
        <p:nvGrpSpPr>
          <p:cNvPr id="7" name="グループ化 6">
            <a:extLst>
              <a:ext uri="{FF2B5EF4-FFF2-40B4-BE49-F238E27FC236}">
                <a16:creationId xmlns:a16="http://schemas.microsoft.com/office/drawing/2014/main" id="{868C1181-7623-F736-F309-21253BF96DDC}"/>
              </a:ext>
            </a:extLst>
          </p:cNvPr>
          <p:cNvGrpSpPr/>
          <p:nvPr/>
        </p:nvGrpSpPr>
        <p:grpSpPr>
          <a:xfrm>
            <a:off x="468501" y="4285093"/>
            <a:ext cx="2128838" cy="369332"/>
            <a:chOff x="3550443" y="4258747"/>
            <a:chExt cx="2128838" cy="369332"/>
          </a:xfrm>
        </p:grpSpPr>
        <p:sp>
          <p:nvSpPr>
            <p:cNvPr id="8" name="正方形/長方形 7">
              <a:extLst>
                <a:ext uri="{FF2B5EF4-FFF2-40B4-BE49-F238E27FC236}">
                  <a16:creationId xmlns:a16="http://schemas.microsoft.com/office/drawing/2014/main" id="{D44B9BB8-A713-7464-2A3D-1BA55F49A100}"/>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EE5D29C-D8B2-A63E-7259-D4AFDA383C79}"/>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23" name="直線コネクタ 22">
            <a:extLst>
              <a:ext uri="{FF2B5EF4-FFF2-40B4-BE49-F238E27FC236}">
                <a16:creationId xmlns:a16="http://schemas.microsoft.com/office/drawing/2014/main" id="{D5EC9724-0531-BED1-C30A-70C7F6DFCEDF}"/>
              </a:ext>
            </a:extLst>
          </p:cNvPr>
          <p:cNvCxnSpPr>
            <a:cxnSpLocks/>
            <a:endCxn id="9" idx="0"/>
          </p:cNvCxnSpPr>
          <p:nvPr/>
        </p:nvCxnSpPr>
        <p:spPr>
          <a:xfrm>
            <a:off x="1532920" y="3811406"/>
            <a:ext cx="3571" cy="473687"/>
          </a:xfrm>
          <a:prstGeom prst="line">
            <a:avLst/>
          </a:prstGeom>
        </p:spPr>
        <p:style>
          <a:lnRef idx="2">
            <a:schemeClr val="dk1"/>
          </a:lnRef>
          <a:fillRef idx="0">
            <a:schemeClr val="dk1"/>
          </a:fillRef>
          <a:effectRef idx="1">
            <a:schemeClr val="dk1"/>
          </a:effectRef>
          <a:fontRef idx="minor">
            <a:schemeClr val="tx1"/>
          </a:fontRef>
        </p:style>
      </p:cxnSp>
      <p:grpSp>
        <p:nvGrpSpPr>
          <p:cNvPr id="24" name="グループ化 23">
            <a:extLst>
              <a:ext uri="{FF2B5EF4-FFF2-40B4-BE49-F238E27FC236}">
                <a16:creationId xmlns:a16="http://schemas.microsoft.com/office/drawing/2014/main" id="{52495669-DAC8-51F7-4441-83C72FAC01E2}"/>
              </a:ext>
            </a:extLst>
          </p:cNvPr>
          <p:cNvGrpSpPr/>
          <p:nvPr/>
        </p:nvGrpSpPr>
        <p:grpSpPr>
          <a:xfrm>
            <a:off x="3506384" y="6071954"/>
            <a:ext cx="2128838" cy="369332"/>
            <a:chOff x="3550443" y="4258747"/>
            <a:chExt cx="2128838" cy="369332"/>
          </a:xfrm>
        </p:grpSpPr>
        <p:sp>
          <p:nvSpPr>
            <p:cNvPr id="25" name="正方形/長方形 24">
              <a:extLst>
                <a:ext uri="{FF2B5EF4-FFF2-40B4-BE49-F238E27FC236}">
                  <a16:creationId xmlns:a16="http://schemas.microsoft.com/office/drawing/2014/main" id="{89AA853E-77FF-5DBA-5964-16ED986E876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2632D30-4A36-A394-5B36-B01AFEFE706C}"/>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33" name="直線コネクタ 32">
            <a:extLst>
              <a:ext uri="{FF2B5EF4-FFF2-40B4-BE49-F238E27FC236}">
                <a16:creationId xmlns:a16="http://schemas.microsoft.com/office/drawing/2014/main" id="{48E10977-C538-3DE8-90BF-D866DCD53DF9}"/>
              </a:ext>
            </a:extLst>
          </p:cNvPr>
          <p:cNvCxnSpPr>
            <a:cxnSpLocks/>
            <a:endCxn id="32" idx="0"/>
          </p:cNvCxnSpPr>
          <p:nvPr/>
        </p:nvCxnSpPr>
        <p:spPr>
          <a:xfrm>
            <a:off x="4570803" y="5598267"/>
            <a:ext cx="3571" cy="473687"/>
          </a:xfrm>
          <a:prstGeom prst="line">
            <a:avLst/>
          </a:prstGeom>
        </p:spPr>
        <p:style>
          <a:lnRef idx="2">
            <a:schemeClr val="dk1"/>
          </a:lnRef>
          <a:fillRef idx="0">
            <a:schemeClr val="dk1"/>
          </a:fillRef>
          <a:effectRef idx="1">
            <a:schemeClr val="dk1"/>
          </a:effectRef>
          <a:fontRef idx="minor">
            <a:schemeClr val="tx1"/>
          </a:fontRef>
        </p:style>
      </p:cxnSp>
      <p:grpSp>
        <p:nvGrpSpPr>
          <p:cNvPr id="34" name="グループ化 33">
            <a:extLst>
              <a:ext uri="{FF2B5EF4-FFF2-40B4-BE49-F238E27FC236}">
                <a16:creationId xmlns:a16="http://schemas.microsoft.com/office/drawing/2014/main" id="{7012B27C-4A1D-1C0A-06D8-5EFC88C8E516}"/>
              </a:ext>
            </a:extLst>
          </p:cNvPr>
          <p:cNvGrpSpPr/>
          <p:nvPr/>
        </p:nvGrpSpPr>
        <p:grpSpPr>
          <a:xfrm>
            <a:off x="7936699" y="6122476"/>
            <a:ext cx="2128838" cy="369332"/>
            <a:chOff x="3550443" y="4258747"/>
            <a:chExt cx="2128838" cy="369332"/>
          </a:xfrm>
        </p:grpSpPr>
        <p:sp>
          <p:nvSpPr>
            <p:cNvPr id="36" name="正方形/長方形 35">
              <a:extLst>
                <a:ext uri="{FF2B5EF4-FFF2-40B4-BE49-F238E27FC236}">
                  <a16:creationId xmlns:a16="http://schemas.microsoft.com/office/drawing/2014/main" id="{D6FED1F4-53F2-DAB1-8220-FE659C8DA9E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D7D2D66-5569-6A6F-1C3A-B6BDA3CA313F}"/>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40" name="直線コネクタ 39">
            <a:extLst>
              <a:ext uri="{FF2B5EF4-FFF2-40B4-BE49-F238E27FC236}">
                <a16:creationId xmlns:a16="http://schemas.microsoft.com/office/drawing/2014/main" id="{5F077DF1-0257-E9F4-A865-E1D0EA871D29}"/>
              </a:ext>
            </a:extLst>
          </p:cNvPr>
          <p:cNvCxnSpPr>
            <a:cxnSpLocks/>
            <a:endCxn id="38" idx="0"/>
          </p:cNvCxnSpPr>
          <p:nvPr/>
        </p:nvCxnSpPr>
        <p:spPr>
          <a:xfrm>
            <a:off x="9001118" y="5648789"/>
            <a:ext cx="3571" cy="473687"/>
          </a:xfrm>
          <a:prstGeom prst="line">
            <a:avLst/>
          </a:prstGeom>
        </p:spPr>
        <p:style>
          <a:lnRef idx="2">
            <a:schemeClr val="dk1"/>
          </a:lnRef>
          <a:fillRef idx="0">
            <a:schemeClr val="dk1"/>
          </a:fillRef>
          <a:effectRef idx="1">
            <a:schemeClr val="dk1"/>
          </a:effectRef>
          <a:fontRef idx="minor">
            <a:schemeClr val="tx1"/>
          </a:fontRef>
        </p:style>
      </p:cxnSp>
      <p:cxnSp>
        <p:nvCxnSpPr>
          <p:cNvPr id="61" name="コネクタ: カギ線 60">
            <a:extLst>
              <a:ext uri="{FF2B5EF4-FFF2-40B4-BE49-F238E27FC236}">
                <a16:creationId xmlns:a16="http://schemas.microsoft.com/office/drawing/2014/main" id="{EB557ED3-4B7D-AB4B-37AE-B9CC74DD83C9}"/>
              </a:ext>
            </a:extLst>
          </p:cNvPr>
          <p:cNvCxnSpPr>
            <a:cxnSpLocks/>
            <a:stCxn id="28" idx="2"/>
            <a:endCxn id="30" idx="3"/>
          </p:cNvCxnSpPr>
          <p:nvPr/>
        </p:nvCxnSpPr>
        <p:spPr>
          <a:xfrm rot="5400000">
            <a:off x="10107741" y="4242889"/>
            <a:ext cx="435899" cy="520306"/>
          </a:xfrm>
          <a:prstGeom prst="bentConnector2">
            <a:avLst/>
          </a:prstGeom>
        </p:spPr>
        <p:style>
          <a:lnRef idx="2">
            <a:schemeClr val="dk1"/>
          </a:lnRef>
          <a:fillRef idx="0">
            <a:schemeClr val="dk1"/>
          </a:fillRef>
          <a:effectRef idx="1">
            <a:schemeClr val="dk1"/>
          </a:effectRef>
          <a:fontRef idx="minor">
            <a:schemeClr val="tx1"/>
          </a:fontRef>
        </p:style>
      </p:cxnSp>
      <p:cxnSp>
        <p:nvCxnSpPr>
          <p:cNvPr id="65" name="コネクタ: カギ線 64">
            <a:extLst>
              <a:ext uri="{FF2B5EF4-FFF2-40B4-BE49-F238E27FC236}">
                <a16:creationId xmlns:a16="http://schemas.microsoft.com/office/drawing/2014/main" id="{BB993D52-9C2C-D3EE-615C-C2EF25F70AA3}"/>
              </a:ext>
            </a:extLst>
          </p:cNvPr>
          <p:cNvCxnSpPr>
            <a:cxnSpLocks/>
            <a:stCxn id="53" idx="2"/>
            <a:endCxn id="55" idx="3"/>
          </p:cNvCxnSpPr>
          <p:nvPr/>
        </p:nvCxnSpPr>
        <p:spPr>
          <a:xfrm rot="5400000">
            <a:off x="5684568" y="4227998"/>
            <a:ext cx="435899" cy="527448"/>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886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FD5CA-74A8-2199-3B14-283F60E9E961}"/>
              </a:ext>
            </a:extLst>
          </p:cNvPr>
          <p:cNvSpPr>
            <a:spLocks noGrp="1"/>
          </p:cNvSpPr>
          <p:nvPr>
            <p:ph type="title"/>
          </p:nvPr>
        </p:nvSpPr>
        <p:spPr>
          <a:xfrm>
            <a:off x="1065229" y="321310"/>
            <a:ext cx="10515600" cy="1325563"/>
          </a:xfrm>
        </p:spPr>
        <p:txBody>
          <a:bodyPr/>
          <a:lstStyle/>
          <a:p>
            <a:r>
              <a:rPr kumimoji="1" lang="ja-JP" altLang="en-US" dirty="0"/>
              <a:t>機能一覧と詳細</a:t>
            </a:r>
          </a:p>
        </p:txBody>
      </p:sp>
      <p:sp>
        <p:nvSpPr>
          <p:cNvPr id="4" name="スライド番号プレースホルダー 3">
            <a:extLst>
              <a:ext uri="{FF2B5EF4-FFF2-40B4-BE49-F238E27FC236}">
                <a16:creationId xmlns:a16="http://schemas.microsoft.com/office/drawing/2014/main" id="{EBC375B4-F40A-D055-789A-E727A92F0954}"/>
              </a:ext>
            </a:extLst>
          </p:cNvPr>
          <p:cNvSpPr>
            <a:spLocks noGrp="1"/>
          </p:cNvSpPr>
          <p:nvPr>
            <p:ph type="sldNum" sz="quarter" idx="12"/>
          </p:nvPr>
        </p:nvSpPr>
        <p:spPr>
          <a:xfrm>
            <a:off x="8837629" y="6443819"/>
            <a:ext cx="2743200" cy="365125"/>
          </a:xfrm>
        </p:spPr>
        <p:txBody>
          <a:bodyPr/>
          <a:lstStyle/>
          <a:p>
            <a:fld id="{FE577398-8FCA-4A77-ADAB-09A41C9A615B}" type="slidenum">
              <a:rPr kumimoji="1" lang="ja-JP" altLang="en-US" smtClean="0"/>
              <a:t>12</a:t>
            </a:fld>
            <a:endParaRPr kumimoji="1" lang="ja-JP" altLang="en-US" dirty="0"/>
          </a:p>
        </p:txBody>
      </p:sp>
      <p:graphicFrame>
        <p:nvGraphicFramePr>
          <p:cNvPr id="5" name="表 5">
            <a:extLst>
              <a:ext uri="{FF2B5EF4-FFF2-40B4-BE49-F238E27FC236}">
                <a16:creationId xmlns:a16="http://schemas.microsoft.com/office/drawing/2014/main" id="{1BDD6874-07D3-4E11-F2C9-64FBA35E84A5}"/>
              </a:ext>
            </a:extLst>
          </p:cNvPr>
          <p:cNvGraphicFramePr>
            <a:graphicFrameLocks noGrp="1"/>
          </p:cNvGraphicFramePr>
          <p:nvPr/>
        </p:nvGraphicFramePr>
        <p:xfrm>
          <a:off x="673488" y="1272698"/>
          <a:ext cx="10845024" cy="5146040"/>
        </p:xfrm>
        <a:graphic>
          <a:graphicData uri="http://schemas.openxmlformats.org/drawingml/2006/table">
            <a:tbl>
              <a:tblPr firstRow="1" bandRow="1">
                <a:tableStyleId>{5C22544A-7EE6-4342-B048-85BDC9FD1C3A}</a:tableStyleId>
              </a:tblPr>
              <a:tblGrid>
                <a:gridCol w="1335030">
                  <a:extLst>
                    <a:ext uri="{9D8B030D-6E8A-4147-A177-3AD203B41FA5}">
                      <a16:colId xmlns:a16="http://schemas.microsoft.com/office/drawing/2014/main" val="1990392749"/>
                    </a:ext>
                  </a:extLst>
                </a:gridCol>
                <a:gridCol w="1270463">
                  <a:extLst>
                    <a:ext uri="{9D8B030D-6E8A-4147-A177-3AD203B41FA5}">
                      <a16:colId xmlns:a16="http://schemas.microsoft.com/office/drawing/2014/main" val="3843425260"/>
                    </a:ext>
                  </a:extLst>
                </a:gridCol>
                <a:gridCol w="4779538">
                  <a:extLst>
                    <a:ext uri="{9D8B030D-6E8A-4147-A177-3AD203B41FA5}">
                      <a16:colId xmlns:a16="http://schemas.microsoft.com/office/drawing/2014/main" val="1260385137"/>
                    </a:ext>
                  </a:extLst>
                </a:gridCol>
                <a:gridCol w="3459993">
                  <a:extLst>
                    <a:ext uri="{9D8B030D-6E8A-4147-A177-3AD203B41FA5}">
                      <a16:colId xmlns:a16="http://schemas.microsoft.com/office/drawing/2014/main" val="4007311183"/>
                    </a:ext>
                  </a:extLst>
                </a:gridCol>
              </a:tblGrid>
              <a:tr h="370840">
                <a:tc>
                  <a:txBody>
                    <a:bodyPr/>
                    <a:lstStyle/>
                    <a:p>
                      <a:r>
                        <a:rPr kumimoji="1" lang="ja-JP" altLang="en-US" sz="1300" dirty="0"/>
                        <a:t>グループ</a:t>
                      </a:r>
                    </a:p>
                  </a:txBody>
                  <a:tcPr/>
                </a:tc>
                <a:tc>
                  <a:txBody>
                    <a:bodyPr/>
                    <a:lstStyle/>
                    <a:p>
                      <a:r>
                        <a:rPr kumimoji="1" lang="ja-JP" altLang="en-US" sz="1300" dirty="0"/>
                        <a:t>機能</a:t>
                      </a:r>
                    </a:p>
                  </a:txBody>
                  <a:tcPr/>
                </a:tc>
                <a:tc>
                  <a:txBody>
                    <a:bodyPr/>
                    <a:lstStyle/>
                    <a:p>
                      <a:r>
                        <a:rPr kumimoji="1" lang="ja-JP" altLang="en-US" sz="1300" dirty="0"/>
                        <a:t>詳細</a:t>
                      </a:r>
                    </a:p>
                  </a:txBody>
                  <a:tcPr/>
                </a:tc>
                <a:tc>
                  <a:txBody>
                    <a:bodyPr/>
                    <a:lstStyle/>
                    <a:p>
                      <a:r>
                        <a:rPr kumimoji="1" lang="ja-JP" altLang="en-US" sz="1300" dirty="0"/>
                        <a:t>備考</a:t>
                      </a:r>
                    </a:p>
                  </a:txBody>
                  <a:tcPr/>
                </a:tc>
                <a:extLst>
                  <a:ext uri="{0D108BD9-81ED-4DB2-BD59-A6C34878D82A}">
                    <a16:rowId xmlns:a16="http://schemas.microsoft.com/office/drawing/2014/main" val="3181479491"/>
                  </a:ext>
                </a:extLst>
              </a:tr>
              <a:tr h="370840">
                <a:tc>
                  <a:txBody>
                    <a:bodyPr/>
                    <a:lstStyle/>
                    <a:p>
                      <a:r>
                        <a:rPr kumimoji="1" lang="ja-JP" altLang="en-US" sz="1300" dirty="0"/>
                        <a:t>科目担当＆</a:t>
                      </a:r>
                      <a:endParaRPr kumimoji="1" lang="en-US" altLang="ja-JP" sz="1300" dirty="0"/>
                    </a:p>
                    <a:p>
                      <a:r>
                        <a:rPr kumimoji="1" lang="ja-JP" altLang="en-US" sz="1300" dirty="0"/>
                        <a:t>学級担任</a:t>
                      </a:r>
                    </a:p>
                  </a:txBody>
                  <a:tcPr/>
                </a:tc>
                <a:tc>
                  <a:txBody>
                    <a:bodyPr/>
                    <a:lstStyle/>
                    <a:p>
                      <a:r>
                        <a:rPr kumimoji="1" lang="ja-JP" altLang="en-US" sz="1300" dirty="0"/>
                        <a:t>ページ遷移</a:t>
                      </a:r>
                    </a:p>
                  </a:txBody>
                  <a:tcPr/>
                </a:tc>
                <a:tc>
                  <a:txBody>
                    <a:bodyPr/>
                    <a:lstStyle/>
                    <a:p>
                      <a:r>
                        <a:rPr kumimoji="1" lang="en-US" altLang="ja-JP" sz="1300" dirty="0"/>
                        <a:t>Logout</a:t>
                      </a:r>
                      <a:r>
                        <a:rPr kumimoji="1" lang="ja-JP" altLang="en-US" sz="1300" dirty="0"/>
                        <a:t>、</a:t>
                      </a:r>
                      <a:r>
                        <a:rPr kumimoji="1" lang="en-US" altLang="ja-JP" sz="1300" dirty="0"/>
                        <a:t>Teachers List</a:t>
                      </a:r>
                      <a:r>
                        <a:rPr kumimoji="1" lang="ja-JP" altLang="en-US" sz="1300" dirty="0"/>
                        <a:t>、</a:t>
                      </a:r>
                      <a:r>
                        <a:rPr kumimoji="1" lang="en-US" altLang="ja-JP" sz="1300" dirty="0"/>
                        <a:t>Attend  Definition</a:t>
                      </a:r>
                      <a:r>
                        <a:rPr kumimoji="1" lang="ja-JP" altLang="en-US" sz="1300" dirty="0"/>
                        <a:t>、</a:t>
                      </a:r>
                      <a:r>
                        <a:rPr lang="en-US" altLang="ja-JP" sz="1300" dirty="0"/>
                        <a:t>Admin</a:t>
                      </a:r>
                      <a:r>
                        <a:rPr lang="ja-JP" altLang="en-US" sz="1300" dirty="0"/>
                        <a:t>これらのページ遷移が可能である。</a:t>
                      </a:r>
                      <a:endParaRPr kumimoji="1" lang="ja-JP" altLang="en-US" sz="1300" dirty="0"/>
                    </a:p>
                  </a:txBody>
                  <a:tcPr/>
                </a:tc>
                <a:tc>
                  <a:txBody>
                    <a:bodyPr/>
                    <a:lstStyle/>
                    <a:p>
                      <a:endParaRPr kumimoji="1" lang="ja-JP" altLang="en-US" sz="1300" dirty="0"/>
                    </a:p>
                  </a:txBody>
                  <a:tcPr/>
                </a:tc>
                <a:extLst>
                  <a:ext uri="{0D108BD9-81ED-4DB2-BD59-A6C34878D82A}">
                    <a16:rowId xmlns:a16="http://schemas.microsoft.com/office/drawing/2014/main" val="2278529385"/>
                  </a:ext>
                </a:extLst>
              </a:tr>
              <a:tr h="370840">
                <a:tc>
                  <a:txBody>
                    <a:bodyPr/>
                    <a:lstStyle/>
                    <a:p>
                      <a:endParaRPr kumimoji="1" lang="ja-JP" altLang="en-US" sz="1300" dirty="0"/>
                    </a:p>
                  </a:txBody>
                  <a:tcPr/>
                </a:tc>
                <a:tc>
                  <a:txBody>
                    <a:bodyPr/>
                    <a:lstStyle/>
                    <a:p>
                      <a:r>
                        <a:rPr kumimoji="1" lang="ja-JP" altLang="en-US" sz="1300" dirty="0"/>
                        <a:t>ログイン</a:t>
                      </a:r>
                    </a:p>
                  </a:txBody>
                  <a:tcPr/>
                </a:tc>
                <a:tc>
                  <a:txBody>
                    <a:bodyPr/>
                    <a:lstStyle/>
                    <a:p>
                      <a:r>
                        <a:rPr kumimoji="1" lang="en-US" altLang="ja-JP" sz="1300" dirty="0"/>
                        <a:t>Username</a:t>
                      </a:r>
                      <a:r>
                        <a:rPr kumimoji="1" lang="ja-JP" altLang="en-US" sz="1300" dirty="0"/>
                        <a:t>と</a:t>
                      </a:r>
                      <a:r>
                        <a:rPr kumimoji="1" lang="en-US" altLang="ja-JP" sz="1300" dirty="0"/>
                        <a:t>password</a:t>
                      </a:r>
                      <a:r>
                        <a:rPr kumimoji="1" lang="ja-JP" altLang="en-US" sz="1300" dirty="0"/>
                        <a:t>を使用してログイン認証できる。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3982793988"/>
                  </a:ext>
                </a:extLst>
              </a:tr>
              <a:tr h="370840">
                <a:tc>
                  <a:txBody>
                    <a:bodyPr/>
                    <a:lstStyle/>
                    <a:p>
                      <a:endParaRPr kumimoji="1" lang="ja-JP" altLang="en-US" sz="1300" dirty="0"/>
                    </a:p>
                  </a:txBody>
                  <a:tcPr/>
                </a:tc>
                <a:tc>
                  <a:txBody>
                    <a:bodyPr/>
                    <a:lstStyle/>
                    <a:p>
                      <a:r>
                        <a:rPr kumimoji="1" lang="ja-JP" altLang="en-US" sz="1300" dirty="0"/>
                        <a:t>科目選択</a:t>
                      </a:r>
                    </a:p>
                  </a:txBody>
                  <a:tcPr/>
                </a:tc>
                <a:tc>
                  <a:txBody>
                    <a:bodyPr/>
                    <a:lstStyle/>
                    <a:p>
                      <a:r>
                        <a:rPr kumimoji="1" lang="ja-JP" altLang="en-US" sz="1300" dirty="0"/>
                        <a:t>科目選択一覧にはユーザに関連づけられた科目が表示される。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集計時と出欠席の登録の科目選択アルゴリズムは同じである。</a:t>
                      </a:r>
                    </a:p>
                  </a:txBody>
                  <a:tcPr/>
                </a:tc>
                <a:extLst>
                  <a:ext uri="{0D108BD9-81ED-4DB2-BD59-A6C34878D82A}">
                    <a16:rowId xmlns:a16="http://schemas.microsoft.com/office/drawing/2014/main" val="1948866653"/>
                  </a:ext>
                </a:extLst>
              </a:tr>
              <a:tr h="370840">
                <a:tc>
                  <a:txBody>
                    <a:bodyPr/>
                    <a:lstStyle/>
                    <a:p>
                      <a:endParaRPr kumimoji="1" lang="ja-JP" altLang="en-US" sz="1300" dirty="0"/>
                    </a:p>
                  </a:txBody>
                  <a:tcPr/>
                </a:tc>
                <a:tc>
                  <a:txBody>
                    <a:bodyPr/>
                    <a:lstStyle/>
                    <a:p>
                      <a:r>
                        <a:rPr kumimoji="1" lang="ja-JP" altLang="en-US" sz="1300" dirty="0"/>
                        <a:t>学生一覧</a:t>
                      </a:r>
                    </a:p>
                  </a:txBody>
                  <a:tcPr/>
                </a:tc>
                <a:tc>
                  <a:txBody>
                    <a:bodyPr/>
                    <a:lstStyle/>
                    <a:p>
                      <a:r>
                        <a:rPr kumimoji="1" lang="ja-JP" altLang="en-US" sz="1300" dirty="0"/>
                        <a:t>選択された科目には必ず所属（学科と学年）が関連づけされているため、その所属に対応する学生が表示される。</a:t>
                      </a:r>
                    </a:p>
                  </a:txBody>
                  <a:tcPr/>
                </a:tc>
                <a:tc>
                  <a:txBody>
                    <a:bodyPr/>
                    <a:lstStyle/>
                    <a:p>
                      <a:r>
                        <a:rPr kumimoji="1" lang="ja-JP" altLang="en-US" sz="1300" dirty="0"/>
                        <a:t>集計時と出欠席の登録の学生一覧アルゴリズムは同じである。</a:t>
                      </a:r>
                    </a:p>
                  </a:txBody>
                  <a:tcPr/>
                </a:tc>
                <a:extLst>
                  <a:ext uri="{0D108BD9-81ED-4DB2-BD59-A6C34878D82A}">
                    <a16:rowId xmlns:a16="http://schemas.microsoft.com/office/drawing/2014/main" val="463575645"/>
                  </a:ext>
                </a:extLst>
              </a:tr>
              <a:tr h="370840">
                <a:tc>
                  <a:txBody>
                    <a:bodyPr/>
                    <a:lstStyle/>
                    <a:p>
                      <a:endParaRPr kumimoji="1" lang="ja-JP" altLang="en-US" sz="1300" dirty="0"/>
                    </a:p>
                  </a:txBody>
                  <a:tcPr/>
                </a:tc>
                <a:tc>
                  <a:txBody>
                    <a:bodyPr/>
                    <a:lstStyle/>
                    <a:p>
                      <a:r>
                        <a:rPr kumimoji="1" lang="ja-JP" altLang="en-US" sz="1300" dirty="0"/>
                        <a:t>出欠席登録</a:t>
                      </a:r>
                    </a:p>
                  </a:txBody>
                  <a:tcPr/>
                </a:tc>
                <a:tc>
                  <a:txBody>
                    <a:bodyPr/>
                    <a:lstStyle/>
                    <a:p>
                      <a:r>
                        <a:rPr kumimoji="1" lang="ja-JP" altLang="en-US" sz="1300" dirty="0"/>
                        <a:t>科目の前半と後半で欠席登録をチェックボックスにて可能である。また、既存のデータがある場合は登録する際にチェックボックスに反映し、上書き保存をする（変更）</a:t>
                      </a:r>
                    </a:p>
                  </a:txBody>
                  <a:tcPr/>
                </a:tc>
                <a:tc>
                  <a:txBody>
                    <a:bodyPr/>
                    <a:lstStyle/>
                    <a:p>
                      <a:r>
                        <a:rPr kumimoji="1" lang="ja-JP" altLang="en-US" sz="1300" dirty="0"/>
                        <a:t>欠席のチェックボックスにチェックがない場合、出席として登録される。デフォルトは出席である。</a:t>
                      </a:r>
                    </a:p>
                  </a:txBody>
                  <a:tcPr/>
                </a:tc>
                <a:extLst>
                  <a:ext uri="{0D108BD9-81ED-4DB2-BD59-A6C34878D82A}">
                    <a16:rowId xmlns:a16="http://schemas.microsoft.com/office/drawing/2014/main" val="3492594913"/>
                  </a:ext>
                </a:extLst>
              </a:tr>
              <a:tr h="370840">
                <a:tc>
                  <a:txBody>
                    <a:bodyPr/>
                    <a:lstStyle/>
                    <a:p>
                      <a:endParaRPr kumimoji="1" lang="ja-JP" altLang="en-US" sz="1300" dirty="0"/>
                    </a:p>
                  </a:txBody>
                  <a:tcPr/>
                </a:tc>
                <a:tc>
                  <a:txBody>
                    <a:bodyPr/>
                    <a:lstStyle/>
                    <a:p>
                      <a:r>
                        <a:rPr kumimoji="1" lang="ja-JP" altLang="en-US" sz="1300" dirty="0"/>
                        <a:t>出欠席表示</a:t>
                      </a:r>
                    </a:p>
                  </a:txBody>
                  <a:tcPr/>
                </a:tc>
                <a:tc>
                  <a:txBody>
                    <a:bodyPr/>
                    <a:lstStyle/>
                    <a:p>
                      <a:r>
                        <a:rPr kumimoji="1" lang="ja-JP" altLang="en-US" sz="1300" dirty="0"/>
                        <a:t>現在の登録されているその日の出欠席状況を</a:t>
                      </a:r>
                      <a:r>
                        <a:rPr kumimoji="1" lang="en-US" altLang="ja-JP" sz="1300" dirty="0"/>
                        <a:t>HR</a:t>
                      </a:r>
                      <a:r>
                        <a:rPr kumimoji="1" lang="ja-JP" altLang="en-US" sz="1300" dirty="0"/>
                        <a:t>から</a:t>
                      </a:r>
                      <a:r>
                        <a:rPr kumimoji="1" lang="en-US" altLang="ja-JP" sz="1300" dirty="0"/>
                        <a:t>7</a:t>
                      </a:r>
                      <a:r>
                        <a:rPr kumimoji="1" lang="ja-JP" altLang="en-US" sz="1300" dirty="0"/>
                        <a:t>・</a:t>
                      </a:r>
                      <a:r>
                        <a:rPr kumimoji="1" lang="en-US" altLang="ja-JP" sz="1300" dirty="0"/>
                        <a:t>8</a:t>
                      </a:r>
                      <a:r>
                        <a:rPr kumimoji="1" lang="ja-JP" altLang="en-US" sz="1300" dirty="0"/>
                        <a:t>まで表示する。また、矢印ボタンを押すとほかの日の出欠席状況を同様に表示する。</a:t>
                      </a:r>
                      <a:endParaRPr kumimoji="1" lang="en-US" altLang="ja-JP" sz="1300" dirty="0"/>
                    </a:p>
                  </a:txBody>
                  <a:tcPr/>
                </a:tc>
                <a:tc>
                  <a:txBody>
                    <a:bodyPr/>
                    <a:lstStyle/>
                    <a:p>
                      <a:r>
                        <a:rPr kumimoji="1" lang="ja-JP" altLang="en-US" sz="1300" dirty="0"/>
                        <a:t>事故欠、病欠、遅刻、早退、欠課、は選択された期間で表示する。</a:t>
                      </a:r>
                      <a:endParaRPr kumimoji="1" lang="en-US" altLang="ja-JP" sz="1300" dirty="0"/>
                    </a:p>
                  </a:txBody>
                  <a:tcPr/>
                </a:tc>
                <a:extLst>
                  <a:ext uri="{0D108BD9-81ED-4DB2-BD59-A6C34878D82A}">
                    <a16:rowId xmlns:a16="http://schemas.microsoft.com/office/drawing/2014/main" val="4126408690"/>
                  </a:ext>
                </a:extLst>
              </a:tr>
              <a:tr h="370840">
                <a:tc>
                  <a:txBody>
                    <a:bodyPr/>
                    <a:lstStyle/>
                    <a:p>
                      <a:endParaRPr kumimoji="1" lang="ja-JP" altLang="en-US" sz="1300" dirty="0"/>
                    </a:p>
                  </a:txBody>
                  <a:tcPr/>
                </a:tc>
                <a:tc>
                  <a:txBody>
                    <a:bodyPr/>
                    <a:lstStyle/>
                    <a:p>
                      <a:r>
                        <a:rPr kumimoji="1" lang="ja-JP" altLang="en-US" sz="1300" dirty="0"/>
                        <a:t>集計</a:t>
                      </a:r>
                    </a:p>
                  </a:txBody>
                  <a:tcPr/>
                </a:tc>
                <a:tc>
                  <a:txBody>
                    <a:bodyPr/>
                    <a:lstStyle/>
                    <a:p>
                      <a:r>
                        <a:rPr kumimoji="1" lang="ja-JP" altLang="en-US" sz="1300" dirty="0"/>
                        <a:t>事故欠、病欠、遅刻、早退、欠課、を自動で判断する。</a:t>
                      </a:r>
                      <a:endParaRPr kumimoji="1" lang="en-US" altLang="ja-JP" sz="1300" dirty="0"/>
                    </a:p>
                    <a:p>
                      <a:r>
                        <a:rPr kumimoji="1" lang="ja-JP" altLang="en-US" sz="1300" dirty="0"/>
                        <a:t>前半のみ欠席：遅刻</a:t>
                      </a:r>
                      <a:endParaRPr kumimoji="1" lang="en-US" altLang="ja-JP" sz="1300" dirty="0"/>
                    </a:p>
                    <a:p>
                      <a:r>
                        <a:rPr kumimoji="1" lang="ja-JP" altLang="en-US" sz="1300" dirty="0"/>
                        <a:t>後半のみ欠席：早退</a:t>
                      </a:r>
                      <a:endParaRPr kumimoji="1" lang="en-US" altLang="ja-JP" sz="1300" dirty="0"/>
                    </a:p>
                    <a:p>
                      <a:r>
                        <a:rPr kumimoji="1" lang="ja-JP" altLang="en-US" sz="1300" dirty="0"/>
                        <a:t>どちらも欠席：欠課</a:t>
                      </a:r>
                      <a:endParaRPr kumimoji="1" lang="en-US" altLang="ja-JP" sz="1300" dirty="0"/>
                    </a:p>
                    <a:p>
                      <a:r>
                        <a:rPr kumimoji="1" lang="ja-JP" altLang="en-US" sz="1300" dirty="0"/>
                        <a:t>どちらも出席：出席</a:t>
                      </a:r>
                      <a:endParaRPr kumimoji="1" lang="en-US" altLang="ja-JP" sz="1300" dirty="0"/>
                    </a:p>
                  </a:txBody>
                  <a:tcPr/>
                </a:tc>
                <a:tc>
                  <a:txBody>
                    <a:bodyPr/>
                    <a:lstStyle/>
                    <a:p>
                      <a:r>
                        <a:rPr kumimoji="1" lang="ja-JP" altLang="en-US" sz="1300" dirty="0"/>
                        <a:t>結果、遅刻、早退の判別は自動で可能だが、病欠と事故欠に関しては自動で判断することが今のところ不可能であるため、要相談である。</a:t>
                      </a:r>
                      <a:endParaRPr kumimoji="1" lang="en-US" altLang="ja-JP" sz="1300" dirty="0"/>
                    </a:p>
                  </a:txBody>
                  <a:tcPr/>
                </a:tc>
                <a:extLst>
                  <a:ext uri="{0D108BD9-81ED-4DB2-BD59-A6C34878D82A}">
                    <a16:rowId xmlns:a16="http://schemas.microsoft.com/office/drawing/2014/main" val="171830147"/>
                  </a:ext>
                </a:extLst>
              </a:tr>
              <a:tr h="370840">
                <a:tc>
                  <a:txBody>
                    <a:bodyPr/>
                    <a:lstStyle/>
                    <a:p>
                      <a:endParaRPr kumimoji="1" lang="ja-JP" altLang="en-US" sz="1300" dirty="0"/>
                    </a:p>
                  </a:txBody>
                  <a:tcPr/>
                </a:tc>
                <a:tc>
                  <a:txBody>
                    <a:bodyPr/>
                    <a:lstStyle/>
                    <a:p>
                      <a:r>
                        <a:rPr kumimoji="1" lang="ja-JP" altLang="en-US" sz="1300" dirty="0"/>
                        <a:t>期間選択</a:t>
                      </a:r>
                    </a:p>
                  </a:txBody>
                  <a:tcPr/>
                </a:tc>
                <a:tc>
                  <a:txBody>
                    <a:bodyPr/>
                    <a:lstStyle/>
                    <a:p>
                      <a:r>
                        <a:rPr kumimoji="1" lang="ja-JP" altLang="en-US" sz="1300" dirty="0"/>
                        <a:t>開始日と最終日を決定することができる。また、ボックスを選択するとカレンダーがプルダウンする。</a:t>
                      </a:r>
                    </a:p>
                  </a:txBody>
                  <a:tcPr/>
                </a:tc>
                <a:tc>
                  <a:txBody>
                    <a:bodyPr/>
                    <a:lstStyle/>
                    <a:p>
                      <a:r>
                        <a:rPr kumimoji="1" lang="ja-JP" altLang="en-US" sz="1300" dirty="0"/>
                        <a:t>また、何選択されてない場合はすべての期間で表示する。</a:t>
                      </a:r>
                    </a:p>
                  </a:txBody>
                  <a:tcPr/>
                </a:tc>
                <a:extLst>
                  <a:ext uri="{0D108BD9-81ED-4DB2-BD59-A6C34878D82A}">
                    <a16:rowId xmlns:a16="http://schemas.microsoft.com/office/drawing/2014/main" val="3666037872"/>
                  </a:ext>
                </a:extLst>
              </a:tr>
            </a:tbl>
          </a:graphicData>
        </a:graphic>
      </p:graphicFrame>
    </p:spTree>
    <p:extLst>
      <p:ext uri="{BB962C8B-B14F-4D97-AF65-F5344CB8AC3E}">
        <p14:creationId xmlns:p14="http://schemas.microsoft.com/office/powerpoint/2010/main" val="5331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9B8FA46-86FB-9109-1849-2D2E5EBB25CF}"/>
              </a:ext>
            </a:extLst>
          </p:cNvPr>
          <p:cNvSpPr>
            <a:spLocks noGrp="1"/>
          </p:cNvSpPr>
          <p:nvPr>
            <p:ph type="sldNum" sz="quarter" idx="12"/>
          </p:nvPr>
        </p:nvSpPr>
        <p:spPr/>
        <p:txBody>
          <a:bodyPr/>
          <a:lstStyle/>
          <a:p>
            <a:fld id="{FE577398-8FCA-4A77-ADAB-09A41C9A615B}" type="slidenum">
              <a:rPr kumimoji="1" lang="ja-JP" altLang="en-US" smtClean="0"/>
              <a:t>13</a:t>
            </a:fld>
            <a:endParaRPr kumimoji="1" lang="ja-JP" altLang="en-US"/>
          </a:p>
        </p:txBody>
      </p:sp>
      <p:graphicFrame>
        <p:nvGraphicFramePr>
          <p:cNvPr id="6" name="表 5">
            <a:extLst>
              <a:ext uri="{FF2B5EF4-FFF2-40B4-BE49-F238E27FC236}">
                <a16:creationId xmlns:a16="http://schemas.microsoft.com/office/drawing/2014/main" id="{10C3E7DC-E852-B604-6155-7DD3294BC2C1}"/>
              </a:ext>
            </a:extLst>
          </p:cNvPr>
          <p:cNvGraphicFramePr>
            <a:graphicFrameLocks noGrp="1"/>
          </p:cNvGraphicFramePr>
          <p:nvPr/>
        </p:nvGraphicFramePr>
        <p:xfrm>
          <a:off x="673488" y="1272698"/>
          <a:ext cx="10845024" cy="5120640"/>
        </p:xfrm>
        <a:graphic>
          <a:graphicData uri="http://schemas.openxmlformats.org/drawingml/2006/table">
            <a:tbl>
              <a:tblPr firstRow="1" bandRow="1">
                <a:tableStyleId>{5C22544A-7EE6-4342-B048-85BDC9FD1C3A}</a:tableStyleId>
              </a:tblPr>
              <a:tblGrid>
                <a:gridCol w="1335030">
                  <a:extLst>
                    <a:ext uri="{9D8B030D-6E8A-4147-A177-3AD203B41FA5}">
                      <a16:colId xmlns:a16="http://schemas.microsoft.com/office/drawing/2014/main" val="1990392749"/>
                    </a:ext>
                  </a:extLst>
                </a:gridCol>
                <a:gridCol w="1270463">
                  <a:extLst>
                    <a:ext uri="{9D8B030D-6E8A-4147-A177-3AD203B41FA5}">
                      <a16:colId xmlns:a16="http://schemas.microsoft.com/office/drawing/2014/main" val="3843425260"/>
                    </a:ext>
                  </a:extLst>
                </a:gridCol>
                <a:gridCol w="4429125">
                  <a:extLst>
                    <a:ext uri="{9D8B030D-6E8A-4147-A177-3AD203B41FA5}">
                      <a16:colId xmlns:a16="http://schemas.microsoft.com/office/drawing/2014/main" val="1260385137"/>
                    </a:ext>
                  </a:extLst>
                </a:gridCol>
                <a:gridCol w="3810406">
                  <a:extLst>
                    <a:ext uri="{9D8B030D-6E8A-4147-A177-3AD203B41FA5}">
                      <a16:colId xmlns:a16="http://schemas.microsoft.com/office/drawing/2014/main" val="4007311183"/>
                    </a:ext>
                  </a:extLst>
                </a:gridCol>
              </a:tblGrid>
              <a:tr h="370840">
                <a:tc>
                  <a:txBody>
                    <a:bodyPr/>
                    <a:lstStyle/>
                    <a:p>
                      <a:r>
                        <a:rPr kumimoji="1" lang="ja-JP" altLang="en-US" sz="1300" dirty="0"/>
                        <a:t>グループ</a:t>
                      </a:r>
                    </a:p>
                  </a:txBody>
                  <a:tcPr/>
                </a:tc>
                <a:tc>
                  <a:txBody>
                    <a:bodyPr/>
                    <a:lstStyle/>
                    <a:p>
                      <a:r>
                        <a:rPr kumimoji="1" lang="ja-JP" altLang="en-US" sz="1300" dirty="0"/>
                        <a:t>機能</a:t>
                      </a:r>
                    </a:p>
                  </a:txBody>
                  <a:tcPr/>
                </a:tc>
                <a:tc>
                  <a:txBody>
                    <a:bodyPr/>
                    <a:lstStyle/>
                    <a:p>
                      <a:r>
                        <a:rPr kumimoji="1" lang="ja-JP" altLang="en-US" sz="1300" dirty="0"/>
                        <a:t>詳細</a:t>
                      </a:r>
                    </a:p>
                  </a:txBody>
                  <a:tcPr/>
                </a:tc>
                <a:tc>
                  <a:txBody>
                    <a:bodyPr/>
                    <a:lstStyle/>
                    <a:p>
                      <a:r>
                        <a:rPr kumimoji="1" lang="ja-JP" altLang="en-US" sz="1300" dirty="0"/>
                        <a:t>備考</a:t>
                      </a:r>
                    </a:p>
                  </a:txBody>
                  <a:tcPr/>
                </a:tc>
                <a:extLst>
                  <a:ext uri="{0D108BD9-81ED-4DB2-BD59-A6C34878D82A}">
                    <a16:rowId xmlns:a16="http://schemas.microsoft.com/office/drawing/2014/main" val="3181479491"/>
                  </a:ext>
                </a:extLst>
              </a:tr>
              <a:tr h="370840">
                <a:tc>
                  <a:txBody>
                    <a:bodyPr/>
                    <a:lstStyle/>
                    <a:p>
                      <a:r>
                        <a:rPr kumimoji="1" lang="ja-JP" altLang="en-US" sz="1300" dirty="0"/>
                        <a:t>学生</a:t>
                      </a:r>
                      <a:endParaRPr kumimoji="1" lang="en-US" altLang="ja-JP" sz="1300" dirty="0"/>
                    </a:p>
                  </a:txBody>
                  <a:tcPr/>
                </a:tc>
                <a:tc>
                  <a:txBody>
                    <a:bodyPr/>
                    <a:lstStyle/>
                    <a:p>
                      <a:r>
                        <a:rPr kumimoji="1" lang="ja-JP" altLang="en-US" sz="1300" dirty="0"/>
                        <a:t>ページ遷移</a:t>
                      </a:r>
                    </a:p>
                  </a:txBody>
                  <a:tcPr/>
                </a:tc>
                <a:tc>
                  <a:txBody>
                    <a:bodyPr/>
                    <a:lstStyle/>
                    <a:p>
                      <a:r>
                        <a:rPr kumimoji="1" lang="en-US" altLang="ja-JP" sz="1300" dirty="0"/>
                        <a:t>Logout</a:t>
                      </a:r>
                      <a:r>
                        <a:rPr kumimoji="1" lang="ja-JP" altLang="en-US" sz="1300" dirty="0"/>
                        <a:t>と</a:t>
                      </a:r>
                      <a:r>
                        <a:rPr kumimoji="1" lang="en-US" altLang="ja-JP" sz="1300" dirty="0"/>
                        <a:t>Students List</a:t>
                      </a:r>
                      <a:r>
                        <a:rPr kumimoji="1" lang="ja-JP" altLang="en-US" sz="1300" dirty="0"/>
                        <a:t>に</a:t>
                      </a:r>
                      <a:r>
                        <a:rPr lang="ja-JP" altLang="en-US" sz="1300" dirty="0"/>
                        <a:t>ページ遷移が可能である。</a:t>
                      </a:r>
                      <a:endParaRPr kumimoji="1" lang="ja-JP" altLang="en-US" sz="1300" dirty="0"/>
                    </a:p>
                  </a:txBody>
                  <a:tcPr/>
                </a:tc>
                <a:tc>
                  <a:txBody>
                    <a:bodyPr/>
                    <a:lstStyle/>
                    <a:p>
                      <a:endParaRPr kumimoji="1" lang="ja-JP" altLang="en-US" sz="1300" dirty="0"/>
                    </a:p>
                  </a:txBody>
                  <a:tcPr/>
                </a:tc>
                <a:extLst>
                  <a:ext uri="{0D108BD9-81ED-4DB2-BD59-A6C34878D82A}">
                    <a16:rowId xmlns:a16="http://schemas.microsoft.com/office/drawing/2014/main" val="2278529385"/>
                  </a:ext>
                </a:extLst>
              </a:tr>
              <a:tr h="370840">
                <a:tc>
                  <a:txBody>
                    <a:bodyPr/>
                    <a:lstStyle/>
                    <a:p>
                      <a:endParaRPr kumimoji="1" lang="ja-JP" altLang="en-US" sz="1300" dirty="0"/>
                    </a:p>
                  </a:txBody>
                  <a:tcPr/>
                </a:tc>
                <a:tc>
                  <a:txBody>
                    <a:bodyPr/>
                    <a:lstStyle/>
                    <a:p>
                      <a:r>
                        <a:rPr kumimoji="1" lang="ja-JP" altLang="en-US" sz="1300" dirty="0"/>
                        <a:t>ログイン</a:t>
                      </a:r>
                    </a:p>
                  </a:txBody>
                  <a:tcPr/>
                </a:tc>
                <a:tc>
                  <a:txBody>
                    <a:bodyPr/>
                    <a:lstStyle/>
                    <a:p>
                      <a:r>
                        <a:rPr kumimoji="1" lang="en-US" altLang="ja-JP" sz="1300" dirty="0"/>
                        <a:t>Username</a:t>
                      </a:r>
                      <a:r>
                        <a:rPr kumimoji="1" lang="ja-JP" altLang="en-US" sz="1300" dirty="0"/>
                        <a:t>と</a:t>
                      </a:r>
                      <a:r>
                        <a:rPr kumimoji="1" lang="en-US" altLang="ja-JP" sz="1300" dirty="0"/>
                        <a:t>password</a:t>
                      </a:r>
                      <a:r>
                        <a:rPr kumimoji="1" lang="ja-JP" altLang="en-US" sz="1300" dirty="0"/>
                        <a:t>を使用してログインできる。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3982793988"/>
                  </a:ext>
                </a:extLst>
              </a:tr>
              <a:tr h="370840">
                <a:tc>
                  <a:txBody>
                    <a:bodyPr/>
                    <a:lstStyle/>
                    <a:p>
                      <a:endParaRPr kumimoji="1" lang="ja-JP" altLang="en-US" sz="1300" dirty="0"/>
                    </a:p>
                  </a:txBody>
                  <a:tcPr/>
                </a:tc>
                <a:tc>
                  <a:txBody>
                    <a:bodyPr/>
                    <a:lstStyle/>
                    <a:p>
                      <a:r>
                        <a:rPr kumimoji="1" lang="ja-JP" altLang="en-US" sz="1300" dirty="0"/>
                        <a:t>科目選択</a:t>
                      </a:r>
                    </a:p>
                  </a:txBody>
                  <a:tcPr/>
                </a:tc>
                <a:tc>
                  <a:txBody>
                    <a:bodyPr/>
                    <a:lstStyle/>
                    <a:p>
                      <a:r>
                        <a:rPr kumimoji="1" lang="ja-JP" altLang="en-US" sz="1300" dirty="0"/>
                        <a:t>科目選択一覧にはユーザに関連づけられた科目が表示される。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1948866653"/>
                  </a:ext>
                </a:extLst>
              </a:tr>
              <a:tr h="370840">
                <a:tc>
                  <a:txBody>
                    <a:bodyPr/>
                    <a:lstStyle/>
                    <a:p>
                      <a:endParaRPr kumimoji="1" lang="ja-JP" altLang="en-US" sz="1300" dirty="0"/>
                    </a:p>
                  </a:txBody>
                  <a:tcPr/>
                </a:tc>
                <a:tc>
                  <a:txBody>
                    <a:bodyPr/>
                    <a:lstStyle/>
                    <a:p>
                      <a:r>
                        <a:rPr kumimoji="1" lang="ja-JP" altLang="en-US" sz="1300" dirty="0"/>
                        <a:t>出欠席情報</a:t>
                      </a:r>
                      <a:endParaRPr kumimoji="1" lang="en-US" altLang="ja-JP" sz="1300" dirty="0"/>
                    </a:p>
                    <a:p>
                      <a:r>
                        <a:rPr kumimoji="1" lang="ja-JP" altLang="en-US" sz="1300" dirty="0"/>
                        <a:t>一覧</a:t>
                      </a:r>
                    </a:p>
                  </a:txBody>
                  <a:tcPr/>
                </a:tc>
                <a:tc>
                  <a:txBody>
                    <a:bodyPr/>
                    <a:lstStyle/>
                    <a:p>
                      <a:r>
                        <a:rPr kumimoji="1" lang="ja-JP" altLang="en-US" sz="1300" dirty="0"/>
                        <a:t>選択された科目には必ず所属（学科と学年）とフルネームが関連された出欠席情報を表示する</a:t>
                      </a:r>
                    </a:p>
                  </a:txBody>
                  <a:tcPr/>
                </a:tc>
                <a:tc>
                  <a:txBody>
                    <a:bodyPr/>
                    <a:lstStyle/>
                    <a:p>
                      <a:endParaRPr kumimoji="1" lang="ja-JP" altLang="en-US" sz="1300" dirty="0"/>
                    </a:p>
                  </a:txBody>
                  <a:tcPr/>
                </a:tc>
                <a:extLst>
                  <a:ext uri="{0D108BD9-81ED-4DB2-BD59-A6C34878D82A}">
                    <a16:rowId xmlns:a16="http://schemas.microsoft.com/office/drawing/2014/main" val="463575645"/>
                  </a:ext>
                </a:extLst>
              </a:tr>
              <a:tr h="370840">
                <a:tc>
                  <a:txBody>
                    <a:bodyPr/>
                    <a:lstStyle/>
                    <a:p>
                      <a:endParaRPr kumimoji="1" lang="ja-JP" altLang="en-US" sz="1300" dirty="0"/>
                    </a:p>
                  </a:txBody>
                  <a:tcPr/>
                </a:tc>
                <a:tc>
                  <a:txBody>
                    <a:bodyPr/>
                    <a:lstStyle/>
                    <a:p>
                      <a:r>
                        <a:rPr kumimoji="1" lang="ja-JP" altLang="en-US" sz="1300" dirty="0"/>
                        <a:t>集計</a:t>
                      </a:r>
                    </a:p>
                  </a:txBody>
                  <a:tcPr/>
                </a:tc>
                <a:tc>
                  <a:txBody>
                    <a:bodyPr/>
                    <a:lstStyle/>
                    <a:p>
                      <a:r>
                        <a:rPr kumimoji="1" lang="ja-JP" altLang="en-US" sz="1300" dirty="0"/>
                        <a:t>事故欠、病欠、遅刻、早退、欠課、を自動で判断する。</a:t>
                      </a:r>
                      <a:endParaRPr kumimoji="1" lang="en-US" altLang="ja-JP" sz="1300" dirty="0"/>
                    </a:p>
                    <a:p>
                      <a:r>
                        <a:rPr kumimoji="1" lang="ja-JP" altLang="en-US" sz="1300" dirty="0"/>
                        <a:t>前半のみ欠席：遅刻</a:t>
                      </a:r>
                      <a:endParaRPr kumimoji="1" lang="en-US" altLang="ja-JP" sz="1300" dirty="0"/>
                    </a:p>
                    <a:p>
                      <a:r>
                        <a:rPr kumimoji="1" lang="ja-JP" altLang="en-US" sz="1300" dirty="0"/>
                        <a:t>後半のみ欠席：早退</a:t>
                      </a:r>
                      <a:endParaRPr kumimoji="1" lang="en-US" altLang="ja-JP" sz="1300" dirty="0"/>
                    </a:p>
                    <a:p>
                      <a:r>
                        <a:rPr kumimoji="1" lang="ja-JP" altLang="en-US" sz="1300" dirty="0"/>
                        <a:t>どちらも欠席：欠課</a:t>
                      </a:r>
                      <a:endParaRPr kumimoji="1" lang="en-US" altLang="ja-JP" sz="1300" dirty="0"/>
                    </a:p>
                    <a:p>
                      <a:r>
                        <a:rPr kumimoji="1" lang="ja-JP" altLang="en-US" sz="1300" dirty="0"/>
                        <a:t>どちらも出席：出席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結果、遅刻、早退の判別は自動で可能だが、病欠と事故欠に関しては自動で判断することが今のところ不可能であるため、要相談である。</a:t>
                      </a:r>
                      <a:endParaRPr kumimoji="1" lang="en-US" altLang="ja-JP" sz="1300" dirty="0"/>
                    </a:p>
                    <a:p>
                      <a:endParaRPr kumimoji="1" lang="ja-JP" altLang="en-US" sz="1300" dirty="0"/>
                    </a:p>
                  </a:txBody>
                  <a:tcPr/>
                </a:tc>
                <a:extLst>
                  <a:ext uri="{0D108BD9-81ED-4DB2-BD59-A6C34878D82A}">
                    <a16:rowId xmlns:a16="http://schemas.microsoft.com/office/drawing/2014/main" val="171830147"/>
                  </a:ext>
                </a:extLst>
              </a:tr>
              <a:tr h="370840">
                <a:tc>
                  <a:txBody>
                    <a:bodyPr/>
                    <a:lstStyle/>
                    <a:p>
                      <a:endParaRPr kumimoji="1" lang="ja-JP" altLang="en-US" sz="1300" dirty="0"/>
                    </a:p>
                  </a:txBody>
                  <a:tcPr/>
                </a:tc>
                <a:tc>
                  <a:txBody>
                    <a:bodyPr/>
                    <a:lstStyle/>
                    <a:p>
                      <a:r>
                        <a:rPr kumimoji="1" lang="ja-JP" altLang="en-US" sz="1300" dirty="0"/>
                        <a:t>期間選択</a:t>
                      </a:r>
                    </a:p>
                  </a:txBody>
                  <a:tcPr/>
                </a:tc>
                <a:tc>
                  <a:txBody>
                    <a:bodyPr/>
                    <a:lstStyle/>
                    <a:p>
                      <a:r>
                        <a:rPr kumimoji="1" lang="ja-JP" altLang="en-US" sz="1300" dirty="0"/>
                        <a:t>開始日と最終日を決定することができる。また、ボックスを選択するとカレンダーがプルダウンする。</a:t>
                      </a:r>
                    </a:p>
                  </a:txBody>
                  <a:tcPr/>
                </a:tc>
                <a:tc>
                  <a:txBody>
                    <a:bodyPr/>
                    <a:lstStyle/>
                    <a:p>
                      <a:r>
                        <a:rPr kumimoji="1" lang="ja-JP" altLang="en-US" sz="1300" dirty="0"/>
                        <a:t>また、何選択されてない場合はすべての期間で表示する。</a:t>
                      </a:r>
                    </a:p>
                  </a:txBody>
                  <a:tcPr/>
                </a:tc>
                <a:extLst>
                  <a:ext uri="{0D108BD9-81ED-4DB2-BD59-A6C34878D82A}">
                    <a16:rowId xmlns:a16="http://schemas.microsoft.com/office/drawing/2014/main" val="3666037872"/>
                  </a:ext>
                </a:extLst>
              </a:tr>
              <a:tr h="370840">
                <a:tc>
                  <a:txBody>
                    <a:bodyPr/>
                    <a:lstStyle/>
                    <a:p>
                      <a:endParaRPr kumimoji="1" lang="ja-JP" altLang="en-US" sz="1300" dirty="0"/>
                    </a:p>
                  </a:txBody>
                  <a:tcPr/>
                </a:tc>
                <a:tc>
                  <a:txBody>
                    <a:bodyPr/>
                    <a:lstStyle/>
                    <a:p>
                      <a:r>
                        <a:rPr kumimoji="1" lang="ja-JP" altLang="en-US" sz="1300" dirty="0"/>
                        <a:t>エクスポート</a:t>
                      </a:r>
                    </a:p>
                  </a:txBody>
                  <a:tcPr/>
                </a:tc>
                <a:tc>
                  <a:txBody>
                    <a:bodyPr/>
                    <a:lstStyle/>
                    <a:p>
                      <a:r>
                        <a:rPr kumimoji="1" lang="ja-JP" altLang="en-US" sz="1300" dirty="0"/>
                        <a:t>選択された期間と科目で事故欠、病欠、遅刻、早退、欠課、を</a:t>
                      </a:r>
                      <a:r>
                        <a:rPr kumimoji="1" lang="en-US" altLang="ja-JP" sz="1300" dirty="0"/>
                        <a:t>CSV</a:t>
                      </a:r>
                      <a:r>
                        <a:rPr kumimoji="1" lang="ja-JP" altLang="en-US" sz="1300" dirty="0"/>
                        <a:t>で出力する。</a:t>
                      </a:r>
                    </a:p>
                  </a:txBody>
                  <a:tcPr/>
                </a:tc>
                <a:tc>
                  <a:txBody>
                    <a:bodyPr/>
                    <a:lstStyle/>
                    <a:p>
                      <a:endParaRPr kumimoji="1" lang="ja-JP" altLang="en-US" sz="1300" dirty="0"/>
                    </a:p>
                  </a:txBody>
                  <a:tcPr/>
                </a:tc>
                <a:extLst>
                  <a:ext uri="{0D108BD9-81ED-4DB2-BD59-A6C34878D82A}">
                    <a16:rowId xmlns:a16="http://schemas.microsoft.com/office/drawing/2014/main" val="2435557526"/>
                  </a:ext>
                </a:extLst>
              </a:tr>
              <a:tr h="370840">
                <a:tc>
                  <a:txBody>
                    <a:bodyPr/>
                    <a:lstStyle/>
                    <a:p>
                      <a:r>
                        <a:rPr kumimoji="1" lang="ja-JP" altLang="en-US" sz="1300" dirty="0"/>
                        <a:t>科目担当</a:t>
                      </a:r>
                    </a:p>
                  </a:txBody>
                  <a:tcPr/>
                </a:tc>
                <a:tc>
                  <a:txBody>
                    <a:bodyPr/>
                    <a:lstStyle/>
                    <a:p>
                      <a:r>
                        <a:rPr kumimoji="1" lang="ja-JP" altLang="en-US" sz="1300" dirty="0"/>
                        <a:t>データ修正</a:t>
                      </a:r>
                    </a:p>
                  </a:txBody>
                  <a:tcPr/>
                </a:tc>
                <a:tc>
                  <a:txBody>
                    <a:bodyPr/>
                    <a:lstStyle/>
                    <a:p>
                      <a:r>
                        <a:rPr kumimoji="1" lang="ja-JP" altLang="en-US" sz="1300" dirty="0"/>
                        <a:t>科目に関連するデータのみ管理者画面でも修正可能であるが、基本は登録ページで変更ができる。</a:t>
                      </a:r>
                    </a:p>
                  </a:txBody>
                  <a:tcPr/>
                </a:tc>
                <a:tc>
                  <a:txBody>
                    <a:bodyPr/>
                    <a:lstStyle/>
                    <a:p>
                      <a:r>
                        <a:rPr kumimoji="1" lang="ja-JP" altLang="en-US" sz="1300" dirty="0"/>
                        <a:t>アクセス権等の詳細はモデルページ参照</a:t>
                      </a:r>
                    </a:p>
                  </a:txBody>
                  <a:tcPr/>
                </a:tc>
                <a:extLst>
                  <a:ext uri="{0D108BD9-81ED-4DB2-BD59-A6C34878D82A}">
                    <a16:rowId xmlns:a16="http://schemas.microsoft.com/office/drawing/2014/main" val="961553657"/>
                  </a:ext>
                </a:extLst>
              </a:tr>
              <a:tr h="370840">
                <a:tc>
                  <a:txBody>
                    <a:bodyPr/>
                    <a:lstStyle/>
                    <a:p>
                      <a:r>
                        <a:rPr kumimoji="1" lang="ja-JP" altLang="en-US" sz="1300" dirty="0"/>
                        <a:t>学級担任</a:t>
                      </a:r>
                    </a:p>
                  </a:txBody>
                  <a:tcPr/>
                </a:tc>
                <a:tc>
                  <a:txBody>
                    <a:bodyPr/>
                    <a:lstStyle/>
                    <a:p>
                      <a:r>
                        <a:rPr kumimoji="1" lang="ja-JP" altLang="en-US" sz="1300" dirty="0"/>
                        <a:t>データ修正</a:t>
                      </a:r>
                    </a:p>
                  </a:txBody>
                  <a:tcPr/>
                </a:tc>
                <a:tc>
                  <a:txBody>
                    <a:bodyPr/>
                    <a:lstStyle/>
                    <a:p>
                      <a:r>
                        <a:rPr kumimoji="1" lang="ja-JP" altLang="en-US" sz="1300" dirty="0"/>
                        <a:t>すべてのデータを管理者画面でも修正可能可能であるが、基本は登録ページで変更ができる。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アクセス権等の詳細はモデルページ参照</a:t>
                      </a:r>
                    </a:p>
                  </a:txBody>
                  <a:tcPr/>
                </a:tc>
                <a:extLst>
                  <a:ext uri="{0D108BD9-81ED-4DB2-BD59-A6C34878D82A}">
                    <a16:rowId xmlns:a16="http://schemas.microsoft.com/office/drawing/2014/main" val="3457076440"/>
                  </a:ext>
                </a:extLst>
              </a:tr>
            </a:tbl>
          </a:graphicData>
        </a:graphic>
      </p:graphicFrame>
      <p:sp>
        <p:nvSpPr>
          <p:cNvPr id="7" name="タイトル 1">
            <a:extLst>
              <a:ext uri="{FF2B5EF4-FFF2-40B4-BE49-F238E27FC236}">
                <a16:creationId xmlns:a16="http://schemas.microsoft.com/office/drawing/2014/main" id="{3B2F7450-FDFD-871C-8DDD-47D593CFA02C}"/>
              </a:ext>
            </a:extLst>
          </p:cNvPr>
          <p:cNvSpPr>
            <a:spLocks noGrp="1"/>
          </p:cNvSpPr>
          <p:nvPr>
            <p:ph type="title"/>
          </p:nvPr>
        </p:nvSpPr>
        <p:spPr>
          <a:xfrm>
            <a:off x="1065229" y="321310"/>
            <a:ext cx="10515600" cy="1325563"/>
          </a:xfrm>
        </p:spPr>
        <p:txBody>
          <a:bodyPr/>
          <a:lstStyle/>
          <a:p>
            <a:r>
              <a:rPr kumimoji="1" lang="ja-JP" altLang="en-US" dirty="0"/>
              <a:t>機能一覧と詳細</a:t>
            </a:r>
          </a:p>
        </p:txBody>
      </p:sp>
    </p:spTree>
    <p:extLst>
      <p:ext uri="{BB962C8B-B14F-4D97-AF65-F5344CB8AC3E}">
        <p14:creationId xmlns:p14="http://schemas.microsoft.com/office/powerpoint/2010/main" val="270774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82C27-A19E-B06B-BBEC-BF68946592E2}"/>
              </a:ext>
            </a:extLst>
          </p:cNvPr>
          <p:cNvSpPr>
            <a:spLocks noGrp="1"/>
          </p:cNvSpPr>
          <p:nvPr>
            <p:ph type="title"/>
          </p:nvPr>
        </p:nvSpPr>
        <p:spPr>
          <a:xfrm>
            <a:off x="838200" y="2766218"/>
            <a:ext cx="10515600" cy="1325563"/>
          </a:xfrm>
        </p:spPr>
        <p:txBody>
          <a:bodyPr/>
          <a:lstStyle/>
          <a:p>
            <a:pPr algn="ctr"/>
            <a:r>
              <a:rPr kumimoji="1" lang="ja-JP" altLang="en-US" dirty="0"/>
              <a:t>初期設定</a:t>
            </a:r>
          </a:p>
        </p:txBody>
      </p:sp>
      <p:sp>
        <p:nvSpPr>
          <p:cNvPr id="4" name="スライド番号プレースホルダー 3">
            <a:extLst>
              <a:ext uri="{FF2B5EF4-FFF2-40B4-BE49-F238E27FC236}">
                <a16:creationId xmlns:a16="http://schemas.microsoft.com/office/drawing/2014/main" id="{6CC79F88-8ECB-5CF2-21EF-AF39A4600523}"/>
              </a:ext>
            </a:extLst>
          </p:cNvPr>
          <p:cNvSpPr>
            <a:spLocks noGrp="1"/>
          </p:cNvSpPr>
          <p:nvPr>
            <p:ph type="sldNum" sz="quarter" idx="12"/>
          </p:nvPr>
        </p:nvSpPr>
        <p:spPr/>
        <p:txBody>
          <a:bodyPr/>
          <a:lstStyle/>
          <a:p>
            <a:fld id="{FE577398-8FCA-4A77-ADAB-09A41C9A615B}" type="slidenum">
              <a:rPr kumimoji="1" lang="ja-JP" altLang="en-US" smtClean="0"/>
              <a:t>14</a:t>
            </a:fld>
            <a:endParaRPr kumimoji="1" lang="ja-JP" altLang="en-US"/>
          </a:p>
        </p:txBody>
      </p:sp>
    </p:spTree>
    <p:extLst>
      <p:ext uri="{BB962C8B-B14F-4D97-AF65-F5344CB8AC3E}">
        <p14:creationId xmlns:p14="http://schemas.microsoft.com/office/powerpoint/2010/main" val="345700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CC63A-94C0-8896-3D5D-DCD950AD91C9}"/>
              </a:ext>
            </a:extLst>
          </p:cNvPr>
          <p:cNvSpPr>
            <a:spLocks noGrp="1"/>
          </p:cNvSpPr>
          <p:nvPr>
            <p:ph type="title"/>
          </p:nvPr>
        </p:nvSpPr>
        <p:spPr/>
        <p:txBody>
          <a:bodyPr/>
          <a:lstStyle/>
          <a:p>
            <a:r>
              <a:rPr lang="ja-JP" altLang="en-US" dirty="0"/>
              <a:t>学生登録（ユーザ登録）</a:t>
            </a:r>
            <a:endParaRPr kumimoji="1" lang="ja-JP" altLang="en-US" dirty="0"/>
          </a:p>
        </p:txBody>
      </p:sp>
      <p:sp>
        <p:nvSpPr>
          <p:cNvPr id="3" name="コンテンツ プレースホルダー 2">
            <a:extLst>
              <a:ext uri="{FF2B5EF4-FFF2-40B4-BE49-F238E27FC236}">
                <a16:creationId xmlns:a16="http://schemas.microsoft.com/office/drawing/2014/main" id="{9FE1BA4F-4411-87A5-0FBB-AEF1BC28EA49}"/>
              </a:ext>
            </a:extLst>
          </p:cNvPr>
          <p:cNvSpPr>
            <a:spLocks noGrp="1"/>
          </p:cNvSpPr>
          <p:nvPr>
            <p:ph idx="1"/>
          </p:nvPr>
        </p:nvSpPr>
        <p:spPr>
          <a:xfrm>
            <a:off x="838200" y="1825625"/>
            <a:ext cx="10515600" cy="587791"/>
          </a:xfrm>
        </p:spPr>
        <p:txBody>
          <a:bodyPr/>
          <a:lstStyle/>
          <a:p>
            <a:pPr marL="0" indent="0">
              <a:buNone/>
            </a:pPr>
            <a:r>
              <a:rPr kumimoji="1" lang="ja-JP" altLang="en-US" dirty="0"/>
              <a:t>・以下の項目で学生の</a:t>
            </a:r>
            <a:r>
              <a:rPr lang="ja-JP" altLang="en-US" dirty="0"/>
              <a:t>登録を学級担任が行う。</a:t>
            </a:r>
            <a:endParaRPr lang="en-US" altLang="ja-JP" dirty="0"/>
          </a:p>
          <a:p>
            <a:pPr marL="0"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D841DBA-B40D-B0F4-7DBF-28F733869657}"/>
              </a:ext>
            </a:extLst>
          </p:cNvPr>
          <p:cNvSpPr>
            <a:spLocks noGrp="1"/>
          </p:cNvSpPr>
          <p:nvPr>
            <p:ph type="sldNum" sz="quarter" idx="12"/>
          </p:nvPr>
        </p:nvSpPr>
        <p:spPr/>
        <p:txBody>
          <a:bodyPr/>
          <a:lstStyle/>
          <a:p>
            <a:fld id="{FE577398-8FCA-4A77-ADAB-09A41C9A615B}" type="slidenum">
              <a:rPr kumimoji="1" lang="ja-JP" altLang="en-US" smtClean="0"/>
              <a:t>15</a:t>
            </a:fld>
            <a:endParaRPr kumimoji="1" lang="ja-JP" altLang="en-US"/>
          </a:p>
        </p:txBody>
      </p:sp>
      <p:graphicFrame>
        <p:nvGraphicFramePr>
          <p:cNvPr id="5" name="表 5">
            <a:extLst>
              <a:ext uri="{FF2B5EF4-FFF2-40B4-BE49-F238E27FC236}">
                <a16:creationId xmlns:a16="http://schemas.microsoft.com/office/drawing/2014/main" id="{DEC6536C-A824-5086-86FB-127F79546C6F}"/>
              </a:ext>
            </a:extLst>
          </p:cNvPr>
          <p:cNvGraphicFramePr>
            <a:graphicFrameLocks noGrp="1"/>
          </p:cNvGraphicFramePr>
          <p:nvPr/>
        </p:nvGraphicFramePr>
        <p:xfrm>
          <a:off x="2118514" y="2413416"/>
          <a:ext cx="7954971" cy="3337560"/>
        </p:xfrm>
        <a:graphic>
          <a:graphicData uri="http://schemas.openxmlformats.org/drawingml/2006/table">
            <a:tbl>
              <a:tblPr firstRow="1" bandRow="1">
                <a:tableStyleId>{5C22544A-7EE6-4342-B048-85BDC9FD1C3A}</a:tableStyleId>
              </a:tblPr>
              <a:tblGrid>
                <a:gridCol w="2075664">
                  <a:extLst>
                    <a:ext uri="{9D8B030D-6E8A-4147-A177-3AD203B41FA5}">
                      <a16:colId xmlns:a16="http://schemas.microsoft.com/office/drawing/2014/main" val="2834920524"/>
                    </a:ext>
                  </a:extLst>
                </a:gridCol>
                <a:gridCol w="5879307">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ユーザ名</a:t>
                      </a:r>
                      <a:endParaRPr kumimoji="1" lang="en-US" altLang="ja-JP" dirty="0"/>
                    </a:p>
                  </a:txBody>
                  <a:tcPr/>
                </a:tc>
                <a:tc>
                  <a:txBody>
                    <a:bodyPr/>
                    <a:lstStyle/>
                    <a:p>
                      <a:r>
                        <a:rPr kumimoji="1" lang="en-US" altLang="ja-JP" dirty="0"/>
                        <a:t>S</a:t>
                      </a:r>
                      <a:r>
                        <a:rPr kumimoji="1" lang="ja-JP" altLang="en-US" dirty="0"/>
                        <a:t>から始まる学籍番号</a:t>
                      </a:r>
                    </a:p>
                  </a:txBody>
                  <a:tcPr/>
                </a:tc>
                <a:extLst>
                  <a:ext uri="{0D108BD9-81ED-4DB2-BD59-A6C34878D82A}">
                    <a16:rowId xmlns:a16="http://schemas.microsoft.com/office/drawing/2014/main" val="2749665138"/>
                  </a:ext>
                </a:extLst>
              </a:tr>
              <a:tr h="370840">
                <a:tc>
                  <a:txBody>
                    <a:bodyPr/>
                    <a:lstStyle/>
                    <a:p>
                      <a:r>
                        <a:rPr kumimoji="1" lang="ja-JP" altLang="en-US" dirty="0"/>
                        <a:t>氏名</a:t>
                      </a:r>
                    </a:p>
                  </a:txBody>
                  <a:tcPr/>
                </a:tc>
                <a:tc>
                  <a:txBody>
                    <a:bodyPr/>
                    <a:lstStyle/>
                    <a:p>
                      <a:r>
                        <a:rPr kumimoji="1" lang="ja-JP" altLang="en-US" dirty="0"/>
                        <a:t>フルネームを使用する。</a:t>
                      </a:r>
                    </a:p>
                  </a:txBody>
                  <a:tcPr/>
                </a:tc>
                <a:extLst>
                  <a:ext uri="{0D108BD9-81ED-4DB2-BD59-A6C34878D82A}">
                    <a16:rowId xmlns:a16="http://schemas.microsoft.com/office/drawing/2014/main" val="3906050622"/>
                  </a:ext>
                </a:extLst>
              </a:tr>
              <a:tr h="370840">
                <a:tc>
                  <a:txBody>
                    <a:bodyPr/>
                    <a:lstStyle/>
                    <a:p>
                      <a:r>
                        <a:rPr kumimoji="1" lang="ja-JP" altLang="en-US" dirty="0"/>
                        <a:t>メールアドレス</a:t>
                      </a:r>
                    </a:p>
                  </a:txBody>
                  <a:tcPr/>
                </a:tc>
                <a:tc>
                  <a:txBody>
                    <a:bodyPr/>
                    <a:lstStyle/>
                    <a:p>
                      <a:r>
                        <a:rPr kumimoji="1" lang="en-US" altLang="ja-JP" dirty="0"/>
                        <a:t>S</a:t>
                      </a:r>
                      <a:r>
                        <a:rPr kumimoji="1" lang="ja-JP" altLang="en-US" dirty="0"/>
                        <a:t>から始まる学籍番号＋</a:t>
                      </a:r>
                      <a:r>
                        <a:rPr kumimoji="1" lang="en-US" altLang="ja-JP" dirty="0"/>
                        <a:t>@salesio-sp.ac.jp</a:t>
                      </a:r>
                      <a:endParaRPr kumimoji="1" lang="ja-JP" altLang="en-US" dirty="0"/>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学年と学科を選択する。</a:t>
                      </a:r>
                    </a:p>
                  </a:txBody>
                  <a:tcPr/>
                </a:tc>
                <a:extLst>
                  <a:ext uri="{0D108BD9-81ED-4DB2-BD59-A6C34878D82A}">
                    <a16:rowId xmlns:a16="http://schemas.microsoft.com/office/drawing/2014/main" val="4130340060"/>
                  </a:ext>
                </a:extLst>
              </a:tr>
              <a:tr h="370840">
                <a:tc>
                  <a:txBody>
                    <a:bodyPr/>
                    <a:lstStyle/>
                    <a:p>
                      <a:r>
                        <a:rPr kumimoji="1" lang="ja-JP" altLang="en-US" dirty="0"/>
                        <a:t>科目</a:t>
                      </a:r>
                    </a:p>
                  </a:txBody>
                  <a:tcPr/>
                </a:tc>
                <a:tc>
                  <a:txBody>
                    <a:bodyPr/>
                    <a:lstStyle/>
                    <a:p>
                      <a:r>
                        <a:rPr kumimoji="1" lang="ja-JP" altLang="en-US" dirty="0"/>
                        <a:t>その生徒が参加する科目を選択する。</a:t>
                      </a:r>
                    </a:p>
                  </a:txBody>
                  <a:tcPr/>
                </a:tc>
                <a:extLst>
                  <a:ext uri="{0D108BD9-81ED-4DB2-BD59-A6C34878D82A}">
                    <a16:rowId xmlns:a16="http://schemas.microsoft.com/office/drawing/2014/main" val="3080610477"/>
                  </a:ext>
                </a:extLst>
              </a:tr>
              <a:tr h="370840">
                <a:tc>
                  <a:txBody>
                    <a:bodyPr/>
                    <a:lstStyle/>
                    <a:p>
                      <a:r>
                        <a:rPr kumimoji="1" lang="ja-JP" altLang="en-US" dirty="0"/>
                        <a:t>パーミッション</a:t>
                      </a:r>
                    </a:p>
                  </a:txBody>
                  <a:tcPr/>
                </a:tc>
                <a:tc>
                  <a:txBody>
                    <a:bodyPr/>
                    <a:lstStyle/>
                    <a:p>
                      <a:r>
                        <a:rPr kumimoji="1" lang="ja-JP" altLang="en-US" dirty="0"/>
                        <a:t>アクティブのみにチェックを入れる。</a:t>
                      </a:r>
                    </a:p>
                  </a:txBody>
                  <a:tcPr/>
                </a:tc>
                <a:extLst>
                  <a:ext uri="{0D108BD9-81ED-4DB2-BD59-A6C34878D82A}">
                    <a16:rowId xmlns:a16="http://schemas.microsoft.com/office/drawing/2014/main" val="4257019323"/>
                  </a:ext>
                </a:extLst>
              </a:tr>
              <a:tr h="370840">
                <a:tc>
                  <a:txBody>
                    <a:bodyPr/>
                    <a:lstStyle/>
                    <a:p>
                      <a:r>
                        <a:rPr kumimoji="1" lang="ja-JP" altLang="en-US" dirty="0"/>
                        <a:t>グループ</a:t>
                      </a:r>
                    </a:p>
                  </a:txBody>
                  <a:tcPr/>
                </a:tc>
                <a:tc>
                  <a:txBody>
                    <a:bodyPr/>
                    <a:lstStyle/>
                    <a:p>
                      <a:r>
                        <a:rPr kumimoji="1" lang="en-US" altLang="ja-JP" dirty="0"/>
                        <a:t>Student</a:t>
                      </a:r>
                      <a:r>
                        <a:rPr kumimoji="1" lang="ja-JP" altLang="en-US" dirty="0"/>
                        <a:t>を選択する。</a:t>
                      </a:r>
                    </a:p>
                  </a:txBody>
                  <a:tcPr/>
                </a:tc>
                <a:extLst>
                  <a:ext uri="{0D108BD9-81ED-4DB2-BD59-A6C34878D82A}">
                    <a16:rowId xmlns:a16="http://schemas.microsoft.com/office/drawing/2014/main" val="1363001106"/>
                  </a:ext>
                </a:extLst>
              </a:tr>
              <a:tr h="370840">
                <a:tc>
                  <a:txBody>
                    <a:bodyPr/>
                    <a:lstStyle/>
                    <a:p>
                      <a:r>
                        <a:rPr kumimoji="1" lang="ja-JP" altLang="en-US" dirty="0"/>
                        <a:t>パスワード</a:t>
                      </a:r>
                    </a:p>
                  </a:txBody>
                  <a:tcPr/>
                </a:tc>
                <a:tc>
                  <a:txBody>
                    <a:bodyPr/>
                    <a:lstStyle/>
                    <a:p>
                      <a:r>
                        <a:rPr kumimoji="1" lang="ja-JP" altLang="en-US" dirty="0"/>
                        <a:t>パスワードを自由に登録する。</a:t>
                      </a:r>
                    </a:p>
                  </a:txBody>
                  <a:tcPr/>
                </a:tc>
                <a:extLst>
                  <a:ext uri="{0D108BD9-81ED-4DB2-BD59-A6C34878D82A}">
                    <a16:rowId xmlns:a16="http://schemas.microsoft.com/office/drawing/2014/main" val="2980871800"/>
                  </a:ext>
                </a:extLst>
              </a:tr>
            </a:tbl>
          </a:graphicData>
        </a:graphic>
      </p:graphicFrame>
      <p:sp>
        <p:nvSpPr>
          <p:cNvPr id="10" name="コンテンツ プレースホルダー 2">
            <a:extLst>
              <a:ext uri="{FF2B5EF4-FFF2-40B4-BE49-F238E27FC236}">
                <a16:creationId xmlns:a16="http://schemas.microsoft.com/office/drawing/2014/main" id="{59F76173-751F-8EB6-3DEC-E8F2D8527AED}"/>
              </a:ext>
            </a:extLst>
          </p:cNvPr>
          <p:cNvSpPr txBox="1">
            <a:spLocks/>
          </p:cNvSpPr>
          <p:nvPr/>
        </p:nvSpPr>
        <p:spPr>
          <a:xfrm>
            <a:off x="838200" y="5786000"/>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92791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4D01C-FE20-D32E-FCDC-00606F0B3443}"/>
              </a:ext>
            </a:extLst>
          </p:cNvPr>
          <p:cNvSpPr>
            <a:spLocks noGrp="1"/>
          </p:cNvSpPr>
          <p:nvPr>
            <p:ph type="title"/>
          </p:nvPr>
        </p:nvSpPr>
        <p:spPr/>
        <p:txBody>
          <a:bodyPr/>
          <a:lstStyle/>
          <a:p>
            <a:r>
              <a:rPr lang="ja-JP" altLang="en-US" dirty="0"/>
              <a:t>教員登録（ユーザ登録）</a:t>
            </a:r>
            <a:endParaRPr kumimoji="1" lang="ja-JP" altLang="en-US" dirty="0"/>
          </a:p>
        </p:txBody>
      </p:sp>
      <p:sp>
        <p:nvSpPr>
          <p:cNvPr id="4" name="スライド番号プレースホルダー 3">
            <a:extLst>
              <a:ext uri="{FF2B5EF4-FFF2-40B4-BE49-F238E27FC236}">
                <a16:creationId xmlns:a16="http://schemas.microsoft.com/office/drawing/2014/main" id="{C8F9ED71-8526-9E55-883B-9E1B9ECBD1E5}"/>
              </a:ext>
            </a:extLst>
          </p:cNvPr>
          <p:cNvSpPr>
            <a:spLocks noGrp="1"/>
          </p:cNvSpPr>
          <p:nvPr>
            <p:ph type="sldNum" sz="quarter" idx="12"/>
          </p:nvPr>
        </p:nvSpPr>
        <p:spPr/>
        <p:txBody>
          <a:bodyPr/>
          <a:lstStyle/>
          <a:p>
            <a:fld id="{FE577398-8FCA-4A77-ADAB-09A41C9A615B}" type="slidenum">
              <a:rPr kumimoji="1" lang="ja-JP" altLang="en-US" smtClean="0"/>
              <a:t>16</a:t>
            </a:fld>
            <a:endParaRPr kumimoji="1" lang="ja-JP" altLang="en-US"/>
          </a:p>
        </p:txBody>
      </p:sp>
      <p:sp>
        <p:nvSpPr>
          <p:cNvPr id="5" name="コンテンツ プレースホルダー 2">
            <a:extLst>
              <a:ext uri="{FF2B5EF4-FFF2-40B4-BE49-F238E27FC236}">
                <a16:creationId xmlns:a16="http://schemas.microsoft.com/office/drawing/2014/main" id="{D8E64159-0B12-00EB-1270-53F914B130ED}"/>
              </a:ext>
            </a:extLst>
          </p:cNvPr>
          <p:cNvSpPr>
            <a:spLocks noGrp="1"/>
          </p:cNvSpPr>
          <p:nvPr>
            <p:ph idx="1"/>
          </p:nvPr>
        </p:nvSpPr>
        <p:spPr>
          <a:xfrm>
            <a:off x="838200" y="1825625"/>
            <a:ext cx="10515600" cy="587791"/>
          </a:xfrm>
        </p:spPr>
        <p:txBody>
          <a:bodyPr/>
          <a:lstStyle/>
          <a:p>
            <a:pPr marL="0" indent="0">
              <a:buNone/>
            </a:pPr>
            <a:r>
              <a:rPr kumimoji="1" lang="ja-JP" altLang="en-US" dirty="0"/>
              <a:t>・以下の項目で教員の登録を</a:t>
            </a:r>
            <a:r>
              <a:rPr lang="ja-JP" altLang="en-US" dirty="0"/>
              <a:t>学級担任が行う。</a:t>
            </a:r>
            <a:endParaRPr lang="en-US" altLang="ja-JP" dirty="0"/>
          </a:p>
          <a:p>
            <a:pPr marL="0" indent="0">
              <a:buNone/>
            </a:pPr>
            <a:endParaRPr lang="en-US" altLang="ja-JP" dirty="0"/>
          </a:p>
          <a:p>
            <a:endParaRPr kumimoji="1" lang="ja-JP" altLang="en-US" dirty="0"/>
          </a:p>
        </p:txBody>
      </p:sp>
      <p:graphicFrame>
        <p:nvGraphicFramePr>
          <p:cNvPr id="6" name="表 5">
            <a:extLst>
              <a:ext uri="{FF2B5EF4-FFF2-40B4-BE49-F238E27FC236}">
                <a16:creationId xmlns:a16="http://schemas.microsoft.com/office/drawing/2014/main" id="{9BD11ABD-A2C5-0C05-7E86-5CF7F32F8B54}"/>
              </a:ext>
            </a:extLst>
          </p:cNvPr>
          <p:cNvGraphicFramePr>
            <a:graphicFrameLocks noGrp="1"/>
          </p:cNvGraphicFramePr>
          <p:nvPr/>
        </p:nvGraphicFramePr>
        <p:xfrm>
          <a:off x="2032000" y="2548353"/>
          <a:ext cx="8128000" cy="3337560"/>
        </p:xfrm>
        <a:graphic>
          <a:graphicData uri="http://schemas.openxmlformats.org/drawingml/2006/table">
            <a:tbl>
              <a:tblPr firstRow="1" bandRow="1">
                <a:tableStyleId>{5C22544A-7EE6-4342-B048-85BDC9FD1C3A}</a:tableStyleId>
              </a:tblPr>
              <a:tblGrid>
                <a:gridCol w="1804194">
                  <a:extLst>
                    <a:ext uri="{9D8B030D-6E8A-4147-A177-3AD203B41FA5}">
                      <a16:colId xmlns:a16="http://schemas.microsoft.com/office/drawing/2014/main" val="2834920524"/>
                    </a:ext>
                  </a:extLst>
                </a:gridCol>
                <a:gridCol w="6323806">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ユーザ名</a:t>
                      </a:r>
                      <a:endParaRPr kumimoji="1" lang="en-US" altLang="ja-JP" dirty="0"/>
                    </a:p>
                  </a:txBody>
                  <a:tcPr/>
                </a:tc>
                <a:tc>
                  <a:txBody>
                    <a:bodyPr/>
                    <a:lstStyle/>
                    <a:p>
                      <a:r>
                        <a:rPr kumimoji="1" lang="ja-JP" altLang="en-US" dirty="0"/>
                        <a:t>自由に決めてることができる</a:t>
                      </a:r>
                    </a:p>
                  </a:txBody>
                  <a:tcPr/>
                </a:tc>
                <a:extLst>
                  <a:ext uri="{0D108BD9-81ED-4DB2-BD59-A6C34878D82A}">
                    <a16:rowId xmlns:a16="http://schemas.microsoft.com/office/drawing/2014/main" val="2749665138"/>
                  </a:ext>
                </a:extLst>
              </a:tr>
              <a:tr h="370840">
                <a:tc>
                  <a:txBody>
                    <a:bodyPr/>
                    <a:lstStyle/>
                    <a:p>
                      <a:r>
                        <a:rPr kumimoji="1" lang="ja-JP" altLang="en-US" dirty="0"/>
                        <a:t>氏名</a:t>
                      </a:r>
                    </a:p>
                  </a:txBody>
                  <a:tcPr/>
                </a:tc>
                <a:tc>
                  <a:txBody>
                    <a:bodyPr/>
                    <a:lstStyle/>
                    <a:p>
                      <a:r>
                        <a:rPr kumimoji="1" lang="ja-JP" altLang="en-US" dirty="0"/>
                        <a:t>フルネームを使用する。</a:t>
                      </a:r>
                    </a:p>
                  </a:txBody>
                  <a:tcPr/>
                </a:tc>
                <a:extLst>
                  <a:ext uri="{0D108BD9-81ED-4DB2-BD59-A6C34878D82A}">
                    <a16:rowId xmlns:a16="http://schemas.microsoft.com/office/drawing/2014/main" val="3906050622"/>
                  </a:ext>
                </a:extLst>
              </a:tr>
              <a:tr h="370840">
                <a:tc>
                  <a:txBody>
                    <a:bodyPr/>
                    <a:lstStyle/>
                    <a:p>
                      <a:r>
                        <a:rPr kumimoji="1" lang="ja-JP" altLang="en-US" dirty="0"/>
                        <a:t>メールアドレス</a:t>
                      </a:r>
                    </a:p>
                  </a:txBody>
                  <a:tcPr/>
                </a:tc>
                <a:tc>
                  <a:txBody>
                    <a:bodyPr/>
                    <a:lstStyle/>
                    <a:p>
                      <a:r>
                        <a:rPr kumimoji="1" lang="ja-JP" altLang="en-US" dirty="0"/>
                        <a:t>生徒とのやり取りが可能なメールアドレスを入力する。</a:t>
                      </a:r>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学科を選択する。</a:t>
                      </a:r>
                    </a:p>
                  </a:txBody>
                  <a:tcPr/>
                </a:tc>
                <a:extLst>
                  <a:ext uri="{0D108BD9-81ED-4DB2-BD59-A6C34878D82A}">
                    <a16:rowId xmlns:a16="http://schemas.microsoft.com/office/drawing/2014/main" val="4130340060"/>
                  </a:ext>
                </a:extLst>
              </a:tr>
              <a:tr h="370840">
                <a:tc>
                  <a:txBody>
                    <a:bodyPr/>
                    <a:lstStyle/>
                    <a:p>
                      <a:r>
                        <a:rPr kumimoji="1" lang="ja-JP" altLang="en-US" dirty="0"/>
                        <a:t>科目</a:t>
                      </a:r>
                    </a:p>
                  </a:txBody>
                  <a:tcPr/>
                </a:tc>
                <a:tc>
                  <a:txBody>
                    <a:bodyPr/>
                    <a:lstStyle/>
                    <a:p>
                      <a:r>
                        <a:rPr kumimoji="1" lang="ja-JP" altLang="en-US" dirty="0"/>
                        <a:t>担当する科目を選択する。</a:t>
                      </a:r>
                    </a:p>
                  </a:txBody>
                  <a:tcPr/>
                </a:tc>
                <a:extLst>
                  <a:ext uri="{0D108BD9-81ED-4DB2-BD59-A6C34878D82A}">
                    <a16:rowId xmlns:a16="http://schemas.microsoft.com/office/drawing/2014/main" val="3080610477"/>
                  </a:ext>
                </a:extLst>
              </a:tr>
              <a:tr h="370840">
                <a:tc>
                  <a:txBody>
                    <a:bodyPr/>
                    <a:lstStyle/>
                    <a:p>
                      <a:r>
                        <a:rPr kumimoji="1" lang="ja-JP" altLang="en-US" dirty="0"/>
                        <a:t>パーミッション</a:t>
                      </a:r>
                    </a:p>
                  </a:txBody>
                  <a:tcPr/>
                </a:tc>
                <a:tc>
                  <a:txBody>
                    <a:bodyPr/>
                    <a:lstStyle/>
                    <a:p>
                      <a:r>
                        <a:rPr kumimoji="1" lang="ja-JP" altLang="en-US" dirty="0"/>
                        <a:t>アクティブのみにチェックを入れる。</a:t>
                      </a:r>
                    </a:p>
                  </a:txBody>
                  <a:tcPr/>
                </a:tc>
                <a:extLst>
                  <a:ext uri="{0D108BD9-81ED-4DB2-BD59-A6C34878D82A}">
                    <a16:rowId xmlns:a16="http://schemas.microsoft.com/office/drawing/2014/main" val="4257019323"/>
                  </a:ext>
                </a:extLst>
              </a:tr>
              <a:tr h="370840">
                <a:tc>
                  <a:txBody>
                    <a:bodyPr/>
                    <a:lstStyle/>
                    <a:p>
                      <a:r>
                        <a:rPr kumimoji="1" lang="ja-JP" altLang="en-US" dirty="0"/>
                        <a:t>グループ</a:t>
                      </a:r>
                    </a:p>
                  </a:txBody>
                  <a:tcPr/>
                </a:tc>
                <a:tc>
                  <a:txBody>
                    <a:bodyPr/>
                    <a:lstStyle/>
                    <a:p>
                      <a:r>
                        <a:rPr kumimoji="1" lang="en-US" altLang="ja-JP" dirty="0" err="1"/>
                        <a:t>HomeroomTeacher</a:t>
                      </a:r>
                      <a:r>
                        <a:rPr kumimoji="1" lang="ja-JP" altLang="en-US" dirty="0"/>
                        <a:t>か</a:t>
                      </a:r>
                      <a:r>
                        <a:rPr kumimoji="1" lang="en-US" altLang="ja-JP" dirty="0" err="1"/>
                        <a:t>SubjectTeacher</a:t>
                      </a:r>
                      <a:r>
                        <a:rPr kumimoji="1" lang="ja-JP" altLang="en-US" dirty="0"/>
                        <a:t>を選択する。</a:t>
                      </a:r>
                    </a:p>
                  </a:txBody>
                  <a:tcPr/>
                </a:tc>
                <a:extLst>
                  <a:ext uri="{0D108BD9-81ED-4DB2-BD59-A6C34878D82A}">
                    <a16:rowId xmlns:a16="http://schemas.microsoft.com/office/drawing/2014/main" val="1363001106"/>
                  </a:ext>
                </a:extLst>
              </a:tr>
              <a:tr h="370840">
                <a:tc>
                  <a:txBody>
                    <a:bodyPr/>
                    <a:lstStyle/>
                    <a:p>
                      <a:r>
                        <a:rPr kumimoji="1" lang="ja-JP" altLang="en-US" dirty="0"/>
                        <a:t>パスワード</a:t>
                      </a:r>
                    </a:p>
                  </a:txBody>
                  <a:tcPr/>
                </a:tc>
                <a:tc>
                  <a:txBody>
                    <a:bodyPr/>
                    <a:lstStyle/>
                    <a:p>
                      <a:r>
                        <a:rPr kumimoji="1" lang="ja-JP" altLang="en-US" dirty="0"/>
                        <a:t>パスワードを自由に登録する。</a:t>
                      </a:r>
                    </a:p>
                  </a:txBody>
                  <a:tcPr/>
                </a:tc>
                <a:extLst>
                  <a:ext uri="{0D108BD9-81ED-4DB2-BD59-A6C34878D82A}">
                    <a16:rowId xmlns:a16="http://schemas.microsoft.com/office/drawing/2014/main" val="276340990"/>
                  </a:ext>
                </a:extLst>
              </a:tr>
            </a:tbl>
          </a:graphicData>
        </a:graphic>
      </p:graphicFrame>
      <p:sp>
        <p:nvSpPr>
          <p:cNvPr id="9" name="コンテンツ プレースホルダー 2">
            <a:extLst>
              <a:ext uri="{FF2B5EF4-FFF2-40B4-BE49-F238E27FC236}">
                <a16:creationId xmlns:a16="http://schemas.microsoft.com/office/drawing/2014/main" id="{73612417-38F9-A5C7-0605-34DE151277B6}"/>
              </a:ext>
            </a:extLst>
          </p:cNvPr>
          <p:cNvSpPr txBox="1">
            <a:spLocks/>
          </p:cNvSpPr>
          <p:nvPr/>
        </p:nvSpPr>
        <p:spPr>
          <a:xfrm>
            <a:off x="932411" y="6020850"/>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65987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FD08C-401D-830F-355A-4379D88747ED}"/>
              </a:ext>
            </a:extLst>
          </p:cNvPr>
          <p:cNvSpPr>
            <a:spLocks noGrp="1"/>
          </p:cNvSpPr>
          <p:nvPr>
            <p:ph type="title"/>
          </p:nvPr>
        </p:nvSpPr>
        <p:spPr/>
        <p:txBody>
          <a:bodyPr/>
          <a:lstStyle/>
          <a:p>
            <a:r>
              <a:rPr kumimoji="1" lang="ja-JP" altLang="en-US" dirty="0"/>
              <a:t>ユーザ登録イメージ</a:t>
            </a:r>
          </a:p>
        </p:txBody>
      </p:sp>
      <p:sp>
        <p:nvSpPr>
          <p:cNvPr id="4" name="スライド番号プレースホルダー 3">
            <a:extLst>
              <a:ext uri="{FF2B5EF4-FFF2-40B4-BE49-F238E27FC236}">
                <a16:creationId xmlns:a16="http://schemas.microsoft.com/office/drawing/2014/main" id="{06777E2C-8D2A-3048-E5D4-19E14181EC20}"/>
              </a:ext>
            </a:extLst>
          </p:cNvPr>
          <p:cNvSpPr>
            <a:spLocks noGrp="1"/>
          </p:cNvSpPr>
          <p:nvPr>
            <p:ph type="sldNum" sz="quarter" idx="12"/>
          </p:nvPr>
        </p:nvSpPr>
        <p:spPr/>
        <p:txBody>
          <a:bodyPr/>
          <a:lstStyle/>
          <a:p>
            <a:fld id="{FE577398-8FCA-4A77-ADAB-09A41C9A615B}" type="slidenum">
              <a:rPr kumimoji="1" lang="ja-JP" altLang="en-US" smtClean="0"/>
              <a:t>17</a:t>
            </a:fld>
            <a:endParaRPr kumimoji="1" lang="ja-JP" altLang="en-US"/>
          </a:p>
        </p:txBody>
      </p:sp>
      <p:pic>
        <p:nvPicPr>
          <p:cNvPr id="8" name="図 7">
            <a:extLst>
              <a:ext uri="{FF2B5EF4-FFF2-40B4-BE49-F238E27FC236}">
                <a16:creationId xmlns:a16="http://schemas.microsoft.com/office/drawing/2014/main" id="{03A70F21-FDA8-A636-7A29-15F472B219BF}"/>
              </a:ext>
            </a:extLst>
          </p:cNvPr>
          <p:cNvPicPr>
            <a:picLocks noChangeAspect="1"/>
          </p:cNvPicPr>
          <p:nvPr/>
        </p:nvPicPr>
        <p:blipFill rotWithShape="1">
          <a:blip r:embed="rId2"/>
          <a:srcRect b="45313"/>
          <a:stretch/>
        </p:blipFill>
        <p:spPr>
          <a:xfrm>
            <a:off x="655939" y="1746422"/>
            <a:ext cx="3048000" cy="3750469"/>
          </a:xfrm>
          <a:prstGeom prst="rect">
            <a:avLst/>
          </a:prstGeom>
        </p:spPr>
      </p:pic>
      <p:pic>
        <p:nvPicPr>
          <p:cNvPr id="10" name="図 9">
            <a:extLst>
              <a:ext uri="{FF2B5EF4-FFF2-40B4-BE49-F238E27FC236}">
                <a16:creationId xmlns:a16="http://schemas.microsoft.com/office/drawing/2014/main" id="{B38A7125-9AC7-3FDE-9CF5-66721C0CE72B}"/>
              </a:ext>
            </a:extLst>
          </p:cNvPr>
          <p:cNvPicPr>
            <a:picLocks noChangeAspect="1"/>
          </p:cNvPicPr>
          <p:nvPr/>
        </p:nvPicPr>
        <p:blipFill rotWithShape="1">
          <a:blip r:embed="rId2"/>
          <a:srcRect t="53958"/>
          <a:stretch/>
        </p:blipFill>
        <p:spPr>
          <a:xfrm>
            <a:off x="3703939" y="2339354"/>
            <a:ext cx="3048000" cy="3157537"/>
          </a:xfrm>
          <a:prstGeom prst="rect">
            <a:avLst/>
          </a:prstGeom>
        </p:spPr>
      </p:pic>
      <p:sp>
        <p:nvSpPr>
          <p:cNvPr id="11" name="二等辺三角形 10">
            <a:extLst>
              <a:ext uri="{FF2B5EF4-FFF2-40B4-BE49-F238E27FC236}">
                <a16:creationId xmlns:a16="http://schemas.microsoft.com/office/drawing/2014/main" id="{5E25E5D3-8935-6CB0-9CB4-5F146C79A50B}"/>
              </a:ext>
            </a:extLst>
          </p:cNvPr>
          <p:cNvSpPr/>
          <p:nvPr/>
        </p:nvSpPr>
        <p:spPr>
          <a:xfrm rot="5400000">
            <a:off x="6981191" y="3032954"/>
            <a:ext cx="1325563" cy="3493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66F66FC0-5B8A-4AE9-588A-D3B5F9101FDF}"/>
              </a:ext>
            </a:extLst>
          </p:cNvPr>
          <p:cNvSpPr txBox="1">
            <a:spLocks/>
          </p:cNvSpPr>
          <p:nvPr/>
        </p:nvSpPr>
        <p:spPr>
          <a:xfrm>
            <a:off x="8002039" y="2417935"/>
            <a:ext cx="3885161" cy="18540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・グループとユーザパーミッションは</a:t>
            </a:r>
            <a:r>
              <a:rPr lang="en-US" altLang="ja-JP" dirty="0" err="1"/>
              <a:t>ManyToManeyField</a:t>
            </a:r>
            <a:r>
              <a:rPr lang="ja-JP" altLang="en-US" dirty="0"/>
              <a:t>のデフォルトの登録</a:t>
            </a:r>
            <a:r>
              <a:rPr lang="en-US" altLang="ja-JP" dirty="0"/>
              <a:t>UI</a:t>
            </a:r>
            <a:r>
              <a:rPr lang="ja-JP" altLang="en-US" dirty="0"/>
              <a:t>を使用るする。</a:t>
            </a:r>
            <a:endParaRPr lang="en-US" altLang="ja-JP" dirty="0"/>
          </a:p>
          <a:p>
            <a:pPr marL="0" indent="0">
              <a:buNone/>
            </a:pPr>
            <a:r>
              <a:rPr lang="ja-JP" altLang="en-US" dirty="0"/>
              <a:t>・そのほかの登録</a:t>
            </a:r>
            <a:r>
              <a:rPr lang="en-US" altLang="ja-JP" dirty="0"/>
              <a:t>UI</a:t>
            </a:r>
            <a:r>
              <a:rPr lang="ja-JP" altLang="en-US" dirty="0"/>
              <a:t>はテキストボックスを使用する</a:t>
            </a:r>
            <a:endParaRPr lang="en-US" altLang="ja-JP" dirty="0"/>
          </a:p>
          <a:p>
            <a:pPr marL="0" indent="0">
              <a:buFont typeface="Arial" panose="020B0604020202020204" pitchFamily="34" charset="0"/>
              <a:buNone/>
            </a:pPr>
            <a:endParaRPr lang="en-US" altLang="ja-JP" dirty="0"/>
          </a:p>
          <a:p>
            <a:endParaRPr lang="ja-JP" altLang="en-US" dirty="0"/>
          </a:p>
        </p:txBody>
      </p:sp>
      <p:sp>
        <p:nvSpPr>
          <p:cNvPr id="13" name="コンテンツ プレースホルダー 2">
            <a:extLst>
              <a:ext uri="{FF2B5EF4-FFF2-40B4-BE49-F238E27FC236}">
                <a16:creationId xmlns:a16="http://schemas.microsoft.com/office/drawing/2014/main" id="{A62D7C49-C47B-28D4-BDDD-78DAA3231D08}"/>
              </a:ext>
            </a:extLst>
          </p:cNvPr>
          <p:cNvSpPr txBox="1">
            <a:spLocks/>
          </p:cNvSpPr>
          <p:nvPr/>
        </p:nvSpPr>
        <p:spPr>
          <a:xfrm>
            <a:off x="655939" y="6021840"/>
            <a:ext cx="8719618" cy="3448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これらはイメージであり、変更する可能性がある。</a:t>
            </a:r>
          </a:p>
        </p:txBody>
      </p:sp>
    </p:spTree>
    <p:extLst>
      <p:ext uri="{BB962C8B-B14F-4D97-AF65-F5344CB8AC3E}">
        <p14:creationId xmlns:p14="http://schemas.microsoft.com/office/powerpoint/2010/main" val="222038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C2C46-40C2-C9D5-5A98-5FDC96419D28}"/>
              </a:ext>
            </a:extLst>
          </p:cNvPr>
          <p:cNvSpPr>
            <a:spLocks noGrp="1"/>
          </p:cNvSpPr>
          <p:nvPr>
            <p:ph type="title"/>
          </p:nvPr>
        </p:nvSpPr>
        <p:spPr/>
        <p:txBody>
          <a:bodyPr/>
          <a:lstStyle/>
          <a:p>
            <a:r>
              <a:rPr kumimoji="1" lang="ja-JP" altLang="en-US" dirty="0"/>
              <a:t>科目登録</a:t>
            </a:r>
          </a:p>
        </p:txBody>
      </p:sp>
      <p:sp>
        <p:nvSpPr>
          <p:cNvPr id="4" name="スライド番号プレースホルダー 3">
            <a:extLst>
              <a:ext uri="{FF2B5EF4-FFF2-40B4-BE49-F238E27FC236}">
                <a16:creationId xmlns:a16="http://schemas.microsoft.com/office/drawing/2014/main" id="{325E4729-E665-0E45-1306-25C2617D9229}"/>
              </a:ext>
            </a:extLst>
          </p:cNvPr>
          <p:cNvSpPr>
            <a:spLocks noGrp="1"/>
          </p:cNvSpPr>
          <p:nvPr>
            <p:ph type="sldNum" sz="quarter" idx="12"/>
          </p:nvPr>
        </p:nvSpPr>
        <p:spPr/>
        <p:txBody>
          <a:bodyPr/>
          <a:lstStyle/>
          <a:p>
            <a:fld id="{FE577398-8FCA-4A77-ADAB-09A41C9A615B}" type="slidenum">
              <a:rPr kumimoji="1" lang="ja-JP" altLang="en-US" smtClean="0"/>
              <a:t>18</a:t>
            </a:fld>
            <a:endParaRPr kumimoji="1" lang="ja-JP" altLang="en-US"/>
          </a:p>
        </p:txBody>
      </p:sp>
      <p:sp>
        <p:nvSpPr>
          <p:cNvPr id="5" name="コンテンツ プレースホルダー 2">
            <a:extLst>
              <a:ext uri="{FF2B5EF4-FFF2-40B4-BE49-F238E27FC236}">
                <a16:creationId xmlns:a16="http://schemas.microsoft.com/office/drawing/2014/main" id="{52847DAF-D5CA-F615-3CE5-59A3FDCE11D4}"/>
              </a:ext>
            </a:extLst>
          </p:cNvPr>
          <p:cNvSpPr>
            <a:spLocks noGrp="1"/>
          </p:cNvSpPr>
          <p:nvPr>
            <p:ph idx="1"/>
          </p:nvPr>
        </p:nvSpPr>
        <p:spPr>
          <a:xfrm>
            <a:off x="743989" y="1870843"/>
            <a:ext cx="10515600" cy="587791"/>
          </a:xfrm>
        </p:spPr>
        <p:txBody>
          <a:bodyPr/>
          <a:lstStyle/>
          <a:p>
            <a:pPr marL="0" indent="0">
              <a:buNone/>
            </a:pPr>
            <a:r>
              <a:rPr kumimoji="1" lang="ja-JP" altLang="en-US" dirty="0"/>
              <a:t>・以下の項目で教員の登録を</a:t>
            </a:r>
            <a:r>
              <a:rPr lang="ja-JP" altLang="en-US" dirty="0"/>
              <a:t>学級担任が行う。</a:t>
            </a:r>
            <a:endParaRPr lang="en-US" altLang="ja-JP" dirty="0"/>
          </a:p>
          <a:p>
            <a:pPr marL="0" indent="0">
              <a:buNone/>
            </a:pPr>
            <a:endParaRPr lang="en-US" altLang="ja-JP" dirty="0"/>
          </a:p>
          <a:p>
            <a:endParaRPr kumimoji="1" lang="ja-JP" altLang="en-US" dirty="0"/>
          </a:p>
        </p:txBody>
      </p:sp>
      <p:graphicFrame>
        <p:nvGraphicFramePr>
          <p:cNvPr id="6" name="表 5">
            <a:extLst>
              <a:ext uri="{FF2B5EF4-FFF2-40B4-BE49-F238E27FC236}">
                <a16:creationId xmlns:a16="http://schemas.microsoft.com/office/drawing/2014/main" id="{68F53AB8-66CA-8E28-AEA2-A8BAFB34F957}"/>
              </a:ext>
            </a:extLst>
          </p:cNvPr>
          <p:cNvGraphicFramePr>
            <a:graphicFrameLocks noGrp="1"/>
          </p:cNvGraphicFramePr>
          <p:nvPr/>
        </p:nvGraphicFramePr>
        <p:xfrm>
          <a:off x="1937789" y="2593571"/>
          <a:ext cx="8128000" cy="2225040"/>
        </p:xfrm>
        <a:graphic>
          <a:graphicData uri="http://schemas.openxmlformats.org/drawingml/2006/table">
            <a:tbl>
              <a:tblPr firstRow="1" bandRow="1">
                <a:tableStyleId>{5C22544A-7EE6-4342-B048-85BDC9FD1C3A}</a:tableStyleId>
              </a:tblPr>
              <a:tblGrid>
                <a:gridCol w="1804194">
                  <a:extLst>
                    <a:ext uri="{9D8B030D-6E8A-4147-A177-3AD203B41FA5}">
                      <a16:colId xmlns:a16="http://schemas.microsoft.com/office/drawing/2014/main" val="2834920524"/>
                    </a:ext>
                  </a:extLst>
                </a:gridCol>
                <a:gridCol w="6323806">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教科名</a:t>
                      </a:r>
                      <a:endParaRPr kumimoji="1" lang="en-US" altLang="ja-JP" dirty="0"/>
                    </a:p>
                  </a:txBody>
                  <a:tcPr/>
                </a:tc>
                <a:tc>
                  <a:txBody>
                    <a:bodyPr/>
                    <a:lstStyle/>
                    <a:p>
                      <a:r>
                        <a:rPr kumimoji="1" lang="ja-JP" altLang="en-US" dirty="0"/>
                        <a:t>教科名を登録する。</a:t>
                      </a:r>
                    </a:p>
                  </a:txBody>
                  <a:tcPr/>
                </a:tc>
                <a:extLst>
                  <a:ext uri="{0D108BD9-81ED-4DB2-BD59-A6C34878D82A}">
                    <a16:rowId xmlns:a16="http://schemas.microsoft.com/office/drawing/2014/main" val="2749665138"/>
                  </a:ext>
                </a:extLst>
              </a:tr>
              <a:tr h="370840">
                <a:tc>
                  <a:txBody>
                    <a:bodyPr/>
                    <a:lstStyle/>
                    <a:p>
                      <a:r>
                        <a:rPr kumimoji="1" lang="ja-JP" altLang="en-US" dirty="0"/>
                        <a:t>期間</a:t>
                      </a:r>
                    </a:p>
                  </a:txBody>
                  <a:tcPr/>
                </a:tc>
                <a:tc>
                  <a:txBody>
                    <a:bodyPr/>
                    <a:lstStyle/>
                    <a:p>
                      <a:r>
                        <a:rPr kumimoji="1" lang="ja-JP" altLang="en-US" dirty="0"/>
                        <a:t>前期、後期、通年、の三択から選択する。</a:t>
                      </a:r>
                    </a:p>
                  </a:txBody>
                  <a:tcPr/>
                </a:tc>
                <a:extLst>
                  <a:ext uri="{0D108BD9-81ED-4DB2-BD59-A6C34878D82A}">
                    <a16:rowId xmlns:a16="http://schemas.microsoft.com/office/drawing/2014/main" val="3906050622"/>
                  </a:ext>
                </a:extLst>
              </a:tr>
              <a:tr h="370840">
                <a:tc>
                  <a:txBody>
                    <a:bodyPr/>
                    <a:lstStyle/>
                    <a:p>
                      <a:r>
                        <a:rPr kumimoji="1" lang="ja-JP" altLang="en-US" dirty="0"/>
                        <a:t>時限</a:t>
                      </a:r>
                    </a:p>
                  </a:txBody>
                  <a:tcPr/>
                </a:tc>
                <a:tc>
                  <a:txBody>
                    <a:bodyPr/>
                    <a:lstStyle/>
                    <a:p>
                      <a:r>
                        <a:rPr kumimoji="1" lang="ja-JP" altLang="en-US" dirty="0"/>
                        <a:t>何時限目にあるかを選択する。</a:t>
                      </a:r>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学科と学年を選択する。</a:t>
                      </a:r>
                    </a:p>
                  </a:txBody>
                  <a:tcPr/>
                </a:tc>
                <a:extLst>
                  <a:ext uri="{0D108BD9-81ED-4DB2-BD59-A6C34878D82A}">
                    <a16:rowId xmlns:a16="http://schemas.microsoft.com/office/drawing/2014/main" val="4130340060"/>
                  </a:ext>
                </a:extLst>
              </a:tr>
              <a:tr h="370840">
                <a:tc>
                  <a:txBody>
                    <a:bodyPr/>
                    <a:lstStyle/>
                    <a:p>
                      <a:r>
                        <a:rPr kumimoji="1" lang="ja-JP" altLang="en-US" dirty="0"/>
                        <a:t>曜日</a:t>
                      </a:r>
                    </a:p>
                  </a:txBody>
                  <a:tcPr/>
                </a:tc>
                <a:tc>
                  <a:txBody>
                    <a:bodyPr/>
                    <a:lstStyle/>
                    <a:p>
                      <a:r>
                        <a:rPr kumimoji="1" lang="ja-JP" altLang="en-US" dirty="0"/>
                        <a:t>授業がある曜日を選択する。</a:t>
                      </a:r>
                    </a:p>
                  </a:txBody>
                  <a:tcPr/>
                </a:tc>
                <a:extLst>
                  <a:ext uri="{0D108BD9-81ED-4DB2-BD59-A6C34878D82A}">
                    <a16:rowId xmlns:a16="http://schemas.microsoft.com/office/drawing/2014/main" val="3080610477"/>
                  </a:ext>
                </a:extLst>
              </a:tr>
            </a:tbl>
          </a:graphicData>
        </a:graphic>
      </p:graphicFrame>
      <p:sp>
        <p:nvSpPr>
          <p:cNvPr id="7" name="コンテンツ プレースホルダー 2">
            <a:extLst>
              <a:ext uri="{FF2B5EF4-FFF2-40B4-BE49-F238E27FC236}">
                <a16:creationId xmlns:a16="http://schemas.microsoft.com/office/drawing/2014/main" id="{CE7C33E9-FD59-CA90-511E-652896FD1C2A}"/>
              </a:ext>
            </a:extLst>
          </p:cNvPr>
          <p:cNvSpPr txBox="1">
            <a:spLocks/>
          </p:cNvSpPr>
          <p:nvPr/>
        </p:nvSpPr>
        <p:spPr>
          <a:xfrm>
            <a:off x="838200" y="5768559"/>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289319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CEA71-1AB1-C82B-FD11-905EAF3E020B}"/>
              </a:ext>
            </a:extLst>
          </p:cNvPr>
          <p:cNvSpPr>
            <a:spLocks noGrp="1"/>
          </p:cNvSpPr>
          <p:nvPr>
            <p:ph type="title"/>
          </p:nvPr>
        </p:nvSpPr>
        <p:spPr/>
        <p:txBody>
          <a:bodyPr/>
          <a:lstStyle/>
          <a:p>
            <a:r>
              <a:rPr kumimoji="1" lang="ja-JP" altLang="en-US" dirty="0"/>
              <a:t>ユーザ管理・</a:t>
            </a:r>
            <a:r>
              <a:rPr kumimoji="1" lang="en-US" altLang="ja-JP" dirty="0"/>
              <a:t>PWD</a:t>
            </a:r>
            <a:r>
              <a:rPr kumimoji="1" lang="ja-JP" altLang="en-US" dirty="0"/>
              <a:t>管理</a:t>
            </a:r>
          </a:p>
        </p:txBody>
      </p:sp>
      <p:sp>
        <p:nvSpPr>
          <p:cNvPr id="4" name="スライド番号プレースホルダー 3">
            <a:extLst>
              <a:ext uri="{FF2B5EF4-FFF2-40B4-BE49-F238E27FC236}">
                <a16:creationId xmlns:a16="http://schemas.microsoft.com/office/drawing/2014/main" id="{354A4D8B-CBEE-2717-2539-D34DFBF15927}"/>
              </a:ext>
            </a:extLst>
          </p:cNvPr>
          <p:cNvSpPr>
            <a:spLocks noGrp="1"/>
          </p:cNvSpPr>
          <p:nvPr>
            <p:ph type="sldNum" sz="quarter" idx="12"/>
          </p:nvPr>
        </p:nvSpPr>
        <p:spPr/>
        <p:txBody>
          <a:bodyPr/>
          <a:lstStyle/>
          <a:p>
            <a:fld id="{FE577398-8FCA-4A77-ADAB-09A41C9A615B}" type="slidenum">
              <a:rPr kumimoji="1" lang="ja-JP" altLang="en-US" smtClean="0"/>
              <a:t>19</a:t>
            </a:fld>
            <a:endParaRPr kumimoji="1" lang="ja-JP" altLang="en-US"/>
          </a:p>
        </p:txBody>
      </p:sp>
      <p:graphicFrame>
        <p:nvGraphicFramePr>
          <p:cNvPr id="5" name="表 5">
            <a:extLst>
              <a:ext uri="{FF2B5EF4-FFF2-40B4-BE49-F238E27FC236}">
                <a16:creationId xmlns:a16="http://schemas.microsoft.com/office/drawing/2014/main" id="{F1C95D78-C2E2-6FD4-5621-5691B28AAA04}"/>
              </a:ext>
            </a:extLst>
          </p:cNvPr>
          <p:cNvGraphicFramePr>
            <a:graphicFrameLocks noGrp="1"/>
          </p:cNvGraphicFramePr>
          <p:nvPr/>
        </p:nvGraphicFramePr>
        <p:xfrm>
          <a:off x="2032000" y="2154555"/>
          <a:ext cx="8128000" cy="1483360"/>
        </p:xfrm>
        <a:graphic>
          <a:graphicData uri="http://schemas.openxmlformats.org/drawingml/2006/table">
            <a:tbl>
              <a:tblPr firstRow="1" bandRow="1">
                <a:tableStyleId>{5C22544A-7EE6-4342-B048-85BDC9FD1C3A}</a:tableStyleId>
              </a:tblPr>
              <a:tblGrid>
                <a:gridCol w="2930525">
                  <a:extLst>
                    <a:ext uri="{9D8B030D-6E8A-4147-A177-3AD203B41FA5}">
                      <a16:colId xmlns:a16="http://schemas.microsoft.com/office/drawing/2014/main" val="1483458529"/>
                    </a:ext>
                  </a:extLst>
                </a:gridCol>
                <a:gridCol w="5197475">
                  <a:extLst>
                    <a:ext uri="{9D8B030D-6E8A-4147-A177-3AD203B41FA5}">
                      <a16:colId xmlns:a16="http://schemas.microsoft.com/office/drawing/2014/main" val="3443630767"/>
                    </a:ext>
                  </a:extLst>
                </a:gridCol>
              </a:tblGrid>
              <a:tr h="370840">
                <a:tc>
                  <a:txBody>
                    <a:bodyPr/>
                    <a:lstStyle/>
                    <a:p>
                      <a:r>
                        <a:rPr kumimoji="1" lang="ja-JP" altLang="en-US" dirty="0"/>
                        <a:t>事例</a:t>
                      </a:r>
                    </a:p>
                  </a:txBody>
                  <a:tcPr/>
                </a:tc>
                <a:tc>
                  <a:txBody>
                    <a:bodyPr/>
                    <a:lstStyle/>
                    <a:p>
                      <a:r>
                        <a:rPr kumimoji="1" lang="ja-JP" altLang="en-US" dirty="0"/>
                        <a:t>説明</a:t>
                      </a:r>
                    </a:p>
                  </a:txBody>
                  <a:tcPr/>
                </a:tc>
                <a:extLst>
                  <a:ext uri="{0D108BD9-81ED-4DB2-BD59-A6C34878D82A}">
                    <a16:rowId xmlns:a16="http://schemas.microsoft.com/office/drawing/2014/main" val="1108469937"/>
                  </a:ext>
                </a:extLst>
              </a:tr>
              <a:tr h="370840">
                <a:tc>
                  <a:txBody>
                    <a:bodyPr/>
                    <a:lstStyle/>
                    <a:p>
                      <a:r>
                        <a:rPr kumimoji="1" lang="ja-JP" altLang="en-US" dirty="0"/>
                        <a:t>パスワード変更時</a:t>
                      </a:r>
                    </a:p>
                  </a:txBody>
                  <a:tcPr/>
                </a:tc>
                <a:tc>
                  <a:txBody>
                    <a:bodyPr/>
                    <a:lstStyle/>
                    <a:p>
                      <a:r>
                        <a:rPr kumimoji="1" lang="ja-JP" altLang="en-US" dirty="0"/>
                        <a:t>学級担任が新たなパスワードを設定する。</a:t>
                      </a:r>
                    </a:p>
                  </a:txBody>
                  <a:tcPr/>
                </a:tc>
                <a:extLst>
                  <a:ext uri="{0D108BD9-81ED-4DB2-BD59-A6C34878D82A}">
                    <a16:rowId xmlns:a16="http://schemas.microsoft.com/office/drawing/2014/main" val="543022754"/>
                  </a:ext>
                </a:extLst>
              </a:tr>
              <a:tr h="370840">
                <a:tc>
                  <a:txBody>
                    <a:bodyPr/>
                    <a:lstStyle/>
                    <a:p>
                      <a:r>
                        <a:rPr kumimoji="1" lang="ja-JP" altLang="en-US" dirty="0"/>
                        <a:t>ユーザが必要なくなった時</a:t>
                      </a:r>
                    </a:p>
                  </a:txBody>
                  <a:tcPr/>
                </a:tc>
                <a:tc>
                  <a:txBody>
                    <a:bodyPr/>
                    <a:lstStyle/>
                    <a:p>
                      <a:r>
                        <a:rPr kumimoji="1" lang="ja-JP" altLang="en-US" dirty="0"/>
                        <a:t>学級担任がアクティブのチェックを外す。</a:t>
                      </a:r>
                    </a:p>
                  </a:txBody>
                  <a:tcPr/>
                </a:tc>
                <a:extLst>
                  <a:ext uri="{0D108BD9-81ED-4DB2-BD59-A6C34878D82A}">
                    <a16:rowId xmlns:a16="http://schemas.microsoft.com/office/drawing/2014/main" val="959107091"/>
                  </a:ext>
                </a:extLst>
              </a:tr>
              <a:tr h="370840">
                <a:tc>
                  <a:txBody>
                    <a:bodyPr/>
                    <a:lstStyle/>
                    <a:p>
                      <a:r>
                        <a:rPr kumimoji="1" lang="ja-JP" altLang="en-US" dirty="0"/>
                        <a:t>所属を変える時</a:t>
                      </a:r>
                    </a:p>
                  </a:txBody>
                  <a:tcPr/>
                </a:tc>
                <a:tc>
                  <a:txBody>
                    <a:bodyPr/>
                    <a:lstStyle/>
                    <a:p>
                      <a:r>
                        <a:rPr kumimoji="1" lang="ja-JP" altLang="en-US" dirty="0"/>
                        <a:t>学級担任が選択する所属を変更する。</a:t>
                      </a:r>
                    </a:p>
                  </a:txBody>
                  <a:tcPr/>
                </a:tc>
                <a:extLst>
                  <a:ext uri="{0D108BD9-81ED-4DB2-BD59-A6C34878D82A}">
                    <a16:rowId xmlns:a16="http://schemas.microsoft.com/office/drawing/2014/main" val="2124129169"/>
                  </a:ext>
                </a:extLst>
              </a:tr>
            </a:tbl>
          </a:graphicData>
        </a:graphic>
      </p:graphicFrame>
      <p:sp>
        <p:nvSpPr>
          <p:cNvPr id="6" name="コンテンツ プレースホルダー 2">
            <a:extLst>
              <a:ext uri="{FF2B5EF4-FFF2-40B4-BE49-F238E27FC236}">
                <a16:creationId xmlns:a16="http://schemas.microsoft.com/office/drawing/2014/main" id="{0CFC11BD-57E9-47C9-C9E9-255B60B48232}"/>
              </a:ext>
            </a:extLst>
          </p:cNvPr>
          <p:cNvSpPr txBox="1">
            <a:spLocks/>
          </p:cNvSpPr>
          <p:nvPr/>
        </p:nvSpPr>
        <p:spPr>
          <a:xfrm>
            <a:off x="838200" y="5768559"/>
            <a:ext cx="10515600" cy="587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ユーザの管理は基本的に学級担任が行う。</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136420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B3682-9005-9FAB-0E06-7D7879FF8C0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3E236D77-5DFD-B16F-EA24-6F2D3A786347}"/>
              </a:ext>
            </a:extLst>
          </p:cNvPr>
          <p:cNvSpPr>
            <a:spLocks noGrp="1"/>
          </p:cNvSpPr>
          <p:nvPr>
            <p:ph idx="1"/>
          </p:nvPr>
        </p:nvSpPr>
        <p:spPr>
          <a:xfrm>
            <a:off x="1339466" y="1861847"/>
            <a:ext cx="6357398" cy="4173192"/>
          </a:xfrm>
        </p:spPr>
        <p:txBody>
          <a:bodyPr>
            <a:normAutofit/>
          </a:bodyPr>
          <a:lstStyle/>
          <a:p>
            <a:r>
              <a:rPr lang="ja-JP" altLang="en-US" dirty="0"/>
              <a:t>システム構成</a:t>
            </a:r>
            <a:endParaRPr lang="en-US" altLang="ja-JP" dirty="0"/>
          </a:p>
          <a:p>
            <a:r>
              <a:rPr lang="ja-JP" altLang="en-US" dirty="0"/>
              <a:t>現在抱えている問題の起因点とその解決策</a:t>
            </a:r>
            <a:endParaRPr lang="en-US" altLang="ja-JP" dirty="0"/>
          </a:p>
          <a:p>
            <a:r>
              <a:rPr kumimoji="1" lang="ja-JP" altLang="en-US" dirty="0"/>
              <a:t>アプリ概要</a:t>
            </a:r>
            <a:endParaRPr kumimoji="1" lang="en-US" altLang="ja-JP" dirty="0"/>
          </a:p>
          <a:p>
            <a:r>
              <a:rPr kumimoji="1" lang="ja-JP" altLang="en-US" dirty="0"/>
              <a:t>機能詳細</a:t>
            </a:r>
            <a:endParaRPr kumimoji="1" lang="en-US" altLang="ja-JP" dirty="0"/>
          </a:p>
          <a:p>
            <a:r>
              <a:rPr kumimoji="1" lang="ja-JP" altLang="en-US" dirty="0"/>
              <a:t>画面遷移と表示</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65962AE-DFA7-7A83-08E1-93AA21783350}"/>
              </a:ext>
            </a:extLst>
          </p:cNvPr>
          <p:cNvSpPr>
            <a:spLocks noGrp="1"/>
          </p:cNvSpPr>
          <p:nvPr>
            <p:ph type="sldNum" sz="quarter" idx="12"/>
          </p:nvPr>
        </p:nvSpPr>
        <p:spPr/>
        <p:txBody>
          <a:bodyPr/>
          <a:lstStyle/>
          <a:p>
            <a:fld id="{FE577398-8FCA-4A77-ADAB-09A41C9A615B}"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8B4BC969-7C6A-3556-0EC4-74A1FAB4EDF6}"/>
              </a:ext>
            </a:extLst>
          </p:cNvPr>
          <p:cNvSpPr txBox="1"/>
          <p:nvPr/>
        </p:nvSpPr>
        <p:spPr>
          <a:xfrm>
            <a:off x="8490548" y="2043979"/>
            <a:ext cx="1956683" cy="5262979"/>
          </a:xfrm>
          <a:prstGeom prst="rect">
            <a:avLst/>
          </a:prstGeom>
          <a:noFill/>
        </p:spPr>
        <p:txBody>
          <a:bodyPr wrap="square" rtlCol="0">
            <a:spAutoFit/>
          </a:bodyPr>
          <a:lstStyle/>
          <a:p>
            <a:r>
              <a:rPr kumimoji="1" lang="en-US" altLang="ja-JP" sz="2800" dirty="0"/>
              <a:t>P3</a:t>
            </a:r>
          </a:p>
          <a:p>
            <a:r>
              <a:rPr lang="en-US" altLang="ja-JP" sz="2800" dirty="0"/>
              <a:t>P4</a:t>
            </a:r>
          </a:p>
          <a:p>
            <a:r>
              <a:rPr lang="en-US" altLang="ja-JP" sz="2800" dirty="0"/>
              <a:t>P7</a:t>
            </a:r>
          </a:p>
          <a:p>
            <a:r>
              <a:rPr lang="en-US" altLang="ja-JP" sz="2800" dirty="0"/>
              <a:t>P10</a:t>
            </a:r>
          </a:p>
          <a:p>
            <a:r>
              <a:rPr lang="en-US" altLang="ja-JP" sz="2800" dirty="0"/>
              <a:t>P14</a:t>
            </a:r>
          </a:p>
          <a:p>
            <a:r>
              <a:rPr lang="en-US" altLang="ja-JP" sz="2800" dirty="0"/>
              <a:t>P20</a:t>
            </a:r>
          </a:p>
          <a:p>
            <a:endParaRPr lang="en-US" altLang="ja-JP" sz="2800" dirty="0"/>
          </a:p>
          <a:p>
            <a:endParaRPr lang="en-US" altLang="ja-JP" sz="2800" dirty="0"/>
          </a:p>
          <a:p>
            <a:endParaRPr lang="en-US" altLang="ja-JP" sz="2800" dirty="0"/>
          </a:p>
          <a:p>
            <a:endParaRPr lang="en-US" altLang="ja-JP" sz="2800" dirty="0"/>
          </a:p>
          <a:p>
            <a:endParaRPr lang="en-US" altLang="ja-JP" sz="2800" dirty="0"/>
          </a:p>
          <a:p>
            <a:endParaRPr kumimoji="1" lang="ja-JP" altLang="en-US" sz="2800" dirty="0"/>
          </a:p>
        </p:txBody>
      </p:sp>
    </p:spTree>
    <p:extLst>
      <p:ext uri="{BB962C8B-B14F-4D97-AF65-F5344CB8AC3E}">
        <p14:creationId xmlns:p14="http://schemas.microsoft.com/office/powerpoint/2010/main" val="2380442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A821C-CB64-6FFA-29AF-48E2BCF15165}"/>
              </a:ext>
            </a:extLst>
          </p:cNvPr>
          <p:cNvSpPr>
            <a:spLocks noGrp="1"/>
          </p:cNvSpPr>
          <p:nvPr>
            <p:ph type="title"/>
          </p:nvPr>
        </p:nvSpPr>
        <p:spPr>
          <a:xfrm>
            <a:off x="838200" y="2766218"/>
            <a:ext cx="10515600" cy="1325563"/>
          </a:xfrm>
        </p:spPr>
        <p:txBody>
          <a:bodyPr/>
          <a:lstStyle/>
          <a:p>
            <a:pPr algn="ctr"/>
            <a:r>
              <a:rPr kumimoji="1" lang="ja-JP" altLang="en-US" dirty="0"/>
              <a:t>画面遷移と表示項目</a:t>
            </a:r>
          </a:p>
        </p:txBody>
      </p:sp>
      <p:sp>
        <p:nvSpPr>
          <p:cNvPr id="4" name="スライド番号プレースホルダー 3">
            <a:extLst>
              <a:ext uri="{FF2B5EF4-FFF2-40B4-BE49-F238E27FC236}">
                <a16:creationId xmlns:a16="http://schemas.microsoft.com/office/drawing/2014/main" id="{278B79B1-D559-C036-9501-7928BC83BF49}"/>
              </a:ext>
            </a:extLst>
          </p:cNvPr>
          <p:cNvSpPr>
            <a:spLocks noGrp="1"/>
          </p:cNvSpPr>
          <p:nvPr>
            <p:ph type="sldNum" sz="quarter" idx="12"/>
          </p:nvPr>
        </p:nvSpPr>
        <p:spPr/>
        <p:txBody>
          <a:bodyPr/>
          <a:lstStyle/>
          <a:p>
            <a:fld id="{FE577398-8FCA-4A77-ADAB-09A41C9A615B}" type="slidenum">
              <a:rPr kumimoji="1" lang="ja-JP" altLang="en-US" smtClean="0"/>
              <a:t>20</a:t>
            </a:fld>
            <a:endParaRPr kumimoji="1" lang="ja-JP" altLang="en-US"/>
          </a:p>
        </p:txBody>
      </p:sp>
    </p:spTree>
    <p:extLst>
      <p:ext uri="{BB962C8B-B14F-4D97-AF65-F5344CB8AC3E}">
        <p14:creationId xmlns:p14="http://schemas.microsoft.com/office/powerpoint/2010/main" val="78275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E3FA8-6251-23F5-FDC4-EE392CD9874F}"/>
              </a:ext>
            </a:extLst>
          </p:cNvPr>
          <p:cNvSpPr>
            <a:spLocks noGrp="1"/>
          </p:cNvSpPr>
          <p:nvPr>
            <p:ph type="title"/>
          </p:nvPr>
        </p:nvSpPr>
        <p:spPr>
          <a:xfrm>
            <a:off x="498531" y="407708"/>
            <a:ext cx="10515600" cy="1325563"/>
          </a:xfrm>
        </p:spPr>
        <p:txBody>
          <a:bodyPr/>
          <a:lstStyle/>
          <a:p>
            <a:r>
              <a:rPr kumimoji="1" lang="ja-JP" altLang="en-US" dirty="0"/>
              <a:t>ページ遷移と表示</a:t>
            </a:r>
          </a:p>
        </p:txBody>
      </p:sp>
      <p:sp>
        <p:nvSpPr>
          <p:cNvPr id="4" name="スライド番号プレースホルダー 3">
            <a:extLst>
              <a:ext uri="{FF2B5EF4-FFF2-40B4-BE49-F238E27FC236}">
                <a16:creationId xmlns:a16="http://schemas.microsoft.com/office/drawing/2014/main" id="{5E7EE41E-D7DB-666F-9DE3-6055ACB1D8AB}"/>
              </a:ext>
            </a:extLst>
          </p:cNvPr>
          <p:cNvSpPr>
            <a:spLocks noGrp="1"/>
          </p:cNvSpPr>
          <p:nvPr>
            <p:ph type="sldNum" sz="quarter" idx="12"/>
          </p:nvPr>
        </p:nvSpPr>
        <p:spPr/>
        <p:txBody>
          <a:bodyPr/>
          <a:lstStyle/>
          <a:p>
            <a:fld id="{FE577398-8FCA-4A77-ADAB-09A41C9A615B}" type="slidenum">
              <a:rPr kumimoji="1" lang="ja-JP" altLang="en-US" smtClean="0"/>
              <a:t>21</a:t>
            </a:fld>
            <a:endParaRPr kumimoji="1" lang="ja-JP" altLang="en-US"/>
          </a:p>
        </p:txBody>
      </p:sp>
      <p:sp>
        <p:nvSpPr>
          <p:cNvPr id="5" name="テキスト ボックス 4">
            <a:extLst>
              <a:ext uri="{FF2B5EF4-FFF2-40B4-BE49-F238E27FC236}">
                <a16:creationId xmlns:a16="http://schemas.microsoft.com/office/drawing/2014/main" id="{2BB9CD08-5F37-4632-FB2A-993ECD63BF58}"/>
              </a:ext>
            </a:extLst>
          </p:cNvPr>
          <p:cNvSpPr txBox="1"/>
          <p:nvPr/>
        </p:nvSpPr>
        <p:spPr>
          <a:xfrm>
            <a:off x="4981119" y="1796252"/>
            <a:ext cx="1550424" cy="830997"/>
          </a:xfrm>
          <a:prstGeom prst="rect">
            <a:avLst/>
          </a:prstGeom>
          <a:noFill/>
          <a:ln>
            <a:solidFill>
              <a:schemeClr val="tx1"/>
            </a:solidFill>
          </a:ln>
        </p:spPr>
        <p:txBody>
          <a:bodyPr wrap="none" rtlCol="0">
            <a:spAutoFit/>
          </a:bodyPr>
          <a:lstStyle/>
          <a:p>
            <a:pPr marL="171450" indent="-171450">
              <a:buFont typeface="Wingdings" panose="05000000000000000000" pitchFamily="2" charset="2"/>
              <a:buChar char="u"/>
            </a:pPr>
            <a:r>
              <a:rPr kumimoji="1" lang="ja-JP" altLang="en-US" sz="1200" dirty="0"/>
              <a:t>ログイン</a:t>
            </a:r>
            <a:endParaRPr kumimoji="1" lang="en-US" altLang="ja-JP" sz="1200" dirty="0"/>
          </a:p>
          <a:p>
            <a:pPr marL="171450" indent="-171450">
              <a:buFont typeface="Arial" panose="020B0604020202020204" pitchFamily="34" charset="0"/>
              <a:buChar char="•"/>
            </a:pPr>
            <a:r>
              <a:rPr kumimoji="1" lang="en-US" altLang="ja-JP" sz="1200" dirty="0"/>
              <a:t>Username</a:t>
            </a:r>
            <a:r>
              <a:rPr kumimoji="1" lang="ja-JP" altLang="en-US" sz="1200" dirty="0"/>
              <a:t>入力欄</a:t>
            </a:r>
            <a:endParaRPr kumimoji="1" lang="en-US" altLang="ja-JP" sz="1200" dirty="0"/>
          </a:p>
          <a:p>
            <a:pPr marL="171450" indent="-171450">
              <a:buFont typeface="Arial" panose="020B0604020202020204" pitchFamily="34" charset="0"/>
              <a:buChar char="•"/>
            </a:pPr>
            <a:r>
              <a:rPr lang="en-US" altLang="ja-JP" sz="1200" dirty="0"/>
              <a:t>Password</a:t>
            </a:r>
            <a:r>
              <a:rPr lang="ja-JP" altLang="en-US" sz="1200" dirty="0"/>
              <a:t>入力欄</a:t>
            </a:r>
            <a:endParaRPr lang="en-US" altLang="ja-JP" sz="1200" dirty="0"/>
          </a:p>
          <a:p>
            <a:pPr marL="171450" indent="-171450">
              <a:buFont typeface="Arial" panose="020B0604020202020204" pitchFamily="34" charset="0"/>
              <a:buChar char="•"/>
            </a:pPr>
            <a:r>
              <a:rPr kumimoji="1" lang="ja-JP" altLang="en-US" sz="1200" dirty="0"/>
              <a:t>ログインボタン</a:t>
            </a:r>
            <a:endParaRPr kumimoji="1" lang="en-US" altLang="ja-JP" sz="1200" dirty="0"/>
          </a:p>
        </p:txBody>
      </p:sp>
      <p:sp>
        <p:nvSpPr>
          <p:cNvPr id="6" name="テキスト ボックス 5">
            <a:extLst>
              <a:ext uri="{FF2B5EF4-FFF2-40B4-BE49-F238E27FC236}">
                <a16:creationId xmlns:a16="http://schemas.microsoft.com/office/drawing/2014/main" id="{E09C6DA5-677B-06AE-7D12-7F17E2A07058}"/>
              </a:ext>
            </a:extLst>
          </p:cNvPr>
          <p:cNvSpPr txBox="1"/>
          <p:nvPr/>
        </p:nvSpPr>
        <p:spPr>
          <a:xfrm>
            <a:off x="855719" y="4525742"/>
            <a:ext cx="2286000" cy="156966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a:p>
            <a:pPr marL="171450" indent="-171450">
              <a:buFont typeface="Arial" panose="020B0604020202020204" pitchFamily="34" charset="0"/>
              <a:buChar char="•"/>
            </a:pPr>
            <a:r>
              <a:rPr lang="ja-JP" altLang="en-US" sz="1200" dirty="0"/>
              <a:t>残り欠席可能数</a:t>
            </a:r>
            <a:endParaRPr lang="en-US" altLang="ja-JP" sz="1200" dirty="0"/>
          </a:p>
        </p:txBody>
      </p:sp>
      <p:sp>
        <p:nvSpPr>
          <p:cNvPr id="7" name="テキスト ボックス 6">
            <a:extLst>
              <a:ext uri="{FF2B5EF4-FFF2-40B4-BE49-F238E27FC236}">
                <a16:creationId xmlns:a16="http://schemas.microsoft.com/office/drawing/2014/main" id="{5B46DA53-3BAF-552B-7653-35A1F5B2FC39}"/>
              </a:ext>
            </a:extLst>
          </p:cNvPr>
          <p:cNvSpPr txBox="1"/>
          <p:nvPr/>
        </p:nvSpPr>
        <p:spPr>
          <a:xfrm>
            <a:off x="1309347" y="3242832"/>
            <a:ext cx="1378743" cy="369332"/>
          </a:xfrm>
          <a:prstGeom prst="rect">
            <a:avLst/>
          </a:prstGeom>
          <a:noFill/>
          <a:ln>
            <a:solidFill>
              <a:schemeClr val="tx1"/>
            </a:solidFill>
          </a:ln>
        </p:spPr>
        <p:txBody>
          <a:bodyPr wrap="square" rtlCol="0">
            <a:spAutoFit/>
          </a:bodyPr>
          <a:lstStyle/>
          <a:p>
            <a:pPr algn="ctr"/>
            <a:r>
              <a:rPr kumimoji="1" lang="ja-JP" altLang="en-US" dirty="0"/>
              <a:t>学生</a:t>
            </a:r>
          </a:p>
        </p:txBody>
      </p:sp>
      <p:cxnSp>
        <p:nvCxnSpPr>
          <p:cNvPr id="9" name="コネクタ: カギ線 8">
            <a:extLst>
              <a:ext uri="{FF2B5EF4-FFF2-40B4-BE49-F238E27FC236}">
                <a16:creationId xmlns:a16="http://schemas.microsoft.com/office/drawing/2014/main" id="{5E0E42A8-8C93-1EA8-5644-8D6C828CC0A7}"/>
              </a:ext>
            </a:extLst>
          </p:cNvPr>
          <p:cNvCxnSpPr>
            <a:stCxn id="5" idx="2"/>
            <a:endCxn id="7" idx="0"/>
          </p:cNvCxnSpPr>
          <p:nvPr/>
        </p:nvCxnSpPr>
        <p:spPr>
          <a:xfrm rot="5400000">
            <a:off x="3569734" y="1056234"/>
            <a:ext cx="615583" cy="37576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9A68AD6C-5BC5-C21F-8E4D-131886F57D75}"/>
              </a:ext>
            </a:extLst>
          </p:cNvPr>
          <p:cNvSpPr txBox="1"/>
          <p:nvPr/>
        </p:nvSpPr>
        <p:spPr>
          <a:xfrm>
            <a:off x="5066961" y="3242832"/>
            <a:ext cx="1378743" cy="369332"/>
          </a:xfrm>
          <a:prstGeom prst="rect">
            <a:avLst/>
          </a:prstGeom>
          <a:noFill/>
          <a:ln>
            <a:solidFill>
              <a:schemeClr val="tx1"/>
            </a:solidFill>
          </a:ln>
        </p:spPr>
        <p:txBody>
          <a:bodyPr wrap="square" rtlCol="0">
            <a:spAutoFit/>
          </a:bodyPr>
          <a:lstStyle/>
          <a:p>
            <a:pPr algn="ctr"/>
            <a:r>
              <a:rPr lang="ja-JP" altLang="en-US" dirty="0"/>
              <a:t>科目担当</a:t>
            </a:r>
            <a:endParaRPr kumimoji="1" lang="ja-JP" altLang="en-US" dirty="0"/>
          </a:p>
        </p:txBody>
      </p:sp>
      <p:sp>
        <p:nvSpPr>
          <p:cNvPr id="11" name="テキスト ボックス 10">
            <a:extLst>
              <a:ext uri="{FF2B5EF4-FFF2-40B4-BE49-F238E27FC236}">
                <a16:creationId xmlns:a16="http://schemas.microsoft.com/office/drawing/2014/main" id="{05FC7FE8-97EF-EB7E-3C5B-CC61B9DC0BFD}"/>
              </a:ext>
            </a:extLst>
          </p:cNvPr>
          <p:cNvSpPr txBox="1"/>
          <p:nvPr/>
        </p:nvSpPr>
        <p:spPr>
          <a:xfrm>
            <a:off x="9328551" y="3242832"/>
            <a:ext cx="1378743" cy="369332"/>
          </a:xfrm>
          <a:prstGeom prst="rect">
            <a:avLst/>
          </a:prstGeom>
          <a:noFill/>
          <a:ln>
            <a:solidFill>
              <a:schemeClr val="tx1"/>
            </a:solidFill>
          </a:ln>
        </p:spPr>
        <p:txBody>
          <a:bodyPr wrap="square" rtlCol="0">
            <a:spAutoFit/>
          </a:bodyPr>
          <a:lstStyle/>
          <a:p>
            <a:pPr algn="ctr"/>
            <a:r>
              <a:rPr kumimoji="1" lang="ja-JP" altLang="en-US" dirty="0"/>
              <a:t>学級担当</a:t>
            </a:r>
          </a:p>
        </p:txBody>
      </p:sp>
      <p:cxnSp>
        <p:nvCxnSpPr>
          <p:cNvPr id="13" name="コネクタ: カギ線 12">
            <a:extLst>
              <a:ext uri="{FF2B5EF4-FFF2-40B4-BE49-F238E27FC236}">
                <a16:creationId xmlns:a16="http://schemas.microsoft.com/office/drawing/2014/main" id="{60797E7C-1794-4387-7F9E-E189D23B31A1}"/>
              </a:ext>
            </a:extLst>
          </p:cNvPr>
          <p:cNvCxnSpPr>
            <a:endCxn id="10" idx="0"/>
          </p:cNvCxnSpPr>
          <p:nvPr/>
        </p:nvCxnSpPr>
        <p:spPr>
          <a:xfrm rot="16200000" flipH="1">
            <a:off x="5602436" y="3088935"/>
            <a:ext cx="307792"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コネクタ: カギ線 14">
            <a:extLst>
              <a:ext uri="{FF2B5EF4-FFF2-40B4-BE49-F238E27FC236}">
                <a16:creationId xmlns:a16="http://schemas.microsoft.com/office/drawing/2014/main" id="{29181EE5-922E-CBAA-A62A-D3EFF1C2F00B}"/>
              </a:ext>
            </a:extLst>
          </p:cNvPr>
          <p:cNvCxnSpPr>
            <a:endCxn id="11" idx="0"/>
          </p:cNvCxnSpPr>
          <p:nvPr/>
        </p:nvCxnSpPr>
        <p:spPr>
          <a:xfrm>
            <a:off x="5756331" y="2935040"/>
            <a:ext cx="4261592" cy="3077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FC78A2FE-9D9D-2459-F7D5-432039CDE6B9}"/>
              </a:ext>
            </a:extLst>
          </p:cNvPr>
          <p:cNvCxnSpPr>
            <a:stCxn id="7" idx="2"/>
            <a:endCxn id="6" idx="0"/>
          </p:cNvCxnSpPr>
          <p:nvPr/>
        </p:nvCxnSpPr>
        <p:spPr>
          <a:xfrm>
            <a:off x="1998719" y="3612164"/>
            <a:ext cx="0" cy="913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E33A04AA-EFF5-707B-C440-A1D075849D18}"/>
              </a:ext>
            </a:extLst>
          </p:cNvPr>
          <p:cNvSpPr txBox="1"/>
          <p:nvPr/>
        </p:nvSpPr>
        <p:spPr>
          <a:xfrm>
            <a:off x="4613331" y="3822209"/>
            <a:ext cx="2286000" cy="1384995"/>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p:txBody>
      </p:sp>
      <p:cxnSp>
        <p:nvCxnSpPr>
          <p:cNvPr id="19" name="直線矢印コネクタ 18">
            <a:extLst>
              <a:ext uri="{FF2B5EF4-FFF2-40B4-BE49-F238E27FC236}">
                <a16:creationId xmlns:a16="http://schemas.microsoft.com/office/drawing/2014/main" id="{593D82CD-0D00-1360-AA65-F34778D1A4F7}"/>
              </a:ext>
            </a:extLst>
          </p:cNvPr>
          <p:cNvCxnSpPr>
            <a:cxnSpLocks/>
            <a:stCxn id="10" idx="2"/>
            <a:endCxn id="18" idx="0"/>
          </p:cNvCxnSpPr>
          <p:nvPr/>
        </p:nvCxnSpPr>
        <p:spPr>
          <a:xfrm flipH="1">
            <a:off x="5756331" y="3612164"/>
            <a:ext cx="2"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B2750614-15C9-3285-0961-3B5783528D68}"/>
              </a:ext>
            </a:extLst>
          </p:cNvPr>
          <p:cNvSpPr txBox="1"/>
          <p:nvPr/>
        </p:nvSpPr>
        <p:spPr>
          <a:xfrm>
            <a:off x="8874922" y="3822209"/>
            <a:ext cx="2286000" cy="1384995"/>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p:txBody>
      </p:sp>
      <p:cxnSp>
        <p:nvCxnSpPr>
          <p:cNvPr id="22" name="直線矢印コネクタ 21">
            <a:extLst>
              <a:ext uri="{FF2B5EF4-FFF2-40B4-BE49-F238E27FC236}">
                <a16:creationId xmlns:a16="http://schemas.microsoft.com/office/drawing/2014/main" id="{7BD29801-A475-B73F-606D-6CDEA0E3F69A}"/>
              </a:ext>
            </a:extLst>
          </p:cNvPr>
          <p:cNvCxnSpPr>
            <a:cxnSpLocks/>
            <a:stCxn id="11" idx="2"/>
            <a:endCxn id="21" idx="0"/>
          </p:cNvCxnSpPr>
          <p:nvPr/>
        </p:nvCxnSpPr>
        <p:spPr>
          <a:xfrm flipH="1">
            <a:off x="10017922" y="3612164"/>
            <a:ext cx="1"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11F7C54A-09FD-7181-5FD6-8C2D8E720AF1}"/>
              </a:ext>
            </a:extLst>
          </p:cNvPr>
          <p:cNvSpPr txBox="1"/>
          <p:nvPr/>
        </p:nvSpPr>
        <p:spPr>
          <a:xfrm>
            <a:off x="4613331" y="5417249"/>
            <a:ext cx="2286000" cy="83099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kumimoji="1" lang="ja-JP" altLang="en-US" sz="1200" dirty="0"/>
              <a:t>登録</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出欠席のチェックボックス</a:t>
            </a:r>
            <a:endParaRPr lang="en-US" altLang="ja-JP" sz="1200" dirty="0"/>
          </a:p>
          <a:p>
            <a:pPr marL="171450" indent="-171450">
              <a:buFont typeface="Arial" panose="020B0604020202020204" pitchFamily="34" charset="0"/>
              <a:buChar char="•"/>
            </a:pPr>
            <a:endParaRPr lang="en-US" altLang="ja-JP" sz="1200" dirty="0"/>
          </a:p>
        </p:txBody>
      </p:sp>
      <p:cxnSp>
        <p:nvCxnSpPr>
          <p:cNvPr id="28" name="直線矢印コネクタ 27">
            <a:extLst>
              <a:ext uri="{FF2B5EF4-FFF2-40B4-BE49-F238E27FC236}">
                <a16:creationId xmlns:a16="http://schemas.microsoft.com/office/drawing/2014/main" id="{CC3D7C2D-0D23-F531-A7F7-2D4146F3C911}"/>
              </a:ext>
            </a:extLst>
          </p:cNvPr>
          <p:cNvCxnSpPr>
            <a:cxnSpLocks/>
            <a:stCxn id="18" idx="2"/>
            <a:endCxn id="27" idx="0"/>
          </p:cNvCxnSpPr>
          <p:nvPr/>
        </p:nvCxnSpPr>
        <p:spPr>
          <a:xfrm>
            <a:off x="5756331" y="5207204"/>
            <a:ext cx="0"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EFB6DB2D-2135-5ABB-AC07-8BD5EBA8F1D9}"/>
              </a:ext>
            </a:extLst>
          </p:cNvPr>
          <p:cNvSpPr txBox="1"/>
          <p:nvPr/>
        </p:nvSpPr>
        <p:spPr>
          <a:xfrm>
            <a:off x="8874922" y="5417248"/>
            <a:ext cx="2286000" cy="83099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kumimoji="1" lang="ja-JP" altLang="en-US" sz="1200" dirty="0"/>
              <a:t>登録</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出欠席のチェックボックス</a:t>
            </a:r>
            <a:endParaRPr lang="en-US" altLang="ja-JP" sz="1200" dirty="0"/>
          </a:p>
          <a:p>
            <a:pPr marL="171450" indent="-171450">
              <a:buFont typeface="Arial" panose="020B0604020202020204" pitchFamily="34" charset="0"/>
              <a:buChar char="•"/>
            </a:pPr>
            <a:endParaRPr lang="en-US" altLang="ja-JP" sz="1200" dirty="0"/>
          </a:p>
        </p:txBody>
      </p:sp>
      <p:cxnSp>
        <p:nvCxnSpPr>
          <p:cNvPr id="12" name="直線矢印コネクタ 11">
            <a:extLst>
              <a:ext uri="{FF2B5EF4-FFF2-40B4-BE49-F238E27FC236}">
                <a16:creationId xmlns:a16="http://schemas.microsoft.com/office/drawing/2014/main" id="{67404053-3D77-0188-459E-0A5174ABD6C1}"/>
              </a:ext>
            </a:extLst>
          </p:cNvPr>
          <p:cNvCxnSpPr>
            <a:cxnSpLocks/>
            <a:stCxn id="21" idx="2"/>
            <a:endCxn id="8" idx="0"/>
          </p:cNvCxnSpPr>
          <p:nvPr/>
        </p:nvCxnSpPr>
        <p:spPr>
          <a:xfrm>
            <a:off x="10017922" y="5207204"/>
            <a:ext cx="0" cy="210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754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DB792-EACD-43FE-3ECE-24DF733F8A71}"/>
              </a:ext>
            </a:extLst>
          </p:cNvPr>
          <p:cNvSpPr>
            <a:spLocks noGrp="1"/>
          </p:cNvSpPr>
          <p:nvPr>
            <p:ph type="title"/>
          </p:nvPr>
        </p:nvSpPr>
        <p:spPr/>
        <p:txBody>
          <a:bodyPr/>
          <a:lstStyle/>
          <a:p>
            <a:r>
              <a:rPr kumimoji="1" lang="ja-JP" altLang="en-US" dirty="0"/>
              <a:t>システム構成</a:t>
            </a:r>
          </a:p>
        </p:txBody>
      </p:sp>
      <p:sp>
        <p:nvSpPr>
          <p:cNvPr id="3" name="コンテンツ プレースホルダー 2">
            <a:extLst>
              <a:ext uri="{FF2B5EF4-FFF2-40B4-BE49-F238E27FC236}">
                <a16:creationId xmlns:a16="http://schemas.microsoft.com/office/drawing/2014/main" id="{793FAB9A-CB2D-1300-AD4A-3A4F6EF8FECC}"/>
              </a:ext>
            </a:extLst>
          </p:cNvPr>
          <p:cNvSpPr>
            <a:spLocks noGrp="1"/>
          </p:cNvSpPr>
          <p:nvPr>
            <p:ph idx="1"/>
          </p:nvPr>
        </p:nvSpPr>
        <p:spPr/>
        <p:txBody>
          <a:bodyPr>
            <a:normAutofit/>
          </a:bodyPr>
          <a:lstStyle/>
          <a:p>
            <a:r>
              <a:rPr kumimoji="1" lang="ja-JP" altLang="en-US" dirty="0"/>
              <a:t>クライアント　</a:t>
            </a:r>
            <a:endParaRPr kumimoji="1" lang="en-US" altLang="ja-JP" dirty="0"/>
          </a:p>
          <a:p>
            <a:pPr marL="0" indent="0">
              <a:buNone/>
            </a:pPr>
            <a:r>
              <a:rPr kumimoji="1" lang="en-US" altLang="ja-JP" dirty="0" err="1"/>
              <a:t>Ipad</a:t>
            </a:r>
            <a:r>
              <a:rPr kumimoji="1" lang="en-US" altLang="ja-JP" dirty="0"/>
              <a:t> Pro 2018</a:t>
            </a:r>
          </a:p>
          <a:p>
            <a:pPr marL="0" indent="0">
              <a:buNone/>
            </a:pPr>
            <a:r>
              <a:rPr kumimoji="1" lang="en-US" altLang="ja-JP" dirty="0" err="1"/>
              <a:t>Iphone</a:t>
            </a:r>
            <a:r>
              <a:rPr kumimoji="1" lang="en-US" altLang="ja-JP" dirty="0"/>
              <a:t> 11</a:t>
            </a:r>
          </a:p>
          <a:p>
            <a:pPr marL="0" indent="0">
              <a:buNone/>
            </a:pPr>
            <a:r>
              <a:rPr lang="en-US" altLang="ja-JP" dirty="0"/>
              <a:t>Windows 11</a:t>
            </a:r>
          </a:p>
          <a:p>
            <a:pPr marL="0" indent="0">
              <a:buNone/>
            </a:pPr>
            <a:endParaRPr kumimoji="1" lang="en-US" altLang="ja-JP" dirty="0"/>
          </a:p>
          <a:p>
            <a:r>
              <a:rPr kumimoji="1" lang="ja-JP" altLang="en-US" dirty="0"/>
              <a:t>サーバー</a:t>
            </a:r>
            <a:endParaRPr kumimoji="1" lang="en-US" altLang="ja-JP" dirty="0"/>
          </a:p>
          <a:p>
            <a:pPr marL="0" indent="0">
              <a:buNone/>
            </a:pPr>
            <a:r>
              <a:rPr lang="en-US" altLang="ja-JP" dirty="0"/>
              <a:t>Windows 11</a:t>
            </a:r>
          </a:p>
          <a:p>
            <a:pPr marL="0" indent="0">
              <a:buNone/>
            </a:pPr>
            <a:r>
              <a:rPr lang="en-US" altLang="ja-JP" dirty="0"/>
              <a:t>※</a:t>
            </a:r>
            <a:r>
              <a:rPr lang="ja-JP" altLang="en-US" dirty="0"/>
              <a:t>ローカルネットワーク環境を想定している。</a:t>
            </a:r>
            <a:endParaRPr lang="en-US" altLang="ja-JP" dirty="0"/>
          </a:p>
        </p:txBody>
      </p:sp>
      <p:sp>
        <p:nvSpPr>
          <p:cNvPr id="4" name="スライド番号プレースホルダー 3">
            <a:extLst>
              <a:ext uri="{FF2B5EF4-FFF2-40B4-BE49-F238E27FC236}">
                <a16:creationId xmlns:a16="http://schemas.microsoft.com/office/drawing/2014/main" id="{27465585-24B0-8BD3-A1A7-16D8D2835F24}"/>
              </a:ext>
            </a:extLst>
          </p:cNvPr>
          <p:cNvSpPr>
            <a:spLocks noGrp="1"/>
          </p:cNvSpPr>
          <p:nvPr>
            <p:ph type="sldNum" sz="quarter" idx="12"/>
          </p:nvPr>
        </p:nvSpPr>
        <p:spPr/>
        <p:txBody>
          <a:bodyPr/>
          <a:lstStyle/>
          <a:p>
            <a:fld id="{FE577398-8FCA-4A77-ADAB-09A41C9A615B}" type="slidenum">
              <a:rPr kumimoji="1" lang="ja-JP" altLang="en-US" smtClean="0"/>
              <a:t>3</a:t>
            </a:fld>
            <a:endParaRPr kumimoji="1" lang="ja-JP" altLang="en-US"/>
          </a:p>
        </p:txBody>
      </p:sp>
    </p:spTree>
    <p:extLst>
      <p:ext uri="{BB962C8B-B14F-4D97-AF65-F5344CB8AC3E}">
        <p14:creationId xmlns:p14="http://schemas.microsoft.com/office/powerpoint/2010/main" val="111518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67A6E-36EA-4BA7-091B-B757FB694331}"/>
              </a:ext>
            </a:extLst>
          </p:cNvPr>
          <p:cNvSpPr>
            <a:spLocks noGrp="1"/>
          </p:cNvSpPr>
          <p:nvPr>
            <p:ph type="title"/>
          </p:nvPr>
        </p:nvSpPr>
        <p:spPr>
          <a:xfrm>
            <a:off x="838200" y="2766218"/>
            <a:ext cx="10515600" cy="1325563"/>
          </a:xfrm>
        </p:spPr>
        <p:txBody>
          <a:bodyPr/>
          <a:lstStyle/>
          <a:p>
            <a:pPr algn="ctr"/>
            <a:r>
              <a:rPr kumimoji="1" lang="ja-JP" altLang="en-US" dirty="0"/>
              <a:t>現在</a:t>
            </a:r>
            <a:r>
              <a:rPr lang="ja-JP" altLang="en-US" dirty="0"/>
              <a:t>抱えている</a:t>
            </a:r>
            <a:r>
              <a:rPr kumimoji="1" lang="ja-JP" altLang="en-US" dirty="0"/>
              <a:t>問題の起因点と</a:t>
            </a:r>
            <a:br>
              <a:rPr kumimoji="1" lang="en-US" altLang="ja-JP" dirty="0"/>
            </a:br>
            <a:r>
              <a:rPr kumimoji="1" lang="ja-JP" altLang="en-US" dirty="0"/>
              <a:t>その解決策</a:t>
            </a:r>
          </a:p>
        </p:txBody>
      </p:sp>
      <p:sp>
        <p:nvSpPr>
          <p:cNvPr id="4" name="スライド番号プレースホルダー 3">
            <a:extLst>
              <a:ext uri="{FF2B5EF4-FFF2-40B4-BE49-F238E27FC236}">
                <a16:creationId xmlns:a16="http://schemas.microsoft.com/office/drawing/2014/main" id="{590D8964-F73A-7E41-32D3-84FBC1C7DC03}"/>
              </a:ext>
            </a:extLst>
          </p:cNvPr>
          <p:cNvSpPr>
            <a:spLocks noGrp="1"/>
          </p:cNvSpPr>
          <p:nvPr>
            <p:ph type="sldNum" sz="quarter" idx="12"/>
          </p:nvPr>
        </p:nvSpPr>
        <p:spPr/>
        <p:txBody>
          <a:bodyPr/>
          <a:lstStyle/>
          <a:p>
            <a:fld id="{FE577398-8FCA-4A77-ADAB-09A41C9A615B}" type="slidenum">
              <a:rPr kumimoji="1" lang="ja-JP" altLang="en-US" smtClean="0"/>
              <a:t>4</a:t>
            </a:fld>
            <a:endParaRPr kumimoji="1" lang="ja-JP" altLang="en-US"/>
          </a:p>
        </p:txBody>
      </p:sp>
    </p:spTree>
    <p:extLst>
      <p:ext uri="{BB962C8B-B14F-4D97-AF65-F5344CB8AC3E}">
        <p14:creationId xmlns:p14="http://schemas.microsoft.com/office/powerpoint/2010/main" val="211705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893DFD-8113-ADD1-E288-000D3DDA2AFA}"/>
              </a:ext>
            </a:extLst>
          </p:cNvPr>
          <p:cNvSpPr/>
          <p:nvPr/>
        </p:nvSpPr>
        <p:spPr>
          <a:xfrm>
            <a:off x="1181105" y="1960847"/>
            <a:ext cx="2695576" cy="3837271"/>
          </a:xfrm>
          <a:prstGeom prst="rect">
            <a:avLst/>
          </a:prstGeom>
          <a:solidFill>
            <a:schemeClr val="bg1">
              <a:lumMod val="85000"/>
              <a:lumOff val="15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B016B3E-1FC9-B203-5154-F48C472BBA46}"/>
              </a:ext>
            </a:extLst>
          </p:cNvPr>
          <p:cNvSpPr/>
          <p:nvPr/>
        </p:nvSpPr>
        <p:spPr>
          <a:xfrm>
            <a:off x="4582832" y="1960847"/>
            <a:ext cx="2695576" cy="3837271"/>
          </a:xfrm>
          <a:prstGeom prst="rect">
            <a:avLst/>
          </a:prstGeom>
          <a:solidFill>
            <a:schemeClr val="bg1">
              <a:lumMod val="85000"/>
              <a:lumOff val="15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7A341F-F147-459A-C5BA-6FD38F416B3E}"/>
              </a:ext>
            </a:extLst>
          </p:cNvPr>
          <p:cNvSpPr/>
          <p:nvPr/>
        </p:nvSpPr>
        <p:spPr>
          <a:xfrm>
            <a:off x="8107116" y="1960847"/>
            <a:ext cx="2695576" cy="3837271"/>
          </a:xfrm>
          <a:prstGeom prst="rect">
            <a:avLst/>
          </a:prstGeom>
          <a:solidFill>
            <a:schemeClr val="bg1">
              <a:lumMod val="85000"/>
              <a:lumOff val="1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7405DD1-DE14-36FD-5D6E-BF034CC77A66}"/>
              </a:ext>
            </a:extLst>
          </p:cNvPr>
          <p:cNvSpPr/>
          <p:nvPr/>
        </p:nvSpPr>
        <p:spPr>
          <a:xfrm>
            <a:off x="1910906" y="1667138"/>
            <a:ext cx="1119946" cy="495883"/>
          </a:xfrm>
          <a:prstGeom prst="rect">
            <a:avLst/>
          </a:prstGeom>
          <a:solidFill>
            <a:schemeClr val="bg1">
              <a:lumMod val="85000"/>
              <a:lumOff val="15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5D621CA-FEDD-4B50-5AC4-B1A550EF2FDC}"/>
              </a:ext>
            </a:extLst>
          </p:cNvPr>
          <p:cNvSpPr/>
          <p:nvPr/>
        </p:nvSpPr>
        <p:spPr>
          <a:xfrm>
            <a:off x="5397105" y="1667138"/>
            <a:ext cx="1073181" cy="495883"/>
          </a:xfrm>
          <a:prstGeom prst="rect">
            <a:avLst/>
          </a:prstGeom>
          <a:solidFill>
            <a:schemeClr val="bg1">
              <a:lumMod val="85000"/>
              <a:lumOff val="15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7ABB4E3-9D1A-4A8F-4C56-E35340ABD7C1}"/>
              </a:ext>
            </a:extLst>
          </p:cNvPr>
          <p:cNvSpPr/>
          <p:nvPr/>
        </p:nvSpPr>
        <p:spPr>
          <a:xfrm>
            <a:off x="8859281" y="1667138"/>
            <a:ext cx="1238987" cy="495883"/>
          </a:xfrm>
          <a:prstGeom prst="rect">
            <a:avLst/>
          </a:prstGeom>
          <a:solidFill>
            <a:schemeClr val="bg1">
              <a:lumMod val="85000"/>
              <a:lumOff val="1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FAF3D75-3A66-4BD1-3385-542D975AD491}"/>
              </a:ext>
            </a:extLst>
          </p:cNvPr>
          <p:cNvSpPr txBox="1"/>
          <p:nvPr/>
        </p:nvSpPr>
        <p:spPr>
          <a:xfrm>
            <a:off x="2057378" y="1722476"/>
            <a:ext cx="1007192" cy="369332"/>
          </a:xfrm>
          <a:prstGeom prst="rect">
            <a:avLst/>
          </a:prstGeom>
          <a:noFill/>
          <a:ln>
            <a:noFill/>
          </a:ln>
        </p:spPr>
        <p:txBody>
          <a:bodyPr wrap="square" rtlCol="0">
            <a:spAutoFit/>
          </a:bodyPr>
          <a:lstStyle/>
          <a:p>
            <a:r>
              <a:rPr kumimoji="1" lang="ja-JP" altLang="en-US" dirty="0"/>
              <a:t>問題点</a:t>
            </a:r>
          </a:p>
        </p:txBody>
      </p:sp>
      <p:sp>
        <p:nvSpPr>
          <p:cNvPr id="11" name="テキスト ボックス 10">
            <a:extLst>
              <a:ext uri="{FF2B5EF4-FFF2-40B4-BE49-F238E27FC236}">
                <a16:creationId xmlns:a16="http://schemas.microsoft.com/office/drawing/2014/main" id="{AC16E54A-8330-440A-0D4F-594B4F35A6FA}"/>
              </a:ext>
            </a:extLst>
          </p:cNvPr>
          <p:cNvSpPr txBox="1"/>
          <p:nvPr/>
        </p:nvSpPr>
        <p:spPr>
          <a:xfrm>
            <a:off x="5534125" y="1731903"/>
            <a:ext cx="907088" cy="369332"/>
          </a:xfrm>
          <a:prstGeom prst="rect">
            <a:avLst/>
          </a:prstGeom>
          <a:noFill/>
        </p:spPr>
        <p:txBody>
          <a:bodyPr wrap="square" rtlCol="0">
            <a:spAutoFit/>
          </a:bodyPr>
          <a:lstStyle/>
          <a:p>
            <a:r>
              <a:rPr lang="ja-JP" altLang="en-US" dirty="0"/>
              <a:t>起因</a:t>
            </a:r>
            <a:r>
              <a:rPr kumimoji="1" lang="ja-JP" altLang="en-US" dirty="0"/>
              <a:t>点</a:t>
            </a:r>
          </a:p>
        </p:txBody>
      </p:sp>
      <p:sp>
        <p:nvSpPr>
          <p:cNvPr id="12" name="テキスト ボックス 11">
            <a:extLst>
              <a:ext uri="{FF2B5EF4-FFF2-40B4-BE49-F238E27FC236}">
                <a16:creationId xmlns:a16="http://schemas.microsoft.com/office/drawing/2014/main" id="{1476A963-7E10-6392-6259-9AB8EFC70619}"/>
              </a:ext>
            </a:extLst>
          </p:cNvPr>
          <p:cNvSpPr txBox="1"/>
          <p:nvPr/>
        </p:nvSpPr>
        <p:spPr>
          <a:xfrm>
            <a:off x="9025086" y="1731903"/>
            <a:ext cx="940371" cy="369332"/>
          </a:xfrm>
          <a:prstGeom prst="rect">
            <a:avLst/>
          </a:prstGeom>
          <a:noFill/>
        </p:spPr>
        <p:txBody>
          <a:bodyPr wrap="square" rtlCol="0">
            <a:spAutoFit/>
          </a:bodyPr>
          <a:lstStyle/>
          <a:p>
            <a:r>
              <a:rPr lang="ja-JP" altLang="en-US" dirty="0"/>
              <a:t>解決策</a:t>
            </a:r>
            <a:endParaRPr kumimoji="1" lang="ja-JP" altLang="en-US" dirty="0"/>
          </a:p>
        </p:txBody>
      </p:sp>
      <p:sp>
        <p:nvSpPr>
          <p:cNvPr id="13" name="矢印: 右 12">
            <a:extLst>
              <a:ext uri="{FF2B5EF4-FFF2-40B4-BE49-F238E27FC236}">
                <a16:creationId xmlns:a16="http://schemas.microsoft.com/office/drawing/2014/main" id="{AE535C65-A333-5E15-8226-26A0333DA06B}"/>
              </a:ext>
            </a:extLst>
          </p:cNvPr>
          <p:cNvSpPr/>
          <p:nvPr/>
        </p:nvSpPr>
        <p:spPr>
          <a:xfrm>
            <a:off x="4042404" y="3211894"/>
            <a:ext cx="410333" cy="874672"/>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08E4DF32-852E-D19A-C93E-7E11E3CB94B7}"/>
              </a:ext>
            </a:extLst>
          </p:cNvPr>
          <p:cNvSpPr/>
          <p:nvPr/>
        </p:nvSpPr>
        <p:spPr>
          <a:xfrm>
            <a:off x="7529581" y="3211894"/>
            <a:ext cx="410333" cy="874672"/>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E92ED2A-B9F1-E0C9-4247-142C2CCC7663}"/>
              </a:ext>
            </a:extLst>
          </p:cNvPr>
          <p:cNvSpPr txBox="1"/>
          <p:nvPr/>
        </p:nvSpPr>
        <p:spPr>
          <a:xfrm>
            <a:off x="1281115" y="2730829"/>
            <a:ext cx="2518818" cy="1754326"/>
          </a:xfrm>
          <a:prstGeom prst="rect">
            <a:avLst/>
          </a:prstGeom>
          <a:noFill/>
          <a:ln>
            <a:noFill/>
          </a:ln>
        </p:spPr>
        <p:txBody>
          <a:bodyPr wrap="square" rtlCol="0">
            <a:spAutoFit/>
          </a:bodyPr>
          <a:lstStyle/>
          <a:p>
            <a:r>
              <a:rPr kumimoji="1" lang="ja-JP" altLang="en-US" dirty="0"/>
              <a:t>★表への入力時に欄がずれる。</a:t>
            </a:r>
            <a:endParaRPr kumimoji="1" lang="en-US" altLang="ja-JP" dirty="0"/>
          </a:p>
          <a:p>
            <a:endParaRPr lang="en-US" altLang="ja-JP" dirty="0"/>
          </a:p>
          <a:p>
            <a:r>
              <a:rPr lang="ja-JP" altLang="en-US" dirty="0"/>
              <a:t>▲</a:t>
            </a:r>
            <a:r>
              <a:rPr kumimoji="1" lang="ja-JP" altLang="en-US" dirty="0"/>
              <a:t>授業ごとで出席確認簿が違うことによるデータの相違が生じる。</a:t>
            </a:r>
          </a:p>
        </p:txBody>
      </p:sp>
      <p:sp>
        <p:nvSpPr>
          <p:cNvPr id="18" name="テキスト ボックス 17">
            <a:extLst>
              <a:ext uri="{FF2B5EF4-FFF2-40B4-BE49-F238E27FC236}">
                <a16:creationId xmlns:a16="http://schemas.microsoft.com/office/drawing/2014/main" id="{06CA69EF-AC76-A54A-25C7-C2B38799BC45}"/>
              </a:ext>
            </a:extLst>
          </p:cNvPr>
          <p:cNvSpPr txBox="1"/>
          <p:nvPr/>
        </p:nvSpPr>
        <p:spPr>
          <a:xfrm>
            <a:off x="4704966" y="2593192"/>
            <a:ext cx="2518818" cy="2585323"/>
          </a:xfrm>
          <a:prstGeom prst="rect">
            <a:avLst/>
          </a:prstGeom>
          <a:noFill/>
        </p:spPr>
        <p:txBody>
          <a:bodyPr wrap="square" rtlCol="0">
            <a:spAutoFit/>
          </a:bodyPr>
          <a:lstStyle/>
          <a:p>
            <a:r>
              <a:rPr kumimoji="1" lang="ja-JP" altLang="en-US" dirty="0"/>
              <a:t>★記入形式が表形式になっており、枠が小さく記入時にずれが生じる。つまり、表に記入する項目が多すぎる。</a:t>
            </a:r>
            <a:endParaRPr kumimoji="1" lang="en-US" altLang="ja-JP" dirty="0"/>
          </a:p>
          <a:p>
            <a:endParaRPr lang="en-US" altLang="ja-JP" dirty="0"/>
          </a:p>
          <a:p>
            <a:r>
              <a:rPr lang="ja-JP" altLang="en-US" dirty="0"/>
              <a:t>▲科目ごとの出席簿と</a:t>
            </a:r>
            <a:r>
              <a:rPr kumimoji="1" lang="ja-JP" altLang="en-US" dirty="0"/>
              <a:t>でデータが管理されている。</a:t>
            </a:r>
          </a:p>
        </p:txBody>
      </p:sp>
      <p:sp>
        <p:nvSpPr>
          <p:cNvPr id="21" name="テキスト ボックス 20">
            <a:extLst>
              <a:ext uri="{FF2B5EF4-FFF2-40B4-BE49-F238E27FC236}">
                <a16:creationId xmlns:a16="http://schemas.microsoft.com/office/drawing/2014/main" id="{865CBA95-07EC-4BEE-5A78-11C0CD38EA0D}"/>
              </a:ext>
            </a:extLst>
          </p:cNvPr>
          <p:cNvSpPr txBox="1"/>
          <p:nvPr/>
        </p:nvSpPr>
        <p:spPr>
          <a:xfrm>
            <a:off x="8201770" y="2552038"/>
            <a:ext cx="2518818" cy="2862322"/>
          </a:xfrm>
          <a:prstGeom prst="rect">
            <a:avLst/>
          </a:prstGeom>
          <a:noFill/>
        </p:spPr>
        <p:txBody>
          <a:bodyPr wrap="square" rtlCol="0">
            <a:spAutoFit/>
          </a:bodyPr>
          <a:lstStyle/>
          <a:p>
            <a:r>
              <a:rPr kumimoji="1" lang="ja-JP" altLang="en-US" dirty="0"/>
              <a:t>★入力スペースを確保するために入力項目を必要最低限に絞る。</a:t>
            </a:r>
            <a:endParaRPr kumimoji="1" lang="en-US" altLang="ja-JP" dirty="0"/>
          </a:p>
          <a:p>
            <a:endParaRPr lang="en-US" altLang="ja-JP" dirty="0"/>
          </a:p>
          <a:p>
            <a:r>
              <a:rPr kumimoji="1" lang="ja-JP" altLang="en-US" dirty="0"/>
              <a:t>★</a:t>
            </a:r>
            <a:r>
              <a:rPr lang="ja-JP" altLang="en-US" dirty="0"/>
              <a:t>ドロップボックスやチェックボックスを使用して</a:t>
            </a:r>
            <a:r>
              <a:rPr kumimoji="1" lang="ja-JP" altLang="en-US" dirty="0"/>
              <a:t>入力のずれ軽減する。</a:t>
            </a:r>
            <a:endParaRPr kumimoji="1" lang="en-US" altLang="ja-JP" dirty="0"/>
          </a:p>
          <a:p>
            <a:endParaRPr lang="en-US" altLang="ja-JP" dirty="0"/>
          </a:p>
          <a:p>
            <a:r>
              <a:rPr lang="ja-JP" altLang="en-US" dirty="0"/>
              <a:t>▲</a:t>
            </a:r>
            <a:r>
              <a:rPr kumimoji="1" lang="ja-JP" altLang="en-US" dirty="0"/>
              <a:t>データベースでデータを一括管理する。</a:t>
            </a:r>
          </a:p>
        </p:txBody>
      </p:sp>
      <p:sp>
        <p:nvSpPr>
          <p:cNvPr id="22" name="タイトル 1">
            <a:extLst>
              <a:ext uri="{FF2B5EF4-FFF2-40B4-BE49-F238E27FC236}">
                <a16:creationId xmlns:a16="http://schemas.microsoft.com/office/drawing/2014/main" id="{CEE18989-9C37-BF2D-B5D3-298BE32CC2E1}"/>
              </a:ext>
            </a:extLst>
          </p:cNvPr>
          <p:cNvSpPr>
            <a:spLocks noGrp="1"/>
          </p:cNvSpPr>
          <p:nvPr>
            <p:ph type="title"/>
          </p:nvPr>
        </p:nvSpPr>
        <p:spPr>
          <a:xfrm>
            <a:off x="805029" y="262694"/>
            <a:ext cx="4976287" cy="1325563"/>
          </a:xfrm>
        </p:spPr>
        <p:txBody>
          <a:bodyPr/>
          <a:lstStyle/>
          <a:p>
            <a:r>
              <a:rPr lang="ja-JP" altLang="en-US" dirty="0"/>
              <a:t>データ入力関連</a:t>
            </a:r>
            <a:endParaRPr kumimoji="1" lang="ja-JP" altLang="en-US" dirty="0"/>
          </a:p>
        </p:txBody>
      </p:sp>
      <p:sp>
        <p:nvSpPr>
          <p:cNvPr id="2" name="スライド番号プレースホルダー 1">
            <a:extLst>
              <a:ext uri="{FF2B5EF4-FFF2-40B4-BE49-F238E27FC236}">
                <a16:creationId xmlns:a16="http://schemas.microsoft.com/office/drawing/2014/main" id="{80B4DEBC-1F67-6CDC-3B60-8F67117DB1B2}"/>
              </a:ext>
            </a:extLst>
          </p:cNvPr>
          <p:cNvSpPr>
            <a:spLocks noGrp="1"/>
          </p:cNvSpPr>
          <p:nvPr>
            <p:ph type="sldNum" sz="quarter" idx="12"/>
          </p:nvPr>
        </p:nvSpPr>
        <p:spPr>
          <a:xfrm>
            <a:off x="10276322" y="5887871"/>
            <a:ext cx="681400" cy="360528"/>
          </a:xfrm>
        </p:spPr>
        <p:txBody>
          <a:bodyPr/>
          <a:lstStyle/>
          <a:p>
            <a:fld id="{FE577398-8FCA-4A77-ADAB-09A41C9A615B}" type="slidenum">
              <a:rPr kumimoji="1" lang="ja-JP" altLang="en-US" smtClean="0"/>
              <a:t>5</a:t>
            </a:fld>
            <a:endParaRPr kumimoji="1" lang="ja-JP" altLang="en-US"/>
          </a:p>
        </p:txBody>
      </p:sp>
      <p:sp>
        <p:nvSpPr>
          <p:cNvPr id="23" name="テキスト ボックス 22">
            <a:extLst>
              <a:ext uri="{FF2B5EF4-FFF2-40B4-BE49-F238E27FC236}">
                <a16:creationId xmlns:a16="http://schemas.microsoft.com/office/drawing/2014/main" id="{4D7C924C-B126-4ACC-29E4-2F1682FC154F}"/>
              </a:ext>
            </a:extLst>
          </p:cNvPr>
          <p:cNvSpPr txBox="1"/>
          <p:nvPr/>
        </p:nvSpPr>
        <p:spPr>
          <a:xfrm>
            <a:off x="1187863" y="1209499"/>
            <a:ext cx="7491412" cy="369332"/>
          </a:xfrm>
          <a:prstGeom prst="rect">
            <a:avLst/>
          </a:prstGeom>
          <a:noFill/>
        </p:spPr>
        <p:txBody>
          <a:bodyPr wrap="square" rtlCol="0">
            <a:spAutoFit/>
          </a:bodyPr>
          <a:lstStyle/>
          <a:p>
            <a:r>
              <a:rPr kumimoji="1" lang="ja-JP" altLang="en-US" dirty="0"/>
              <a:t>以下に現在のデータ入力時の問題点と起因点、解決策を示す。</a:t>
            </a:r>
          </a:p>
        </p:txBody>
      </p:sp>
    </p:spTree>
    <p:extLst>
      <p:ext uri="{BB962C8B-B14F-4D97-AF65-F5344CB8AC3E}">
        <p14:creationId xmlns:p14="http://schemas.microsoft.com/office/powerpoint/2010/main" val="215758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893DFD-8113-ADD1-E288-000D3DDA2AFA}"/>
              </a:ext>
            </a:extLst>
          </p:cNvPr>
          <p:cNvSpPr/>
          <p:nvPr/>
        </p:nvSpPr>
        <p:spPr>
          <a:xfrm>
            <a:off x="1328738" y="2116930"/>
            <a:ext cx="2674143" cy="3804444"/>
          </a:xfrm>
          <a:prstGeom prst="rect">
            <a:avLst/>
          </a:prstGeom>
          <a:solidFill>
            <a:schemeClr val="bg1">
              <a:lumMod val="85000"/>
              <a:lumOff val="15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B016B3E-1FC9-B203-5154-F48C472BBA46}"/>
              </a:ext>
            </a:extLst>
          </p:cNvPr>
          <p:cNvSpPr/>
          <p:nvPr/>
        </p:nvSpPr>
        <p:spPr>
          <a:xfrm>
            <a:off x="4685109" y="2116930"/>
            <a:ext cx="2674143" cy="3804444"/>
          </a:xfrm>
          <a:prstGeom prst="rect">
            <a:avLst/>
          </a:prstGeom>
          <a:solidFill>
            <a:schemeClr val="bg1">
              <a:lumMod val="85000"/>
              <a:lumOff val="15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7A341F-F147-459A-C5BA-6FD38F416B3E}"/>
              </a:ext>
            </a:extLst>
          </p:cNvPr>
          <p:cNvSpPr/>
          <p:nvPr/>
        </p:nvSpPr>
        <p:spPr>
          <a:xfrm>
            <a:off x="8031955" y="2116930"/>
            <a:ext cx="2674143" cy="3804444"/>
          </a:xfrm>
          <a:prstGeom prst="rect">
            <a:avLst/>
          </a:prstGeom>
          <a:solidFill>
            <a:schemeClr val="bg1">
              <a:lumMod val="85000"/>
              <a:lumOff val="1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7405DD1-DE14-36FD-5D6E-BF034CC77A66}"/>
              </a:ext>
            </a:extLst>
          </p:cNvPr>
          <p:cNvSpPr/>
          <p:nvPr/>
        </p:nvSpPr>
        <p:spPr>
          <a:xfrm>
            <a:off x="1969057" y="1865827"/>
            <a:ext cx="1249202" cy="517316"/>
          </a:xfrm>
          <a:prstGeom prst="rect">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5D621CA-FEDD-4B50-5AC4-B1A550EF2FDC}"/>
              </a:ext>
            </a:extLst>
          </p:cNvPr>
          <p:cNvSpPr/>
          <p:nvPr/>
        </p:nvSpPr>
        <p:spPr>
          <a:xfrm>
            <a:off x="5430203" y="1865827"/>
            <a:ext cx="1249202" cy="517316"/>
          </a:xfrm>
          <a:prstGeom prst="rect">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7ABB4E3-9D1A-4A8F-4C56-E35340ABD7C1}"/>
              </a:ext>
            </a:extLst>
          </p:cNvPr>
          <p:cNvSpPr/>
          <p:nvPr/>
        </p:nvSpPr>
        <p:spPr>
          <a:xfrm>
            <a:off x="8719899" y="1865827"/>
            <a:ext cx="1249202" cy="517316"/>
          </a:xfrm>
          <a:prstGeom prst="rect">
            <a:avLst/>
          </a:prstGeom>
          <a:solidFill>
            <a:schemeClr val="bg1"/>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FAF3D75-3A66-4BD1-3385-542D975AD491}"/>
              </a:ext>
            </a:extLst>
          </p:cNvPr>
          <p:cNvSpPr txBox="1"/>
          <p:nvPr/>
        </p:nvSpPr>
        <p:spPr>
          <a:xfrm>
            <a:off x="2155335" y="1925595"/>
            <a:ext cx="944283" cy="380445"/>
          </a:xfrm>
          <a:prstGeom prst="rect">
            <a:avLst/>
          </a:prstGeom>
          <a:noFill/>
        </p:spPr>
        <p:txBody>
          <a:bodyPr wrap="square" rtlCol="0">
            <a:spAutoFit/>
          </a:bodyPr>
          <a:lstStyle/>
          <a:p>
            <a:r>
              <a:rPr kumimoji="1" lang="ja-JP" altLang="en-US" dirty="0"/>
              <a:t>問題点</a:t>
            </a:r>
          </a:p>
        </p:txBody>
      </p:sp>
      <p:sp>
        <p:nvSpPr>
          <p:cNvPr id="11" name="テキスト ボックス 10">
            <a:extLst>
              <a:ext uri="{FF2B5EF4-FFF2-40B4-BE49-F238E27FC236}">
                <a16:creationId xmlns:a16="http://schemas.microsoft.com/office/drawing/2014/main" id="{AC16E54A-8330-440A-0D4F-594B4F35A6FA}"/>
              </a:ext>
            </a:extLst>
          </p:cNvPr>
          <p:cNvSpPr txBox="1"/>
          <p:nvPr/>
        </p:nvSpPr>
        <p:spPr>
          <a:xfrm>
            <a:off x="5592247" y="1941788"/>
            <a:ext cx="944283" cy="380445"/>
          </a:xfrm>
          <a:prstGeom prst="rect">
            <a:avLst/>
          </a:prstGeom>
          <a:noFill/>
        </p:spPr>
        <p:txBody>
          <a:bodyPr wrap="square" rtlCol="0">
            <a:spAutoFit/>
          </a:bodyPr>
          <a:lstStyle/>
          <a:p>
            <a:r>
              <a:rPr lang="ja-JP" altLang="en-US" dirty="0"/>
              <a:t>起因</a:t>
            </a:r>
            <a:r>
              <a:rPr kumimoji="1" lang="ja-JP" altLang="en-US" dirty="0"/>
              <a:t>点</a:t>
            </a:r>
          </a:p>
        </p:txBody>
      </p:sp>
      <p:sp>
        <p:nvSpPr>
          <p:cNvPr id="12" name="テキスト ボックス 11">
            <a:extLst>
              <a:ext uri="{FF2B5EF4-FFF2-40B4-BE49-F238E27FC236}">
                <a16:creationId xmlns:a16="http://schemas.microsoft.com/office/drawing/2014/main" id="{1476A963-7E10-6392-6259-9AB8EFC70619}"/>
              </a:ext>
            </a:extLst>
          </p:cNvPr>
          <p:cNvSpPr txBox="1"/>
          <p:nvPr/>
        </p:nvSpPr>
        <p:spPr>
          <a:xfrm>
            <a:off x="8866232" y="1932263"/>
            <a:ext cx="969519" cy="380445"/>
          </a:xfrm>
          <a:prstGeom prst="rect">
            <a:avLst/>
          </a:prstGeom>
          <a:solidFill>
            <a:schemeClr val="bg1">
              <a:lumMod val="85000"/>
              <a:lumOff val="15000"/>
            </a:schemeClr>
          </a:solidFill>
        </p:spPr>
        <p:txBody>
          <a:bodyPr wrap="square" rtlCol="0">
            <a:spAutoFit/>
          </a:bodyPr>
          <a:lstStyle/>
          <a:p>
            <a:r>
              <a:rPr lang="ja-JP" altLang="en-US" dirty="0"/>
              <a:t>解決策</a:t>
            </a:r>
            <a:endParaRPr kumimoji="1" lang="ja-JP" altLang="en-US" dirty="0"/>
          </a:p>
        </p:txBody>
      </p:sp>
      <p:sp>
        <p:nvSpPr>
          <p:cNvPr id="2" name="矢印: 右 1">
            <a:extLst>
              <a:ext uri="{FF2B5EF4-FFF2-40B4-BE49-F238E27FC236}">
                <a16:creationId xmlns:a16="http://schemas.microsoft.com/office/drawing/2014/main" id="{612C6BAE-72CC-B82D-DF0B-5892A94DAB25}"/>
              </a:ext>
            </a:extLst>
          </p:cNvPr>
          <p:cNvSpPr/>
          <p:nvPr/>
        </p:nvSpPr>
        <p:spPr>
          <a:xfrm>
            <a:off x="7542733" y="3517105"/>
            <a:ext cx="407070" cy="912478"/>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右 2">
            <a:extLst>
              <a:ext uri="{FF2B5EF4-FFF2-40B4-BE49-F238E27FC236}">
                <a16:creationId xmlns:a16="http://schemas.microsoft.com/office/drawing/2014/main" id="{1C190C8D-949E-6CA7-487E-61B94CADC094}"/>
              </a:ext>
            </a:extLst>
          </p:cNvPr>
          <p:cNvSpPr/>
          <p:nvPr/>
        </p:nvSpPr>
        <p:spPr>
          <a:xfrm>
            <a:off x="4209577" y="3517105"/>
            <a:ext cx="407070" cy="912478"/>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0F068E5E-EEF4-49DD-A7A2-B8B66FD4609E}"/>
              </a:ext>
            </a:extLst>
          </p:cNvPr>
          <p:cNvSpPr txBox="1"/>
          <p:nvPr/>
        </p:nvSpPr>
        <p:spPr>
          <a:xfrm>
            <a:off x="1404078" y="2434825"/>
            <a:ext cx="2498790" cy="4089777"/>
          </a:xfrm>
          <a:prstGeom prst="rect">
            <a:avLst/>
          </a:prstGeom>
          <a:noFill/>
        </p:spPr>
        <p:txBody>
          <a:bodyPr wrap="square" rtlCol="0">
            <a:spAutoFit/>
          </a:bodyPr>
          <a:lstStyle/>
          <a:p>
            <a:r>
              <a:rPr lang="ja-JP" altLang="en-US" dirty="0"/>
              <a:t>★</a:t>
            </a:r>
            <a:r>
              <a:rPr kumimoji="1" lang="ja-JP" altLang="en-US" dirty="0"/>
              <a:t>集計データの入力が手作業でかなりの時間要してしまう</a:t>
            </a:r>
            <a:r>
              <a:rPr lang="ja-JP" altLang="en-US" dirty="0"/>
              <a:t>。</a:t>
            </a:r>
            <a:endParaRPr kumimoji="1" lang="en-US" altLang="ja-JP" dirty="0"/>
          </a:p>
          <a:p>
            <a:endParaRPr lang="en-US" altLang="ja-JP" dirty="0"/>
          </a:p>
          <a:p>
            <a:r>
              <a:rPr lang="ja-JP" altLang="en-US" dirty="0"/>
              <a:t>▲出席</a:t>
            </a:r>
            <a:r>
              <a:rPr kumimoji="1" lang="ja-JP" altLang="en-US" dirty="0"/>
              <a:t>日数の少ない人の見落としがあり、警告ができないときがある。</a:t>
            </a:r>
            <a:endParaRPr kumimoji="1" lang="en-US" altLang="ja-JP" dirty="0"/>
          </a:p>
          <a:p>
            <a:endParaRPr lang="en-US" altLang="ja-JP" dirty="0"/>
          </a:p>
          <a:p>
            <a:r>
              <a:rPr lang="ja-JP" altLang="en-US" dirty="0"/>
              <a:t>●学生側が自分自身の出欠状況の確認が取れない</a:t>
            </a:r>
            <a:endParaRPr kumimoji="1" lang="en-US" altLang="ja-JP" dirty="0"/>
          </a:p>
          <a:p>
            <a:endParaRPr lang="en-US" altLang="ja-JP" dirty="0"/>
          </a:p>
          <a:p>
            <a:endParaRPr kumimoji="1" lang="ja-JP" altLang="en-US" dirty="0"/>
          </a:p>
        </p:txBody>
      </p:sp>
      <p:sp>
        <p:nvSpPr>
          <p:cNvPr id="16" name="テキスト ボックス 15">
            <a:extLst>
              <a:ext uri="{FF2B5EF4-FFF2-40B4-BE49-F238E27FC236}">
                <a16:creationId xmlns:a16="http://schemas.microsoft.com/office/drawing/2014/main" id="{61AD25B0-AC4B-47D5-4EB1-75F8B6F20A8B}"/>
              </a:ext>
            </a:extLst>
          </p:cNvPr>
          <p:cNvSpPr txBox="1"/>
          <p:nvPr/>
        </p:nvSpPr>
        <p:spPr>
          <a:xfrm>
            <a:off x="4796169" y="2427326"/>
            <a:ext cx="2498790" cy="2585323"/>
          </a:xfrm>
          <a:prstGeom prst="rect">
            <a:avLst/>
          </a:prstGeom>
          <a:solidFill>
            <a:schemeClr val="bg1">
              <a:lumMod val="85000"/>
              <a:lumOff val="15000"/>
            </a:schemeClr>
          </a:solidFill>
        </p:spPr>
        <p:txBody>
          <a:bodyPr wrap="square" rtlCol="0">
            <a:spAutoFit/>
          </a:bodyPr>
          <a:lstStyle/>
          <a:p>
            <a:r>
              <a:rPr lang="ja-JP" altLang="en-US" dirty="0"/>
              <a:t>★</a:t>
            </a:r>
            <a:r>
              <a:rPr kumimoji="1" lang="ja-JP" altLang="en-US" dirty="0"/>
              <a:t>それぞれの教員が手作業でカウントをしていかなければならない。</a:t>
            </a:r>
            <a:endParaRPr kumimoji="1" lang="en-US" altLang="ja-JP" dirty="0"/>
          </a:p>
          <a:p>
            <a:endParaRPr lang="en-US" altLang="ja-JP" dirty="0"/>
          </a:p>
          <a:p>
            <a:r>
              <a:rPr lang="ja-JP" altLang="en-US" dirty="0"/>
              <a:t>▲出席</a:t>
            </a:r>
            <a:r>
              <a:rPr kumimoji="1" lang="ja-JP" altLang="en-US" dirty="0"/>
              <a:t>日数の</a:t>
            </a:r>
            <a:r>
              <a:rPr lang="ja-JP" altLang="en-US" dirty="0"/>
              <a:t>カウントを毎日に行っていない。</a:t>
            </a:r>
            <a:endParaRPr kumimoji="1" lang="en-US" altLang="ja-JP" dirty="0"/>
          </a:p>
          <a:p>
            <a:endParaRPr lang="en-US" altLang="ja-JP" dirty="0"/>
          </a:p>
          <a:p>
            <a:r>
              <a:rPr lang="ja-JP" altLang="en-US" dirty="0"/>
              <a:t>●</a:t>
            </a:r>
            <a:r>
              <a:rPr kumimoji="1" lang="ja-JP" altLang="en-US" dirty="0"/>
              <a:t>現在学生</a:t>
            </a:r>
            <a:r>
              <a:rPr lang="ja-JP" altLang="en-US" dirty="0"/>
              <a:t>が集計データの閲覧不可</a:t>
            </a:r>
            <a:endParaRPr kumimoji="1" lang="en-US" altLang="ja-JP" dirty="0"/>
          </a:p>
        </p:txBody>
      </p:sp>
      <p:sp>
        <p:nvSpPr>
          <p:cNvPr id="18" name="テキスト ボックス 17">
            <a:extLst>
              <a:ext uri="{FF2B5EF4-FFF2-40B4-BE49-F238E27FC236}">
                <a16:creationId xmlns:a16="http://schemas.microsoft.com/office/drawing/2014/main" id="{4887CC37-2D08-93AF-559A-EB16AFB3B178}"/>
              </a:ext>
            </a:extLst>
          </p:cNvPr>
          <p:cNvSpPr txBox="1"/>
          <p:nvPr/>
        </p:nvSpPr>
        <p:spPr>
          <a:xfrm>
            <a:off x="8107300" y="2339219"/>
            <a:ext cx="2498790" cy="3139321"/>
          </a:xfrm>
          <a:prstGeom prst="rect">
            <a:avLst/>
          </a:prstGeom>
          <a:noFill/>
        </p:spPr>
        <p:txBody>
          <a:bodyPr wrap="square" rtlCol="0">
            <a:spAutoFit/>
          </a:bodyPr>
          <a:lstStyle/>
          <a:p>
            <a:r>
              <a:rPr kumimoji="1" lang="ja-JP" altLang="en-US" dirty="0"/>
              <a:t>★データベースで管理されているデータを自動カウントする</a:t>
            </a:r>
            <a:r>
              <a:rPr lang="ja-JP" altLang="en-US" dirty="0"/>
              <a:t>機能</a:t>
            </a:r>
            <a:r>
              <a:rPr kumimoji="1" lang="ja-JP" altLang="en-US" dirty="0"/>
              <a:t>を導入する。</a:t>
            </a:r>
            <a:endParaRPr kumimoji="1" lang="en-US" altLang="ja-JP" dirty="0"/>
          </a:p>
          <a:p>
            <a:endParaRPr lang="en-US" altLang="ja-JP" dirty="0"/>
          </a:p>
          <a:p>
            <a:r>
              <a:rPr lang="ja-JP" altLang="en-US" dirty="0"/>
              <a:t>▲毎日出席日数の少ない人の自動抽出を行う。</a:t>
            </a:r>
            <a:endParaRPr lang="en-US" altLang="ja-JP" dirty="0"/>
          </a:p>
          <a:p>
            <a:endParaRPr lang="en-US" altLang="ja-JP" dirty="0"/>
          </a:p>
          <a:p>
            <a:r>
              <a:rPr lang="ja-JP" altLang="en-US" dirty="0"/>
              <a:t>●</a:t>
            </a:r>
            <a:r>
              <a:rPr kumimoji="1" lang="ja-JP" altLang="en-US" dirty="0"/>
              <a:t>生徒が科目ごとの集計を確認できる画面を作成する。</a:t>
            </a:r>
          </a:p>
        </p:txBody>
      </p:sp>
      <p:sp>
        <p:nvSpPr>
          <p:cNvPr id="19" name="タイトル 1">
            <a:extLst>
              <a:ext uri="{FF2B5EF4-FFF2-40B4-BE49-F238E27FC236}">
                <a16:creationId xmlns:a16="http://schemas.microsoft.com/office/drawing/2014/main" id="{FA486E46-72C5-4A60-8FDA-450AB4D66AF8}"/>
              </a:ext>
            </a:extLst>
          </p:cNvPr>
          <p:cNvSpPr>
            <a:spLocks noGrp="1"/>
          </p:cNvSpPr>
          <p:nvPr>
            <p:ph type="title"/>
          </p:nvPr>
        </p:nvSpPr>
        <p:spPr>
          <a:xfrm>
            <a:off x="865885" y="326132"/>
            <a:ext cx="10515600" cy="1325563"/>
          </a:xfrm>
        </p:spPr>
        <p:txBody>
          <a:bodyPr/>
          <a:lstStyle/>
          <a:p>
            <a:r>
              <a:rPr lang="ja-JP" altLang="en-US" dirty="0"/>
              <a:t>集計データ関連</a:t>
            </a:r>
            <a:endParaRPr kumimoji="1" lang="ja-JP" altLang="en-US" dirty="0"/>
          </a:p>
        </p:txBody>
      </p:sp>
      <p:sp>
        <p:nvSpPr>
          <p:cNvPr id="13" name="スライド番号プレースホルダー 12">
            <a:extLst>
              <a:ext uri="{FF2B5EF4-FFF2-40B4-BE49-F238E27FC236}">
                <a16:creationId xmlns:a16="http://schemas.microsoft.com/office/drawing/2014/main" id="{F1A8F6D5-4EB9-7F84-BF20-BEE29BBAAA98}"/>
              </a:ext>
            </a:extLst>
          </p:cNvPr>
          <p:cNvSpPr>
            <a:spLocks noGrp="1"/>
          </p:cNvSpPr>
          <p:nvPr>
            <p:ph type="sldNum" sz="quarter" idx="12"/>
          </p:nvPr>
        </p:nvSpPr>
        <p:spPr>
          <a:xfrm>
            <a:off x="10304896" y="5914230"/>
            <a:ext cx="771089" cy="365125"/>
          </a:xfrm>
        </p:spPr>
        <p:txBody>
          <a:bodyPr/>
          <a:lstStyle/>
          <a:p>
            <a:fld id="{FE577398-8FCA-4A77-ADAB-09A41C9A615B}" type="slidenum">
              <a:rPr kumimoji="1" lang="ja-JP" altLang="en-US" smtClean="0"/>
              <a:t>6</a:t>
            </a:fld>
            <a:endParaRPr kumimoji="1" lang="ja-JP" altLang="en-US"/>
          </a:p>
        </p:txBody>
      </p:sp>
      <p:sp>
        <p:nvSpPr>
          <p:cNvPr id="22" name="テキスト ボックス 21">
            <a:extLst>
              <a:ext uri="{FF2B5EF4-FFF2-40B4-BE49-F238E27FC236}">
                <a16:creationId xmlns:a16="http://schemas.microsoft.com/office/drawing/2014/main" id="{D8F18A1D-0BFB-4199-8C4E-A999D98AD3FD}"/>
              </a:ext>
            </a:extLst>
          </p:cNvPr>
          <p:cNvSpPr txBox="1"/>
          <p:nvPr/>
        </p:nvSpPr>
        <p:spPr>
          <a:xfrm>
            <a:off x="1078117" y="1342490"/>
            <a:ext cx="7491412" cy="369332"/>
          </a:xfrm>
          <a:prstGeom prst="rect">
            <a:avLst/>
          </a:prstGeom>
          <a:noFill/>
        </p:spPr>
        <p:txBody>
          <a:bodyPr wrap="square" rtlCol="0">
            <a:spAutoFit/>
          </a:bodyPr>
          <a:lstStyle/>
          <a:p>
            <a:r>
              <a:rPr kumimoji="1" lang="ja-JP" altLang="en-US" dirty="0"/>
              <a:t>以下に現在のデータ集計時の問題点と起因点、解決策を示す。</a:t>
            </a:r>
          </a:p>
        </p:txBody>
      </p:sp>
    </p:spTree>
    <p:extLst>
      <p:ext uri="{BB962C8B-B14F-4D97-AF65-F5344CB8AC3E}">
        <p14:creationId xmlns:p14="http://schemas.microsoft.com/office/powerpoint/2010/main" val="322207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676F2-5BAF-7824-B598-0C0FFBCB219B}"/>
              </a:ext>
            </a:extLst>
          </p:cNvPr>
          <p:cNvSpPr>
            <a:spLocks noGrp="1"/>
          </p:cNvSpPr>
          <p:nvPr>
            <p:ph type="title"/>
          </p:nvPr>
        </p:nvSpPr>
        <p:spPr>
          <a:xfrm>
            <a:off x="838200" y="2766218"/>
            <a:ext cx="10515600" cy="1325563"/>
          </a:xfrm>
        </p:spPr>
        <p:txBody>
          <a:bodyPr/>
          <a:lstStyle/>
          <a:p>
            <a:pPr algn="ctr"/>
            <a:r>
              <a:rPr lang="ja-JP" altLang="en-US" dirty="0"/>
              <a:t>アプリの</a:t>
            </a:r>
            <a:r>
              <a:rPr kumimoji="1" lang="ja-JP" altLang="en-US" dirty="0"/>
              <a:t>概要</a:t>
            </a:r>
          </a:p>
        </p:txBody>
      </p:sp>
      <p:sp>
        <p:nvSpPr>
          <p:cNvPr id="4" name="スライド番号プレースホルダー 3">
            <a:extLst>
              <a:ext uri="{FF2B5EF4-FFF2-40B4-BE49-F238E27FC236}">
                <a16:creationId xmlns:a16="http://schemas.microsoft.com/office/drawing/2014/main" id="{6F51B0FB-F4D0-5087-28C2-1D1119A4F5B4}"/>
              </a:ext>
            </a:extLst>
          </p:cNvPr>
          <p:cNvSpPr>
            <a:spLocks noGrp="1"/>
          </p:cNvSpPr>
          <p:nvPr>
            <p:ph type="sldNum" sz="quarter" idx="12"/>
          </p:nvPr>
        </p:nvSpPr>
        <p:spPr/>
        <p:txBody>
          <a:bodyPr/>
          <a:lstStyle/>
          <a:p>
            <a:fld id="{FE577398-8FCA-4A77-ADAB-09A41C9A615B}" type="slidenum">
              <a:rPr kumimoji="1" lang="ja-JP" altLang="en-US" smtClean="0"/>
              <a:t>7</a:t>
            </a:fld>
            <a:endParaRPr kumimoji="1" lang="ja-JP" altLang="en-US"/>
          </a:p>
        </p:txBody>
      </p:sp>
    </p:spTree>
    <p:extLst>
      <p:ext uri="{BB962C8B-B14F-4D97-AF65-F5344CB8AC3E}">
        <p14:creationId xmlns:p14="http://schemas.microsoft.com/office/powerpoint/2010/main" val="390401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18965-DA28-DDA4-818C-F0FEC2AD6479}"/>
              </a:ext>
            </a:extLst>
          </p:cNvPr>
          <p:cNvSpPr>
            <a:spLocks noGrp="1"/>
          </p:cNvSpPr>
          <p:nvPr>
            <p:ph type="title"/>
          </p:nvPr>
        </p:nvSpPr>
        <p:spPr>
          <a:xfrm>
            <a:off x="733424" y="199669"/>
            <a:ext cx="10515600" cy="1325563"/>
          </a:xfrm>
          <a:noFill/>
        </p:spPr>
        <p:txBody>
          <a:bodyPr/>
          <a:lstStyle/>
          <a:p>
            <a:r>
              <a:rPr kumimoji="1" lang="ja-JP" altLang="en-US" dirty="0"/>
              <a:t>アプリ使用の流れ</a:t>
            </a:r>
          </a:p>
        </p:txBody>
      </p:sp>
      <p:sp>
        <p:nvSpPr>
          <p:cNvPr id="30" name="スライド番号プレースホルダー 29">
            <a:extLst>
              <a:ext uri="{FF2B5EF4-FFF2-40B4-BE49-F238E27FC236}">
                <a16:creationId xmlns:a16="http://schemas.microsoft.com/office/drawing/2014/main" id="{36CB3153-A860-A92B-A3FC-694EFBDB1D63}"/>
              </a:ext>
            </a:extLst>
          </p:cNvPr>
          <p:cNvSpPr>
            <a:spLocks noGrp="1"/>
          </p:cNvSpPr>
          <p:nvPr>
            <p:ph type="sldNum" sz="quarter" idx="12"/>
          </p:nvPr>
        </p:nvSpPr>
        <p:spPr>
          <a:xfrm>
            <a:off x="10276321" y="6045199"/>
            <a:ext cx="771089" cy="365125"/>
          </a:xfrm>
          <a:solidFill>
            <a:schemeClr val="bg1"/>
          </a:solidFill>
        </p:spPr>
        <p:txBody>
          <a:bodyPr/>
          <a:lstStyle/>
          <a:p>
            <a:fld id="{FE577398-8FCA-4A77-ADAB-09A41C9A615B}" type="slidenum">
              <a:rPr kumimoji="1" lang="ja-JP" altLang="en-US" smtClean="0">
                <a:solidFill>
                  <a:schemeClr val="tx1"/>
                </a:solidFill>
              </a:rPr>
              <a:t>8</a:t>
            </a:fld>
            <a:endParaRPr kumimoji="1" lang="ja-JP" altLang="en-US">
              <a:solidFill>
                <a:schemeClr val="tx1"/>
              </a:solidFill>
            </a:endParaRPr>
          </a:p>
        </p:txBody>
      </p:sp>
      <p:graphicFrame>
        <p:nvGraphicFramePr>
          <p:cNvPr id="6" name="表 6">
            <a:extLst>
              <a:ext uri="{FF2B5EF4-FFF2-40B4-BE49-F238E27FC236}">
                <a16:creationId xmlns:a16="http://schemas.microsoft.com/office/drawing/2014/main" id="{B438B3FD-4794-A291-5CBB-19B70DF4BEB8}"/>
              </a:ext>
            </a:extLst>
          </p:cNvPr>
          <p:cNvGraphicFramePr>
            <a:graphicFrameLocks noGrp="1"/>
          </p:cNvGraphicFramePr>
          <p:nvPr/>
        </p:nvGraphicFramePr>
        <p:xfrm>
          <a:off x="714374" y="1650220"/>
          <a:ext cx="10846592" cy="4682445"/>
        </p:xfrm>
        <a:graphic>
          <a:graphicData uri="http://schemas.openxmlformats.org/drawingml/2006/table">
            <a:tbl>
              <a:tblPr firstRow="1" bandRow="1">
                <a:tableStyleId>{69CF1AB2-1976-4502-BF36-3FF5EA218861}</a:tableStyleId>
              </a:tblPr>
              <a:tblGrid>
                <a:gridCol w="2711648">
                  <a:extLst>
                    <a:ext uri="{9D8B030D-6E8A-4147-A177-3AD203B41FA5}">
                      <a16:colId xmlns:a16="http://schemas.microsoft.com/office/drawing/2014/main" val="490008067"/>
                    </a:ext>
                  </a:extLst>
                </a:gridCol>
                <a:gridCol w="2711648">
                  <a:extLst>
                    <a:ext uri="{9D8B030D-6E8A-4147-A177-3AD203B41FA5}">
                      <a16:colId xmlns:a16="http://schemas.microsoft.com/office/drawing/2014/main" val="27159617"/>
                    </a:ext>
                  </a:extLst>
                </a:gridCol>
                <a:gridCol w="2711648">
                  <a:extLst>
                    <a:ext uri="{9D8B030D-6E8A-4147-A177-3AD203B41FA5}">
                      <a16:colId xmlns:a16="http://schemas.microsoft.com/office/drawing/2014/main" val="3808801889"/>
                    </a:ext>
                  </a:extLst>
                </a:gridCol>
                <a:gridCol w="2711648">
                  <a:extLst>
                    <a:ext uri="{9D8B030D-6E8A-4147-A177-3AD203B41FA5}">
                      <a16:colId xmlns:a16="http://schemas.microsoft.com/office/drawing/2014/main" val="2688883796"/>
                    </a:ext>
                  </a:extLst>
                </a:gridCol>
              </a:tblGrid>
              <a:tr h="516811">
                <a:tc>
                  <a:txBody>
                    <a:bodyPr/>
                    <a:lstStyle/>
                    <a:p>
                      <a:endParaRPr kumimoji="1" lang="ja-JP" altLang="en-US" dirty="0"/>
                    </a:p>
                  </a:txBody>
                  <a:tcPr/>
                </a:tc>
                <a:tc>
                  <a:txBody>
                    <a:bodyPr/>
                    <a:lstStyle/>
                    <a:p>
                      <a:r>
                        <a:rPr kumimoji="1" lang="ja-JP" altLang="en-US" dirty="0"/>
                        <a:t>学生</a:t>
                      </a:r>
                    </a:p>
                  </a:txBody>
                  <a:tcPr/>
                </a:tc>
                <a:tc>
                  <a:txBody>
                    <a:bodyPr/>
                    <a:lstStyle/>
                    <a:p>
                      <a:r>
                        <a:rPr kumimoji="1" lang="ja-JP" altLang="en-US" dirty="0"/>
                        <a:t>科目担当</a:t>
                      </a:r>
                    </a:p>
                  </a:txBody>
                  <a:tcPr/>
                </a:tc>
                <a:tc>
                  <a:txBody>
                    <a:bodyPr/>
                    <a:lstStyle/>
                    <a:p>
                      <a:r>
                        <a:rPr kumimoji="1" lang="ja-JP" altLang="en-US" dirty="0"/>
                        <a:t>管理者（学級担任）</a:t>
                      </a:r>
                    </a:p>
                  </a:txBody>
                  <a:tcPr/>
                </a:tc>
                <a:extLst>
                  <a:ext uri="{0D108BD9-81ED-4DB2-BD59-A6C34878D82A}">
                    <a16:rowId xmlns:a16="http://schemas.microsoft.com/office/drawing/2014/main" val="1423234885"/>
                  </a:ext>
                </a:extLst>
              </a:tr>
              <a:tr h="547834">
                <a:tc>
                  <a:txBody>
                    <a:bodyPr/>
                    <a:lstStyle/>
                    <a:p>
                      <a:r>
                        <a:rPr kumimoji="1" lang="ja-JP" altLang="en-US" dirty="0"/>
                        <a:t>前期後期開始時</a:t>
                      </a:r>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74930222"/>
                  </a:ext>
                </a:extLst>
              </a:tr>
              <a:tr h="1342785">
                <a:tc>
                  <a:txBody>
                    <a:bodyPr/>
                    <a:lstStyle/>
                    <a:p>
                      <a:r>
                        <a:rPr kumimoji="1" lang="en-US" altLang="ja-JP" dirty="0"/>
                        <a:t>HR</a:t>
                      </a:r>
                      <a:r>
                        <a:rPr kumimoji="1" lang="ja-JP" altLang="en-US" dirty="0"/>
                        <a:t>・授業</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27348143"/>
                  </a:ext>
                </a:extLst>
              </a:tr>
              <a:tr h="907257">
                <a:tc>
                  <a:txBody>
                    <a:bodyPr/>
                    <a:lstStyle/>
                    <a:p>
                      <a:r>
                        <a:rPr kumimoji="1" lang="ja-JP" altLang="en-US" dirty="0"/>
                        <a:t>出欠確認時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08294476"/>
                  </a:ext>
                </a:extLst>
              </a:tr>
              <a:tr h="637775">
                <a:tc>
                  <a:txBody>
                    <a:bodyPr/>
                    <a:lstStyle/>
                    <a:p>
                      <a:r>
                        <a:rPr kumimoji="1" lang="ja-JP" altLang="en-US" dirty="0"/>
                        <a:t>データの変更時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028735330"/>
                  </a:ext>
                </a:extLst>
              </a:tr>
              <a:tr h="729983">
                <a:tc>
                  <a:txBody>
                    <a:bodyPr/>
                    <a:lstStyle/>
                    <a:p>
                      <a:r>
                        <a:rPr kumimoji="1" lang="ja-JP" altLang="en-US" dirty="0"/>
                        <a:t>エクスポート時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415941079"/>
                  </a:ext>
                </a:extLst>
              </a:tr>
            </a:tbl>
          </a:graphicData>
        </a:graphic>
      </p:graphicFrame>
      <p:grpSp>
        <p:nvGrpSpPr>
          <p:cNvPr id="9" name="グループ化 8">
            <a:extLst>
              <a:ext uri="{FF2B5EF4-FFF2-40B4-BE49-F238E27FC236}">
                <a16:creationId xmlns:a16="http://schemas.microsoft.com/office/drawing/2014/main" id="{D9D8D21B-4B32-C16D-A38B-B71338B6750F}"/>
              </a:ext>
            </a:extLst>
          </p:cNvPr>
          <p:cNvGrpSpPr/>
          <p:nvPr/>
        </p:nvGrpSpPr>
        <p:grpSpPr>
          <a:xfrm>
            <a:off x="9438910" y="2245266"/>
            <a:ext cx="1578769" cy="385759"/>
            <a:chOff x="9465469" y="2057400"/>
            <a:chExt cx="1578769" cy="528638"/>
          </a:xfrm>
          <a:solidFill>
            <a:schemeClr val="bg1"/>
          </a:solidFill>
        </p:grpSpPr>
        <p:sp>
          <p:nvSpPr>
            <p:cNvPr id="7" name="四角形: 角を丸くする 6">
              <a:extLst>
                <a:ext uri="{FF2B5EF4-FFF2-40B4-BE49-F238E27FC236}">
                  <a16:creationId xmlns:a16="http://schemas.microsoft.com/office/drawing/2014/main" id="{68B28A32-B846-027A-0165-E651D58C8598}"/>
                </a:ext>
              </a:extLst>
            </p:cNvPr>
            <p:cNvSpPr/>
            <p:nvPr/>
          </p:nvSpPr>
          <p:spPr>
            <a:xfrm>
              <a:off x="9465469" y="2057400"/>
              <a:ext cx="1578769" cy="528638"/>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555EC05C-D264-9EF4-0870-F871C8C06B6E}"/>
                </a:ext>
              </a:extLst>
            </p:cNvPr>
            <p:cNvSpPr txBox="1"/>
            <p:nvPr/>
          </p:nvSpPr>
          <p:spPr>
            <a:xfrm>
              <a:off x="9641681" y="2113969"/>
              <a:ext cx="1226344" cy="463949"/>
            </a:xfrm>
            <a:prstGeom prst="rect">
              <a:avLst/>
            </a:prstGeom>
            <a:grpFill/>
            <a:ln>
              <a:noFill/>
            </a:ln>
          </p:spPr>
          <p:txBody>
            <a:bodyPr wrap="square" rtlCol="0">
              <a:spAutoFit/>
            </a:bodyPr>
            <a:lstStyle/>
            <a:p>
              <a:r>
                <a:rPr lang="ja-JP" altLang="en-US" sz="800" dirty="0"/>
                <a:t>学生名簿</a:t>
              </a:r>
              <a:r>
                <a:rPr kumimoji="1" lang="ja-JP" altLang="en-US" sz="800" dirty="0"/>
                <a:t>、時間割を管理者画面で入力を行う</a:t>
              </a:r>
              <a:r>
                <a:rPr lang="ja-JP" altLang="en-US" sz="800" dirty="0"/>
                <a:t>。</a:t>
              </a:r>
              <a:endParaRPr kumimoji="1" lang="ja-JP" altLang="en-US" sz="800" dirty="0"/>
            </a:p>
          </p:txBody>
        </p:sp>
      </p:grpSp>
      <p:sp>
        <p:nvSpPr>
          <p:cNvPr id="3" name="テキスト ボックス 2">
            <a:extLst>
              <a:ext uri="{FF2B5EF4-FFF2-40B4-BE49-F238E27FC236}">
                <a16:creationId xmlns:a16="http://schemas.microsoft.com/office/drawing/2014/main" id="{EBEF51CE-CFA9-F227-B67F-FA67ABBB915A}"/>
              </a:ext>
            </a:extLst>
          </p:cNvPr>
          <p:cNvSpPr txBox="1"/>
          <p:nvPr/>
        </p:nvSpPr>
        <p:spPr>
          <a:xfrm>
            <a:off x="1184339" y="1138602"/>
            <a:ext cx="5105399" cy="369332"/>
          </a:xfrm>
          <a:prstGeom prst="rect">
            <a:avLst/>
          </a:prstGeom>
          <a:noFill/>
        </p:spPr>
        <p:txBody>
          <a:bodyPr wrap="square" rtlCol="0">
            <a:spAutoFit/>
          </a:bodyPr>
          <a:lstStyle/>
          <a:p>
            <a:r>
              <a:rPr kumimoji="1" lang="ja-JP" altLang="en-US" dirty="0"/>
              <a:t>以下にシステムを使用する際の流れを示す。</a:t>
            </a:r>
          </a:p>
        </p:txBody>
      </p:sp>
      <p:grpSp>
        <p:nvGrpSpPr>
          <p:cNvPr id="5" name="グループ化 4">
            <a:extLst>
              <a:ext uri="{FF2B5EF4-FFF2-40B4-BE49-F238E27FC236}">
                <a16:creationId xmlns:a16="http://schemas.microsoft.com/office/drawing/2014/main" id="{41F0E800-6071-83B5-71D4-864DA9BEECCF}"/>
              </a:ext>
            </a:extLst>
          </p:cNvPr>
          <p:cNvGrpSpPr/>
          <p:nvPr/>
        </p:nvGrpSpPr>
        <p:grpSpPr>
          <a:xfrm>
            <a:off x="9369349" y="3538387"/>
            <a:ext cx="1703372" cy="374776"/>
            <a:chOff x="9465469" y="2057400"/>
            <a:chExt cx="1578769" cy="585308"/>
          </a:xfrm>
          <a:solidFill>
            <a:schemeClr val="bg1"/>
          </a:solidFill>
        </p:grpSpPr>
        <p:sp>
          <p:nvSpPr>
            <p:cNvPr id="31" name="四角形: 角を丸くする 30">
              <a:extLst>
                <a:ext uri="{FF2B5EF4-FFF2-40B4-BE49-F238E27FC236}">
                  <a16:creationId xmlns:a16="http://schemas.microsoft.com/office/drawing/2014/main" id="{16B37B87-B318-906F-999B-2C2F1998BEAE}"/>
                </a:ext>
              </a:extLst>
            </p:cNvPr>
            <p:cNvSpPr/>
            <p:nvPr/>
          </p:nvSpPr>
          <p:spPr>
            <a:xfrm>
              <a:off x="9465469" y="2057400"/>
              <a:ext cx="1578769" cy="528638"/>
            </a:xfrm>
            <a:prstGeom prst="round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34449B68-B27F-823E-46BC-D0B2550C8232}"/>
                </a:ext>
              </a:extLst>
            </p:cNvPr>
            <p:cNvSpPr txBox="1"/>
            <p:nvPr/>
          </p:nvSpPr>
          <p:spPr>
            <a:xfrm>
              <a:off x="9641681" y="2113970"/>
              <a:ext cx="1226344" cy="528738"/>
            </a:xfrm>
            <a:prstGeom prst="rect">
              <a:avLst/>
            </a:prstGeom>
            <a:noFill/>
            <a:ln>
              <a:noFill/>
            </a:ln>
          </p:spPr>
          <p:txBody>
            <a:bodyPr wrap="square" rtlCol="0">
              <a:spAutoFit/>
            </a:bodyPr>
            <a:lstStyle/>
            <a:p>
              <a:r>
                <a:rPr lang="ja-JP" altLang="en-US" sz="800" dirty="0"/>
                <a:t>授業登録画面で生徒の出欠席状況を入力する。</a:t>
              </a:r>
              <a:endParaRPr kumimoji="1" lang="ja-JP" altLang="en-US" sz="800" dirty="0"/>
            </a:p>
          </p:txBody>
        </p:sp>
      </p:grpSp>
      <p:cxnSp>
        <p:nvCxnSpPr>
          <p:cNvPr id="37" name="直線矢印コネクタ 36">
            <a:extLst>
              <a:ext uri="{FF2B5EF4-FFF2-40B4-BE49-F238E27FC236}">
                <a16:creationId xmlns:a16="http://schemas.microsoft.com/office/drawing/2014/main" id="{F33B2B61-2C0F-7BA7-CF89-4792BE6E7939}"/>
              </a:ext>
            </a:extLst>
          </p:cNvPr>
          <p:cNvCxnSpPr>
            <a:cxnSpLocks/>
            <a:stCxn id="43" idx="2"/>
            <a:endCxn id="31" idx="0"/>
          </p:cNvCxnSpPr>
          <p:nvPr/>
        </p:nvCxnSpPr>
        <p:spPr>
          <a:xfrm>
            <a:off x="10221035" y="3257640"/>
            <a:ext cx="0" cy="2807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42" name="グループ化 41">
            <a:extLst>
              <a:ext uri="{FF2B5EF4-FFF2-40B4-BE49-F238E27FC236}">
                <a16:creationId xmlns:a16="http://schemas.microsoft.com/office/drawing/2014/main" id="{D09927E8-25EF-59C0-CCFF-2D7622A9EC33}"/>
              </a:ext>
            </a:extLst>
          </p:cNvPr>
          <p:cNvGrpSpPr/>
          <p:nvPr/>
        </p:nvGrpSpPr>
        <p:grpSpPr>
          <a:xfrm>
            <a:off x="9342743" y="2871880"/>
            <a:ext cx="1756584" cy="385760"/>
            <a:chOff x="9465469" y="2057400"/>
            <a:chExt cx="1578769" cy="528638"/>
          </a:xfrm>
          <a:solidFill>
            <a:schemeClr val="bg1"/>
          </a:solidFill>
        </p:grpSpPr>
        <p:sp>
          <p:nvSpPr>
            <p:cNvPr id="43" name="四角形: 角を丸くする 42">
              <a:extLst>
                <a:ext uri="{FF2B5EF4-FFF2-40B4-BE49-F238E27FC236}">
                  <a16:creationId xmlns:a16="http://schemas.microsoft.com/office/drawing/2014/main" id="{56FD5A05-33D0-93ED-33C9-C12830B77687}"/>
                </a:ext>
              </a:extLst>
            </p:cNvPr>
            <p:cNvSpPr/>
            <p:nvPr/>
          </p:nvSpPr>
          <p:spPr>
            <a:xfrm>
              <a:off x="9465469" y="2057400"/>
              <a:ext cx="1578769" cy="528638"/>
            </a:xfrm>
            <a:prstGeom prst="round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A9A0B1ED-75AC-3AD7-99E2-4F7CDD1327DD}"/>
                </a:ext>
              </a:extLst>
            </p:cNvPr>
            <p:cNvSpPr txBox="1"/>
            <p:nvPr/>
          </p:nvSpPr>
          <p:spPr>
            <a:xfrm>
              <a:off x="9641680" y="2113971"/>
              <a:ext cx="1262063" cy="463948"/>
            </a:xfrm>
            <a:prstGeom prst="rect">
              <a:avLst/>
            </a:prstGeom>
            <a:grpFill/>
            <a:ln>
              <a:noFill/>
            </a:ln>
          </p:spPr>
          <p:txBody>
            <a:bodyPr wrap="square" rtlCol="0">
              <a:spAutoFit/>
            </a:bodyPr>
            <a:lstStyle/>
            <a:p>
              <a:r>
                <a:rPr kumimoji="1" lang="ja-JP" altLang="en-US" sz="800" dirty="0"/>
                <a:t>学級担任はサイトにログイン</a:t>
              </a:r>
              <a:r>
                <a:rPr lang="ja-JP" altLang="en-US" sz="800" dirty="0"/>
                <a:t>する</a:t>
              </a:r>
              <a:endParaRPr kumimoji="1" lang="ja-JP" altLang="en-US" sz="800" dirty="0"/>
            </a:p>
          </p:txBody>
        </p:sp>
      </p:grpSp>
      <p:grpSp>
        <p:nvGrpSpPr>
          <p:cNvPr id="48" name="グループ化 47">
            <a:extLst>
              <a:ext uri="{FF2B5EF4-FFF2-40B4-BE49-F238E27FC236}">
                <a16:creationId xmlns:a16="http://schemas.microsoft.com/office/drawing/2014/main" id="{F6305323-FF62-8790-083E-BFFA45BB4755}"/>
              </a:ext>
            </a:extLst>
          </p:cNvPr>
          <p:cNvGrpSpPr/>
          <p:nvPr/>
        </p:nvGrpSpPr>
        <p:grpSpPr>
          <a:xfrm>
            <a:off x="3904976" y="4587262"/>
            <a:ext cx="1614489" cy="374114"/>
            <a:chOff x="9465469" y="2057400"/>
            <a:chExt cx="1578769" cy="595152"/>
          </a:xfrm>
          <a:solidFill>
            <a:schemeClr val="bg1"/>
          </a:solidFill>
        </p:grpSpPr>
        <p:sp>
          <p:nvSpPr>
            <p:cNvPr id="49" name="四角形: 角を丸くする 48">
              <a:extLst>
                <a:ext uri="{FF2B5EF4-FFF2-40B4-BE49-F238E27FC236}">
                  <a16:creationId xmlns:a16="http://schemas.microsoft.com/office/drawing/2014/main" id="{6FCC1A51-055E-9ACC-A773-7CDE527BC528}"/>
                </a:ext>
              </a:extLst>
            </p:cNvPr>
            <p:cNvSpPr/>
            <p:nvPr/>
          </p:nvSpPr>
          <p:spPr>
            <a:xfrm>
              <a:off x="9465469" y="2057400"/>
              <a:ext cx="1578769" cy="528638"/>
            </a:xfrm>
            <a:prstGeom prst="roundRect">
              <a:avLst/>
            </a:prstGeom>
            <a:grp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2200467A-6F0A-CEB3-5849-F1BEF53AD3F4}"/>
                </a:ext>
              </a:extLst>
            </p:cNvPr>
            <p:cNvSpPr txBox="1"/>
            <p:nvPr/>
          </p:nvSpPr>
          <p:spPr>
            <a:xfrm>
              <a:off x="9641681" y="2113970"/>
              <a:ext cx="1226344" cy="538582"/>
            </a:xfrm>
            <a:prstGeom prst="rect">
              <a:avLst/>
            </a:prstGeom>
            <a:noFill/>
            <a:ln>
              <a:noFill/>
            </a:ln>
          </p:spPr>
          <p:txBody>
            <a:bodyPr wrap="square" rtlCol="0">
              <a:spAutoFit/>
            </a:bodyPr>
            <a:lstStyle/>
            <a:p>
              <a:r>
                <a:rPr lang="ja-JP" altLang="en-US" sz="800" dirty="0"/>
                <a:t>学生が出欠席状況を確認する。</a:t>
              </a:r>
              <a:endParaRPr kumimoji="1" lang="ja-JP" altLang="en-US" sz="800" dirty="0"/>
            </a:p>
          </p:txBody>
        </p:sp>
      </p:grpSp>
      <p:grpSp>
        <p:nvGrpSpPr>
          <p:cNvPr id="53" name="グループ化 52">
            <a:extLst>
              <a:ext uri="{FF2B5EF4-FFF2-40B4-BE49-F238E27FC236}">
                <a16:creationId xmlns:a16="http://schemas.microsoft.com/office/drawing/2014/main" id="{7734ED40-35CC-B0CB-69BF-EB166C1904F1}"/>
              </a:ext>
            </a:extLst>
          </p:cNvPr>
          <p:cNvGrpSpPr/>
          <p:nvPr/>
        </p:nvGrpSpPr>
        <p:grpSpPr>
          <a:xfrm>
            <a:off x="6774377" y="4573928"/>
            <a:ext cx="1614489" cy="355922"/>
            <a:chOff x="9465469" y="2057400"/>
            <a:chExt cx="1578769" cy="555863"/>
          </a:xfrm>
          <a:solidFill>
            <a:schemeClr val="bg1"/>
          </a:solidFill>
        </p:grpSpPr>
        <p:sp>
          <p:nvSpPr>
            <p:cNvPr id="55" name="四角形: 角を丸くする 54">
              <a:extLst>
                <a:ext uri="{FF2B5EF4-FFF2-40B4-BE49-F238E27FC236}">
                  <a16:creationId xmlns:a16="http://schemas.microsoft.com/office/drawing/2014/main" id="{1A77538B-4F9E-95B8-DEA8-87379DBA8DFC}"/>
                </a:ext>
              </a:extLst>
            </p:cNvPr>
            <p:cNvSpPr/>
            <p:nvPr/>
          </p:nvSpPr>
          <p:spPr>
            <a:xfrm>
              <a:off x="9465469" y="2057400"/>
              <a:ext cx="1578769" cy="528638"/>
            </a:xfrm>
            <a:prstGeom prst="roundRect">
              <a:avLst/>
            </a:prstGeom>
            <a:grp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72A21CF-C679-A8FB-153E-260F4896CBD5}"/>
                </a:ext>
              </a:extLst>
            </p:cNvPr>
            <p:cNvSpPr txBox="1"/>
            <p:nvPr/>
          </p:nvSpPr>
          <p:spPr>
            <a:xfrm>
              <a:off x="9641681" y="2084525"/>
              <a:ext cx="1226344" cy="528738"/>
            </a:xfrm>
            <a:prstGeom prst="rect">
              <a:avLst/>
            </a:prstGeom>
            <a:noFill/>
            <a:ln>
              <a:noFill/>
            </a:ln>
          </p:spPr>
          <p:txBody>
            <a:bodyPr wrap="square" rtlCol="0">
              <a:spAutoFit/>
            </a:bodyPr>
            <a:lstStyle/>
            <a:p>
              <a:r>
                <a:rPr lang="ja-JP" altLang="en-US" sz="800" dirty="0"/>
                <a:t>科目担当が出欠席状況を確認する。</a:t>
              </a:r>
              <a:endParaRPr kumimoji="1" lang="ja-JP" altLang="en-US" sz="800" dirty="0"/>
            </a:p>
          </p:txBody>
        </p:sp>
      </p:grpSp>
      <p:cxnSp>
        <p:nvCxnSpPr>
          <p:cNvPr id="67" name="直線矢印コネクタ 66">
            <a:extLst>
              <a:ext uri="{FF2B5EF4-FFF2-40B4-BE49-F238E27FC236}">
                <a16:creationId xmlns:a16="http://schemas.microsoft.com/office/drawing/2014/main" id="{018E416F-8BF4-6121-65F9-5DDEA204A9A8}"/>
              </a:ext>
            </a:extLst>
          </p:cNvPr>
          <p:cNvCxnSpPr>
            <a:cxnSpLocks/>
            <a:stCxn id="55" idx="3"/>
            <a:endCxn id="72" idx="1"/>
          </p:cNvCxnSpPr>
          <p:nvPr/>
        </p:nvCxnSpPr>
        <p:spPr>
          <a:xfrm>
            <a:off x="8388866" y="4743174"/>
            <a:ext cx="1117327" cy="94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3" name="直線矢印コネクタ 72">
            <a:extLst>
              <a:ext uri="{FF2B5EF4-FFF2-40B4-BE49-F238E27FC236}">
                <a16:creationId xmlns:a16="http://schemas.microsoft.com/office/drawing/2014/main" id="{7AD2CBD6-212D-C217-972C-9AF3312A5619}"/>
              </a:ext>
            </a:extLst>
          </p:cNvPr>
          <p:cNvCxnSpPr>
            <a:cxnSpLocks/>
            <a:stCxn id="49" idx="3"/>
            <a:endCxn id="55" idx="1"/>
          </p:cNvCxnSpPr>
          <p:nvPr/>
        </p:nvCxnSpPr>
        <p:spPr>
          <a:xfrm flipV="1">
            <a:off x="5519465" y="4743174"/>
            <a:ext cx="1254912" cy="102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74" name="グループ化 73">
            <a:extLst>
              <a:ext uri="{FF2B5EF4-FFF2-40B4-BE49-F238E27FC236}">
                <a16:creationId xmlns:a16="http://schemas.microsoft.com/office/drawing/2014/main" id="{8AF0727B-F97F-EABF-B30E-5ABA54F2E6F8}"/>
              </a:ext>
            </a:extLst>
          </p:cNvPr>
          <p:cNvGrpSpPr/>
          <p:nvPr/>
        </p:nvGrpSpPr>
        <p:grpSpPr>
          <a:xfrm>
            <a:off x="6693754" y="5057094"/>
            <a:ext cx="1756584" cy="385759"/>
            <a:chOff x="9465469" y="2057400"/>
            <a:chExt cx="1578769" cy="528638"/>
          </a:xfrm>
          <a:solidFill>
            <a:schemeClr val="bg1"/>
          </a:solidFill>
        </p:grpSpPr>
        <p:sp>
          <p:nvSpPr>
            <p:cNvPr id="75" name="四角形: 角を丸くする 74">
              <a:extLst>
                <a:ext uri="{FF2B5EF4-FFF2-40B4-BE49-F238E27FC236}">
                  <a16:creationId xmlns:a16="http://schemas.microsoft.com/office/drawing/2014/main" id="{983D33ED-F89D-B67A-4622-285B65B2EE7C}"/>
                </a:ext>
              </a:extLst>
            </p:cNvPr>
            <p:cNvSpPr/>
            <p:nvPr/>
          </p:nvSpPr>
          <p:spPr>
            <a:xfrm>
              <a:off x="9465469" y="2057400"/>
              <a:ext cx="1578769" cy="528638"/>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C0AF4CE4-29BF-E3F4-9754-311DC1996BC9}"/>
                </a:ext>
              </a:extLst>
            </p:cNvPr>
            <p:cNvSpPr txBox="1"/>
            <p:nvPr/>
          </p:nvSpPr>
          <p:spPr>
            <a:xfrm>
              <a:off x="9641681" y="2113969"/>
              <a:ext cx="1226344" cy="463949"/>
            </a:xfrm>
            <a:prstGeom prst="rect">
              <a:avLst/>
            </a:prstGeom>
            <a:grpFill/>
            <a:ln>
              <a:noFill/>
            </a:ln>
          </p:spPr>
          <p:txBody>
            <a:bodyPr wrap="square" rtlCol="0">
              <a:spAutoFit/>
            </a:bodyPr>
            <a:lstStyle/>
            <a:p>
              <a:r>
                <a:rPr kumimoji="1" lang="ja-JP" altLang="en-US" sz="800" dirty="0"/>
                <a:t>ミスがあればこれまでの情報を</a:t>
              </a:r>
              <a:r>
                <a:rPr lang="ja-JP" altLang="en-US" sz="800" dirty="0"/>
                <a:t>修正</a:t>
              </a:r>
              <a:r>
                <a:rPr kumimoji="1" lang="ja-JP" altLang="en-US" sz="800" dirty="0"/>
                <a:t>する</a:t>
              </a:r>
            </a:p>
          </p:txBody>
        </p:sp>
      </p:grpSp>
      <p:cxnSp>
        <p:nvCxnSpPr>
          <p:cNvPr id="78" name="直線矢印コネクタ 77">
            <a:extLst>
              <a:ext uri="{FF2B5EF4-FFF2-40B4-BE49-F238E27FC236}">
                <a16:creationId xmlns:a16="http://schemas.microsoft.com/office/drawing/2014/main" id="{783B4DA3-1E12-1441-5A7B-560DC91EB5D1}"/>
              </a:ext>
            </a:extLst>
          </p:cNvPr>
          <p:cNvCxnSpPr>
            <a:cxnSpLocks/>
            <a:stCxn id="55" idx="2"/>
            <a:endCxn id="75" idx="0"/>
          </p:cNvCxnSpPr>
          <p:nvPr/>
        </p:nvCxnSpPr>
        <p:spPr>
          <a:xfrm flipH="1">
            <a:off x="7572046" y="4912419"/>
            <a:ext cx="9576" cy="144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4" name="グループ化 3">
            <a:extLst>
              <a:ext uri="{FF2B5EF4-FFF2-40B4-BE49-F238E27FC236}">
                <a16:creationId xmlns:a16="http://schemas.microsoft.com/office/drawing/2014/main" id="{CEFDCC27-A06C-D49C-5531-2F13F129FA82}"/>
              </a:ext>
            </a:extLst>
          </p:cNvPr>
          <p:cNvGrpSpPr/>
          <p:nvPr/>
        </p:nvGrpSpPr>
        <p:grpSpPr>
          <a:xfrm>
            <a:off x="6719667" y="2944479"/>
            <a:ext cx="1724027" cy="378085"/>
            <a:chOff x="9465469" y="2057400"/>
            <a:chExt cx="1578769" cy="541052"/>
          </a:xfrm>
          <a:solidFill>
            <a:schemeClr val="bg1"/>
          </a:solidFill>
        </p:grpSpPr>
        <p:sp>
          <p:nvSpPr>
            <p:cNvPr id="10" name="四角形: 角を丸くする 9">
              <a:extLst>
                <a:ext uri="{FF2B5EF4-FFF2-40B4-BE49-F238E27FC236}">
                  <a16:creationId xmlns:a16="http://schemas.microsoft.com/office/drawing/2014/main" id="{9C795059-CC47-08C7-F9CC-755907FD2B08}"/>
                </a:ext>
              </a:extLst>
            </p:cNvPr>
            <p:cNvSpPr/>
            <p:nvPr/>
          </p:nvSpPr>
          <p:spPr>
            <a:xfrm>
              <a:off x="9465469" y="2057400"/>
              <a:ext cx="1578769" cy="528638"/>
            </a:xfrm>
            <a:prstGeom prst="round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37B40499-F7F6-121B-DC13-16B1DDF52295}"/>
                </a:ext>
              </a:extLst>
            </p:cNvPr>
            <p:cNvSpPr txBox="1"/>
            <p:nvPr/>
          </p:nvSpPr>
          <p:spPr>
            <a:xfrm>
              <a:off x="9641680" y="2113970"/>
              <a:ext cx="1262063" cy="484482"/>
            </a:xfrm>
            <a:prstGeom prst="rect">
              <a:avLst/>
            </a:prstGeom>
            <a:grpFill/>
            <a:ln>
              <a:noFill/>
            </a:ln>
          </p:spPr>
          <p:txBody>
            <a:bodyPr wrap="square" rtlCol="0">
              <a:spAutoFit/>
            </a:bodyPr>
            <a:lstStyle/>
            <a:p>
              <a:r>
                <a:rPr lang="ja-JP" altLang="en-US" sz="800" dirty="0"/>
                <a:t>科目担当</a:t>
              </a:r>
              <a:r>
                <a:rPr kumimoji="1" lang="ja-JP" altLang="en-US" sz="800" dirty="0"/>
                <a:t>はサイトにログインし授業を選択する</a:t>
              </a:r>
            </a:p>
          </p:txBody>
        </p:sp>
      </p:grpSp>
      <p:grpSp>
        <p:nvGrpSpPr>
          <p:cNvPr id="12" name="グループ化 11">
            <a:extLst>
              <a:ext uri="{FF2B5EF4-FFF2-40B4-BE49-F238E27FC236}">
                <a16:creationId xmlns:a16="http://schemas.microsoft.com/office/drawing/2014/main" id="{342A4461-B1D3-8038-FEC0-1483B6E00EE4}"/>
              </a:ext>
            </a:extLst>
          </p:cNvPr>
          <p:cNvGrpSpPr/>
          <p:nvPr/>
        </p:nvGrpSpPr>
        <p:grpSpPr>
          <a:xfrm>
            <a:off x="6729937" y="3528250"/>
            <a:ext cx="1703372" cy="374776"/>
            <a:chOff x="9465469" y="2057400"/>
            <a:chExt cx="1578769" cy="585308"/>
          </a:xfrm>
          <a:solidFill>
            <a:schemeClr val="bg1"/>
          </a:solidFill>
        </p:grpSpPr>
        <p:sp>
          <p:nvSpPr>
            <p:cNvPr id="13" name="四角形: 角を丸くする 12">
              <a:extLst>
                <a:ext uri="{FF2B5EF4-FFF2-40B4-BE49-F238E27FC236}">
                  <a16:creationId xmlns:a16="http://schemas.microsoft.com/office/drawing/2014/main" id="{BF92F975-2A8B-605A-20BD-D3A3D228DD16}"/>
                </a:ext>
              </a:extLst>
            </p:cNvPr>
            <p:cNvSpPr/>
            <p:nvPr/>
          </p:nvSpPr>
          <p:spPr>
            <a:xfrm>
              <a:off x="9465469" y="2057400"/>
              <a:ext cx="1578769" cy="528638"/>
            </a:xfrm>
            <a:prstGeom prst="round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8DBC7505-6350-E22C-8669-9802B7E72D1A}"/>
                </a:ext>
              </a:extLst>
            </p:cNvPr>
            <p:cNvSpPr txBox="1"/>
            <p:nvPr/>
          </p:nvSpPr>
          <p:spPr>
            <a:xfrm>
              <a:off x="9641681" y="2113970"/>
              <a:ext cx="1226344" cy="528738"/>
            </a:xfrm>
            <a:prstGeom prst="rect">
              <a:avLst/>
            </a:prstGeom>
            <a:noFill/>
            <a:ln>
              <a:noFill/>
            </a:ln>
          </p:spPr>
          <p:txBody>
            <a:bodyPr wrap="square" rtlCol="0">
              <a:spAutoFit/>
            </a:bodyPr>
            <a:lstStyle/>
            <a:p>
              <a:r>
                <a:rPr lang="ja-JP" altLang="en-US" sz="800" dirty="0"/>
                <a:t>授業登録画面で生徒の出欠席状況を入力する。</a:t>
              </a:r>
              <a:endParaRPr kumimoji="1" lang="ja-JP" altLang="en-US" sz="800" dirty="0"/>
            </a:p>
          </p:txBody>
        </p:sp>
      </p:grpSp>
      <p:cxnSp>
        <p:nvCxnSpPr>
          <p:cNvPr id="57" name="直線矢印コネクタ 56">
            <a:extLst>
              <a:ext uri="{FF2B5EF4-FFF2-40B4-BE49-F238E27FC236}">
                <a16:creationId xmlns:a16="http://schemas.microsoft.com/office/drawing/2014/main" id="{D21CFD8C-C64C-2B27-9DBD-4DE2E162BF9C}"/>
              </a:ext>
            </a:extLst>
          </p:cNvPr>
          <p:cNvCxnSpPr>
            <a:cxnSpLocks/>
            <a:stCxn id="10" idx="2"/>
            <a:endCxn id="13" idx="0"/>
          </p:cNvCxnSpPr>
          <p:nvPr/>
        </p:nvCxnSpPr>
        <p:spPr>
          <a:xfrm flipH="1">
            <a:off x="7581623" y="3313888"/>
            <a:ext cx="58" cy="2143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71" name="グループ化 70">
            <a:extLst>
              <a:ext uri="{FF2B5EF4-FFF2-40B4-BE49-F238E27FC236}">
                <a16:creationId xmlns:a16="http://schemas.microsoft.com/office/drawing/2014/main" id="{62E9338B-4ECA-7EC4-025F-4229A3E43D35}"/>
              </a:ext>
            </a:extLst>
          </p:cNvPr>
          <p:cNvGrpSpPr/>
          <p:nvPr/>
        </p:nvGrpSpPr>
        <p:grpSpPr>
          <a:xfrm>
            <a:off x="9506193" y="4586505"/>
            <a:ext cx="1614489" cy="374114"/>
            <a:chOff x="9465469" y="2057400"/>
            <a:chExt cx="1578769" cy="595152"/>
          </a:xfrm>
          <a:solidFill>
            <a:schemeClr val="bg1"/>
          </a:solidFill>
        </p:grpSpPr>
        <p:sp>
          <p:nvSpPr>
            <p:cNvPr id="72" name="四角形: 角を丸くする 71">
              <a:extLst>
                <a:ext uri="{FF2B5EF4-FFF2-40B4-BE49-F238E27FC236}">
                  <a16:creationId xmlns:a16="http://schemas.microsoft.com/office/drawing/2014/main" id="{1703D5BC-AE17-83F2-D340-D2010B05A524}"/>
                </a:ext>
              </a:extLst>
            </p:cNvPr>
            <p:cNvSpPr/>
            <p:nvPr/>
          </p:nvSpPr>
          <p:spPr>
            <a:xfrm>
              <a:off x="9465469" y="2057400"/>
              <a:ext cx="1578769" cy="528638"/>
            </a:xfrm>
            <a:prstGeom prst="roundRect">
              <a:avLst/>
            </a:prstGeom>
            <a:grp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BA437001-3944-5788-64DC-B22F0C0D17CC}"/>
                </a:ext>
              </a:extLst>
            </p:cNvPr>
            <p:cNvSpPr txBox="1"/>
            <p:nvPr/>
          </p:nvSpPr>
          <p:spPr>
            <a:xfrm>
              <a:off x="9641681" y="2113970"/>
              <a:ext cx="1226344" cy="538582"/>
            </a:xfrm>
            <a:prstGeom prst="rect">
              <a:avLst/>
            </a:prstGeom>
            <a:noFill/>
            <a:ln>
              <a:noFill/>
            </a:ln>
          </p:spPr>
          <p:txBody>
            <a:bodyPr wrap="square" rtlCol="0">
              <a:spAutoFit/>
            </a:bodyPr>
            <a:lstStyle/>
            <a:p>
              <a:r>
                <a:rPr lang="ja-JP" altLang="en-US" sz="800" dirty="0"/>
                <a:t>学級担任が出欠席状況を確認する。</a:t>
              </a:r>
              <a:endParaRPr kumimoji="1" lang="ja-JP" altLang="en-US" sz="800" dirty="0"/>
            </a:p>
          </p:txBody>
        </p:sp>
      </p:grpSp>
      <p:grpSp>
        <p:nvGrpSpPr>
          <p:cNvPr id="82" name="グループ化 81">
            <a:extLst>
              <a:ext uri="{FF2B5EF4-FFF2-40B4-BE49-F238E27FC236}">
                <a16:creationId xmlns:a16="http://schemas.microsoft.com/office/drawing/2014/main" id="{2B55D4D5-58A5-AF45-32EB-27D36DF3CCA7}"/>
              </a:ext>
            </a:extLst>
          </p:cNvPr>
          <p:cNvGrpSpPr/>
          <p:nvPr/>
        </p:nvGrpSpPr>
        <p:grpSpPr>
          <a:xfrm>
            <a:off x="9438390" y="5064777"/>
            <a:ext cx="1756584" cy="385759"/>
            <a:chOff x="9465469" y="2057400"/>
            <a:chExt cx="1578769" cy="528638"/>
          </a:xfrm>
          <a:solidFill>
            <a:schemeClr val="bg1"/>
          </a:solidFill>
        </p:grpSpPr>
        <p:sp>
          <p:nvSpPr>
            <p:cNvPr id="83" name="四角形: 角を丸くする 82">
              <a:extLst>
                <a:ext uri="{FF2B5EF4-FFF2-40B4-BE49-F238E27FC236}">
                  <a16:creationId xmlns:a16="http://schemas.microsoft.com/office/drawing/2014/main" id="{DA798BAA-4AD8-C273-C14C-A607C2385CF5}"/>
                </a:ext>
              </a:extLst>
            </p:cNvPr>
            <p:cNvSpPr/>
            <p:nvPr/>
          </p:nvSpPr>
          <p:spPr>
            <a:xfrm>
              <a:off x="9465469" y="2057400"/>
              <a:ext cx="1578769" cy="528638"/>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4" name="テキスト ボックス 83">
              <a:extLst>
                <a:ext uri="{FF2B5EF4-FFF2-40B4-BE49-F238E27FC236}">
                  <a16:creationId xmlns:a16="http://schemas.microsoft.com/office/drawing/2014/main" id="{81C89E4C-5C41-EF42-3234-6E19812BB7F7}"/>
                </a:ext>
              </a:extLst>
            </p:cNvPr>
            <p:cNvSpPr txBox="1"/>
            <p:nvPr/>
          </p:nvSpPr>
          <p:spPr>
            <a:xfrm>
              <a:off x="9641681" y="2113969"/>
              <a:ext cx="1226344" cy="463949"/>
            </a:xfrm>
            <a:prstGeom prst="rect">
              <a:avLst/>
            </a:prstGeom>
            <a:grpFill/>
            <a:ln>
              <a:noFill/>
            </a:ln>
          </p:spPr>
          <p:txBody>
            <a:bodyPr wrap="square" rtlCol="0">
              <a:spAutoFit/>
            </a:bodyPr>
            <a:lstStyle/>
            <a:p>
              <a:r>
                <a:rPr kumimoji="1" lang="ja-JP" altLang="en-US" sz="800" dirty="0"/>
                <a:t>ミスがあればこれまでの情報を</a:t>
              </a:r>
              <a:r>
                <a:rPr lang="ja-JP" altLang="en-US" sz="800" dirty="0"/>
                <a:t>修正</a:t>
              </a:r>
              <a:r>
                <a:rPr kumimoji="1" lang="ja-JP" altLang="en-US" sz="800" dirty="0"/>
                <a:t>する</a:t>
              </a:r>
            </a:p>
          </p:txBody>
        </p:sp>
      </p:grpSp>
      <p:cxnSp>
        <p:nvCxnSpPr>
          <p:cNvPr id="85" name="直線矢印コネクタ 84">
            <a:extLst>
              <a:ext uri="{FF2B5EF4-FFF2-40B4-BE49-F238E27FC236}">
                <a16:creationId xmlns:a16="http://schemas.microsoft.com/office/drawing/2014/main" id="{1513E18A-14CE-6ECD-0FE2-FE0D378AFC33}"/>
              </a:ext>
            </a:extLst>
          </p:cNvPr>
          <p:cNvCxnSpPr>
            <a:cxnSpLocks/>
            <a:stCxn id="72" idx="2"/>
            <a:endCxn id="83" idx="0"/>
          </p:cNvCxnSpPr>
          <p:nvPr/>
        </p:nvCxnSpPr>
        <p:spPr>
          <a:xfrm>
            <a:off x="10313438" y="4918808"/>
            <a:ext cx="3244" cy="1459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88" name="グループ化 87">
            <a:extLst>
              <a:ext uri="{FF2B5EF4-FFF2-40B4-BE49-F238E27FC236}">
                <a16:creationId xmlns:a16="http://schemas.microsoft.com/office/drawing/2014/main" id="{21213AFA-0CD2-5B0C-2530-0CF16783B588}"/>
              </a:ext>
            </a:extLst>
          </p:cNvPr>
          <p:cNvGrpSpPr/>
          <p:nvPr/>
        </p:nvGrpSpPr>
        <p:grpSpPr>
          <a:xfrm>
            <a:off x="6702931" y="5706579"/>
            <a:ext cx="1756584" cy="385759"/>
            <a:chOff x="9465469" y="2057400"/>
            <a:chExt cx="1578769" cy="528638"/>
          </a:xfrm>
          <a:solidFill>
            <a:schemeClr val="bg1"/>
          </a:solidFill>
        </p:grpSpPr>
        <p:sp>
          <p:nvSpPr>
            <p:cNvPr id="89" name="四角形: 角を丸くする 88">
              <a:extLst>
                <a:ext uri="{FF2B5EF4-FFF2-40B4-BE49-F238E27FC236}">
                  <a16:creationId xmlns:a16="http://schemas.microsoft.com/office/drawing/2014/main" id="{89D4A1E9-9EC7-7E82-147E-74AB6C0E2D1C}"/>
                </a:ext>
              </a:extLst>
            </p:cNvPr>
            <p:cNvSpPr/>
            <p:nvPr/>
          </p:nvSpPr>
          <p:spPr>
            <a:xfrm>
              <a:off x="9465469" y="2057400"/>
              <a:ext cx="1578769" cy="528638"/>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0" name="テキスト ボックス 89">
              <a:extLst>
                <a:ext uri="{FF2B5EF4-FFF2-40B4-BE49-F238E27FC236}">
                  <a16:creationId xmlns:a16="http://schemas.microsoft.com/office/drawing/2014/main" id="{2B939BDC-242C-946C-EC05-8ADE64233E64}"/>
                </a:ext>
              </a:extLst>
            </p:cNvPr>
            <p:cNvSpPr txBox="1"/>
            <p:nvPr/>
          </p:nvSpPr>
          <p:spPr>
            <a:xfrm>
              <a:off x="9641681" y="2113969"/>
              <a:ext cx="1202336" cy="463949"/>
            </a:xfrm>
            <a:prstGeom prst="rect">
              <a:avLst/>
            </a:prstGeom>
            <a:grpFill/>
            <a:ln>
              <a:noFill/>
            </a:ln>
          </p:spPr>
          <p:txBody>
            <a:bodyPr wrap="square" rtlCol="0">
              <a:spAutoFit/>
            </a:bodyPr>
            <a:lstStyle/>
            <a:p>
              <a:r>
                <a:rPr lang="ja-JP" altLang="en-US" sz="800" dirty="0"/>
                <a:t>科目ごとのデータを出力する</a:t>
              </a:r>
              <a:endParaRPr kumimoji="1" lang="ja-JP" altLang="en-US" sz="800" dirty="0"/>
            </a:p>
          </p:txBody>
        </p:sp>
      </p:grpSp>
      <p:grpSp>
        <p:nvGrpSpPr>
          <p:cNvPr id="94" name="グループ化 93">
            <a:extLst>
              <a:ext uri="{FF2B5EF4-FFF2-40B4-BE49-F238E27FC236}">
                <a16:creationId xmlns:a16="http://schemas.microsoft.com/office/drawing/2014/main" id="{5FF6B9E0-BF01-B4D0-6615-A5E3BA51F83B}"/>
              </a:ext>
            </a:extLst>
          </p:cNvPr>
          <p:cNvGrpSpPr/>
          <p:nvPr/>
        </p:nvGrpSpPr>
        <p:grpSpPr>
          <a:xfrm>
            <a:off x="9435145" y="5706578"/>
            <a:ext cx="1756584" cy="385759"/>
            <a:chOff x="9465469" y="2057400"/>
            <a:chExt cx="1578769" cy="528638"/>
          </a:xfrm>
          <a:solidFill>
            <a:schemeClr val="bg1"/>
          </a:solidFill>
        </p:grpSpPr>
        <p:sp>
          <p:nvSpPr>
            <p:cNvPr id="95" name="四角形: 角を丸くする 94">
              <a:extLst>
                <a:ext uri="{FF2B5EF4-FFF2-40B4-BE49-F238E27FC236}">
                  <a16:creationId xmlns:a16="http://schemas.microsoft.com/office/drawing/2014/main" id="{E68594C8-3A30-7BA2-ECB7-38E5BD60E1C4}"/>
                </a:ext>
              </a:extLst>
            </p:cNvPr>
            <p:cNvSpPr/>
            <p:nvPr/>
          </p:nvSpPr>
          <p:spPr>
            <a:xfrm>
              <a:off x="9465469" y="2057400"/>
              <a:ext cx="1578769" cy="528638"/>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6" name="テキスト ボックス 95">
              <a:extLst>
                <a:ext uri="{FF2B5EF4-FFF2-40B4-BE49-F238E27FC236}">
                  <a16:creationId xmlns:a16="http://schemas.microsoft.com/office/drawing/2014/main" id="{07BFF8CF-6D05-38F8-881B-457B8A068AB7}"/>
                </a:ext>
              </a:extLst>
            </p:cNvPr>
            <p:cNvSpPr txBox="1"/>
            <p:nvPr/>
          </p:nvSpPr>
          <p:spPr>
            <a:xfrm>
              <a:off x="9641681" y="2113969"/>
              <a:ext cx="1226344" cy="463949"/>
            </a:xfrm>
            <a:prstGeom prst="rect">
              <a:avLst/>
            </a:prstGeom>
            <a:grpFill/>
            <a:ln>
              <a:noFill/>
            </a:ln>
          </p:spPr>
          <p:txBody>
            <a:bodyPr wrap="square" rtlCol="0">
              <a:spAutoFit/>
            </a:bodyPr>
            <a:lstStyle/>
            <a:p>
              <a:r>
                <a:rPr kumimoji="1" lang="ja-JP" altLang="en-US" sz="800" dirty="0"/>
                <a:t>すべてのデータを出力する</a:t>
              </a:r>
            </a:p>
          </p:txBody>
        </p:sp>
      </p:grpSp>
      <p:grpSp>
        <p:nvGrpSpPr>
          <p:cNvPr id="21" name="グループ化 20">
            <a:extLst>
              <a:ext uri="{FF2B5EF4-FFF2-40B4-BE49-F238E27FC236}">
                <a16:creationId xmlns:a16="http://schemas.microsoft.com/office/drawing/2014/main" id="{F004267D-4C33-70AD-D98E-51FA8028CC42}"/>
              </a:ext>
            </a:extLst>
          </p:cNvPr>
          <p:cNvGrpSpPr/>
          <p:nvPr/>
        </p:nvGrpSpPr>
        <p:grpSpPr>
          <a:xfrm>
            <a:off x="3835918" y="4119570"/>
            <a:ext cx="1724027" cy="375477"/>
            <a:chOff x="9465469" y="2057400"/>
            <a:chExt cx="1578769" cy="575267"/>
          </a:xfrm>
          <a:solidFill>
            <a:schemeClr val="bg1"/>
          </a:solidFill>
        </p:grpSpPr>
        <p:sp>
          <p:nvSpPr>
            <p:cNvPr id="23" name="四角形: 角を丸くする 22">
              <a:extLst>
                <a:ext uri="{FF2B5EF4-FFF2-40B4-BE49-F238E27FC236}">
                  <a16:creationId xmlns:a16="http://schemas.microsoft.com/office/drawing/2014/main" id="{82857A26-03DC-3558-9591-A937D35FAFE5}"/>
                </a:ext>
              </a:extLst>
            </p:cNvPr>
            <p:cNvSpPr/>
            <p:nvPr/>
          </p:nvSpPr>
          <p:spPr>
            <a:xfrm>
              <a:off x="9465469" y="2057400"/>
              <a:ext cx="1578769" cy="528638"/>
            </a:xfrm>
            <a:prstGeom prst="round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3E1FD6BB-8757-4B39-5A1F-F5BC54923BC5}"/>
                </a:ext>
              </a:extLst>
            </p:cNvPr>
            <p:cNvSpPr txBox="1"/>
            <p:nvPr/>
          </p:nvSpPr>
          <p:spPr>
            <a:xfrm>
              <a:off x="9641680" y="2113970"/>
              <a:ext cx="1262063" cy="518697"/>
            </a:xfrm>
            <a:prstGeom prst="rect">
              <a:avLst/>
            </a:prstGeom>
            <a:noFill/>
            <a:ln>
              <a:noFill/>
            </a:ln>
          </p:spPr>
          <p:txBody>
            <a:bodyPr wrap="square" rtlCol="0">
              <a:spAutoFit/>
            </a:bodyPr>
            <a:lstStyle/>
            <a:p>
              <a:r>
                <a:rPr lang="ja-JP" altLang="en-US" sz="800" dirty="0"/>
                <a:t>学生</a:t>
              </a:r>
              <a:r>
                <a:rPr kumimoji="1" lang="ja-JP" altLang="en-US" sz="800" dirty="0"/>
                <a:t>はサイトにログインし授業を選択する</a:t>
              </a:r>
            </a:p>
          </p:txBody>
        </p:sp>
      </p:grpSp>
      <p:cxnSp>
        <p:nvCxnSpPr>
          <p:cNvPr id="26" name="直線矢印コネクタ 25">
            <a:extLst>
              <a:ext uri="{FF2B5EF4-FFF2-40B4-BE49-F238E27FC236}">
                <a16:creationId xmlns:a16="http://schemas.microsoft.com/office/drawing/2014/main" id="{6D771957-B796-FB7E-5E66-9EC9AA60C329}"/>
              </a:ext>
            </a:extLst>
          </p:cNvPr>
          <p:cNvCxnSpPr>
            <a:cxnSpLocks/>
            <a:stCxn id="24" idx="2"/>
            <a:endCxn id="49" idx="0"/>
          </p:cNvCxnSpPr>
          <p:nvPr/>
        </p:nvCxnSpPr>
        <p:spPr>
          <a:xfrm flipH="1">
            <a:off x="4712221" y="4495047"/>
            <a:ext cx="5212" cy="922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846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08DD9-7428-2258-6E61-5AE8DBA6C5E6}"/>
              </a:ext>
            </a:extLst>
          </p:cNvPr>
          <p:cNvSpPr>
            <a:spLocks noGrp="1"/>
          </p:cNvSpPr>
          <p:nvPr>
            <p:ph type="title"/>
          </p:nvPr>
        </p:nvSpPr>
        <p:spPr>
          <a:xfrm>
            <a:off x="0" y="0"/>
            <a:ext cx="9905998" cy="1478570"/>
          </a:xfrm>
        </p:spPr>
        <p:txBody>
          <a:bodyPr/>
          <a:lstStyle/>
          <a:p>
            <a:r>
              <a:rPr lang="ja-JP" altLang="en-US" dirty="0"/>
              <a:t>機能の概要</a:t>
            </a:r>
            <a:endParaRPr kumimoji="1" lang="ja-JP" altLang="en-US" dirty="0"/>
          </a:p>
        </p:txBody>
      </p:sp>
      <p:sp>
        <p:nvSpPr>
          <p:cNvPr id="3" name="コンテンツ プレースホルダー 2">
            <a:extLst>
              <a:ext uri="{FF2B5EF4-FFF2-40B4-BE49-F238E27FC236}">
                <a16:creationId xmlns:a16="http://schemas.microsoft.com/office/drawing/2014/main" id="{D56EC969-5946-F841-39BB-B07630736BC9}"/>
              </a:ext>
            </a:extLst>
          </p:cNvPr>
          <p:cNvSpPr>
            <a:spLocks noGrp="1"/>
          </p:cNvSpPr>
          <p:nvPr>
            <p:ph idx="1"/>
          </p:nvPr>
        </p:nvSpPr>
        <p:spPr>
          <a:xfrm>
            <a:off x="716757" y="1850232"/>
            <a:ext cx="10515600" cy="4642643"/>
          </a:xfrm>
        </p:spPr>
        <p:txBody>
          <a:bodyPr>
            <a:normAutofit fontScale="62500" lnSpcReduction="20000"/>
          </a:bodyPr>
          <a:lstStyle/>
          <a:p>
            <a:r>
              <a:rPr kumimoji="1" lang="ja-JP" altLang="en-US" dirty="0"/>
              <a:t>ログイン</a:t>
            </a:r>
            <a:endParaRPr kumimoji="1" lang="en-US" altLang="ja-JP" dirty="0"/>
          </a:p>
          <a:p>
            <a:pPr marL="0" indent="0">
              <a:buNone/>
            </a:pPr>
            <a:r>
              <a:rPr kumimoji="1" lang="ja-JP" altLang="en-US" dirty="0"/>
              <a:t>管理者が登録した</a:t>
            </a:r>
            <a:r>
              <a:rPr kumimoji="1" lang="en-US" altLang="ja-JP" dirty="0"/>
              <a:t>ID</a:t>
            </a:r>
            <a:r>
              <a:rPr kumimoji="1" lang="ja-JP" altLang="en-US" dirty="0"/>
              <a:t>とパスワードを入力し</a:t>
            </a:r>
            <a:r>
              <a:rPr lang="ja-JP" altLang="en-US" dirty="0"/>
              <a:t>、ログインする。</a:t>
            </a:r>
            <a:endParaRPr kumimoji="1" lang="en-US" altLang="ja-JP" dirty="0"/>
          </a:p>
          <a:p>
            <a:pPr marL="0" indent="0">
              <a:buNone/>
            </a:pPr>
            <a:endParaRPr kumimoji="1" lang="en-US" altLang="ja-JP" dirty="0"/>
          </a:p>
          <a:p>
            <a:r>
              <a:rPr kumimoji="1" lang="ja-JP" altLang="en-US" dirty="0"/>
              <a:t>出欠席状況の入力</a:t>
            </a:r>
            <a:endParaRPr kumimoji="1" lang="en-US" altLang="ja-JP" dirty="0"/>
          </a:p>
          <a:p>
            <a:pPr marL="0" indent="0">
              <a:buNone/>
            </a:pPr>
            <a:r>
              <a:rPr kumimoji="1" lang="ja-JP" altLang="en-US" dirty="0"/>
              <a:t>科目担当が日々の</a:t>
            </a:r>
            <a:r>
              <a:rPr lang="ja-JP" altLang="en-US" dirty="0"/>
              <a:t>学生</a:t>
            </a:r>
            <a:r>
              <a:rPr kumimoji="1" lang="ja-JP" altLang="en-US" dirty="0"/>
              <a:t>出欠席状況を入力する。</a:t>
            </a:r>
            <a:endParaRPr kumimoji="1" lang="en-US" altLang="ja-JP" dirty="0"/>
          </a:p>
          <a:p>
            <a:pPr marL="0" indent="0">
              <a:buNone/>
            </a:pPr>
            <a:endParaRPr kumimoji="1" lang="en-US" altLang="ja-JP" dirty="0"/>
          </a:p>
          <a:p>
            <a:r>
              <a:rPr kumimoji="1" lang="ja-JP" altLang="en-US" dirty="0"/>
              <a:t>データ修正</a:t>
            </a:r>
            <a:endParaRPr kumimoji="1" lang="en-US" altLang="ja-JP" dirty="0"/>
          </a:p>
          <a:p>
            <a:pPr marL="0" indent="0">
              <a:buNone/>
            </a:pPr>
            <a:r>
              <a:rPr kumimoji="1" lang="ja-JP" altLang="en-US" dirty="0"/>
              <a:t>データの</a:t>
            </a:r>
            <a:r>
              <a:rPr lang="ja-JP" altLang="en-US" dirty="0"/>
              <a:t>修正</a:t>
            </a:r>
            <a:r>
              <a:rPr kumimoji="1" lang="ja-JP" altLang="en-US" dirty="0"/>
              <a:t>（追加、消去、変更）を行う。また、未来のデータも追加することができる。</a:t>
            </a:r>
            <a:endParaRPr kumimoji="1" lang="en-US" altLang="ja-JP" dirty="0"/>
          </a:p>
          <a:p>
            <a:pPr marL="0" indent="0">
              <a:buNone/>
            </a:pPr>
            <a:endParaRPr kumimoji="1" lang="en-US" altLang="ja-JP" dirty="0"/>
          </a:p>
          <a:p>
            <a:r>
              <a:rPr kumimoji="1" lang="ja-JP" altLang="en-US" dirty="0"/>
              <a:t>リスト表示</a:t>
            </a:r>
            <a:endParaRPr kumimoji="1" lang="en-US" altLang="ja-JP" dirty="0"/>
          </a:p>
          <a:p>
            <a:pPr marL="0" indent="0">
              <a:buNone/>
            </a:pPr>
            <a:r>
              <a:rPr kumimoji="1" lang="ja-JP" altLang="en-US" dirty="0"/>
              <a:t>これまでの入力されたデータや集計を表示する。また、ここで出席日数の少ない人には色を付ける。</a:t>
            </a:r>
            <a:endParaRPr kumimoji="1" lang="en-US" altLang="ja-JP" dirty="0"/>
          </a:p>
          <a:p>
            <a:pPr marL="0" indent="0">
              <a:buNone/>
            </a:pPr>
            <a:endParaRPr kumimoji="1" lang="en-US" altLang="ja-JP" dirty="0"/>
          </a:p>
          <a:p>
            <a:r>
              <a:rPr lang="ja-JP" altLang="en-US" dirty="0"/>
              <a:t>エクスポート</a:t>
            </a:r>
            <a:endParaRPr kumimoji="1" lang="en-US" altLang="ja-JP" dirty="0"/>
          </a:p>
          <a:p>
            <a:pPr marL="0" indent="0">
              <a:buNone/>
            </a:pPr>
            <a:r>
              <a:rPr kumimoji="1" lang="en-US" altLang="ja-JP" dirty="0"/>
              <a:t>CSV</a:t>
            </a:r>
            <a:r>
              <a:rPr kumimoji="1" lang="ja-JP" altLang="en-US" dirty="0"/>
              <a:t>でデータを吐き出す。</a:t>
            </a:r>
          </a:p>
        </p:txBody>
      </p:sp>
      <p:sp>
        <p:nvSpPr>
          <p:cNvPr id="5" name="スライド番号プレースホルダー 4">
            <a:extLst>
              <a:ext uri="{FF2B5EF4-FFF2-40B4-BE49-F238E27FC236}">
                <a16:creationId xmlns:a16="http://schemas.microsoft.com/office/drawing/2014/main" id="{9CA7A839-D77C-9619-8F18-8242011A2FD1}"/>
              </a:ext>
            </a:extLst>
          </p:cNvPr>
          <p:cNvSpPr>
            <a:spLocks noGrp="1"/>
          </p:cNvSpPr>
          <p:nvPr>
            <p:ph type="sldNum" sz="quarter" idx="12"/>
          </p:nvPr>
        </p:nvSpPr>
        <p:spPr/>
        <p:txBody>
          <a:bodyPr/>
          <a:lstStyle/>
          <a:p>
            <a:fld id="{FE577398-8FCA-4A77-ADAB-09A41C9A615B}" type="slidenum">
              <a:rPr kumimoji="1" lang="ja-JP" altLang="en-US" smtClean="0"/>
              <a:t>9</a:t>
            </a:fld>
            <a:endParaRPr kumimoji="1" lang="ja-JP" altLang="en-US"/>
          </a:p>
        </p:txBody>
      </p:sp>
      <p:sp>
        <p:nvSpPr>
          <p:cNvPr id="4" name="テキスト ボックス 3">
            <a:extLst>
              <a:ext uri="{FF2B5EF4-FFF2-40B4-BE49-F238E27FC236}">
                <a16:creationId xmlns:a16="http://schemas.microsoft.com/office/drawing/2014/main" id="{66D43D6C-46CC-5F4F-AA24-031EF3407389}"/>
              </a:ext>
            </a:extLst>
          </p:cNvPr>
          <p:cNvSpPr txBox="1"/>
          <p:nvPr/>
        </p:nvSpPr>
        <p:spPr>
          <a:xfrm>
            <a:off x="1159670" y="1321356"/>
            <a:ext cx="7491412" cy="369332"/>
          </a:xfrm>
          <a:prstGeom prst="rect">
            <a:avLst/>
          </a:prstGeom>
          <a:noFill/>
        </p:spPr>
        <p:txBody>
          <a:bodyPr wrap="square" rtlCol="0">
            <a:spAutoFit/>
          </a:bodyPr>
          <a:lstStyle/>
          <a:p>
            <a:r>
              <a:rPr kumimoji="1" lang="ja-JP" altLang="en-US" dirty="0"/>
              <a:t>以下に機能一覧を示す。また、色は前ページと連動している。</a:t>
            </a:r>
          </a:p>
        </p:txBody>
      </p:sp>
      <p:cxnSp>
        <p:nvCxnSpPr>
          <p:cNvPr id="7" name="直線コネクタ 6">
            <a:extLst>
              <a:ext uri="{FF2B5EF4-FFF2-40B4-BE49-F238E27FC236}">
                <a16:creationId xmlns:a16="http://schemas.microsoft.com/office/drawing/2014/main" id="{EA95428A-A8CC-1BFB-E80F-A873E53C0F5F}"/>
              </a:ext>
            </a:extLst>
          </p:cNvPr>
          <p:cNvCxnSpPr>
            <a:cxnSpLocks/>
          </p:cNvCxnSpPr>
          <p:nvPr/>
        </p:nvCxnSpPr>
        <p:spPr>
          <a:xfrm>
            <a:off x="1055018" y="2073897"/>
            <a:ext cx="89633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直線コネクタ 8">
            <a:extLst>
              <a:ext uri="{FF2B5EF4-FFF2-40B4-BE49-F238E27FC236}">
                <a16:creationId xmlns:a16="http://schemas.microsoft.com/office/drawing/2014/main" id="{36CB72CA-2AFD-F109-ED6F-CCF5A61F5AC1}"/>
              </a:ext>
            </a:extLst>
          </p:cNvPr>
          <p:cNvCxnSpPr>
            <a:cxnSpLocks/>
          </p:cNvCxnSpPr>
          <p:nvPr/>
        </p:nvCxnSpPr>
        <p:spPr>
          <a:xfrm>
            <a:off x="1055018" y="3035431"/>
            <a:ext cx="1820157"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0" name="直線コネクタ 9">
            <a:extLst>
              <a:ext uri="{FF2B5EF4-FFF2-40B4-BE49-F238E27FC236}">
                <a16:creationId xmlns:a16="http://schemas.microsoft.com/office/drawing/2014/main" id="{829DD14E-EDFB-9FD5-0941-A34882923DBE}"/>
              </a:ext>
            </a:extLst>
          </p:cNvPr>
          <p:cNvCxnSpPr>
            <a:cxnSpLocks/>
          </p:cNvCxnSpPr>
          <p:nvPr/>
        </p:nvCxnSpPr>
        <p:spPr>
          <a:xfrm>
            <a:off x="1055018" y="3998536"/>
            <a:ext cx="1094293" cy="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B46EA2BA-4863-5A64-F5B0-91981F6D27E0}"/>
              </a:ext>
            </a:extLst>
          </p:cNvPr>
          <p:cNvCxnSpPr>
            <a:cxnSpLocks/>
          </p:cNvCxnSpPr>
          <p:nvPr/>
        </p:nvCxnSpPr>
        <p:spPr>
          <a:xfrm>
            <a:off x="1055018" y="4961641"/>
            <a:ext cx="1094293"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5" name="直線コネクタ 14">
            <a:extLst>
              <a:ext uri="{FF2B5EF4-FFF2-40B4-BE49-F238E27FC236}">
                <a16:creationId xmlns:a16="http://schemas.microsoft.com/office/drawing/2014/main" id="{D5442BBC-3BE2-60E4-EA7F-2818B8A92440}"/>
              </a:ext>
            </a:extLst>
          </p:cNvPr>
          <p:cNvCxnSpPr>
            <a:cxnSpLocks/>
          </p:cNvCxnSpPr>
          <p:nvPr/>
        </p:nvCxnSpPr>
        <p:spPr>
          <a:xfrm>
            <a:off x="1055018" y="5915319"/>
            <a:ext cx="1377099"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653274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1842</Words>
  <Application>Microsoft Office PowerPoint</Application>
  <PresentationFormat>ワイド画面</PresentationFormat>
  <Paragraphs>323</Paragraphs>
  <Slides>21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Light</vt:lpstr>
      <vt:lpstr>Arial</vt:lpstr>
      <vt:lpstr>Wingdings</vt:lpstr>
      <vt:lpstr>Office テーマ</vt:lpstr>
      <vt:lpstr>要件定義書</vt:lpstr>
      <vt:lpstr>目次</vt:lpstr>
      <vt:lpstr>システム構成</vt:lpstr>
      <vt:lpstr>現在抱えている問題の起因点と その解決策</vt:lpstr>
      <vt:lpstr>データ入力関連</vt:lpstr>
      <vt:lpstr>集計データ関連</vt:lpstr>
      <vt:lpstr>アプリの概要</vt:lpstr>
      <vt:lpstr>アプリ使用の流れ</vt:lpstr>
      <vt:lpstr>機能の概要</vt:lpstr>
      <vt:lpstr>機能詳細</vt:lpstr>
      <vt:lpstr>フローチャート</vt:lpstr>
      <vt:lpstr>機能一覧と詳細</vt:lpstr>
      <vt:lpstr>機能一覧と詳細</vt:lpstr>
      <vt:lpstr>初期設定</vt:lpstr>
      <vt:lpstr>学生登録（ユーザ登録）</vt:lpstr>
      <vt:lpstr>教員登録（ユーザ登録）</vt:lpstr>
      <vt:lpstr>ユーザ登録イメージ</vt:lpstr>
      <vt:lpstr>科目登録</vt:lpstr>
      <vt:lpstr>ユーザ管理・PWD管理</vt:lpstr>
      <vt:lpstr>画面遷移と表示項目</vt:lpstr>
      <vt:lpstr>ページ遷移と表示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要件定義書</dc:title>
  <dc:creator>中作　眞仁</dc:creator>
  <cp:lastModifiedBy>中作　眞仁</cp:lastModifiedBy>
  <cp:revision>2</cp:revision>
  <dcterms:created xsi:type="dcterms:W3CDTF">2023-07-25T07:26:43Z</dcterms:created>
  <dcterms:modified xsi:type="dcterms:W3CDTF">2023-07-27T03:49:20Z</dcterms:modified>
</cp:coreProperties>
</file>