
<file path=[Content_Types].xml><?xml version="1.0" encoding="utf-8"?>
<Types xmlns="http://schemas.openxmlformats.org/package/2006/content-types">
  <Default Extension="png" ContentType="image/png"/>
  <Default Extension="svg" ContentType="image/svg+xml"/>
  <Default Extension="webp" ContentType="image/webp"/>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61" r:id="rId2"/>
    <p:sldId id="257" r:id="rId3"/>
    <p:sldId id="293" r:id="rId4"/>
    <p:sldId id="292" r:id="rId5"/>
    <p:sldId id="291" r:id="rId6"/>
    <p:sldId id="317" r:id="rId7"/>
    <p:sldId id="263" r:id="rId8"/>
    <p:sldId id="318" r:id="rId9"/>
    <p:sldId id="262" r:id="rId10"/>
    <p:sldId id="264" r:id="rId11"/>
    <p:sldId id="265" r:id="rId12"/>
    <p:sldId id="266" r:id="rId13"/>
    <p:sldId id="306" r:id="rId14"/>
    <p:sldId id="319" r:id="rId15"/>
    <p:sldId id="307" r:id="rId16"/>
    <p:sldId id="320" r:id="rId17"/>
    <p:sldId id="308" r:id="rId18"/>
    <p:sldId id="321" r:id="rId19"/>
    <p:sldId id="309" r:id="rId20"/>
    <p:sldId id="310" r:id="rId21"/>
    <p:sldId id="311" r:id="rId22"/>
    <p:sldId id="322" r:id="rId23"/>
    <p:sldId id="323" r:id="rId24"/>
    <p:sldId id="314" r:id="rId25"/>
    <p:sldId id="315" r:id="rId26"/>
    <p:sldId id="316" r:id="rId27"/>
    <p:sldId id="312" r:id="rId28"/>
    <p:sldId id="313"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𝓝𝓪𝓴𝓪𝓼𝓪𝓴𝓾 𝓜𝓪𝓷𝓪𝓽𝓸" initials="" lastIdx="3" clrIdx="0">
    <p:extLst>
      <p:ext uri="{19B8F6BF-5375-455C-9EA6-DF929625EA0E}">
        <p15:presenceInfo xmlns:p15="http://schemas.microsoft.com/office/powerpoint/2012/main" userId="9cff4010083555e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4472C4"/>
    <a:srgbClr val="404040"/>
    <a:srgbClr val="020202"/>
    <a:srgbClr val="030303"/>
    <a:srgbClr val="0101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スタイル (濃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82319" autoAdjust="0"/>
  </p:normalViewPr>
  <p:slideViewPr>
    <p:cSldViewPr snapToGrid="0">
      <p:cViewPr varScale="1">
        <p:scale>
          <a:sx n="94" d="100"/>
          <a:sy n="94" d="100"/>
        </p:scale>
        <p:origin x="1230" y="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9EE255-64A2-490E-B876-3D3E50704CF1}" type="datetimeFigureOut">
              <a:rPr kumimoji="1" lang="ja-JP" altLang="en-US" smtClean="0"/>
              <a:t>2024/2/13</a:t>
            </a:fld>
            <a:endParaRPr kumimoji="1"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AA16AA-457E-48FF-B3FD-1B648071516C}" type="slidenum">
              <a:rPr kumimoji="1" lang="ja-JP" altLang="en-US" smtClean="0"/>
              <a:t>‹#›</a:t>
            </a:fld>
            <a:endParaRPr kumimoji="1" lang="ja-JP" altLang="en-US" dirty="0"/>
          </a:p>
        </p:txBody>
      </p:sp>
    </p:spTree>
    <p:extLst>
      <p:ext uri="{BB962C8B-B14F-4D97-AF65-F5344CB8AC3E}">
        <p14:creationId xmlns:p14="http://schemas.microsoft.com/office/powerpoint/2010/main" val="185599240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統計解析研究室に所属している、私、中作からテクニカル指標を用いた</a:t>
            </a:r>
            <a:r>
              <a:rPr kumimoji="1" lang="en-US" altLang="ja-JP" dirty="0"/>
              <a:t>LSTM</a:t>
            </a:r>
            <a:r>
              <a:rPr kumimoji="1" lang="ja-JP" altLang="en-US" dirty="0"/>
              <a:t>モデルによる株価予測の研究について発表させていただきます。</a:t>
            </a:r>
          </a:p>
        </p:txBody>
      </p:sp>
      <p:sp>
        <p:nvSpPr>
          <p:cNvPr id="4" name="スライド番号プレースホルダー 3"/>
          <p:cNvSpPr>
            <a:spLocks noGrp="1"/>
          </p:cNvSpPr>
          <p:nvPr>
            <p:ph type="sldNum" sz="quarter" idx="5"/>
          </p:nvPr>
        </p:nvSpPr>
        <p:spPr/>
        <p:txBody>
          <a:bodyPr/>
          <a:lstStyle/>
          <a:p>
            <a:fld id="{0BAA16AA-457E-48FF-B3FD-1B648071516C}" type="slidenum">
              <a:rPr kumimoji="1" lang="ja-JP" altLang="en-US" smtClean="0"/>
              <a:t>1</a:t>
            </a:fld>
            <a:endParaRPr kumimoji="1" lang="ja-JP" altLang="en-US" dirty="0"/>
          </a:p>
        </p:txBody>
      </p:sp>
    </p:spTree>
    <p:extLst>
      <p:ext uri="{BB962C8B-B14F-4D97-AF65-F5344CB8AC3E}">
        <p14:creationId xmlns:p14="http://schemas.microsoft.com/office/powerpoint/2010/main" val="9993519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特徴量にはこれら７つのテクニカル指標を使用します。</a:t>
            </a:r>
            <a:br>
              <a:rPr kumimoji="1" lang="en-US" altLang="ja-JP" dirty="0"/>
            </a:br>
            <a:r>
              <a:rPr kumimoji="1" lang="ja-JP" altLang="en-US" dirty="0"/>
              <a:t>これらはオシレーター系とトレンド系という</a:t>
            </a:r>
            <a:r>
              <a:rPr kumimoji="1" lang="en-US" altLang="ja-JP" dirty="0"/>
              <a:t>2</a:t>
            </a:r>
            <a:r>
              <a:rPr kumimoji="1" lang="ja-JP" altLang="en-US" dirty="0"/>
              <a:t>種類のうちの代表的な指標です。</a:t>
            </a:r>
            <a:endParaRPr kumimoji="1" lang="en-US" altLang="ja-JP" dirty="0"/>
          </a:p>
          <a:p>
            <a:r>
              <a:rPr kumimoji="1" lang="ja-JP" altLang="en-US" dirty="0"/>
              <a:t>オシレーター系は買われすぎ、売られすぎ、を表し、</a:t>
            </a:r>
            <a:endParaRPr kumimoji="1" lang="en-US" altLang="ja-JP" dirty="0"/>
          </a:p>
          <a:p>
            <a:r>
              <a:rPr kumimoji="1" lang="ja-JP" altLang="en-US" sz="1200" b="0" i="0" kern="1200" dirty="0">
                <a:solidFill>
                  <a:schemeClr val="tx1"/>
                </a:solidFill>
                <a:effectLst/>
                <a:latin typeface="+mn-lt"/>
                <a:ea typeface="+mn-ea"/>
                <a:cs typeface="+mn-cs"/>
              </a:rPr>
              <a:t>トレンド系はトレンドの方向性を示す。</a:t>
            </a:r>
            <a:br>
              <a:rPr kumimoji="1" lang="en-US" altLang="ja-JP" sz="1200" b="0" i="0" kern="1200" dirty="0">
                <a:solidFill>
                  <a:schemeClr val="tx1"/>
                </a:solidFill>
                <a:effectLst/>
                <a:latin typeface="+mn-lt"/>
                <a:ea typeface="+mn-ea"/>
                <a:cs typeface="+mn-cs"/>
              </a:rPr>
            </a:br>
            <a:r>
              <a:rPr kumimoji="1" lang="ja-JP" altLang="en-US" sz="1200" b="0" i="0" kern="1200" dirty="0">
                <a:solidFill>
                  <a:schemeClr val="tx1"/>
                </a:solidFill>
                <a:effectLst/>
                <a:latin typeface="+mn-lt"/>
                <a:ea typeface="+mn-ea"/>
                <a:cs typeface="+mn-cs"/>
              </a:rPr>
              <a:t>これらを採用した理由としてできるだけ多方面からの情報を学習させるという狙いがあります。</a:t>
            </a:r>
            <a:endParaRPr kumimoji="1" lang="ja-JP" altLang="en-US" dirty="0"/>
          </a:p>
        </p:txBody>
      </p:sp>
      <p:sp>
        <p:nvSpPr>
          <p:cNvPr id="4" name="スライド番号プレースホルダー 3"/>
          <p:cNvSpPr>
            <a:spLocks noGrp="1"/>
          </p:cNvSpPr>
          <p:nvPr>
            <p:ph type="sldNum" sz="quarter" idx="5"/>
          </p:nvPr>
        </p:nvSpPr>
        <p:spPr/>
        <p:txBody>
          <a:bodyPr/>
          <a:lstStyle/>
          <a:p>
            <a:fld id="{0BAA16AA-457E-48FF-B3FD-1B648071516C}" type="slidenum">
              <a:rPr kumimoji="1" lang="ja-JP" altLang="en-US" smtClean="0"/>
              <a:t>11</a:t>
            </a:fld>
            <a:endParaRPr kumimoji="1" lang="ja-JP" altLang="en-US"/>
          </a:p>
        </p:txBody>
      </p:sp>
    </p:spTree>
    <p:extLst>
      <p:ext uri="{BB962C8B-B14F-4D97-AF65-F5344CB8AC3E}">
        <p14:creationId xmlns:p14="http://schemas.microsoft.com/office/powerpoint/2010/main" val="2967607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先ほど紹介したテクニカル指標をグラフ化するとこのような図になります。これを学習するためにはスケールを合わせる必要があります。そこで本研究では正規化を行います。正規化を行うことでこのようにすべてのデータが０から１の範囲で表すことが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0BAA16AA-457E-48FF-B3FD-1B648071516C}" type="slidenum">
              <a:rPr kumimoji="1" lang="ja-JP" altLang="en-US" smtClean="0"/>
              <a:t>12</a:t>
            </a:fld>
            <a:endParaRPr kumimoji="1" lang="ja-JP" altLang="en-US" dirty="0"/>
          </a:p>
        </p:txBody>
      </p:sp>
    </p:spTree>
    <p:extLst>
      <p:ext uri="{BB962C8B-B14F-4D97-AF65-F5344CB8AC3E}">
        <p14:creationId xmlns:p14="http://schemas.microsoft.com/office/powerpoint/2010/main" val="798266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今回、使用する学習モデルは</a:t>
            </a:r>
            <a:r>
              <a:rPr kumimoji="1" lang="en-US" altLang="ja-JP" dirty="0"/>
              <a:t>RNN</a:t>
            </a:r>
            <a:r>
              <a:rPr kumimoji="1" lang="ja-JP" altLang="en-US" dirty="0"/>
              <a:t>モデルを改良した</a:t>
            </a:r>
            <a:r>
              <a:rPr kumimoji="1" lang="en-US" altLang="ja-JP" dirty="0"/>
              <a:t>LSTM</a:t>
            </a:r>
            <a:r>
              <a:rPr kumimoji="1" lang="ja-JP" altLang="en-US" dirty="0"/>
              <a:t>というモデルです。まず、</a:t>
            </a:r>
            <a:r>
              <a:rPr kumimoji="1" lang="en-US" altLang="ja-JP" dirty="0"/>
              <a:t>RNN</a:t>
            </a:r>
            <a:r>
              <a:rPr kumimoji="1" lang="ja-JP" altLang="en-US" dirty="0"/>
              <a:t>とは</a:t>
            </a:r>
            <a:r>
              <a:rPr kumimoji="1" lang="ja-JP" altLang="en-US" sz="1200" b="0" i="0" kern="1200" dirty="0">
                <a:solidFill>
                  <a:schemeClr val="tx1"/>
                </a:solidFill>
                <a:effectLst/>
                <a:latin typeface="+mn-lt"/>
                <a:ea typeface="+mn-ea"/>
                <a:cs typeface="+mn-cs"/>
              </a:rPr>
              <a:t>日本語で再帰型ニューラルネットワークと呼ばれ、数値の時系列データなどの</a:t>
            </a:r>
            <a:r>
              <a:rPr kumimoji="1" lang="ja-JP" altLang="en-US" sz="1200" b="1" i="0" kern="1200" dirty="0">
                <a:solidFill>
                  <a:schemeClr val="tx1"/>
                </a:solidFill>
                <a:effectLst/>
                <a:latin typeface="+mn-lt"/>
                <a:ea typeface="+mn-ea"/>
                <a:cs typeface="+mn-cs"/>
              </a:rPr>
              <a:t>シーケンシャルデータ</a:t>
            </a:r>
            <a:r>
              <a:rPr kumimoji="1" lang="ja-JP" altLang="en-US" sz="1200" b="0" i="0" kern="1200" dirty="0">
                <a:solidFill>
                  <a:schemeClr val="tx1"/>
                </a:solidFill>
                <a:effectLst/>
                <a:latin typeface="+mn-lt"/>
                <a:ea typeface="+mn-ea"/>
                <a:cs typeface="+mn-cs"/>
              </a:rPr>
              <a:t>のパターンを認識するように設計されたニューラルネットワークのモデルです。このモデルは確かにパターンを読み取ることが可能なのですが入力データが長くなると</a:t>
            </a:r>
            <a:r>
              <a:rPr kumimoji="1" lang="ja-JP" altLang="en-US" sz="1200" b="1" i="0" kern="1200" dirty="0">
                <a:solidFill>
                  <a:schemeClr val="tx1"/>
                </a:solidFill>
                <a:effectLst/>
                <a:latin typeface="+mn-lt"/>
                <a:ea typeface="+mn-ea"/>
                <a:cs typeface="+mn-cs"/>
              </a:rPr>
              <a:t>勾配消失問題</a:t>
            </a:r>
            <a:r>
              <a:rPr kumimoji="1" lang="ja-JP" altLang="en-US" sz="1200" b="0" i="0" kern="1200" dirty="0">
                <a:solidFill>
                  <a:schemeClr val="tx1"/>
                </a:solidFill>
                <a:effectLst/>
                <a:latin typeface="+mn-lt"/>
                <a:ea typeface="+mn-ea"/>
                <a:cs typeface="+mn-cs"/>
              </a:rPr>
              <a:t>が発生するというデメリットがあります。要するに後ろのデータの重みが回帰をして行くうちに消えてしまうということです。そこでこの勾配消失問題を解決したものが</a:t>
            </a:r>
            <a:r>
              <a:rPr kumimoji="1" lang="en-US" altLang="ja-JP" sz="1200" b="0" i="0" kern="1200" dirty="0">
                <a:solidFill>
                  <a:schemeClr val="tx1"/>
                </a:solidFill>
                <a:effectLst/>
                <a:latin typeface="+mn-lt"/>
                <a:ea typeface="+mn-ea"/>
                <a:cs typeface="+mn-cs"/>
              </a:rPr>
              <a:t>LSTM</a:t>
            </a:r>
            <a:r>
              <a:rPr kumimoji="1" lang="ja-JP" altLang="en-US" sz="1200" b="0" i="0" kern="1200" dirty="0">
                <a:solidFill>
                  <a:schemeClr val="tx1"/>
                </a:solidFill>
                <a:effectLst/>
                <a:latin typeface="+mn-lt"/>
                <a:ea typeface="+mn-ea"/>
                <a:cs typeface="+mn-cs"/>
              </a:rPr>
              <a:t>というわけです。これはニューロンを</a:t>
            </a:r>
            <a:r>
              <a:rPr kumimoji="1" lang="en-US" altLang="ja-JP" sz="1200" b="0" i="0" kern="1200" dirty="0">
                <a:solidFill>
                  <a:schemeClr val="tx1"/>
                </a:solidFill>
                <a:effectLst/>
                <a:latin typeface="+mn-lt"/>
                <a:ea typeface="+mn-ea"/>
                <a:cs typeface="+mn-cs"/>
              </a:rPr>
              <a:t>LSTM</a:t>
            </a:r>
            <a:r>
              <a:rPr kumimoji="1" lang="ja-JP" altLang="en-US" sz="1200" b="0" i="0" kern="1200" dirty="0">
                <a:solidFill>
                  <a:schemeClr val="tx1"/>
                </a:solidFill>
                <a:effectLst/>
                <a:latin typeface="+mn-lt"/>
                <a:ea typeface="+mn-ea"/>
                <a:cs typeface="+mn-cs"/>
              </a:rPr>
              <a:t>ブロックに置き換えることで解決しています。</a:t>
            </a:r>
            <a:br>
              <a:rPr kumimoji="1" lang="en-US" altLang="ja-JP" sz="1200" b="0" i="0" kern="1200" dirty="0">
                <a:solidFill>
                  <a:schemeClr val="tx1"/>
                </a:solidFill>
                <a:effectLst/>
                <a:latin typeface="+mn-lt"/>
                <a:ea typeface="+mn-ea"/>
                <a:cs typeface="+mn-cs"/>
              </a:rPr>
            </a:br>
            <a:br>
              <a:rPr kumimoji="1" lang="en-US" altLang="ja-JP" sz="1200" b="0" i="0" kern="1200" dirty="0">
                <a:solidFill>
                  <a:schemeClr val="tx1"/>
                </a:solidFill>
                <a:effectLst/>
                <a:latin typeface="+mn-lt"/>
                <a:ea typeface="+mn-ea"/>
                <a:cs typeface="+mn-cs"/>
              </a:rPr>
            </a:br>
            <a:r>
              <a:rPr kumimoji="1" lang="en-US" altLang="ja-JP" sz="1200" b="0" i="0" kern="1200" dirty="0">
                <a:solidFill>
                  <a:schemeClr val="tx1"/>
                </a:solidFill>
                <a:effectLst/>
                <a:latin typeface="+mn-lt"/>
                <a:ea typeface="+mn-ea"/>
                <a:cs typeface="+mn-cs"/>
              </a:rPr>
              <a:t>RNN</a:t>
            </a:r>
            <a:r>
              <a:rPr kumimoji="1" lang="ja-JP" altLang="en-US" sz="1200" b="0" i="0" kern="1200" dirty="0">
                <a:solidFill>
                  <a:schemeClr val="tx1"/>
                </a:solidFill>
                <a:effectLst/>
                <a:latin typeface="+mn-lt"/>
                <a:ea typeface="+mn-ea"/>
                <a:cs typeface="+mn-cs"/>
              </a:rPr>
              <a:t>の進化版</a:t>
            </a:r>
            <a:r>
              <a:rPr kumimoji="1" lang="en-US" altLang="ja-JP" sz="1200" b="0" i="0" kern="1200" dirty="0">
                <a:solidFill>
                  <a:schemeClr val="tx1"/>
                </a:solidFill>
                <a:effectLst/>
                <a:latin typeface="+mn-lt"/>
                <a:ea typeface="+mn-ea"/>
                <a:cs typeface="+mn-cs"/>
              </a:rPr>
              <a:t>LSTM</a:t>
            </a:r>
            <a:r>
              <a:rPr kumimoji="1" lang="ja-JP" altLang="en-US" sz="1200" b="0" i="0" kern="1200" dirty="0">
                <a:solidFill>
                  <a:schemeClr val="tx1"/>
                </a:solidFill>
                <a:effectLst/>
                <a:latin typeface="+mn-lt"/>
                <a:ea typeface="+mn-ea"/>
                <a:cs typeface="+mn-cs"/>
              </a:rPr>
              <a:t>をつかう</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後ろのデータの重みが消える</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これを解決</a:t>
            </a:r>
            <a:r>
              <a:rPr kumimoji="1" lang="en-US" altLang="ja-JP" sz="1200" b="0" i="0" kern="1200" dirty="0">
                <a:solidFill>
                  <a:schemeClr val="tx1"/>
                </a:solidFill>
                <a:effectLst/>
                <a:latin typeface="+mn-lt"/>
                <a:ea typeface="+mn-ea"/>
                <a:cs typeface="+mn-cs"/>
              </a:rPr>
              <a:t>LSTM</a:t>
            </a:r>
          </a:p>
          <a:p>
            <a:r>
              <a:rPr kumimoji="1" lang="en-US" altLang="ja-JP" sz="1200" b="0" i="0" kern="1200" dirty="0">
                <a:solidFill>
                  <a:schemeClr val="tx1"/>
                </a:solidFill>
                <a:effectLst/>
                <a:latin typeface="+mn-lt"/>
                <a:ea typeface="+mn-ea"/>
                <a:cs typeface="+mn-cs"/>
              </a:rPr>
              <a:t>LSTM</a:t>
            </a:r>
            <a:r>
              <a:rPr kumimoji="1" lang="ja-JP" altLang="en-US" sz="1200" b="0" i="0" kern="1200" dirty="0">
                <a:solidFill>
                  <a:schemeClr val="tx1"/>
                </a:solidFill>
                <a:effectLst/>
                <a:latin typeface="+mn-lt"/>
                <a:ea typeface="+mn-ea"/>
                <a:cs typeface="+mn-cs"/>
              </a:rPr>
              <a:t>ブロックを使ってる</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0BAA16AA-457E-48FF-B3FD-1B648071516C}" type="slidenum">
              <a:rPr kumimoji="1" lang="ja-JP" altLang="en-US" smtClean="0"/>
              <a:t>13</a:t>
            </a:fld>
            <a:endParaRPr kumimoji="1" lang="ja-JP" altLang="en-US" dirty="0"/>
          </a:p>
        </p:txBody>
      </p:sp>
    </p:spTree>
    <p:extLst>
      <p:ext uri="{BB962C8B-B14F-4D97-AF65-F5344CB8AC3E}">
        <p14:creationId xmlns:p14="http://schemas.microsoft.com/office/powerpoint/2010/main" val="347262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その問題を解決した</a:t>
            </a:r>
            <a:r>
              <a:rPr kumimoji="1" lang="en-US" altLang="ja-JP" dirty="0"/>
              <a:t>LSTM</a:t>
            </a:r>
            <a:r>
              <a:rPr kumimoji="1" lang="ja-JP" altLang="en-US" dirty="0"/>
              <a:t>ブロックとは</a:t>
            </a:r>
            <a:endParaRPr kumimoji="1" lang="en-US" altLang="ja-JP" dirty="0"/>
          </a:p>
          <a:p>
            <a:r>
              <a:rPr kumimoji="1" lang="ja-JP" altLang="en-US" dirty="0"/>
              <a:t>入力、出力、忘却、この</a:t>
            </a:r>
            <a:r>
              <a:rPr kumimoji="1" lang="en-US" altLang="ja-JP" dirty="0"/>
              <a:t>3</a:t>
            </a:r>
            <a:r>
              <a:rPr kumimoji="1" lang="ja-JP" altLang="en-US" dirty="0" err="1"/>
              <a:t>つの</a:t>
            </a:r>
            <a:r>
              <a:rPr kumimoji="1" lang="ja-JP" altLang="en-US" dirty="0"/>
              <a:t>ゲートで、ネットワーク内に情報を保持したり、必要なタイミングで所得置換を行うことができたりします。</a:t>
            </a:r>
            <a:endParaRPr kumimoji="1" lang="en-US" altLang="ja-JP" dirty="0"/>
          </a:p>
          <a:p>
            <a:r>
              <a:rPr kumimoji="1" lang="ja-JP" altLang="en-US" dirty="0"/>
              <a:t>これにより再起処理をしても重みの情報がニューロン内に残り続け、勾配消失問題を解決しています。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0BAA16AA-457E-48FF-B3FD-1B648071516C}" type="slidenum">
              <a:rPr kumimoji="1" lang="ja-JP" altLang="en-US" smtClean="0"/>
              <a:t>14</a:t>
            </a:fld>
            <a:endParaRPr kumimoji="1" lang="ja-JP" altLang="en-US" dirty="0"/>
          </a:p>
        </p:txBody>
      </p:sp>
    </p:spTree>
    <p:extLst>
      <p:ext uri="{BB962C8B-B14F-4D97-AF65-F5344CB8AC3E}">
        <p14:creationId xmlns:p14="http://schemas.microsoft.com/office/powerpoint/2010/main" val="4028818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モデル学習をする際にいくつかのパラメータを設定する必要があります。その中で本研究ではウィンドウサイズとバッチサイズについて検証と考察を行います。そのほかのパラメータは</a:t>
            </a:r>
            <a:r>
              <a:rPr kumimoji="1" lang="en-US" altLang="ja-JP" dirty="0"/>
              <a:t>PC</a:t>
            </a:r>
            <a:r>
              <a:rPr kumimoji="1" lang="ja-JP" altLang="en-US" dirty="0"/>
              <a:t>スペックと研究時間からできるだけ大きい数値を設定しています。</a:t>
            </a:r>
            <a:endParaRPr kumimoji="1" lang="en-US" altLang="ja-JP" dirty="0"/>
          </a:p>
          <a:p>
            <a:r>
              <a:rPr kumimoji="1" lang="ja-JP" altLang="en-US" dirty="0"/>
              <a:t>計算区間とはテクニカル指標の計算時に用いる長さ</a:t>
            </a:r>
          </a:p>
        </p:txBody>
      </p:sp>
      <p:sp>
        <p:nvSpPr>
          <p:cNvPr id="4" name="スライド番号プレースホルダー 3"/>
          <p:cNvSpPr>
            <a:spLocks noGrp="1"/>
          </p:cNvSpPr>
          <p:nvPr>
            <p:ph type="sldNum" sz="quarter" idx="5"/>
          </p:nvPr>
        </p:nvSpPr>
        <p:spPr/>
        <p:txBody>
          <a:bodyPr/>
          <a:lstStyle/>
          <a:p>
            <a:fld id="{0BAA16AA-457E-48FF-B3FD-1B648071516C}" type="slidenum">
              <a:rPr kumimoji="1" lang="ja-JP" altLang="en-US" smtClean="0"/>
              <a:t>15</a:t>
            </a:fld>
            <a:endParaRPr kumimoji="1" lang="ja-JP" altLang="en-US" dirty="0"/>
          </a:p>
        </p:txBody>
      </p:sp>
    </p:spTree>
    <p:extLst>
      <p:ext uri="{BB962C8B-B14F-4D97-AF65-F5344CB8AC3E}">
        <p14:creationId xmlns:p14="http://schemas.microsoft.com/office/powerpoint/2010/main" val="1963164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トレーニングデータの学習は、データセットを複数のバッチに分割し、それぞれのバッチを複数回学習させます。</a:t>
            </a:r>
            <a:r>
              <a:rPr lang="en-US" altLang="ja-JP" dirty="0"/>
              <a:t>1 </a:t>
            </a:r>
            <a:r>
              <a:rPr lang="ja-JP" altLang="en-US" dirty="0"/>
              <a:t>バッチのデータ数はウィンドウサイズで設定され、</a:t>
            </a:r>
            <a:r>
              <a:rPr lang="en-US" altLang="ja-JP" dirty="0"/>
              <a:t>1 </a:t>
            </a:r>
            <a:r>
              <a:rPr lang="ja-JP" altLang="en-US" dirty="0"/>
              <a:t>度にモデルが処理するバッ チの数をバッチサイズといます。これらのパラメータを適切に調整することで、効率的な学習が可能となり、過学習や学習時間の長さを制御することができます。</a:t>
            </a:r>
            <a:endParaRPr lang="en-US" altLang="ja-JP" dirty="0"/>
          </a:p>
          <a:p>
            <a:endParaRPr kumimoji="1" lang="en-US" altLang="ja-JP" dirty="0"/>
          </a:p>
          <a:p>
            <a:r>
              <a:rPr kumimoji="1" lang="ja-JP" altLang="en-US" dirty="0"/>
              <a:t>トレーニングデータとウィンドウサイズとは</a:t>
            </a:r>
            <a:endParaRPr kumimoji="1" lang="en-US" altLang="ja-JP" dirty="0"/>
          </a:p>
          <a:p>
            <a:r>
              <a:rPr kumimoji="1" lang="ja-JP" altLang="en-US" dirty="0"/>
              <a:t>トレーニングデータはバッチサイズに分けて学習するのですが</a:t>
            </a:r>
            <a:r>
              <a:rPr kumimoji="1" lang="ja-JP" altLang="en-US" dirty="0" err="1"/>
              <a:t>、、、、、</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0BAA16AA-457E-48FF-B3FD-1B648071516C}" type="slidenum">
              <a:rPr kumimoji="1" lang="ja-JP" altLang="en-US" smtClean="0"/>
              <a:t>16</a:t>
            </a:fld>
            <a:endParaRPr kumimoji="1" lang="ja-JP" altLang="en-US" dirty="0"/>
          </a:p>
        </p:txBody>
      </p:sp>
    </p:spTree>
    <p:extLst>
      <p:ext uri="{BB962C8B-B14F-4D97-AF65-F5344CB8AC3E}">
        <p14:creationId xmlns:p14="http://schemas.microsoft.com/office/powerpoint/2010/main" val="1704045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a:solidFill>
                  <a:schemeClr val="bg2"/>
                </a:solidFill>
                <a:latin typeface="メイリオ" panose="020B0604030504040204" pitchFamily="50" charset="-128"/>
                <a:ea typeface="メイリオ" panose="020B0604030504040204" pitchFamily="50" charset="-128"/>
              </a:rPr>
              <a:t>モデルの予測値と実際の観測値との差の平均二乗誤差の平方根です。これは一般にモデルの予測の精度を測定し、予測値と実測値の間の誤差を定量化するために使用されます。つまり、モデルがどれだけ実際のデータに近い予測を行うか示すことができます。式はこのようになっています。</a:t>
            </a:r>
            <a:endParaRPr kumimoji="1" lang="ja-JP" altLang="en-US" dirty="0"/>
          </a:p>
        </p:txBody>
      </p:sp>
      <p:sp>
        <p:nvSpPr>
          <p:cNvPr id="4" name="スライド番号プレースホルダー 3"/>
          <p:cNvSpPr>
            <a:spLocks noGrp="1"/>
          </p:cNvSpPr>
          <p:nvPr>
            <p:ph type="sldNum" sz="quarter" idx="5"/>
          </p:nvPr>
        </p:nvSpPr>
        <p:spPr/>
        <p:txBody>
          <a:bodyPr/>
          <a:lstStyle/>
          <a:p>
            <a:fld id="{0BAA16AA-457E-48FF-B3FD-1B648071516C}" type="slidenum">
              <a:rPr kumimoji="1" lang="ja-JP" altLang="en-US" smtClean="0"/>
              <a:t>17</a:t>
            </a:fld>
            <a:endParaRPr kumimoji="1" lang="ja-JP" altLang="en-US" dirty="0"/>
          </a:p>
        </p:txBody>
      </p:sp>
    </p:spTree>
    <p:extLst>
      <p:ext uri="{BB962C8B-B14F-4D97-AF65-F5344CB8AC3E}">
        <p14:creationId xmlns:p14="http://schemas.microsoft.com/office/powerpoint/2010/main" val="2908609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rgbClr val="E7E6E6"/>
                </a:solidFill>
                <a:latin typeface="メイリオ" panose="020B0604030504040204" pitchFamily="50" charset="-128"/>
                <a:ea typeface="メイリオ" panose="020B0604030504040204" pitchFamily="50" charset="-128"/>
              </a:rPr>
              <a:t>決定係数はデータに対する、推定された回帰式の当てはまりの良さ（度合い）を表します。決定係数は一般に</a:t>
            </a:r>
            <a:r>
              <a:rPr lang="en-US" altLang="ja-JP" sz="1200" dirty="0">
                <a:solidFill>
                  <a:srgbClr val="E7E6E6"/>
                </a:solidFill>
                <a:latin typeface="メイリオ" panose="020B0604030504040204" pitchFamily="50" charset="-128"/>
                <a:ea typeface="メイリオ" panose="020B0604030504040204" pitchFamily="50" charset="-128"/>
              </a:rPr>
              <a:t>R^2</a:t>
            </a:r>
            <a:r>
              <a:rPr lang="ja-JP" altLang="en-US" sz="1200" dirty="0">
                <a:solidFill>
                  <a:srgbClr val="E7E6E6"/>
                </a:solidFill>
                <a:latin typeface="メイリオ" panose="020B0604030504040204" pitchFamily="50" charset="-128"/>
                <a:ea typeface="メイリオ" panose="020B0604030504040204" pitchFamily="50" charset="-128"/>
              </a:rPr>
              <a:t>で示され、</a:t>
            </a:r>
            <a:r>
              <a:rPr lang="en-US" altLang="ja-JP" sz="1200" dirty="0">
                <a:solidFill>
                  <a:srgbClr val="E7E6E6"/>
                </a:solidFill>
                <a:latin typeface="メイリオ" panose="020B0604030504040204" pitchFamily="50" charset="-128"/>
                <a:ea typeface="メイリオ" panose="020B0604030504040204" pitchFamily="50" charset="-128"/>
              </a:rPr>
              <a:t>0</a:t>
            </a:r>
            <a:r>
              <a:rPr lang="ja-JP" altLang="en-US" sz="1200" dirty="0">
                <a:solidFill>
                  <a:srgbClr val="E7E6E6"/>
                </a:solidFill>
                <a:latin typeface="メイリオ" panose="020B0604030504040204" pitchFamily="50" charset="-128"/>
                <a:ea typeface="メイリオ" panose="020B0604030504040204" pitchFamily="50" charset="-128"/>
              </a:rPr>
              <a:t>から</a:t>
            </a:r>
            <a:r>
              <a:rPr lang="en-US" altLang="ja-JP" sz="1200" dirty="0">
                <a:solidFill>
                  <a:srgbClr val="E7E6E6"/>
                </a:solidFill>
                <a:latin typeface="メイリオ" panose="020B0604030504040204" pitchFamily="50" charset="-128"/>
                <a:ea typeface="メイリオ" panose="020B0604030504040204" pitchFamily="50" charset="-128"/>
              </a:rPr>
              <a:t>1</a:t>
            </a:r>
            <a:r>
              <a:rPr lang="ja-JP" altLang="en-US" sz="1200" dirty="0">
                <a:solidFill>
                  <a:srgbClr val="E7E6E6"/>
                </a:solidFill>
                <a:latin typeface="メイリオ" panose="020B0604030504040204" pitchFamily="50" charset="-128"/>
                <a:ea typeface="メイリオ" panose="020B0604030504040204" pitchFamily="50" charset="-128"/>
              </a:rPr>
              <a:t>の値をとります。</a:t>
            </a:r>
            <a:r>
              <a:rPr lang="en-US" altLang="ja-JP" sz="1200" dirty="0">
                <a:solidFill>
                  <a:srgbClr val="E7E6E6"/>
                </a:solidFill>
                <a:latin typeface="メイリオ" panose="020B0604030504040204" pitchFamily="50" charset="-128"/>
                <a:ea typeface="メイリオ" panose="020B0604030504040204" pitchFamily="50" charset="-128"/>
              </a:rPr>
              <a:t>1</a:t>
            </a:r>
            <a:r>
              <a:rPr lang="ja-JP" altLang="en-US" sz="1200" dirty="0">
                <a:solidFill>
                  <a:srgbClr val="E7E6E6"/>
                </a:solidFill>
                <a:latin typeface="メイリオ" panose="020B0604030504040204" pitchFamily="50" charset="-128"/>
                <a:ea typeface="メイリオ" panose="020B0604030504040204" pitchFamily="50" charset="-128"/>
              </a:rPr>
              <a:t>に近いほど、回帰式が実際のデータに当てはまっていることを表しており、説明変数が目的変数をよく説明していると言えます。式はこのようになっています。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0BAA16AA-457E-48FF-B3FD-1B648071516C}" type="slidenum">
              <a:rPr kumimoji="1" lang="ja-JP" altLang="en-US" smtClean="0"/>
              <a:t>18</a:t>
            </a:fld>
            <a:endParaRPr kumimoji="1" lang="ja-JP" altLang="en-US" dirty="0"/>
          </a:p>
        </p:txBody>
      </p:sp>
    </p:spTree>
    <p:extLst>
      <p:ext uri="{BB962C8B-B14F-4D97-AF65-F5344CB8AC3E}">
        <p14:creationId xmlns:p14="http://schemas.microsoft.com/office/powerpoint/2010/main" val="1348012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研究結果です。</a:t>
            </a:r>
          </a:p>
        </p:txBody>
      </p:sp>
      <p:sp>
        <p:nvSpPr>
          <p:cNvPr id="4" name="スライド番号プレースホルダー 3"/>
          <p:cNvSpPr>
            <a:spLocks noGrp="1"/>
          </p:cNvSpPr>
          <p:nvPr>
            <p:ph type="sldNum" sz="quarter" idx="5"/>
          </p:nvPr>
        </p:nvSpPr>
        <p:spPr/>
        <p:txBody>
          <a:bodyPr/>
          <a:lstStyle/>
          <a:p>
            <a:fld id="{0BAA16AA-457E-48FF-B3FD-1B648071516C}" type="slidenum">
              <a:rPr kumimoji="1" lang="ja-JP" altLang="en-US" smtClean="0"/>
              <a:t>19</a:t>
            </a:fld>
            <a:endParaRPr kumimoji="1" lang="ja-JP" altLang="en-US" dirty="0"/>
          </a:p>
        </p:txBody>
      </p:sp>
    </p:spTree>
    <p:extLst>
      <p:ext uri="{BB962C8B-B14F-4D97-AF65-F5344CB8AC3E}">
        <p14:creationId xmlns:p14="http://schemas.microsoft.com/office/powerpoint/2010/main" val="10357940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長期データでの予測結果はこのようになりました。わかりやすく、比較的、精度の良いものを提示します。銘柄は</a:t>
            </a:r>
            <a:r>
              <a:rPr kumimoji="1" lang="en-US" altLang="ja-JP" dirty="0"/>
              <a:t>NOC</a:t>
            </a:r>
            <a:r>
              <a:rPr kumimoji="1" lang="ja-JP" altLang="en-US" dirty="0"/>
              <a:t>で予測開始日は</a:t>
            </a:r>
            <a:r>
              <a:rPr kumimoji="1" lang="en-US" altLang="ja-JP" dirty="0"/>
              <a:t>2021</a:t>
            </a:r>
            <a:r>
              <a:rPr kumimoji="1" lang="ja-JP" altLang="en-US" dirty="0"/>
              <a:t>年</a:t>
            </a:r>
            <a:r>
              <a:rPr kumimoji="1" lang="en-US" altLang="ja-JP" dirty="0"/>
              <a:t>10</a:t>
            </a:r>
            <a:r>
              <a:rPr kumimoji="1" lang="ja-JP" altLang="en-US" dirty="0"/>
              <a:t>月から</a:t>
            </a:r>
            <a:r>
              <a:rPr kumimoji="1" lang="en-US" altLang="ja-JP" dirty="0"/>
              <a:t>2022</a:t>
            </a:r>
            <a:r>
              <a:rPr kumimoji="1" lang="ja-JP" altLang="en-US" dirty="0"/>
              <a:t>年</a:t>
            </a:r>
            <a:r>
              <a:rPr kumimoji="1" lang="en-US" altLang="ja-JP" dirty="0"/>
              <a:t>1</a:t>
            </a:r>
            <a:r>
              <a:rPr kumimoji="1" lang="ja-JP" altLang="en-US" dirty="0"/>
              <a:t>月の約</a:t>
            </a:r>
            <a:r>
              <a:rPr kumimoji="1" lang="en-US" altLang="ja-JP" dirty="0"/>
              <a:t>3</a:t>
            </a:r>
            <a:r>
              <a:rPr kumimoji="1" lang="ja-JP" altLang="en-US" dirty="0"/>
              <a:t>か月となっています。また決定係数は</a:t>
            </a:r>
            <a:r>
              <a:rPr kumimoji="1" lang="en-US" altLang="ja-JP" dirty="0"/>
              <a:t>0.54</a:t>
            </a:r>
            <a:r>
              <a:rPr kumimoji="1" lang="ja-JP" altLang="en-US" dirty="0" err="1"/>
              <a:t>、</a:t>
            </a:r>
            <a:r>
              <a:rPr kumimoji="1" lang="en-US" altLang="ja-JP" dirty="0"/>
              <a:t>RMSE</a:t>
            </a:r>
            <a:r>
              <a:rPr kumimoji="1" lang="ja-JP" altLang="en-US" dirty="0"/>
              <a:t>は</a:t>
            </a:r>
            <a:r>
              <a:rPr kumimoji="1" lang="en-US" altLang="ja-JP" dirty="0"/>
              <a:t>0.1</a:t>
            </a:r>
            <a:r>
              <a:rPr kumimoji="1" lang="ja-JP" altLang="en-US" dirty="0"/>
              <a:t>となっており、予測精度としては低い結果となりました。予測精度が低い要因の一つとしてレンジブレイクが起きていることが考えられます。</a:t>
            </a:r>
          </a:p>
        </p:txBody>
      </p:sp>
      <p:sp>
        <p:nvSpPr>
          <p:cNvPr id="4" name="スライド番号プレースホルダー 3"/>
          <p:cNvSpPr>
            <a:spLocks noGrp="1"/>
          </p:cNvSpPr>
          <p:nvPr>
            <p:ph type="sldNum" sz="quarter" idx="5"/>
          </p:nvPr>
        </p:nvSpPr>
        <p:spPr/>
        <p:txBody>
          <a:bodyPr/>
          <a:lstStyle/>
          <a:p>
            <a:fld id="{0BAA16AA-457E-48FF-B3FD-1B648071516C}" type="slidenum">
              <a:rPr kumimoji="1" lang="ja-JP" altLang="en-US" smtClean="0"/>
              <a:t>20</a:t>
            </a:fld>
            <a:endParaRPr kumimoji="1" lang="ja-JP" altLang="en-US" dirty="0"/>
          </a:p>
        </p:txBody>
      </p:sp>
    </p:spTree>
    <p:extLst>
      <p:ext uri="{BB962C8B-B14F-4D97-AF65-F5344CB8AC3E}">
        <p14:creationId xmlns:p14="http://schemas.microsoft.com/office/powerpoint/2010/main" val="3864157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まず最初にこの研究をすることに至った経緯、それから本研究の目的、研究方法、研究結果、今後の展望という流れで発表します。</a:t>
            </a:r>
          </a:p>
        </p:txBody>
      </p:sp>
      <p:sp>
        <p:nvSpPr>
          <p:cNvPr id="4" name="スライド番号プレースホルダー 3"/>
          <p:cNvSpPr>
            <a:spLocks noGrp="1"/>
          </p:cNvSpPr>
          <p:nvPr>
            <p:ph type="sldNum" sz="quarter" idx="5"/>
          </p:nvPr>
        </p:nvSpPr>
        <p:spPr/>
        <p:txBody>
          <a:bodyPr/>
          <a:lstStyle/>
          <a:p>
            <a:fld id="{0BAA16AA-457E-48FF-B3FD-1B648071516C}" type="slidenum">
              <a:rPr kumimoji="1" lang="ja-JP" altLang="en-US" smtClean="0"/>
              <a:t>2</a:t>
            </a:fld>
            <a:endParaRPr kumimoji="1" lang="ja-JP" altLang="en-US" dirty="0"/>
          </a:p>
        </p:txBody>
      </p:sp>
    </p:spTree>
    <p:extLst>
      <p:ext uri="{BB962C8B-B14F-4D97-AF65-F5344CB8AC3E}">
        <p14:creationId xmlns:p14="http://schemas.microsoft.com/office/powerpoint/2010/main" val="39035336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長期データでの予測結果はこのようになりました。果はわかりやすく、比較的、精度の良いものを提示します。銘柄は</a:t>
            </a:r>
            <a:r>
              <a:rPr kumimoji="1" lang="en-US" altLang="ja-JP" dirty="0"/>
              <a:t>GS</a:t>
            </a:r>
            <a:r>
              <a:rPr kumimoji="1" lang="ja-JP" altLang="en-US" dirty="0"/>
              <a:t>で予測開始日は</a:t>
            </a:r>
            <a:r>
              <a:rPr kumimoji="1" lang="en-US" altLang="ja-JP" dirty="0"/>
              <a:t>2022</a:t>
            </a:r>
            <a:r>
              <a:rPr kumimoji="1" lang="ja-JP" altLang="en-US" dirty="0"/>
              <a:t>年</a:t>
            </a:r>
            <a:r>
              <a:rPr kumimoji="1" lang="en-US" altLang="ja-JP" dirty="0"/>
              <a:t>7</a:t>
            </a:r>
            <a:r>
              <a:rPr kumimoji="1" lang="ja-JP" altLang="en-US" dirty="0"/>
              <a:t>月から</a:t>
            </a:r>
            <a:r>
              <a:rPr kumimoji="1" lang="en-US" altLang="ja-JP" dirty="0"/>
              <a:t>2023</a:t>
            </a:r>
            <a:r>
              <a:rPr kumimoji="1" lang="ja-JP" altLang="en-US" dirty="0"/>
              <a:t>年</a:t>
            </a:r>
            <a:r>
              <a:rPr kumimoji="1" lang="en-US" altLang="ja-JP" dirty="0"/>
              <a:t>1</a:t>
            </a:r>
            <a:r>
              <a:rPr kumimoji="1" lang="ja-JP" altLang="en-US" dirty="0"/>
              <a:t>月までとなっています。また、決定係数は</a:t>
            </a:r>
            <a:r>
              <a:rPr kumimoji="1" lang="en-US" altLang="ja-JP" dirty="0"/>
              <a:t>0.92</a:t>
            </a:r>
            <a:r>
              <a:rPr kumimoji="1" lang="ja-JP" altLang="en-US" dirty="0" err="1"/>
              <a:t>、</a:t>
            </a:r>
            <a:r>
              <a:rPr kumimoji="1" lang="en-US" altLang="ja-JP" dirty="0"/>
              <a:t>RMSE</a:t>
            </a:r>
            <a:r>
              <a:rPr kumimoji="1" lang="ja-JP" altLang="en-US" dirty="0"/>
              <a:t>は</a:t>
            </a:r>
            <a:r>
              <a:rPr kumimoji="1" lang="en-US" altLang="ja-JP" dirty="0"/>
              <a:t>0.0559</a:t>
            </a:r>
            <a:r>
              <a:rPr kumimoji="1" lang="ja-JP" altLang="en-US" dirty="0"/>
              <a:t>という結果になり、予測精度はかなり高い結果になりました。予測精度が高い理由の一つとして上昇トレンドに乗っていることが考えられます、</a:t>
            </a:r>
          </a:p>
        </p:txBody>
      </p:sp>
      <p:sp>
        <p:nvSpPr>
          <p:cNvPr id="4" name="スライド番号プレースホルダー 3"/>
          <p:cNvSpPr>
            <a:spLocks noGrp="1"/>
          </p:cNvSpPr>
          <p:nvPr>
            <p:ph type="sldNum" sz="quarter" idx="5"/>
          </p:nvPr>
        </p:nvSpPr>
        <p:spPr/>
        <p:txBody>
          <a:bodyPr/>
          <a:lstStyle/>
          <a:p>
            <a:fld id="{0BAA16AA-457E-48FF-B3FD-1B648071516C}" type="slidenum">
              <a:rPr kumimoji="1" lang="ja-JP" altLang="en-US" smtClean="0"/>
              <a:t>21</a:t>
            </a:fld>
            <a:endParaRPr kumimoji="1" lang="ja-JP" altLang="en-US" dirty="0"/>
          </a:p>
        </p:txBody>
      </p:sp>
    </p:spTree>
    <p:extLst>
      <p:ext uri="{BB962C8B-B14F-4D97-AF65-F5344CB8AC3E}">
        <p14:creationId xmlns:p14="http://schemas.microsoft.com/office/powerpoint/2010/main" val="16213640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ウィンドウサイズの検証結果です。銘柄ごとの適正値をグラフ化しました。ここでは銘柄ごとに適正値がまちまちであることがわかります。やはり、銘柄ごとに局面がちがうことから、適正値は異なると考えられます。また、予測時にも同じことが言えると考えられます。</a:t>
            </a:r>
          </a:p>
        </p:txBody>
      </p:sp>
      <p:sp>
        <p:nvSpPr>
          <p:cNvPr id="4" name="スライド番号プレースホルダー 3"/>
          <p:cNvSpPr>
            <a:spLocks noGrp="1"/>
          </p:cNvSpPr>
          <p:nvPr>
            <p:ph type="sldNum" sz="quarter" idx="5"/>
          </p:nvPr>
        </p:nvSpPr>
        <p:spPr/>
        <p:txBody>
          <a:bodyPr/>
          <a:lstStyle/>
          <a:p>
            <a:fld id="{0BAA16AA-457E-48FF-B3FD-1B648071516C}" type="slidenum">
              <a:rPr kumimoji="1" lang="ja-JP" altLang="en-US" smtClean="0"/>
              <a:t>22</a:t>
            </a:fld>
            <a:endParaRPr kumimoji="1" lang="ja-JP" altLang="en-US" dirty="0"/>
          </a:p>
        </p:txBody>
      </p:sp>
    </p:spTree>
    <p:extLst>
      <p:ext uri="{BB962C8B-B14F-4D97-AF65-F5344CB8AC3E}">
        <p14:creationId xmlns:p14="http://schemas.microsoft.com/office/powerpoint/2010/main" val="37331024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計算区間の検証結果です。これもウィンドウサイズの検証と同様に、ばらつき</a:t>
            </a:r>
            <a:r>
              <a:rPr kumimoji="1" lang="ja-JP" altLang="en-US"/>
              <a:t>があります。</a:t>
            </a:r>
            <a:endParaRPr kumimoji="1" lang="ja-JP" altLang="en-US" dirty="0"/>
          </a:p>
        </p:txBody>
      </p:sp>
      <p:sp>
        <p:nvSpPr>
          <p:cNvPr id="4" name="スライド番号プレースホルダー 3"/>
          <p:cNvSpPr>
            <a:spLocks noGrp="1"/>
          </p:cNvSpPr>
          <p:nvPr>
            <p:ph type="sldNum" sz="quarter" idx="5"/>
          </p:nvPr>
        </p:nvSpPr>
        <p:spPr/>
        <p:txBody>
          <a:bodyPr/>
          <a:lstStyle/>
          <a:p>
            <a:fld id="{0BAA16AA-457E-48FF-B3FD-1B648071516C}" type="slidenum">
              <a:rPr kumimoji="1" lang="ja-JP" altLang="en-US" smtClean="0"/>
              <a:t>23</a:t>
            </a:fld>
            <a:endParaRPr kumimoji="1" lang="ja-JP" altLang="en-US" dirty="0"/>
          </a:p>
        </p:txBody>
      </p:sp>
    </p:spTree>
    <p:extLst>
      <p:ext uri="{BB962C8B-B14F-4D97-AF65-F5344CB8AC3E}">
        <p14:creationId xmlns:p14="http://schemas.microsoft.com/office/powerpoint/2010/main" val="1184389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BAA16AA-457E-48FF-B3FD-1B648071516C}" type="slidenum">
              <a:rPr kumimoji="1" lang="ja-JP" altLang="en-US" smtClean="0"/>
              <a:t>24</a:t>
            </a:fld>
            <a:endParaRPr kumimoji="1" lang="ja-JP" altLang="en-US" dirty="0"/>
          </a:p>
        </p:txBody>
      </p:sp>
    </p:spTree>
    <p:extLst>
      <p:ext uri="{BB962C8B-B14F-4D97-AF65-F5344CB8AC3E}">
        <p14:creationId xmlns:p14="http://schemas.microsoft.com/office/powerpoint/2010/main" val="13244813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BAA16AA-457E-48FF-B3FD-1B648071516C}" type="slidenum">
              <a:rPr kumimoji="1" lang="ja-JP" altLang="en-US" smtClean="0"/>
              <a:t>27</a:t>
            </a:fld>
            <a:endParaRPr kumimoji="1" lang="ja-JP" altLang="en-US" dirty="0"/>
          </a:p>
        </p:txBody>
      </p:sp>
    </p:spTree>
    <p:extLst>
      <p:ext uri="{BB962C8B-B14F-4D97-AF65-F5344CB8AC3E}">
        <p14:creationId xmlns:p14="http://schemas.microsoft.com/office/powerpoint/2010/main" val="586946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物価のインフレが起きている現在、株価予測に様々なツールを使用しています。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0BAA16AA-457E-48FF-B3FD-1B648071516C}" type="slidenum">
              <a:rPr kumimoji="1" lang="ja-JP" altLang="en-US" smtClean="0"/>
              <a:t>3</a:t>
            </a:fld>
            <a:endParaRPr kumimoji="1" lang="ja-JP" altLang="en-US" dirty="0"/>
          </a:p>
        </p:txBody>
      </p:sp>
    </p:spTree>
    <p:extLst>
      <p:ext uri="{BB962C8B-B14F-4D97-AF65-F5344CB8AC3E}">
        <p14:creationId xmlns:p14="http://schemas.microsoft.com/office/powerpoint/2010/main" val="4088196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a:solidFill>
                  <a:schemeClr val="tx1"/>
                </a:solidFill>
                <a:effectLst/>
                <a:latin typeface="+mn-lt"/>
                <a:ea typeface="+mn-ea"/>
                <a:cs typeface="+mn-cs"/>
              </a:rPr>
              <a:t>その手段の一つとして考えられるのは株式投資です。このグラフは、株価の終値を時系列ごとに示したものです。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株式投資とは緑の丸で株価買って赤い丸で売ることにより資産を増やすことができます。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しかし、当然株価は下がることもあるので、このように損を得てしまうことがあります。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つまり、株式投資をするうえで株価の予測をすることが必要不可欠というわけです。</a:t>
            </a:r>
            <a:endParaRPr kumimoji="1" lang="en-US" altLang="ja-JP" sz="1200" b="0" i="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0BAA16AA-457E-48FF-B3FD-1B648071516C}" type="slidenum">
              <a:rPr kumimoji="1" lang="ja-JP" altLang="en-US" smtClean="0"/>
              <a:t>4</a:t>
            </a:fld>
            <a:endParaRPr kumimoji="1" lang="ja-JP" altLang="en-US" dirty="0"/>
          </a:p>
        </p:txBody>
      </p:sp>
    </p:spTree>
    <p:extLst>
      <p:ext uri="{BB962C8B-B14F-4D97-AF65-F5344CB8AC3E}">
        <p14:creationId xmlns:p14="http://schemas.microsoft.com/office/powerpoint/2010/main" val="44188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この値動きを予測する一つの方法としてテクニカル指標というものがあります。</a:t>
            </a:r>
            <a:br>
              <a:rPr lang="en-US" altLang="ja-JP" b="0" i="0" dirty="0">
                <a:solidFill>
                  <a:srgbClr val="040C28"/>
                </a:solidFill>
                <a:effectLst/>
                <a:latin typeface="Google Sans"/>
              </a:rPr>
            </a:br>
            <a:r>
              <a:rPr lang="ja-JP" altLang="en-US" b="0" i="0" dirty="0">
                <a:solidFill>
                  <a:srgbClr val="040C28"/>
                </a:solidFill>
                <a:effectLst/>
                <a:latin typeface="Google Sans"/>
              </a:rPr>
              <a:t>例えば</a:t>
            </a:r>
            <a:r>
              <a:rPr lang="en-US" altLang="ja-JP" b="0" i="0" dirty="0">
                <a:solidFill>
                  <a:srgbClr val="040C28"/>
                </a:solidFill>
                <a:effectLst/>
                <a:latin typeface="Google Sans"/>
              </a:rPr>
              <a:t>EMA</a:t>
            </a:r>
            <a:r>
              <a:rPr lang="ja-JP" altLang="en-US" b="0" i="0" dirty="0">
                <a:solidFill>
                  <a:srgbClr val="040C28"/>
                </a:solidFill>
                <a:effectLst/>
                <a:latin typeface="Google Sans"/>
              </a:rPr>
              <a:t>であれば、トレンドの方向がわかります。</a:t>
            </a:r>
            <a:endParaRPr lang="en-US" altLang="ja-JP" b="0" i="0" dirty="0">
              <a:solidFill>
                <a:srgbClr val="040C28"/>
              </a:solidFill>
              <a:effectLst/>
              <a:latin typeface="Google Sans"/>
            </a:endParaRPr>
          </a:p>
          <a:p>
            <a:r>
              <a:rPr lang="ja-JP" altLang="en-US" b="0" i="0" dirty="0">
                <a:solidFill>
                  <a:srgbClr val="040C28"/>
                </a:solidFill>
                <a:effectLst/>
                <a:latin typeface="Google Sans"/>
              </a:rPr>
              <a:t>ちなみに、トレンドとは株価の傾向のことです。</a:t>
            </a:r>
            <a:endParaRPr lang="en-US" altLang="ja-JP" b="0" i="0" dirty="0">
              <a:solidFill>
                <a:srgbClr val="040C28"/>
              </a:solidFill>
              <a:effectLst/>
              <a:latin typeface="Google Sans"/>
            </a:endParaRPr>
          </a:p>
          <a:p>
            <a:r>
              <a:rPr kumimoji="1" lang="ja-JP" altLang="en-US" dirty="0"/>
              <a:t>このテクニカル指標一つでは値動きを予測するには不十分です。</a:t>
            </a:r>
            <a:br>
              <a:rPr kumimoji="1" lang="en-US" altLang="ja-JP" dirty="0"/>
            </a:br>
            <a:r>
              <a:rPr kumimoji="1" lang="ja-JP" altLang="en-US" dirty="0"/>
              <a:t>そこで、複数のテクニカル指標を機械学習で学習させることによりより有用性の高い予測を行うことができるのではないかと考えました。</a:t>
            </a:r>
            <a:br>
              <a:rPr kumimoji="1" lang="en-US" altLang="ja-JP" dirty="0"/>
            </a:br>
            <a:endParaRPr kumimoji="1" lang="ja-JP" altLang="en-US" sz="1050" dirty="0">
              <a:solidFill>
                <a:schemeClr val="bg1"/>
              </a:solidFill>
              <a:latin typeface="メイリオ" panose="020B0604030504040204" pitchFamily="50" charset="-128"/>
              <a:ea typeface="メイリオ" panose="020B0604030504040204" pitchFamily="50" charset="-128"/>
            </a:endParaRPr>
          </a:p>
          <a:p>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0BAA16AA-457E-48FF-B3FD-1B648071516C}" type="slidenum">
              <a:rPr kumimoji="1" lang="ja-JP" altLang="en-US" smtClean="0"/>
              <a:t>5</a:t>
            </a:fld>
            <a:endParaRPr kumimoji="1" lang="ja-JP" altLang="en-US" dirty="0"/>
          </a:p>
        </p:txBody>
      </p:sp>
    </p:spTree>
    <p:extLst>
      <p:ext uri="{BB962C8B-B14F-4D97-AF65-F5344CB8AC3E}">
        <p14:creationId xmlns:p14="http://schemas.microsoft.com/office/powerpoint/2010/main" val="1552077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本研究では３つの研究目的を提示します。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0BAA16AA-457E-48FF-B3FD-1B648071516C}" type="slidenum">
              <a:rPr kumimoji="1" lang="ja-JP" altLang="en-US" smtClean="0"/>
              <a:t>6</a:t>
            </a:fld>
            <a:endParaRPr kumimoji="1" lang="ja-JP" altLang="en-US" dirty="0"/>
          </a:p>
        </p:txBody>
      </p:sp>
    </p:spTree>
    <p:extLst>
      <p:ext uri="{BB962C8B-B14F-4D97-AF65-F5344CB8AC3E}">
        <p14:creationId xmlns:p14="http://schemas.microsoft.com/office/powerpoint/2010/main" val="3793428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l">
              <a:buFont typeface="+mj-lt"/>
              <a:buNone/>
            </a:pPr>
            <a:r>
              <a:rPr kumimoji="1" lang="ja-JP" altLang="en-US" sz="1050" b="0" dirty="0">
                <a:solidFill>
                  <a:schemeClr val="bg2"/>
                </a:solidFill>
                <a:effectLst/>
                <a:latin typeface="メイリオ" panose="020B0604030504040204" pitchFamily="50" charset="-128"/>
                <a:ea typeface="メイリオ" panose="020B0604030504040204" pitchFamily="50" charset="-128"/>
              </a:rPr>
              <a:t>株価を予測するために以下のような</a:t>
            </a:r>
            <a:r>
              <a:rPr kumimoji="1" lang="en-US" altLang="ja-JP" sz="1050" b="0" dirty="0">
                <a:solidFill>
                  <a:schemeClr val="bg2"/>
                </a:solidFill>
                <a:effectLst/>
                <a:latin typeface="メイリオ" panose="020B0604030504040204" pitchFamily="50" charset="-128"/>
                <a:ea typeface="メイリオ" panose="020B0604030504040204" pitchFamily="50" charset="-128"/>
              </a:rPr>
              <a:t>3</a:t>
            </a:r>
            <a:r>
              <a:rPr kumimoji="1" lang="ja-JP" altLang="en-US" sz="1050" b="0" dirty="0" err="1">
                <a:solidFill>
                  <a:schemeClr val="bg2"/>
                </a:solidFill>
                <a:effectLst/>
                <a:latin typeface="メイリオ" panose="020B0604030504040204" pitchFamily="50" charset="-128"/>
                <a:ea typeface="メイリオ" panose="020B0604030504040204" pitchFamily="50" charset="-128"/>
              </a:rPr>
              <a:t>つの</a:t>
            </a:r>
            <a:r>
              <a:rPr kumimoji="1" lang="ja-JP" altLang="en-US" sz="1050" b="0" dirty="0">
                <a:solidFill>
                  <a:schemeClr val="bg2"/>
                </a:solidFill>
                <a:effectLst/>
                <a:latin typeface="メイリオ" panose="020B0604030504040204" pitchFamily="50" charset="-128"/>
                <a:ea typeface="メイリオ" panose="020B0604030504040204" pitchFamily="50" charset="-128"/>
              </a:rPr>
              <a:t>目的を考えました。</a:t>
            </a:r>
            <a:endParaRPr kumimoji="1" lang="en-US" altLang="ja-JP" sz="1050" b="0" dirty="0">
              <a:solidFill>
                <a:schemeClr val="bg2"/>
              </a:solidFill>
              <a:effectLst/>
              <a:latin typeface="メイリオ" panose="020B0604030504040204" pitchFamily="50" charset="-128"/>
              <a:ea typeface="メイリオ" panose="020B0604030504040204" pitchFamily="50" charset="-128"/>
            </a:endParaRPr>
          </a:p>
          <a:p>
            <a:pPr marL="342900" indent="-342900" algn="l">
              <a:buFont typeface="+mj-lt"/>
              <a:buAutoNum type="arabicPeriod"/>
            </a:pPr>
            <a:r>
              <a:rPr kumimoji="1" lang="en-US" altLang="ja-JP" sz="1050" b="0" dirty="0">
                <a:solidFill>
                  <a:schemeClr val="bg2"/>
                </a:solidFill>
                <a:effectLst/>
                <a:latin typeface="メイリオ" panose="020B0604030504040204" pitchFamily="50" charset="-128"/>
                <a:ea typeface="メイリオ" panose="020B0604030504040204" pitchFamily="50" charset="-128"/>
              </a:rPr>
              <a:t>1</a:t>
            </a:r>
            <a:r>
              <a:rPr kumimoji="1" lang="ja-JP" altLang="en-US" sz="1050" b="0" dirty="0">
                <a:solidFill>
                  <a:schemeClr val="bg2"/>
                </a:solidFill>
                <a:effectLst/>
                <a:latin typeface="メイリオ" panose="020B0604030504040204" pitchFamily="50" charset="-128"/>
                <a:ea typeface="メイリオ" panose="020B0604030504040204" pitchFamily="50" charset="-128"/>
              </a:rPr>
              <a:t>つ目は短期データと長期データでの学習を検証、考察。</a:t>
            </a:r>
            <a:endParaRPr kumimoji="1" lang="en-US" altLang="ja-JP" sz="1050" b="0" dirty="0">
              <a:solidFill>
                <a:schemeClr val="bg2"/>
              </a:solidFill>
              <a:effectLst/>
              <a:latin typeface="メイリオ" panose="020B0604030504040204" pitchFamily="50" charset="-128"/>
              <a:ea typeface="メイリオ" panose="020B0604030504040204" pitchFamily="50" charset="-128"/>
            </a:endParaRPr>
          </a:p>
          <a:p>
            <a:pPr marL="342900" indent="-342900" algn="l">
              <a:buFont typeface="+mj-lt"/>
              <a:buAutoNum type="arabicPeriod"/>
            </a:pPr>
            <a:endParaRPr lang="en-US" altLang="ja-JP" sz="1050" b="0" dirty="0">
              <a:solidFill>
                <a:schemeClr val="bg2"/>
              </a:solidFill>
              <a:effectLst/>
              <a:latin typeface="メイリオ" panose="020B0604030504040204" pitchFamily="50" charset="-128"/>
              <a:ea typeface="メイリオ" panose="020B0604030504040204" pitchFamily="50" charset="-128"/>
            </a:endParaRPr>
          </a:p>
          <a:p>
            <a:pPr marL="342900" indent="-342900" algn="l">
              <a:buFont typeface="+mj-lt"/>
              <a:buAutoNum type="arabicPeriod"/>
            </a:pPr>
            <a:r>
              <a:rPr kumimoji="1" lang="en-US" altLang="ja-JP" sz="1050" b="0" dirty="0">
                <a:solidFill>
                  <a:schemeClr val="bg2"/>
                </a:solidFill>
                <a:effectLst/>
                <a:latin typeface="メイリオ" panose="020B0604030504040204" pitchFamily="50" charset="-128"/>
                <a:ea typeface="メイリオ" panose="020B0604030504040204" pitchFamily="50" charset="-128"/>
              </a:rPr>
              <a:t>2</a:t>
            </a:r>
            <a:r>
              <a:rPr kumimoji="1" lang="ja-JP" altLang="en-US" sz="1050" b="0" dirty="0">
                <a:solidFill>
                  <a:schemeClr val="bg2"/>
                </a:solidFill>
                <a:effectLst/>
                <a:latin typeface="メイリオ" panose="020B0604030504040204" pitchFamily="50" charset="-128"/>
                <a:ea typeface="メイリオ" panose="020B0604030504040204" pitchFamily="50" charset="-128"/>
              </a:rPr>
              <a:t>つ目は学習を行う際の各パラメータを変更した場合の検証、考察。</a:t>
            </a:r>
            <a:endParaRPr kumimoji="1" lang="en-US" altLang="ja-JP" sz="1050" b="0" dirty="0">
              <a:solidFill>
                <a:schemeClr val="bg2"/>
              </a:solidFill>
              <a:effectLst/>
              <a:latin typeface="メイリオ" panose="020B0604030504040204" pitchFamily="50" charset="-128"/>
              <a:ea typeface="メイリオ" panose="020B0604030504040204" pitchFamily="50" charset="-128"/>
            </a:endParaRPr>
          </a:p>
          <a:p>
            <a:pPr marL="342900" indent="-342900" algn="l">
              <a:buFont typeface="+mj-lt"/>
              <a:buAutoNum type="arabicPeriod"/>
            </a:pPr>
            <a:endParaRPr lang="en-US" altLang="ja-JP" sz="1050" b="0" dirty="0">
              <a:solidFill>
                <a:schemeClr val="bg2"/>
              </a:solidFill>
              <a:effectLst/>
              <a:latin typeface="メイリオ" panose="020B0604030504040204" pitchFamily="50" charset="-128"/>
              <a:ea typeface="メイリオ" panose="020B0604030504040204" pitchFamily="50" charset="-128"/>
            </a:endParaRPr>
          </a:p>
          <a:p>
            <a:pPr marL="342900" indent="-342900">
              <a:buFont typeface="+mj-lt"/>
              <a:buAutoNum type="arabicPeriod"/>
            </a:pPr>
            <a:r>
              <a:rPr kumimoji="1" lang="en-US" altLang="ja-JP" sz="1050" b="0" dirty="0">
                <a:solidFill>
                  <a:schemeClr val="bg2"/>
                </a:solidFill>
                <a:effectLst/>
                <a:latin typeface="メイリオ" panose="020B0604030504040204" pitchFamily="50" charset="-128"/>
                <a:ea typeface="メイリオ" panose="020B0604030504040204" pitchFamily="50" charset="-128"/>
              </a:rPr>
              <a:t>3</a:t>
            </a:r>
            <a:r>
              <a:rPr kumimoji="1" lang="ja-JP" altLang="en-US" sz="1050" b="0" dirty="0">
                <a:solidFill>
                  <a:schemeClr val="bg2"/>
                </a:solidFill>
                <a:effectLst/>
                <a:latin typeface="メイリオ" panose="020B0604030504040204" pitchFamily="50" charset="-128"/>
                <a:ea typeface="メイリオ" panose="020B0604030504040204" pitchFamily="50" charset="-128"/>
              </a:rPr>
              <a:t>つ目はそれぞれの結果をもとに銘柄</a:t>
            </a:r>
            <a:r>
              <a:rPr lang="ja-JP" altLang="en-US" sz="1050" b="0" dirty="0">
                <a:solidFill>
                  <a:schemeClr val="bg2"/>
                </a:solidFill>
                <a:effectLst/>
                <a:latin typeface="メイリオ" panose="020B0604030504040204" pitchFamily="50" charset="-128"/>
                <a:ea typeface="メイリオ" panose="020B0604030504040204" pitchFamily="50" charset="-128"/>
              </a:rPr>
              <a:t>や市場に対する自分の知識と</a:t>
            </a:r>
            <a:r>
              <a:rPr kumimoji="1" lang="ja-JP" altLang="en-US" sz="1050" b="0" dirty="0">
                <a:solidFill>
                  <a:schemeClr val="bg2"/>
                </a:solidFill>
                <a:effectLst/>
                <a:latin typeface="メイリオ" panose="020B0604030504040204" pitchFamily="50" charset="-128"/>
                <a:ea typeface="メイリオ" panose="020B0604030504040204" pitchFamily="50" charset="-128"/>
              </a:rPr>
              <a:t>比較、総合評価。</a:t>
            </a:r>
            <a:endParaRPr kumimoji="1" lang="en-US" altLang="ja-JP" sz="1050" b="0" dirty="0">
              <a:solidFill>
                <a:schemeClr val="bg2"/>
              </a:solidFill>
              <a:effectLst/>
              <a:latin typeface="メイリオ" panose="020B0604030504040204" pitchFamily="50" charset="-128"/>
              <a:ea typeface="メイリオ" panose="020B0604030504040204" pitchFamily="50" charset="-128"/>
            </a:endParaRPr>
          </a:p>
          <a:p>
            <a:pPr marL="0" indent="0">
              <a:buFont typeface="+mj-lt"/>
              <a:buNone/>
            </a:pPr>
            <a:r>
              <a:rPr kumimoji="1" lang="ja-JP" altLang="en-US" sz="1050" b="0" dirty="0">
                <a:solidFill>
                  <a:schemeClr val="bg2"/>
                </a:solidFill>
                <a:effectLst/>
                <a:latin typeface="メイリオ" panose="020B0604030504040204" pitchFamily="50" charset="-128"/>
                <a:ea typeface="メイリオ" panose="020B0604030504040204" pitchFamily="50" charset="-128"/>
              </a:rPr>
              <a:t>の３つです。</a:t>
            </a:r>
          </a:p>
          <a:p>
            <a:endParaRPr kumimoji="1" lang="ja-JP" altLang="en-US" sz="1050" b="0" dirty="0">
              <a:effectLst/>
              <a:latin typeface="+mn-ea"/>
              <a:ea typeface="+mn-ea"/>
            </a:endParaRPr>
          </a:p>
        </p:txBody>
      </p:sp>
      <p:sp>
        <p:nvSpPr>
          <p:cNvPr id="4" name="スライド番号プレースホルダー 3"/>
          <p:cNvSpPr>
            <a:spLocks noGrp="1"/>
          </p:cNvSpPr>
          <p:nvPr>
            <p:ph type="sldNum" sz="quarter" idx="5"/>
          </p:nvPr>
        </p:nvSpPr>
        <p:spPr/>
        <p:txBody>
          <a:bodyPr/>
          <a:lstStyle/>
          <a:p>
            <a:fld id="{0BAA16AA-457E-48FF-B3FD-1B648071516C}" type="slidenum">
              <a:rPr kumimoji="1" lang="ja-JP" altLang="en-US" smtClean="0"/>
              <a:t>7</a:t>
            </a:fld>
            <a:endParaRPr kumimoji="1" lang="ja-JP" altLang="en-US" dirty="0"/>
          </a:p>
        </p:txBody>
      </p:sp>
    </p:spTree>
    <p:extLst>
      <p:ext uri="{BB962C8B-B14F-4D97-AF65-F5344CB8AC3E}">
        <p14:creationId xmlns:p14="http://schemas.microsoft.com/office/powerpoint/2010/main" val="3382747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まず、株価の日データを</a:t>
            </a:r>
            <a:r>
              <a:rPr kumimoji="1" lang="en-US" altLang="ja-JP" dirty="0" err="1"/>
              <a:t>yfinance</a:t>
            </a:r>
            <a:r>
              <a:rPr kumimoji="1" lang="ja-JP" altLang="en-US" dirty="0"/>
              <a:t>から取得します。取得したデータを元にテクニカル指標を計算します。そして、これらの習得したデータと計算したデータを正規化します。次に</a:t>
            </a:r>
            <a:r>
              <a:rPr kumimoji="1" lang="en-US" altLang="ja-JP" dirty="0" err="1"/>
              <a:t>NaN</a:t>
            </a:r>
            <a:r>
              <a:rPr kumimoji="1" lang="ja-JP" altLang="en-US" dirty="0"/>
              <a:t>データを消去し、トレーニングデータを</a:t>
            </a:r>
            <a:r>
              <a:rPr kumimoji="1" lang="en-US" altLang="ja-JP" dirty="0"/>
              <a:t>70</a:t>
            </a:r>
            <a:r>
              <a:rPr kumimoji="1" lang="ja-JP" altLang="en-US" dirty="0"/>
              <a:t>％テストデータを</a:t>
            </a:r>
            <a:r>
              <a:rPr kumimoji="1" lang="en-US" altLang="ja-JP" dirty="0"/>
              <a:t>30</a:t>
            </a:r>
            <a:r>
              <a:rPr kumimoji="1" lang="ja-JP" altLang="en-US" dirty="0"/>
              <a:t>％に分割をします。ここまでが入力データの作成フェーズです。次にこの入力データを使用して学習モデルを作成します。これを学習後データを可視化し、モデルの評価を行います。</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まー、いろいろごちゃごちゃ言ってきましたが、株データと特徴量であるテクニカル指標を学習させてどれくらいの株価予測精度がでるかを確かめるといった感です。</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0BAA16AA-457E-48FF-B3FD-1B648071516C}" type="slidenum">
              <a:rPr kumimoji="1" lang="ja-JP" altLang="en-US" smtClean="0"/>
              <a:t>9</a:t>
            </a:fld>
            <a:endParaRPr kumimoji="1" lang="ja-JP" altLang="en-US"/>
          </a:p>
        </p:txBody>
      </p:sp>
    </p:spTree>
    <p:extLst>
      <p:ext uri="{BB962C8B-B14F-4D97-AF65-F5344CB8AC3E}">
        <p14:creationId xmlns:p14="http://schemas.microsoft.com/office/powerpoint/2010/main" val="3544342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入力データである株データについて説明します。</a:t>
            </a:r>
            <a:endParaRPr kumimoji="1" lang="en-US" altLang="ja-JP" dirty="0"/>
          </a:p>
          <a:p>
            <a:r>
              <a:rPr kumimoji="1" lang="ja-JP" altLang="en-US" dirty="0"/>
              <a:t>本研究では</a:t>
            </a:r>
            <a:r>
              <a:rPr kumimoji="1" lang="en-US" altLang="ja-JP" dirty="0"/>
              <a:t>10</a:t>
            </a:r>
            <a:r>
              <a:rPr kumimoji="1" lang="ja-JP" altLang="en-US" dirty="0"/>
              <a:t>個の業種ごとに短期データと長期データの検証を行います。</a:t>
            </a:r>
            <a:endParaRPr kumimoji="1" lang="en-US" altLang="ja-JP" dirty="0"/>
          </a:p>
          <a:p>
            <a:r>
              <a:rPr kumimoji="1" lang="ja-JP" altLang="en-US" dirty="0"/>
              <a:t>一般的な短期データは数日から数か月を使用し、長期データでは数年から数十年を使用しますが、</a:t>
            </a:r>
            <a:endParaRPr kumimoji="1" lang="en-US" altLang="ja-JP" dirty="0"/>
          </a:p>
          <a:p>
            <a:r>
              <a:rPr kumimoji="1" lang="ja-JP" altLang="en-US" dirty="0"/>
              <a:t>本研究では短期データを１年間、長期データを２年間としています。</a:t>
            </a:r>
            <a:endParaRPr kumimoji="1" lang="en-US" altLang="ja-JP" dirty="0"/>
          </a:p>
          <a:p>
            <a:r>
              <a:rPr kumimoji="1" lang="ja-JP" altLang="en-US" dirty="0"/>
              <a:t>ちなみに、日次データとは</a:t>
            </a:r>
            <a:r>
              <a:rPr kumimoji="1" lang="ja-JP" altLang="en-US" sz="1200" b="0" i="0" kern="1200" dirty="0">
                <a:solidFill>
                  <a:schemeClr val="tx1"/>
                </a:solidFill>
                <a:effectLst/>
                <a:latin typeface="+mn-lt"/>
                <a:ea typeface="+mn-ea"/>
                <a:cs typeface="+mn-cs"/>
              </a:rPr>
              <a:t>取引終了時点での株価情報を示し、本研究ではその中で特に重要な「終値」を使用します。</a:t>
            </a:r>
            <a:endParaRPr kumimoji="1" lang="ja-JP" altLang="en-US" dirty="0"/>
          </a:p>
        </p:txBody>
      </p:sp>
      <p:sp>
        <p:nvSpPr>
          <p:cNvPr id="4" name="スライド番号プレースホルダー 3"/>
          <p:cNvSpPr>
            <a:spLocks noGrp="1"/>
          </p:cNvSpPr>
          <p:nvPr>
            <p:ph type="sldNum" sz="quarter" idx="5"/>
          </p:nvPr>
        </p:nvSpPr>
        <p:spPr/>
        <p:txBody>
          <a:bodyPr/>
          <a:lstStyle/>
          <a:p>
            <a:fld id="{0BAA16AA-457E-48FF-B3FD-1B648071516C}" type="slidenum">
              <a:rPr kumimoji="1" lang="ja-JP" altLang="en-US" smtClean="0"/>
              <a:t>10</a:t>
            </a:fld>
            <a:endParaRPr kumimoji="1" lang="ja-JP" altLang="en-US"/>
          </a:p>
        </p:txBody>
      </p:sp>
    </p:spTree>
    <p:extLst>
      <p:ext uri="{BB962C8B-B14F-4D97-AF65-F5344CB8AC3E}">
        <p14:creationId xmlns:p14="http://schemas.microsoft.com/office/powerpoint/2010/main" val="18736160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webp"/><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008C76CB-9647-325B-832F-EEBFA71F2AB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テキスト プレースホルダー 18">
            <a:extLst>
              <a:ext uri="{FF2B5EF4-FFF2-40B4-BE49-F238E27FC236}">
                <a16:creationId xmlns:a16="http://schemas.microsoft.com/office/drawing/2014/main" id="{09BE4AA5-374F-8D95-43EF-FBE1C539F1C8}"/>
              </a:ext>
            </a:extLst>
          </p:cNvPr>
          <p:cNvSpPr>
            <a:spLocks noGrp="1"/>
          </p:cNvSpPr>
          <p:nvPr>
            <p:ph type="body" sz="quarter" idx="13" hasCustomPrompt="1"/>
          </p:nvPr>
        </p:nvSpPr>
        <p:spPr>
          <a:xfrm>
            <a:off x="3450071" y="4369390"/>
            <a:ext cx="4006446" cy="634869"/>
          </a:xfrm>
        </p:spPr>
        <p:txBody>
          <a:bodyPr>
            <a:normAutofit/>
          </a:bodyPr>
          <a:lstStyle>
            <a:lvl1pPr marL="0" indent="0">
              <a:buNone/>
              <a:defRPr kumimoji="1" lang="ja-JP" altLang="en-US" sz="2800" kern="1200" dirty="0">
                <a:solidFill>
                  <a:schemeClr val="bg2"/>
                </a:solidFill>
                <a:latin typeface="微软雅黑" panose="020B0503020204020204" pitchFamily="34" charset="-122"/>
                <a:ea typeface="微软雅黑" panose="020B0503020204020204" pitchFamily="34" charset="-122"/>
                <a:cs typeface="+mn-cs"/>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tr-TR" altLang="zh-CN" sz="2800" dirty="0">
                <a:solidFill>
                  <a:schemeClr val="bg2"/>
                </a:solidFill>
                <a:latin typeface="微软雅黑" panose="020B0503020204020204" pitchFamily="34" charset="-122"/>
                <a:ea typeface="微软雅黑" panose="020B0503020204020204" pitchFamily="34" charset="-122"/>
              </a:rPr>
              <a:t>Presentation Template</a:t>
            </a:r>
            <a:endParaRPr lang="zh-CN" altLang="en-US" sz="2800" dirty="0">
              <a:solidFill>
                <a:schemeClr val="bg2"/>
              </a:solidFill>
              <a:latin typeface="微软雅黑" panose="020B0503020204020204" pitchFamily="34" charset="-122"/>
              <a:ea typeface="微软雅黑" panose="020B0503020204020204" pitchFamily="34" charset="-122"/>
            </a:endParaRPr>
          </a:p>
          <a:p>
            <a:pPr lvl="0"/>
            <a:endParaRPr kumimoji="1" lang="ja-JP" altLang="en-US" dirty="0"/>
          </a:p>
        </p:txBody>
      </p:sp>
      <p:sp>
        <p:nvSpPr>
          <p:cNvPr id="4" name="日付プレースホルダー 3">
            <a:extLst>
              <a:ext uri="{FF2B5EF4-FFF2-40B4-BE49-F238E27FC236}">
                <a16:creationId xmlns:a16="http://schemas.microsoft.com/office/drawing/2014/main" id="{050E39ED-BE27-2D6B-0E4D-0482C3BFB7F3}"/>
              </a:ext>
            </a:extLst>
          </p:cNvPr>
          <p:cNvSpPr>
            <a:spLocks noGrp="1"/>
          </p:cNvSpPr>
          <p:nvPr>
            <p:ph type="dt" sz="half" idx="10"/>
          </p:nvPr>
        </p:nvSpPr>
        <p:spPr/>
        <p:txBody>
          <a:bodyPr/>
          <a:lstStyle/>
          <a:p>
            <a:fld id="{A9EC2EF0-B8C6-4E65-B43F-2DF7DB4174A5}" type="datetimeFigureOut">
              <a:rPr kumimoji="1" lang="ja-JP" altLang="en-US" smtClean="0"/>
              <a:t>2024/2/13</a:t>
            </a:fld>
            <a:endParaRPr kumimoji="1" lang="ja-JP" altLang="en-US" dirty="0"/>
          </a:p>
        </p:txBody>
      </p:sp>
      <p:sp>
        <p:nvSpPr>
          <p:cNvPr id="5" name="フッター プレースホルダー 4">
            <a:extLst>
              <a:ext uri="{FF2B5EF4-FFF2-40B4-BE49-F238E27FC236}">
                <a16:creationId xmlns:a16="http://schemas.microsoft.com/office/drawing/2014/main" id="{A3C9D33F-42AE-00A5-5329-B3EA515D48C3}"/>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0319AF8C-92E4-790A-59B7-244D9944A9E3}"/>
              </a:ext>
            </a:extLst>
          </p:cNvPr>
          <p:cNvSpPr>
            <a:spLocks noGrp="1"/>
          </p:cNvSpPr>
          <p:nvPr>
            <p:ph type="sldNum" sz="quarter" idx="12"/>
          </p:nvPr>
        </p:nvSpPr>
        <p:spPr/>
        <p:txBody>
          <a:bodyPr/>
          <a:lstStyle/>
          <a:p>
            <a:fld id="{2F1CC5B5-FFF3-4B2E-BBE1-EC3F4B2858E4}" type="slidenum">
              <a:rPr kumimoji="1" lang="ja-JP" altLang="en-US" smtClean="0"/>
              <a:t>‹#›</a:t>
            </a:fld>
            <a:endParaRPr kumimoji="1" lang="ja-JP" altLang="en-US" dirty="0"/>
          </a:p>
        </p:txBody>
      </p:sp>
      <p:cxnSp>
        <p:nvCxnSpPr>
          <p:cNvPr id="11" name="直接连接符 44">
            <a:extLst>
              <a:ext uri="{FF2B5EF4-FFF2-40B4-BE49-F238E27FC236}">
                <a16:creationId xmlns:a16="http://schemas.microsoft.com/office/drawing/2014/main" id="{1621C1A8-8A8E-5CD2-C292-435E0E864F4F}"/>
              </a:ext>
            </a:extLst>
          </p:cNvPr>
          <p:cNvCxnSpPr>
            <a:cxnSpLocks/>
          </p:cNvCxnSpPr>
          <p:nvPr userDrawn="1"/>
        </p:nvCxnSpPr>
        <p:spPr>
          <a:xfrm>
            <a:off x="2344189" y="4122057"/>
            <a:ext cx="617635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タイトル 15">
            <a:extLst>
              <a:ext uri="{FF2B5EF4-FFF2-40B4-BE49-F238E27FC236}">
                <a16:creationId xmlns:a16="http://schemas.microsoft.com/office/drawing/2014/main" id="{C73FB662-712A-E4EC-8E00-165A829B60D6}"/>
              </a:ext>
            </a:extLst>
          </p:cNvPr>
          <p:cNvSpPr>
            <a:spLocks noGrp="1"/>
          </p:cNvSpPr>
          <p:nvPr>
            <p:ph type="title" hasCustomPrompt="1"/>
          </p:nvPr>
        </p:nvSpPr>
        <p:spPr>
          <a:xfrm>
            <a:off x="2867350" y="2382635"/>
            <a:ext cx="5286049" cy="1588127"/>
          </a:xfrm>
          <a:noFill/>
        </p:spPr>
        <p:txBody>
          <a:bodyPr wrap="square" rtlCol="0">
            <a:spAutoFit/>
          </a:bodyPr>
          <a:lstStyle>
            <a:lvl1pPr marL="0" algn="l" defTabSz="914400" rtl="0" eaLnBrk="1" latinLnBrk="0" hangingPunct="1">
              <a:defRPr kumimoji="1" lang="ja-JP" altLang="en-US" sz="5400" b="1" kern="1200" dirty="0">
                <a:solidFill>
                  <a:schemeClr val="bg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defRPr>
            </a:lvl1pPr>
          </a:lstStyle>
          <a:p>
            <a:pPr lvl="0"/>
            <a:r>
              <a:rPr lang="tr-TR" altLang="zh-CN" dirty="0"/>
              <a:t>BLACK</a:t>
            </a:r>
            <a:br>
              <a:rPr lang="en-US" altLang="zh-CN" dirty="0"/>
            </a:br>
            <a:r>
              <a:rPr lang="en-US" altLang="zh-CN" dirty="0"/>
              <a:t>       </a:t>
            </a:r>
            <a:r>
              <a:rPr lang="tr-TR" altLang="zh-CN" dirty="0"/>
              <a:t>METALLIC</a:t>
            </a:r>
            <a:endParaRPr kumimoji="1" lang="ja-JP" altLang="en-US" dirty="0"/>
          </a:p>
        </p:txBody>
      </p:sp>
    </p:spTree>
    <p:extLst>
      <p:ext uri="{BB962C8B-B14F-4D97-AF65-F5344CB8AC3E}">
        <p14:creationId xmlns:p14="http://schemas.microsoft.com/office/powerpoint/2010/main" val="1788534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タイトル スライド">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050E39ED-BE27-2D6B-0E4D-0482C3BFB7F3}"/>
              </a:ext>
            </a:extLst>
          </p:cNvPr>
          <p:cNvSpPr>
            <a:spLocks noGrp="1"/>
          </p:cNvSpPr>
          <p:nvPr>
            <p:ph type="dt" sz="half" idx="10"/>
          </p:nvPr>
        </p:nvSpPr>
        <p:spPr/>
        <p:txBody>
          <a:bodyPr/>
          <a:lstStyle/>
          <a:p>
            <a:fld id="{A9EC2EF0-B8C6-4E65-B43F-2DF7DB4174A5}" type="datetimeFigureOut">
              <a:rPr kumimoji="1" lang="ja-JP" altLang="en-US" smtClean="0"/>
              <a:t>2024/2/13</a:t>
            </a:fld>
            <a:endParaRPr kumimoji="1" lang="ja-JP" altLang="en-US" dirty="0"/>
          </a:p>
        </p:txBody>
      </p:sp>
      <p:sp>
        <p:nvSpPr>
          <p:cNvPr id="5" name="フッター プレースホルダー 4">
            <a:extLst>
              <a:ext uri="{FF2B5EF4-FFF2-40B4-BE49-F238E27FC236}">
                <a16:creationId xmlns:a16="http://schemas.microsoft.com/office/drawing/2014/main" id="{A3C9D33F-42AE-00A5-5329-B3EA515D48C3}"/>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0319AF8C-92E4-790A-59B7-244D9944A9E3}"/>
              </a:ext>
            </a:extLst>
          </p:cNvPr>
          <p:cNvSpPr>
            <a:spLocks noGrp="1"/>
          </p:cNvSpPr>
          <p:nvPr>
            <p:ph type="sldNum" sz="quarter" idx="12"/>
          </p:nvPr>
        </p:nvSpPr>
        <p:spPr/>
        <p:txBody>
          <a:bodyPr/>
          <a:lstStyle/>
          <a:p>
            <a:fld id="{2F1CC5B5-FFF3-4B2E-BBE1-EC3F4B2858E4}" type="slidenum">
              <a:rPr kumimoji="1" lang="ja-JP" altLang="en-US" smtClean="0"/>
              <a:t>‹#›</a:t>
            </a:fld>
            <a:endParaRPr kumimoji="1" lang="ja-JP" altLang="en-US" dirty="0"/>
          </a:p>
        </p:txBody>
      </p:sp>
      <p:pic>
        <p:nvPicPr>
          <p:cNvPr id="3" name="図 2">
            <a:extLst>
              <a:ext uri="{FF2B5EF4-FFF2-40B4-BE49-F238E27FC236}">
                <a16:creationId xmlns:a16="http://schemas.microsoft.com/office/drawing/2014/main" id="{09DE2AC8-C814-4B9F-AC5F-7A7BC723225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正方形/長方形 6">
            <a:extLst>
              <a:ext uri="{FF2B5EF4-FFF2-40B4-BE49-F238E27FC236}">
                <a16:creationId xmlns:a16="http://schemas.microsoft.com/office/drawing/2014/main" id="{110F5C18-3B3B-B753-8CFC-2E2C6ADE5790}"/>
              </a:ext>
            </a:extLst>
          </p:cNvPr>
          <p:cNvSpPr/>
          <p:nvPr userDrawn="1"/>
        </p:nvSpPr>
        <p:spPr>
          <a:xfrm>
            <a:off x="556953" y="6084915"/>
            <a:ext cx="2036618" cy="365125"/>
          </a:xfrm>
          <a:prstGeom prst="rect">
            <a:avLst/>
          </a:prstGeom>
          <a:solidFill>
            <a:srgbClr val="02020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595543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3" name="日付プレースホルダー 2">
            <a:extLst>
              <a:ext uri="{FF2B5EF4-FFF2-40B4-BE49-F238E27FC236}">
                <a16:creationId xmlns:a16="http://schemas.microsoft.com/office/drawing/2014/main" id="{B8F62AE9-77C2-2692-3F93-53453E1875E6}"/>
              </a:ext>
            </a:extLst>
          </p:cNvPr>
          <p:cNvSpPr>
            <a:spLocks noGrp="1"/>
          </p:cNvSpPr>
          <p:nvPr>
            <p:ph type="dt" sz="half" idx="10"/>
          </p:nvPr>
        </p:nvSpPr>
        <p:spPr/>
        <p:txBody>
          <a:bodyPr/>
          <a:lstStyle/>
          <a:p>
            <a:fld id="{A9EC2EF0-B8C6-4E65-B43F-2DF7DB4174A5}" type="datetimeFigureOut">
              <a:rPr kumimoji="1" lang="ja-JP" altLang="en-US" smtClean="0"/>
              <a:t>2024/2/13</a:t>
            </a:fld>
            <a:endParaRPr kumimoji="1" lang="ja-JP" altLang="en-US" dirty="0"/>
          </a:p>
        </p:txBody>
      </p:sp>
      <p:sp>
        <p:nvSpPr>
          <p:cNvPr id="4" name="フッター プレースホルダー 3">
            <a:extLst>
              <a:ext uri="{FF2B5EF4-FFF2-40B4-BE49-F238E27FC236}">
                <a16:creationId xmlns:a16="http://schemas.microsoft.com/office/drawing/2014/main" id="{02A271E6-1471-1CD4-7250-AB226DA28994}"/>
              </a:ext>
            </a:extLst>
          </p:cNvPr>
          <p:cNvSpPr>
            <a:spLocks noGrp="1"/>
          </p:cNvSpPr>
          <p:nvPr>
            <p:ph type="ftr" sz="quarter" idx="11"/>
          </p:nvPr>
        </p:nvSpPr>
        <p:spPr/>
        <p:txBody>
          <a:bodyPr/>
          <a:lstStyle/>
          <a:p>
            <a:endParaRPr kumimoji="1" lang="ja-JP" altLang="en-US" dirty="0"/>
          </a:p>
        </p:txBody>
      </p:sp>
      <p:sp>
        <p:nvSpPr>
          <p:cNvPr id="5" name="スライド番号プレースホルダー 4">
            <a:extLst>
              <a:ext uri="{FF2B5EF4-FFF2-40B4-BE49-F238E27FC236}">
                <a16:creationId xmlns:a16="http://schemas.microsoft.com/office/drawing/2014/main" id="{881D65E9-329A-B0BB-D100-C8924AB57122}"/>
              </a:ext>
            </a:extLst>
          </p:cNvPr>
          <p:cNvSpPr>
            <a:spLocks noGrp="1"/>
          </p:cNvSpPr>
          <p:nvPr>
            <p:ph type="sldNum" sz="quarter" idx="12"/>
          </p:nvPr>
        </p:nvSpPr>
        <p:spPr/>
        <p:txBody>
          <a:bodyPr/>
          <a:lstStyle/>
          <a:p>
            <a:fld id="{2F1CC5B5-FFF3-4B2E-BBE1-EC3F4B2858E4}" type="slidenum">
              <a:rPr kumimoji="1" lang="ja-JP" altLang="en-US" smtClean="0"/>
              <a:t>‹#›</a:t>
            </a:fld>
            <a:endParaRPr kumimoji="1" lang="ja-JP" altLang="en-US" dirty="0"/>
          </a:p>
        </p:txBody>
      </p:sp>
      <p:sp>
        <p:nvSpPr>
          <p:cNvPr id="6" name="正方形/長方形 5">
            <a:extLst>
              <a:ext uri="{FF2B5EF4-FFF2-40B4-BE49-F238E27FC236}">
                <a16:creationId xmlns:a16="http://schemas.microsoft.com/office/drawing/2014/main" id="{662A88B2-C75E-6590-E4E2-77399FC38CDB}"/>
              </a:ext>
            </a:extLst>
          </p:cNvPr>
          <p:cNvSpPr/>
          <p:nvPr userDrawn="1"/>
        </p:nvSpPr>
        <p:spPr>
          <a:xfrm>
            <a:off x="0" y="4056611"/>
            <a:ext cx="12192000" cy="2801389"/>
          </a:xfrm>
          <a:prstGeom prst="rect">
            <a:avLst/>
          </a:prstGeom>
          <a:solidFill>
            <a:schemeClr val="tx1">
              <a:lumMod val="75000"/>
              <a:lumOff val="2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二等辺三角形 6">
            <a:extLst>
              <a:ext uri="{FF2B5EF4-FFF2-40B4-BE49-F238E27FC236}">
                <a16:creationId xmlns:a16="http://schemas.microsoft.com/office/drawing/2014/main" id="{D90E761B-348C-2E65-E56F-F1511250C995}"/>
              </a:ext>
            </a:extLst>
          </p:cNvPr>
          <p:cNvSpPr/>
          <p:nvPr userDrawn="1"/>
        </p:nvSpPr>
        <p:spPr>
          <a:xfrm rot="10800000">
            <a:off x="2" y="4056611"/>
            <a:ext cx="12191998" cy="972590"/>
          </a:xfrm>
          <a:prstGeom prst="triangl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D51A372C-97ED-C1B9-11BF-1E65E069D8C2}"/>
              </a:ext>
            </a:extLst>
          </p:cNvPr>
          <p:cNvSpPr/>
          <p:nvPr userDrawn="1"/>
        </p:nvSpPr>
        <p:spPr>
          <a:xfrm>
            <a:off x="0" y="0"/>
            <a:ext cx="12192000" cy="4056611"/>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1" name="グループ化 10">
            <a:extLst>
              <a:ext uri="{FF2B5EF4-FFF2-40B4-BE49-F238E27FC236}">
                <a16:creationId xmlns:a16="http://schemas.microsoft.com/office/drawing/2014/main" id="{851026FB-6840-FAE1-82B9-A2F190003BCE}"/>
              </a:ext>
            </a:extLst>
          </p:cNvPr>
          <p:cNvGrpSpPr/>
          <p:nvPr userDrawn="1"/>
        </p:nvGrpSpPr>
        <p:grpSpPr>
          <a:xfrm>
            <a:off x="10041774" y="0"/>
            <a:ext cx="955964" cy="1966594"/>
            <a:chOff x="10000210" y="136525"/>
            <a:chExt cx="955964" cy="1966594"/>
          </a:xfrm>
        </p:grpSpPr>
        <p:sp>
          <p:nvSpPr>
            <p:cNvPr id="9" name="二等辺三角形 8">
              <a:extLst>
                <a:ext uri="{FF2B5EF4-FFF2-40B4-BE49-F238E27FC236}">
                  <a16:creationId xmlns:a16="http://schemas.microsoft.com/office/drawing/2014/main" id="{76F72B89-F54D-3E8B-A435-1F77A75CEA7F}"/>
                </a:ext>
              </a:extLst>
            </p:cNvPr>
            <p:cNvSpPr/>
            <p:nvPr userDrawn="1"/>
          </p:nvSpPr>
          <p:spPr>
            <a:xfrm rot="10800000">
              <a:off x="10000210" y="1613940"/>
              <a:ext cx="955964" cy="489179"/>
            </a:xfrm>
            <a:prstGeom prst="triangle">
              <a:avLst/>
            </a:prstGeom>
            <a:solidFill>
              <a:srgbClr val="404040"/>
            </a:solidFill>
            <a:ln>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0D7C25AA-AC97-4E09-BDE5-B2103663BCB6}"/>
                </a:ext>
              </a:extLst>
            </p:cNvPr>
            <p:cNvSpPr/>
            <p:nvPr userDrawn="1"/>
          </p:nvSpPr>
          <p:spPr>
            <a:xfrm>
              <a:off x="10000211" y="136525"/>
              <a:ext cx="955963" cy="1477415"/>
            </a:xfrm>
            <a:prstGeom prst="rect">
              <a:avLst/>
            </a:prstGeom>
            <a:solidFill>
              <a:schemeClr val="tx1">
                <a:lumMod val="75000"/>
                <a:lumOff val="2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15708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D3F7312E-CACB-5B51-444C-7048B3C289F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日付プレースホルダー 3">
            <a:extLst>
              <a:ext uri="{FF2B5EF4-FFF2-40B4-BE49-F238E27FC236}">
                <a16:creationId xmlns:a16="http://schemas.microsoft.com/office/drawing/2014/main" id="{050E39ED-BE27-2D6B-0E4D-0482C3BFB7F3}"/>
              </a:ext>
            </a:extLst>
          </p:cNvPr>
          <p:cNvSpPr>
            <a:spLocks noGrp="1"/>
          </p:cNvSpPr>
          <p:nvPr>
            <p:ph type="dt" sz="half" idx="10"/>
          </p:nvPr>
        </p:nvSpPr>
        <p:spPr/>
        <p:txBody>
          <a:bodyPr/>
          <a:lstStyle/>
          <a:p>
            <a:fld id="{A9EC2EF0-B8C6-4E65-B43F-2DF7DB4174A5}" type="datetimeFigureOut">
              <a:rPr kumimoji="1" lang="ja-JP" altLang="en-US" smtClean="0"/>
              <a:t>2024/2/13</a:t>
            </a:fld>
            <a:endParaRPr kumimoji="1" lang="ja-JP" altLang="en-US" dirty="0"/>
          </a:p>
        </p:txBody>
      </p:sp>
      <p:sp>
        <p:nvSpPr>
          <p:cNvPr id="5" name="フッター プレースホルダー 4">
            <a:extLst>
              <a:ext uri="{FF2B5EF4-FFF2-40B4-BE49-F238E27FC236}">
                <a16:creationId xmlns:a16="http://schemas.microsoft.com/office/drawing/2014/main" id="{A3C9D33F-42AE-00A5-5329-B3EA515D48C3}"/>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0319AF8C-92E4-790A-59B7-244D9944A9E3}"/>
              </a:ext>
            </a:extLst>
          </p:cNvPr>
          <p:cNvSpPr>
            <a:spLocks noGrp="1"/>
          </p:cNvSpPr>
          <p:nvPr>
            <p:ph type="sldNum" sz="quarter" idx="12"/>
          </p:nvPr>
        </p:nvSpPr>
        <p:spPr/>
        <p:txBody>
          <a:bodyPr/>
          <a:lstStyle/>
          <a:p>
            <a:fld id="{2F1CC5B5-FFF3-4B2E-BBE1-EC3F4B2858E4}" type="slidenum">
              <a:rPr kumimoji="1" lang="ja-JP" altLang="en-US" smtClean="0"/>
              <a:t>‹#›</a:t>
            </a:fld>
            <a:endParaRPr kumimoji="1" lang="ja-JP" altLang="en-US" dirty="0"/>
          </a:p>
        </p:txBody>
      </p:sp>
    </p:spTree>
    <p:extLst>
      <p:ext uri="{BB962C8B-B14F-4D97-AF65-F5344CB8AC3E}">
        <p14:creationId xmlns:p14="http://schemas.microsoft.com/office/powerpoint/2010/main" val="1683238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タイトル スライド">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32C8EE2A-760D-9D4F-1993-9420D8B154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日付プレースホルダー 3">
            <a:extLst>
              <a:ext uri="{FF2B5EF4-FFF2-40B4-BE49-F238E27FC236}">
                <a16:creationId xmlns:a16="http://schemas.microsoft.com/office/drawing/2014/main" id="{050E39ED-BE27-2D6B-0E4D-0482C3BFB7F3}"/>
              </a:ext>
            </a:extLst>
          </p:cNvPr>
          <p:cNvSpPr>
            <a:spLocks noGrp="1"/>
          </p:cNvSpPr>
          <p:nvPr>
            <p:ph type="dt" sz="half" idx="10"/>
          </p:nvPr>
        </p:nvSpPr>
        <p:spPr/>
        <p:txBody>
          <a:bodyPr/>
          <a:lstStyle/>
          <a:p>
            <a:fld id="{A9EC2EF0-B8C6-4E65-B43F-2DF7DB4174A5}" type="datetimeFigureOut">
              <a:rPr kumimoji="1" lang="ja-JP" altLang="en-US" smtClean="0"/>
              <a:t>2024/2/13</a:t>
            </a:fld>
            <a:endParaRPr kumimoji="1" lang="ja-JP" altLang="en-US" dirty="0"/>
          </a:p>
        </p:txBody>
      </p:sp>
      <p:sp>
        <p:nvSpPr>
          <p:cNvPr id="5" name="フッター プレースホルダー 4">
            <a:extLst>
              <a:ext uri="{FF2B5EF4-FFF2-40B4-BE49-F238E27FC236}">
                <a16:creationId xmlns:a16="http://schemas.microsoft.com/office/drawing/2014/main" id="{A3C9D33F-42AE-00A5-5329-B3EA515D48C3}"/>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0319AF8C-92E4-790A-59B7-244D9944A9E3}"/>
              </a:ext>
            </a:extLst>
          </p:cNvPr>
          <p:cNvSpPr>
            <a:spLocks noGrp="1"/>
          </p:cNvSpPr>
          <p:nvPr>
            <p:ph type="sldNum" sz="quarter" idx="12"/>
          </p:nvPr>
        </p:nvSpPr>
        <p:spPr/>
        <p:txBody>
          <a:bodyPr/>
          <a:lstStyle/>
          <a:p>
            <a:fld id="{2F1CC5B5-FFF3-4B2E-BBE1-EC3F4B2858E4}" type="slidenum">
              <a:rPr kumimoji="1" lang="ja-JP" altLang="en-US" smtClean="0"/>
              <a:t>‹#›</a:t>
            </a:fld>
            <a:endParaRPr kumimoji="1" lang="ja-JP" altLang="en-US" dirty="0"/>
          </a:p>
        </p:txBody>
      </p:sp>
    </p:spTree>
    <p:extLst>
      <p:ext uri="{BB962C8B-B14F-4D97-AF65-F5344CB8AC3E}">
        <p14:creationId xmlns:p14="http://schemas.microsoft.com/office/powerpoint/2010/main" val="2322788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タイトル スライド">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24E3832F-AC85-747F-1FE1-7B2CA5095ED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日付プレースホルダー 3">
            <a:extLst>
              <a:ext uri="{FF2B5EF4-FFF2-40B4-BE49-F238E27FC236}">
                <a16:creationId xmlns:a16="http://schemas.microsoft.com/office/drawing/2014/main" id="{050E39ED-BE27-2D6B-0E4D-0482C3BFB7F3}"/>
              </a:ext>
            </a:extLst>
          </p:cNvPr>
          <p:cNvSpPr>
            <a:spLocks noGrp="1"/>
          </p:cNvSpPr>
          <p:nvPr>
            <p:ph type="dt" sz="half" idx="10"/>
          </p:nvPr>
        </p:nvSpPr>
        <p:spPr/>
        <p:txBody>
          <a:bodyPr/>
          <a:lstStyle/>
          <a:p>
            <a:fld id="{A9EC2EF0-B8C6-4E65-B43F-2DF7DB4174A5}" type="datetimeFigureOut">
              <a:rPr kumimoji="1" lang="ja-JP" altLang="en-US" smtClean="0"/>
              <a:t>2024/2/13</a:t>
            </a:fld>
            <a:endParaRPr kumimoji="1" lang="ja-JP" altLang="en-US" dirty="0"/>
          </a:p>
        </p:txBody>
      </p:sp>
      <p:sp>
        <p:nvSpPr>
          <p:cNvPr id="5" name="フッター プレースホルダー 4">
            <a:extLst>
              <a:ext uri="{FF2B5EF4-FFF2-40B4-BE49-F238E27FC236}">
                <a16:creationId xmlns:a16="http://schemas.microsoft.com/office/drawing/2014/main" id="{A3C9D33F-42AE-00A5-5329-B3EA515D48C3}"/>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0319AF8C-92E4-790A-59B7-244D9944A9E3}"/>
              </a:ext>
            </a:extLst>
          </p:cNvPr>
          <p:cNvSpPr>
            <a:spLocks noGrp="1"/>
          </p:cNvSpPr>
          <p:nvPr>
            <p:ph type="sldNum" sz="quarter" idx="12"/>
          </p:nvPr>
        </p:nvSpPr>
        <p:spPr/>
        <p:txBody>
          <a:bodyPr/>
          <a:lstStyle/>
          <a:p>
            <a:fld id="{2F1CC5B5-FFF3-4B2E-BBE1-EC3F4B2858E4}" type="slidenum">
              <a:rPr kumimoji="1" lang="ja-JP" altLang="en-US" smtClean="0"/>
              <a:t>‹#›</a:t>
            </a:fld>
            <a:endParaRPr kumimoji="1" lang="ja-JP" altLang="en-US" dirty="0"/>
          </a:p>
        </p:txBody>
      </p:sp>
    </p:spTree>
    <p:extLst>
      <p:ext uri="{BB962C8B-B14F-4D97-AF65-F5344CB8AC3E}">
        <p14:creationId xmlns:p14="http://schemas.microsoft.com/office/powerpoint/2010/main" val="2047833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タイトル スライド">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AF55EDAB-EB82-FFDE-5F4D-E52EAC1801B2}"/>
              </a:ext>
            </a:extLst>
          </p:cNvPr>
          <p:cNvPicPr>
            <a:picLocks noChangeAspect="1"/>
          </p:cNvPicPr>
          <p:nvPr userDrawn="1"/>
        </p:nvPicPr>
        <p:blipFill>
          <a:blip r:embed="rId2">
            <a:duotone>
              <a:prstClr val="black"/>
              <a:schemeClr val="tx1">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日付プレースホルダー 3">
            <a:extLst>
              <a:ext uri="{FF2B5EF4-FFF2-40B4-BE49-F238E27FC236}">
                <a16:creationId xmlns:a16="http://schemas.microsoft.com/office/drawing/2014/main" id="{050E39ED-BE27-2D6B-0E4D-0482C3BFB7F3}"/>
              </a:ext>
            </a:extLst>
          </p:cNvPr>
          <p:cNvSpPr>
            <a:spLocks noGrp="1"/>
          </p:cNvSpPr>
          <p:nvPr>
            <p:ph type="dt" sz="half" idx="10"/>
          </p:nvPr>
        </p:nvSpPr>
        <p:spPr/>
        <p:txBody>
          <a:bodyPr/>
          <a:lstStyle/>
          <a:p>
            <a:fld id="{A9EC2EF0-B8C6-4E65-B43F-2DF7DB4174A5}" type="datetimeFigureOut">
              <a:rPr kumimoji="1" lang="ja-JP" altLang="en-US" smtClean="0"/>
              <a:t>2024/2/13</a:t>
            </a:fld>
            <a:endParaRPr kumimoji="1" lang="ja-JP" altLang="en-US" dirty="0"/>
          </a:p>
        </p:txBody>
      </p:sp>
      <p:sp>
        <p:nvSpPr>
          <p:cNvPr id="5" name="フッター プレースホルダー 4">
            <a:extLst>
              <a:ext uri="{FF2B5EF4-FFF2-40B4-BE49-F238E27FC236}">
                <a16:creationId xmlns:a16="http://schemas.microsoft.com/office/drawing/2014/main" id="{A3C9D33F-42AE-00A5-5329-B3EA515D48C3}"/>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0319AF8C-92E4-790A-59B7-244D9944A9E3}"/>
              </a:ext>
            </a:extLst>
          </p:cNvPr>
          <p:cNvSpPr>
            <a:spLocks noGrp="1"/>
          </p:cNvSpPr>
          <p:nvPr>
            <p:ph type="sldNum" sz="quarter" idx="12"/>
          </p:nvPr>
        </p:nvSpPr>
        <p:spPr/>
        <p:txBody>
          <a:bodyPr/>
          <a:lstStyle/>
          <a:p>
            <a:fld id="{2F1CC5B5-FFF3-4B2E-BBE1-EC3F4B2858E4}" type="slidenum">
              <a:rPr kumimoji="1" lang="ja-JP" altLang="en-US" smtClean="0"/>
              <a:t>‹#›</a:t>
            </a:fld>
            <a:endParaRPr kumimoji="1" lang="ja-JP" altLang="en-US" dirty="0"/>
          </a:p>
        </p:txBody>
      </p:sp>
    </p:spTree>
    <p:extLst>
      <p:ext uri="{BB962C8B-B14F-4D97-AF65-F5344CB8AC3E}">
        <p14:creationId xmlns:p14="http://schemas.microsoft.com/office/powerpoint/2010/main" val="3203424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タイトル スライド">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D4BEF4A5-A7C3-EACB-E9D9-60658067F85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日付プレースホルダー 3">
            <a:extLst>
              <a:ext uri="{FF2B5EF4-FFF2-40B4-BE49-F238E27FC236}">
                <a16:creationId xmlns:a16="http://schemas.microsoft.com/office/drawing/2014/main" id="{050E39ED-BE27-2D6B-0E4D-0482C3BFB7F3}"/>
              </a:ext>
            </a:extLst>
          </p:cNvPr>
          <p:cNvSpPr>
            <a:spLocks noGrp="1"/>
          </p:cNvSpPr>
          <p:nvPr>
            <p:ph type="dt" sz="half" idx="10"/>
          </p:nvPr>
        </p:nvSpPr>
        <p:spPr/>
        <p:txBody>
          <a:bodyPr/>
          <a:lstStyle/>
          <a:p>
            <a:fld id="{A9EC2EF0-B8C6-4E65-B43F-2DF7DB4174A5}" type="datetimeFigureOut">
              <a:rPr kumimoji="1" lang="ja-JP" altLang="en-US" smtClean="0"/>
              <a:t>2024/2/13</a:t>
            </a:fld>
            <a:endParaRPr kumimoji="1" lang="ja-JP" altLang="en-US" dirty="0"/>
          </a:p>
        </p:txBody>
      </p:sp>
      <p:sp>
        <p:nvSpPr>
          <p:cNvPr id="5" name="フッター プレースホルダー 4">
            <a:extLst>
              <a:ext uri="{FF2B5EF4-FFF2-40B4-BE49-F238E27FC236}">
                <a16:creationId xmlns:a16="http://schemas.microsoft.com/office/drawing/2014/main" id="{A3C9D33F-42AE-00A5-5329-B3EA515D48C3}"/>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0319AF8C-92E4-790A-59B7-244D9944A9E3}"/>
              </a:ext>
            </a:extLst>
          </p:cNvPr>
          <p:cNvSpPr>
            <a:spLocks noGrp="1"/>
          </p:cNvSpPr>
          <p:nvPr>
            <p:ph type="sldNum" sz="quarter" idx="12"/>
          </p:nvPr>
        </p:nvSpPr>
        <p:spPr/>
        <p:txBody>
          <a:bodyPr/>
          <a:lstStyle/>
          <a:p>
            <a:fld id="{2F1CC5B5-FFF3-4B2E-BBE1-EC3F4B2858E4}" type="slidenum">
              <a:rPr kumimoji="1" lang="ja-JP" altLang="en-US" smtClean="0"/>
              <a:t>‹#›</a:t>
            </a:fld>
            <a:endParaRPr kumimoji="1" lang="ja-JP" altLang="en-US" dirty="0"/>
          </a:p>
        </p:txBody>
      </p:sp>
    </p:spTree>
    <p:extLst>
      <p:ext uri="{BB962C8B-B14F-4D97-AF65-F5344CB8AC3E}">
        <p14:creationId xmlns:p14="http://schemas.microsoft.com/office/powerpoint/2010/main" val="1844893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タイトル スライド">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28BFF800-C894-1429-8D4C-C1F61DA3BB5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日付プレースホルダー 3">
            <a:extLst>
              <a:ext uri="{FF2B5EF4-FFF2-40B4-BE49-F238E27FC236}">
                <a16:creationId xmlns:a16="http://schemas.microsoft.com/office/drawing/2014/main" id="{050E39ED-BE27-2D6B-0E4D-0482C3BFB7F3}"/>
              </a:ext>
            </a:extLst>
          </p:cNvPr>
          <p:cNvSpPr>
            <a:spLocks noGrp="1"/>
          </p:cNvSpPr>
          <p:nvPr>
            <p:ph type="dt" sz="half" idx="10"/>
          </p:nvPr>
        </p:nvSpPr>
        <p:spPr/>
        <p:txBody>
          <a:bodyPr/>
          <a:lstStyle/>
          <a:p>
            <a:fld id="{A9EC2EF0-B8C6-4E65-B43F-2DF7DB4174A5}" type="datetimeFigureOut">
              <a:rPr kumimoji="1" lang="ja-JP" altLang="en-US" smtClean="0"/>
              <a:t>2024/2/13</a:t>
            </a:fld>
            <a:endParaRPr kumimoji="1" lang="ja-JP" altLang="en-US" dirty="0"/>
          </a:p>
        </p:txBody>
      </p:sp>
      <p:sp>
        <p:nvSpPr>
          <p:cNvPr id="5" name="フッター プレースホルダー 4">
            <a:extLst>
              <a:ext uri="{FF2B5EF4-FFF2-40B4-BE49-F238E27FC236}">
                <a16:creationId xmlns:a16="http://schemas.microsoft.com/office/drawing/2014/main" id="{A3C9D33F-42AE-00A5-5329-B3EA515D48C3}"/>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0319AF8C-92E4-790A-59B7-244D9944A9E3}"/>
              </a:ext>
            </a:extLst>
          </p:cNvPr>
          <p:cNvSpPr>
            <a:spLocks noGrp="1"/>
          </p:cNvSpPr>
          <p:nvPr>
            <p:ph type="sldNum" sz="quarter" idx="12"/>
          </p:nvPr>
        </p:nvSpPr>
        <p:spPr/>
        <p:txBody>
          <a:bodyPr/>
          <a:lstStyle/>
          <a:p>
            <a:fld id="{2F1CC5B5-FFF3-4B2E-BBE1-EC3F4B2858E4}" type="slidenum">
              <a:rPr kumimoji="1" lang="ja-JP" altLang="en-US" smtClean="0"/>
              <a:t>‹#›</a:t>
            </a:fld>
            <a:endParaRPr kumimoji="1" lang="ja-JP" altLang="en-US" dirty="0"/>
          </a:p>
        </p:txBody>
      </p:sp>
    </p:spTree>
    <p:extLst>
      <p:ext uri="{BB962C8B-B14F-4D97-AF65-F5344CB8AC3E}">
        <p14:creationId xmlns:p14="http://schemas.microsoft.com/office/powerpoint/2010/main" val="2062242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タイトル スライド">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7868B028-7B8B-C0F8-BC11-A297632E59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日付プレースホルダー 3">
            <a:extLst>
              <a:ext uri="{FF2B5EF4-FFF2-40B4-BE49-F238E27FC236}">
                <a16:creationId xmlns:a16="http://schemas.microsoft.com/office/drawing/2014/main" id="{050E39ED-BE27-2D6B-0E4D-0482C3BFB7F3}"/>
              </a:ext>
            </a:extLst>
          </p:cNvPr>
          <p:cNvSpPr>
            <a:spLocks noGrp="1"/>
          </p:cNvSpPr>
          <p:nvPr>
            <p:ph type="dt" sz="half" idx="10"/>
          </p:nvPr>
        </p:nvSpPr>
        <p:spPr/>
        <p:txBody>
          <a:bodyPr/>
          <a:lstStyle/>
          <a:p>
            <a:fld id="{A9EC2EF0-B8C6-4E65-B43F-2DF7DB4174A5}" type="datetimeFigureOut">
              <a:rPr kumimoji="1" lang="ja-JP" altLang="en-US" smtClean="0"/>
              <a:t>2024/2/13</a:t>
            </a:fld>
            <a:endParaRPr kumimoji="1" lang="ja-JP" altLang="en-US" dirty="0"/>
          </a:p>
        </p:txBody>
      </p:sp>
      <p:sp>
        <p:nvSpPr>
          <p:cNvPr id="5" name="フッター プレースホルダー 4">
            <a:extLst>
              <a:ext uri="{FF2B5EF4-FFF2-40B4-BE49-F238E27FC236}">
                <a16:creationId xmlns:a16="http://schemas.microsoft.com/office/drawing/2014/main" id="{A3C9D33F-42AE-00A5-5329-B3EA515D48C3}"/>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0319AF8C-92E4-790A-59B7-244D9944A9E3}"/>
              </a:ext>
            </a:extLst>
          </p:cNvPr>
          <p:cNvSpPr>
            <a:spLocks noGrp="1"/>
          </p:cNvSpPr>
          <p:nvPr>
            <p:ph type="sldNum" sz="quarter" idx="12"/>
          </p:nvPr>
        </p:nvSpPr>
        <p:spPr/>
        <p:txBody>
          <a:bodyPr/>
          <a:lstStyle/>
          <a:p>
            <a:fld id="{2F1CC5B5-FFF3-4B2E-BBE1-EC3F4B2858E4}" type="slidenum">
              <a:rPr kumimoji="1" lang="ja-JP" altLang="en-US" smtClean="0"/>
              <a:t>‹#›</a:t>
            </a:fld>
            <a:endParaRPr kumimoji="1" lang="ja-JP" altLang="en-US" dirty="0"/>
          </a:p>
        </p:txBody>
      </p:sp>
    </p:spTree>
    <p:extLst>
      <p:ext uri="{BB962C8B-B14F-4D97-AF65-F5344CB8AC3E}">
        <p14:creationId xmlns:p14="http://schemas.microsoft.com/office/powerpoint/2010/main" val="62263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タイトル スライド">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B539EB6A-F74E-0FD3-59F9-FCF2C0A1C0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4" name="日付プレースホルダー 3">
            <a:extLst>
              <a:ext uri="{FF2B5EF4-FFF2-40B4-BE49-F238E27FC236}">
                <a16:creationId xmlns:a16="http://schemas.microsoft.com/office/drawing/2014/main" id="{050E39ED-BE27-2D6B-0E4D-0482C3BFB7F3}"/>
              </a:ext>
            </a:extLst>
          </p:cNvPr>
          <p:cNvSpPr>
            <a:spLocks noGrp="1"/>
          </p:cNvSpPr>
          <p:nvPr>
            <p:ph type="dt" sz="half" idx="10"/>
          </p:nvPr>
        </p:nvSpPr>
        <p:spPr/>
        <p:txBody>
          <a:bodyPr/>
          <a:lstStyle/>
          <a:p>
            <a:fld id="{A9EC2EF0-B8C6-4E65-B43F-2DF7DB4174A5}" type="datetimeFigureOut">
              <a:rPr kumimoji="1" lang="ja-JP" altLang="en-US" smtClean="0"/>
              <a:t>2024/2/13</a:t>
            </a:fld>
            <a:endParaRPr kumimoji="1" lang="ja-JP" altLang="en-US" dirty="0"/>
          </a:p>
        </p:txBody>
      </p:sp>
      <p:sp>
        <p:nvSpPr>
          <p:cNvPr id="5" name="フッター プレースホルダー 4">
            <a:extLst>
              <a:ext uri="{FF2B5EF4-FFF2-40B4-BE49-F238E27FC236}">
                <a16:creationId xmlns:a16="http://schemas.microsoft.com/office/drawing/2014/main" id="{A3C9D33F-42AE-00A5-5329-B3EA515D48C3}"/>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0319AF8C-92E4-790A-59B7-244D9944A9E3}"/>
              </a:ext>
            </a:extLst>
          </p:cNvPr>
          <p:cNvSpPr>
            <a:spLocks noGrp="1"/>
          </p:cNvSpPr>
          <p:nvPr>
            <p:ph type="sldNum" sz="quarter" idx="12"/>
          </p:nvPr>
        </p:nvSpPr>
        <p:spPr/>
        <p:txBody>
          <a:bodyPr/>
          <a:lstStyle/>
          <a:p>
            <a:fld id="{2F1CC5B5-FFF3-4B2E-BBE1-EC3F4B2858E4}" type="slidenum">
              <a:rPr kumimoji="1" lang="ja-JP" altLang="en-US" smtClean="0"/>
              <a:t>‹#›</a:t>
            </a:fld>
            <a:endParaRPr kumimoji="1" lang="ja-JP" altLang="en-US" dirty="0"/>
          </a:p>
        </p:txBody>
      </p:sp>
    </p:spTree>
    <p:extLst>
      <p:ext uri="{BB962C8B-B14F-4D97-AF65-F5344CB8AC3E}">
        <p14:creationId xmlns:p14="http://schemas.microsoft.com/office/powerpoint/2010/main" val="2380476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2864D14-4487-E230-5772-D29A7B6A17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9FC958A-F0BF-119D-6201-B26A5DE6B8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1C01B3E-E589-5BA9-BC79-EAC567CAF4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EC2EF0-B8C6-4E65-B43F-2DF7DB4174A5}" type="datetimeFigureOut">
              <a:rPr kumimoji="1" lang="ja-JP" altLang="en-US" smtClean="0"/>
              <a:t>2024/2/13</a:t>
            </a:fld>
            <a:endParaRPr kumimoji="1" lang="ja-JP" altLang="en-US" dirty="0"/>
          </a:p>
        </p:txBody>
      </p:sp>
      <p:sp>
        <p:nvSpPr>
          <p:cNvPr id="5" name="フッター プレースホルダー 4">
            <a:extLst>
              <a:ext uri="{FF2B5EF4-FFF2-40B4-BE49-F238E27FC236}">
                <a16:creationId xmlns:a16="http://schemas.microsoft.com/office/drawing/2014/main" id="{8E9C624D-B14A-E954-73D6-2E5CFB1848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a:extLst>
              <a:ext uri="{FF2B5EF4-FFF2-40B4-BE49-F238E27FC236}">
                <a16:creationId xmlns:a16="http://schemas.microsoft.com/office/drawing/2014/main" id="{DE275C30-CD6C-9E58-9180-AB96D62501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CC5B5-FFF3-4B2E-BBE1-EC3F4B2858E4}" type="slidenum">
              <a:rPr kumimoji="1" lang="ja-JP" altLang="en-US" smtClean="0"/>
              <a:t>‹#›</a:t>
            </a:fld>
            <a:endParaRPr kumimoji="1" lang="ja-JP" altLang="en-US" dirty="0"/>
          </a:p>
        </p:txBody>
      </p:sp>
    </p:spTree>
    <p:extLst>
      <p:ext uri="{BB962C8B-B14F-4D97-AF65-F5344CB8AC3E}">
        <p14:creationId xmlns:p14="http://schemas.microsoft.com/office/powerpoint/2010/main" val="3893047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9.sv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9.xml"/><Relationship Id="rId1" Type="http://schemas.openxmlformats.org/officeDocument/2006/relationships/vmlDrawing" Target="../drawings/vmlDrawing1.vml"/><Relationship Id="rId5" Type="http://schemas.openxmlformats.org/officeDocument/2006/relationships/image" Target="../media/image29.emf"/><Relationship Id="rId4" Type="http://schemas.openxmlformats.org/officeDocument/2006/relationships/package" Target="../embeddings/Microsoft_Excel_Worksheet.xlsx"/></Relationships>
</file>

<file path=ppt/slides/_rels/slide28.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30.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A0F1E93-111C-3D1E-8787-D962FB397DE8}"/>
              </a:ext>
            </a:extLst>
          </p:cNvPr>
          <p:cNvSpPr txBox="1"/>
          <p:nvPr/>
        </p:nvSpPr>
        <p:spPr>
          <a:xfrm>
            <a:off x="331365" y="2423992"/>
            <a:ext cx="11529268" cy="1244508"/>
          </a:xfrm>
          <a:prstGeom prst="rect">
            <a:avLst/>
          </a:prstGeom>
          <a:noFill/>
        </p:spPr>
        <p:txBody>
          <a:bodyPr wrap="square" rtlCol="0">
            <a:spAutoFit/>
          </a:bodyPr>
          <a:lstStyle/>
          <a:p>
            <a:pPr algn="ctr">
              <a:lnSpc>
                <a:spcPct val="90000"/>
              </a:lnSpc>
              <a:spcBef>
                <a:spcPct val="0"/>
              </a:spcBef>
            </a:pPr>
            <a:r>
              <a:rPr lang="ja-JP" altLang="ja-JP" sz="3450" b="1" dirty="0">
                <a:solidFill>
                  <a:schemeClr val="bg1"/>
                </a:solidFill>
                <a:latin typeface="+mn-ea"/>
                <a:cs typeface="+mj-cs"/>
              </a:rPr>
              <a:t>テクニカル指標を用いた</a:t>
            </a:r>
            <a:r>
              <a:rPr lang="en-US" altLang="ja-JP" sz="3450" b="1" dirty="0">
                <a:solidFill>
                  <a:schemeClr val="bg1"/>
                </a:solidFill>
                <a:latin typeface="+mn-ea"/>
                <a:cs typeface="+mj-cs"/>
              </a:rPr>
              <a:t>LSTM</a:t>
            </a:r>
            <a:r>
              <a:rPr lang="ja-JP" altLang="ja-JP" sz="3450" b="1" dirty="0">
                <a:solidFill>
                  <a:schemeClr val="bg1"/>
                </a:solidFill>
                <a:latin typeface="+mn-ea"/>
                <a:cs typeface="+mj-cs"/>
              </a:rPr>
              <a:t>モデルによる株価予測</a:t>
            </a:r>
          </a:p>
          <a:p>
            <a:pPr algn="ctr">
              <a:lnSpc>
                <a:spcPct val="90000"/>
              </a:lnSpc>
              <a:spcBef>
                <a:spcPct val="0"/>
              </a:spcBef>
            </a:pPr>
            <a:r>
              <a:rPr lang="en-US" altLang="ja-JP" sz="2400" b="1" dirty="0">
                <a:solidFill>
                  <a:schemeClr val="bg1"/>
                </a:solidFill>
                <a:latin typeface="+mn-ea"/>
                <a:cs typeface="+mj-cs"/>
              </a:rPr>
              <a:t>Prediction of Stock Price using LSTM model</a:t>
            </a:r>
          </a:p>
          <a:p>
            <a:pPr algn="ctr">
              <a:lnSpc>
                <a:spcPct val="90000"/>
              </a:lnSpc>
              <a:spcBef>
                <a:spcPct val="0"/>
              </a:spcBef>
            </a:pPr>
            <a:r>
              <a:rPr lang="en-US" altLang="ja-JP" sz="2400" b="1" dirty="0">
                <a:solidFill>
                  <a:schemeClr val="bg1"/>
                </a:solidFill>
                <a:latin typeface="+mn-ea"/>
                <a:cs typeface="+mj-cs"/>
              </a:rPr>
              <a:t>with Technical Indicators</a:t>
            </a:r>
            <a:endParaRPr lang="ja-JP" altLang="ja-JP" sz="2400" b="1" dirty="0">
              <a:solidFill>
                <a:schemeClr val="bg1"/>
              </a:solidFill>
              <a:latin typeface="+mn-ea"/>
              <a:cs typeface="+mj-cs"/>
            </a:endParaRPr>
          </a:p>
        </p:txBody>
      </p:sp>
      <p:sp>
        <p:nvSpPr>
          <p:cNvPr id="3" name="字幕 2">
            <a:extLst>
              <a:ext uri="{FF2B5EF4-FFF2-40B4-BE49-F238E27FC236}">
                <a16:creationId xmlns:a16="http://schemas.microsoft.com/office/drawing/2014/main" id="{933CFF9D-FC15-4A31-50C2-88098A04A7D4}"/>
              </a:ext>
            </a:extLst>
          </p:cNvPr>
          <p:cNvSpPr txBox="1">
            <a:spLocks/>
          </p:cNvSpPr>
          <p:nvPr/>
        </p:nvSpPr>
        <p:spPr>
          <a:xfrm>
            <a:off x="3161927" y="4183226"/>
            <a:ext cx="5868144" cy="4263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800" b="1" dirty="0">
                <a:solidFill>
                  <a:schemeClr val="bg1"/>
                </a:solidFill>
                <a:latin typeface="+mn-ea"/>
              </a:rPr>
              <a:t>統計解析研究室</a:t>
            </a:r>
            <a:endParaRPr lang="en-US" altLang="ja-JP" sz="1800" b="1" dirty="0">
              <a:solidFill>
                <a:schemeClr val="bg1"/>
              </a:solidFill>
              <a:latin typeface="+mn-ea"/>
            </a:endParaRPr>
          </a:p>
        </p:txBody>
      </p:sp>
      <p:sp>
        <p:nvSpPr>
          <p:cNvPr id="4" name="テキスト ボックス 3">
            <a:extLst>
              <a:ext uri="{FF2B5EF4-FFF2-40B4-BE49-F238E27FC236}">
                <a16:creationId xmlns:a16="http://schemas.microsoft.com/office/drawing/2014/main" id="{D8B8AC48-0818-2DEF-29FE-A48BB2681351}"/>
              </a:ext>
            </a:extLst>
          </p:cNvPr>
          <p:cNvSpPr txBox="1"/>
          <p:nvPr/>
        </p:nvSpPr>
        <p:spPr>
          <a:xfrm>
            <a:off x="4647006" y="4508894"/>
            <a:ext cx="2897986" cy="344133"/>
          </a:xfrm>
          <a:prstGeom prst="rect">
            <a:avLst/>
          </a:prstGeom>
          <a:noFill/>
        </p:spPr>
        <p:txBody>
          <a:bodyPr wrap="square" rtlCol="0">
            <a:spAutoFit/>
          </a:bodyPr>
          <a:lstStyle/>
          <a:p>
            <a:pPr lvl="0" algn="ctr" defTabSz="914400">
              <a:lnSpc>
                <a:spcPct val="90000"/>
              </a:lnSpc>
              <a:spcBef>
                <a:spcPts val="1000"/>
              </a:spcBef>
              <a:spcAft>
                <a:spcPts val="1200"/>
              </a:spcAft>
            </a:pPr>
            <a:r>
              <a:rPr kumimoji="1" lang="en-US" altLang="ja-JP" b="1" dirty="0">
                <a:solidFill>
                  <a:schemeClr val="bg1"/>
                </a:solidFill>
                <a:latin typeface="游ゴシック" panose="020B0400000000000000" pitchFamily="50" charset="-128"/>
              </a:rPr>
              <a:t>5CS29</a:t>
            </a:r>
            <a:r>
              <a:rPr kumimoji="1" lang="ja-JP" altLang="en-US" b="1" dirty="0">
                <a:solidFill>
                  <a:schemeClr val="bg1"/>
                </a:solidFill>
                <a:latin typeface="游ゴシック" panose="020B0400000000000000" pitchFamily="50" charset="-128"/>
              </a:rPr>
              <a:t>　中作眞仁</a:t>
            </a:r>
            <a:endParaRPr kumimoji="1" lang="en-US" altLang="ja-JP" dirty="0">
              <a:solidFill>
                <a:schemeClr val="bg1"/>
              </a:solidFill>
            </a:endParaRPr>
          </a:p>
        </p:txBody>
      </p:sp>
      <p:cxnSp>
        <p:nvCxnSpPr>
          <p:cNvPr id="6" name="直線コネクタ 5">
            <a:extLst>
              <a:ext uri="{FF2B5EF4-FFF2-40B4-BE49-F238E27FC236}">
                <a16:creationId xmlns:a16="http://schemas.microsoft.com/office/drawing/2014/main" id="{171114E8-D23D-16EB-97D4-AC41DB74E090}"/>
              </a:ext>
            </a:extLst>
          </p:cNvPr>
          <p:cNvCxnSpPr>
            <a:cxnSpLocks/>
          </p:cNvCxnSpPr>
          <p:nvPr/>
        </p:nvCxnSpPr>
        <p:spPr>
          <a:xfrm>
            <a:off x="796954" y="3749205"/>
            <a:ext cx="1054496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スライド番号プレースホルダー 4">
            <a:extLst>
              <a:ext uri="{FF2B5EF4-FFF2-40B4-BE49-F238E27FC236}">
                <a16:creationId xmlns:a16="http://schemas.microsoft.com/office/drawing/2014/main" id="{AB9C9D42-FF9C-4B55-A6F5-6F3DC3BB7BF5}"/>
              </a:ext>
            </a:extLst>
          </p:cNvPr>
          <p:cNvSpPr>
            <a:spLocks noGrp="1"/>
          </p:cNvSpPr>
          <p:nvPr>
            <p:ph type="sldNum" sz="quarter" idx="12"/>
          </p:nvPr>
        </p:nvSpPr>
        <p:spPr/>
        <p:txBody>
          <a:bodyPr/>
          <a:lstStyle/>
          <a:p>
            <a:fld id="{2F1CC5B5-FFF3-4B2E-BBE1-EC3F4B2858E4}" type="slidenum">
              <a:rPr kumimoji="1" lang="ja-JP" altLang="en-US" smtClean="0"/>
              <a:t>1</a:t>
            </a:fld>
            <a:endParaRPr kumimoji="1" lang="ja-JP" altLang="en-US" dirty="0"/>
          </a:p>
        </p:txBody>
      </p:sp>
    </p:spTree>
    <p:extLst>
      <p:ext uri="{BB962C8B-B14F-4D97-AF65-F5344CB8AC3E}">
        <p14:creationId xmlns:p14="http://schemas.microsoft.com/office/powerpoint/2010/main" val="3691172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77A1E44-98CB-6A81-C9F3-3C6A8774CE1E}"/>
              </a:ext>
            </a:extLst>
          </p:cNvPr>
          <p:cNvSpPr txBox="1"/>
          <p:nvPr/>
        </p:nvSpPr>
        <p:spPr>
          <a:xfrm>
            <a:off x="467740" y="592183"/>
            <a:ext cx="8127999" cy="707886"/>
          </a:xfrm>
          <a:prstGeom prst="rect">
            <a:avLst/>
          </a:prstGeom>
          <a:noFill/>
        </p:spPr>
        <p:txBody>
          <a:bodyPr wrap="square" rtlCol="0">
            <a:spAutoFit/>
          </a:bodyPr>
          <a:lstStyle/>
          <a:p>
            <a:pPr algn="l"/>
            <a:r>
              <a:rPr kumimoji="1" lang="ja-JP" altLang="en-US" sz="4000" b="1" dirty="0">
                <a:solidFill>
                  <a:schemeClr val="bg2"/>
                </a:solidFill>
                <a:latin typeface="メイリオ" panose="020B0604030504040204" pitchFamily="50" charset="-128"/>
                <a:ea typeface="メイリオ" panose="020B0604030504040204" pitchFamily="50" charset="-128"/>
              </a:rPr>
              <a:t>データ取得</a:t>
            </a:r>
            <a:r>
              <a:rPr kumimoji="1" lang="en-US" altLang="ja-JP" sz="4000" b="1" dirty="0">
                <a:solidFill>
                  <a:schemeClr val="bg2"/>
                </a:solidFill>
                <a:latin typeface="メイリオ" panose="020B0604030504040204" pitchFamily="50" charset="-128"/>
                <a:ea typeface="メイリオ" panose="020B0604030504040204" pitchFamily="50" charset="-128"/>
              </a:rPr>
              <a:t>(</a:t>
            </a:r>
            <a:r>
              <a:rPr lang="ja-JP" altLang="en-US" sz="4000" b="1" dirty="0">
                <a:solidFill>
                  <a:schemeClr val="bg2"/>
                </a:solidFill>
                <a:latin typeface="メイリオ" panose="020B0604030504040204" pitchFamily="50" charset="-128"/>
                <a:ea typeface="メイリオ" panose="020B0604030504040204" pitchFamily="50" charset="-128"/>
              </a:rPr>
              <a:t>日次</a:t>
            </a:r>
            <a:r>
              <a:rPr kumimoji="1" lang="ja-JP" altLang="en-US" sz="4000" b="1" dirty="0">
                <a:solidFill>
                  <a:schemeClr val="bg2"/>
                </a:solidFill>
                <a:latin typeface="メイリオ" panose="020B0604030504040204" pitchFamily="50" charset="-128"/>
                <a:ea typeface="メイリオ" panose="020B0604030504040204" pitchFamily="50" charset="-128"/>
              </a:rPr>
              <a:t>データ</a:t>
            </a:r>
            <a:r>
              <a:rPr kumimoji="1" lang="en-US" altLang="ja-JP" sz="4000" b="1" dirty="0">
                <a:solidFill>
                  <a:schemeClr val="bg2"/>
                </a:solidFill>
                <a:latin typeface="メイリオ" panose="020B0604030504040204" pitchFamily="50" charset="-128"/>
                <a:ea typeface="メイリオ" panose="020B0604030504040204" pitchFamily="50" charset="-128"/>
              </a:rPr>
              <a:t>)</a:t>
            </a:r>
            <a:endParaRPr kumimoji="1" lang="ja-JP" altLang="en-US" sz="4000" b="1" dirty="0">
              <a:solidFill>
                <a:schemeClr val="bg2"/>
              </a:solidFill>
              <a:latin typeface="メイリオ" panose="020B0604030504040204" pitchFamily="50" charset="-128"/>
              <a:ea typeface="メイリオ" panose="020B0604030504040204" pitchFamily="50" charset="-128"/>
            </a:endParaRPr>
          </a:p>
        </p:txBody>
      </p:sp>
      <p:graphicFrame>
        <p:nvGraphicFramePr>
          <p:cNvPr id="4" name="表 3">
            <a:extLst>
              <a:ext uri="{FF2B5EF4-FFF2-40B4-BE49-F238E27FC236}">
                <a16:creationId xmlns:a16="http://schemas.microsoft.com/office/drawing/2014/main" id="{5C40DCDD-C9EF-4A21-858F-BDF2DCB8F365}"/>
              </a:ext>
            </a:extLst>
          </p:cNvPr>
          <p:cNvGraphicFramePr>
            <a:graphicFrameLocks noGrp="1"/>
          </p:cNvGraphicFramePr>
          <p:nvPr>
            <p:extLst/>
          </p:nvPr>
        </p:nvGraphicFramePr>
        <p:xfrm>
          <a:off x="155493" y="1857027"/>
          <a:ext cx="6074575" cy="4358640"/>
        </p:xfrm>
        <a:graphic>
          <a:graphicData uri="http://schemas.openxmlformats.org/drawingml/2006/table">
            <a:tbl>
              <a:tblPr firstRow="1" bandRow="1">
                <a:tableStyleId>{F5AB1C69-6EDB-4FF4-983F-18BD219EF322}</a:tableStyleId>
              </a:tblPr>
              <a:tblGrid>
                <a:gridCol w="1459932">
                  <a:extLst>
                    <a:ext uri="{9D8B030D-6E8A-4147-A177-3AD203B41FA5}">
                      <a16:colId xmlns:a16="http://schemas.microsoft.com/office/drawing/2014/main" val="257022249"/>
                    </a:ext>
                  </a:extLst>
                </a:gridCol>
                <a:gridCol w="3057986">
                  <a:extLst>
                    <a:ext uri="{9D8B030D-6E8A-4147-A177-3AD203B41FA5}">
                      <a16:colId xmlns:a16="http://schemas.microsoft.com/office/drawing/2014/main" val="1707610998"/>
                    </a:ext>
                  </a:extLst>
                </a:gridCol>
                <a:gridCol w="1556657">
                  <a:extLst>
                    <a:ext uri="{9D8B030D-6E8A-4147-A177-3AD203B41FA5}">
                      <a16:colId xmlns:a16="http://schemas.microsoft.com/office/drawing/2014/main" val="694413283"/>
                    </a:ext>
                  </a:extLst>
                </a:gridCol>
              </a:tblGrid>
              <a:tr h="370840">
                <a:tc>
                  <a:txBody>
                    <a:bodyPr/>
                    <a:lstStyle/>
                    <a:p>
                      <a:r>
                        <a:rPr kumimoji="1" lang="ja-JP" altLang="en-US" sz="2000" dirty="0">
                          <a:latin typeface="メイリオ" panose="020B0604030504040204" pitchFamily="50" charset="-128"/>
                          <a:ea typeface="メイリオ" panose="020B0604030504040204" pitchFamily="50" charset="-128"/>
                        </a:rPr>
                        <a:t>業種</a:t>
                      </a:r>
                    </a:p>
                  </a:txBody>
                  <a:tcPr>
                    <a:solidFill>
                      <a:schemeClr val="tx1">
                        <a:lumMod val="85000"/>
                        <a:lumOff val="15000"/>
                      </a:schemeClr>
                    </a:solidFill>
                  </a:tcPr>
                </a:tc>
                <a:tc>
                  <a:txBody>
                    <a:bodyPr/>
                    <a:lstStyle/>
                    <a:p>
                      <a:r>
                        <a:rPr kumimoji="1" lang="ja-JP" altLang="en-US" sz="2000" dirty="0">
                          <a:latin typeface="メイリオ" panose="020B0604030504040204" pitchFamily="50" charset="-128"/>
                          <a:ea typeface="メイリオ" panose="020B0604030504040204" pitchFamily="50" charset="-128"/>
                        </a:rPr>
                        <a:t>銘柄</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ニューヨーク市場</a:t>
                      </a: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a:txBody>
                  <a:tcPr>
                    <a:solidFill>
                      <a:schemeClr val="tx1">
                        <a:lumMod val="85000"/>
                        <a:lumOff val="15000"/>
                      </a:schemeClr>
                    </a:solidFill>
                  </a:tcPr>
                </a:tc>
                <a:tc>
                  <a:txBody>
                    <a:bodyPr/>
                    <a:lstStyle/>
                    <a:p>
                      <a:r>
                        <a:rPr kumimoji="1" lang="ja-JP" altLang="en-US" sz="2000" dirty="0">
                          <a:latin typeface="メイリオ" panose="020B0604030504040204" pitchFamily="50" charset="-128"/>
                          <a:ea typeface="メイリオ" panose="020B0604030504040204" pitchFamily="50" charset="-128"/>
                        </a:rPr>
                        <a:t>ティッカー</a:t>
                      </a:r>
                    </a:p>
                  </a:txBody>
                  <a:tcPr>
                    <a:solidFill>
                      <a:schemeClr val="tx1">
                        <a:lumMod val="85000"/>
                        <a:lumOff val="15000"/>
                      </a:schemeClr>
                    </a:solidFill>
                  </a:tcPr>
                </a:tc>
                <a:extLst>
                  <a:ext uri="{0D108BD9-81ED-4DB2-BD59-A6C34878D82A}">
                    <a16:rowId xmlns:a16="http://schemas.microsoft.com/office/drawing/2014/main" val="118920044"/>
                  </a:ext>
                </a:extLst>
              </a:tr>
              <a:tr h="370840">
                <a:tc>
                  <a:txBody>
                    <a:bodyPr/>
                    <a:lstStyle/>
                    <a:p>
                      <a:r>
                        <a:rPr kumimoji="1" lang="ja-JP" altLang="en-US" sz="2000" dirty="0">
                          <a:latin typeface="メイリオ" panose="020B0604030504040204" pitchFamily="50" charset="-128"/>
                          <a:ea typeface="メイリオ" panose="020B0604030504040204" pitchFamily="50" charset="-128"/>
                        </a:rPr>
                        <a:t>半導体</a:t>
                      </a:r>
                    </a:p>
                  </a:txBody>
                  <a:tcPr/>
                </a:tc>
                <a:tc>
                  <a:txBody>
                    <a:bodyPr/>
                    <a:lstStyle/>
                    <a:p>
                      <a:r>
                        <a:rPr kumimoji="1" lang="en-US" altLang="ja-JP" sz="2000" dirty="0">
                          <a:latin typeface="メイリオ" panose="020B0604030504040204" pitchFamily="50" charset="-128"/>
                          <a:ea typeface="メイリオ" panose="020B0604030504040204" pitchFamily="50" charset="-128"/>
                        </a:rPr>
                        <a:t>NVIDIA</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r>
                        <a:rPr kumimoji="1" lang="en-US" altLang="ja-JP" sz="2000" dirty="0">
                          <a:latin typeface="メイリオ" panose="020B0604030504040204" pitchFamily="50" charset="-128"/>
                          <a:ea typeface="メイリオ" panose="020B0604030504040204" pitchFamily="50" charset="-128"/>
                        </a:rPr>
                        <a:t>NVDA</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065648293"/>
                  </a:ext>
                </a:extLst>
              </a:tr>
              <a:tr h="370840">
                <a:tc>
                  <a:txBody>
                    <a:bodyPr/>
                    <a:lstStyle/>
                    <a:p>
                      <a:r>
                        <a:rPr kumimoji="1" lang="ja-JP" altLang="en-US" sz="2000" dirty="0">
                          <a:latin typeface="メイリオ" panose="020B0604030504040204" pitchFamily="50" charset="-128"/>
                          <a:ea typeface="メイリオ" panose="020B0604030504040204" pitchFamily="50" charset="-128"/>
                        </a:rPr>
                        <a:t>医薬品</a:t>
                      </a:r>
                    </a:p>
                  </a:txBody>
                  <a:tcPr/>
                </a:tc>
                <a:tc>
                  <a:txBody>
                    <a:bodyPr/>
                    <a:lstStyle/>
                    <a:p>
                      <a:r>
                        <a:rPr kumimoji="1" lang="en-US" altLang="ja-JP" sz="2000" dirty="0">
                          <a:latin typeface="メイリオ" panose="020B0604030504040204" pitchFamily="50" charset="-128"/>
                          <a:ea typeface="メイリオ" panose="020B0604030504040204" pitchFamily="50" charset="-128"/>
                        </a:rPr>
                        <a:t>Pfizer</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r>
                        <a:rPr kumimoji="1" lang="en-US" altLang="ja-JP" sz="2000" dirty="0">
                          <a:latin typeface="メイリオ" panose="020B0604030504040204" pitchFamily="50" charset="-128"/>
                          <a:ea typeface="メイリオ" panose="020B0604030504040204" pitchFamily="50" charset="-128"/>
                        </a:rPr>
                        <a:t>PFE</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932112245"/>
                  </a:ext>
                </a:extLst>
              </a:tr>
              <a:tr h="370840">
                <a:tc>
                  <a:txBody>
                    <a:bodyPr/>
                    <a:lstStyle/>
                    <a:p>
                      <a:r>
                        <a:rPr kumimoji="1" lang="ja-JP" altLang="en-US" sz="2000">
                          <a:latin typeface="メイリオ" panose="020B0604030504040204" pitchFamily="50" charset="-128"/>
                          <a:ea typeface="メイリオ" panose="020B0604030504040204" pitchFamily="50" charset="-128"/>
                        </a:rPr>
                        <a:t>統合石油</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r>
                        <a:rPr kumimoji="1" lang="en-US" altLang="ja-JP" sz="2000" dirty="0">
                          <a:latin typeface="メイリオ" panose="020B0604030504040204" pitchFamily="50" charset="-128"/>
                          <a:ea typeface="メイリオ" panose="020B0604030504040204" pitchFamily="50" charset="-128"/>
                        </a:rPr>
                        <a:t>Exxon Mobil</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r>
                        <a:rPr kumimoji="1" lang="en-US" altLang="ja-JP" sz="2000" dirty="0">
                          <a:latin typeface="メイリオ" panose="020B0604030504040204" pitchFamily="50" charset="-128"/>
                          <a:ea typeface="メイリオ" panose="020B0604030504040204" pitchFamily="50" charset="-128"/>
                        </a:rPr>
                        <a:t>XOM</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504492567"/>
                  </a:ext>
                </a:extLst>
              </a:tr>
              <a:tr h="370840">
                <a:tc>
                  <a:txBody>
                    <a:bodyPr/>
                    <a:lstStyle/>
                    <a:p>
                      <a:r>
                        <a:rPr kumimoji="1" lang="ja-JP" altLang="en-US" sz="2000" dirty="0">
                          <a:latin typeface="メイリオ" panose="020B0604030504040204" pitchFamily="50" charset="-128"/>
                          <a:ea typeface="メイリオ" panose="020B0604030504040204" pitchFamily="50" charset="-128"/>
                        </a:rPr>
                        <a:t>金融</a:t>
                      </a:r>
                    </a:p>
                  </a:txBody>
                  <a:tcPr/>
                </a:tc>
                <a:tc>
                  <a:txBody>
                    <a:bodyPr/>
                    <a:lstStyle/>
                    <a:p>
                      <a:r>
                        <a:rPr kumimoji="1" lang="en-US" altLang="ja-JP" sz="2000" dirty="0">
                          <a:latin typeface="メイリオ" panose="020B0604030504040204" pitchFamily="50" charset="-128"/>
                          <a:ea typeface="メイリオ" panose="020B0604030504040204" pitchFamily="50" charset="-128"/>
                        </a:rPr>
                        <a:t>Goldman Sachs</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r>
                        <a:rPr kumimoji="1" lang="en-US" altLang="ja-JP" sz="2000" dirty="0">
                          <a:latin typeface="メイリオ" panose="020B0604030504040204" pitchFamily="50" charset="-128"/>
                          <a:ea typeface="メイリオ" panose="020B0604030504040204" pitchFamily="50" charset="-128"/>
                        </a:rPr>
                        <a:t>GS</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45341078"/>
                  </a:ext>
                </a:extLst>
              </a:tr>
              <a:tr h="370840">
                <a:tc>
                  <a:txBody>
                    <a:bodyPr/>
                    <a:lstStyle/>
                    <a:p>
                      <a:r>
                        <a:rPr kumimoji="1" lang="ja-JP" altLang="en-US" sz="2000" dirty="0">
                          <a:latin typeface="メイリオ" panose="020B0604030504040204" pitchFamily="50" charset="-128"/>
                          <a:ea typeface="メイリオ" panose="020B0604030504040204" pitchFamily="50" charset="-128"/>
                        </a:rPr>
                        <a:t>自動車</a:t>
                      </a:r>
                    </a:p>
                  </a:txBody>
                  <a:tcPr/>
                </a:tc>
                <a:tc>
                  <a:txBody>
                    <a:bodyPr/>
                    <a:lstStyle/>
                    <a:p>
                      <a:r>
                        <a:rPr kumimoji="1" lang="en-US" altLang="ja-JP" sz="2000" dirty="0">
                          <a:latin typeface="メイリオ" panose="020B0604030504040204" pitchFamily="50" charset="-128"/>
                          <a:ea typeface="メイリオ" panose="020B0604030504040204" pitchFamily="50" charset="-128"/>
                        </a:rPr>
                        <a:t>General Motors</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r>
                        <a:rPr kumimoji="1" lang="en-US" altLang="ja-JP" sz="2000" dirty="0">
                          <a:latin typeface="メイリオ" panose="020B0604030504040204" pitchFamily="50" charset="-128"/>
                          <a:ea typeface="メイリオ" panose="020B0604030504040204" pitchFamily="50" charset="-128"/>
                        </a:rPr>
                        <a:t>GM</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23715934"/>
                  </a:ext>
                </a:extLst>
              </a:tr>
              <a:tr h="370840">
                <a:tc>
                  <a:txBody>
                    <a:bodyPr/>
                    <a:lstStyle/>
                    <a:p>
                      <a:r>
                        <a:rPr kumimoji="1" lang="ja-JP" altLang="en-US" sz="2000" dirty="0">
                          <a:latin typeface="メイリオ" panose="020B0604030504040204" pitchFamily="50" charset="-128"/>
                          <a:ea typeface="メイリオ" panose="020B0604030504040204" pitchFamily="50" charset="-128"/>
                        </a:rPr>
                        <a:t>防衛</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dirty="0" err="1">
                          <a:latin typeface="メイリオ" panose="020B0604030504040204" pitchFamily="50" charset="-128"/>
                          <a:ea typeface="メイリオ" panose="020B0604030504040204" pitchFamily="50" charset="-128"/>
                        </a:rPr>
                        <a:t>Notrhrop</a:t>
                      </a:r>
                      <a:r>
                        <a:rPr kumimoji="1" lang="en-US" altLang="ja-JP" sz="2000" dirty="0">
                          <a:latin typeface="メイリオ" panose="020B0604030504040204" pitchFamily="50" charset="-128"/>
                          <a:ea typeface="メイリオ" panose="020B0604030504040204" pitchFamily="50" charset="-128"/>
                        </a:rPr>
                        <a:t> Grumman</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r>
                        <a:rPr kumimoji="1" lang="en-US" altLang="ja-JP" sz="2000" dirty="0">
                          <a:latin typeface="メイリオ" panose="020B0604030504040204" pitchFamily="50" charset="-128"/>
                          <a:ea typeface="メイリオ" panose="020B0604030504040204" pitchFamily="50" charset="-128"/>
                        </a:rPr>
                        <a:t>NOC</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254247567"/>
                  </a:ext>
                </a:extLst>
              </a:tr>
              <a:tr h="370840">
                <a:tc>
                  <a:txBody>
                    <a:bodyPr/>
                    <a:lstStyle/>
                    <a:p>
                      <a:r>
                        <a:rPr kumimoji="1" lang="ja-JP" altLang="en-US" sz="2000">
                          <a:latin typeface="メイリオ" panose="020B0604030504040204" pitchFamily="50" charset="-128"/>
                          <a:ea typeface="メイリオ" panose="020B0604030504040204" pitchFamily="50" charset="-128"/>
                        </a:rPr>
                        <a:t>農業機械</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r>
                        <a:rPr kumimoji="1" lang="en-US" altLang="ja-JP" sz="2000" dirty="0">
                          <a:latin typeface="メイリオ" panose="020B0604030504040204" pitchFamily="50" charset="-128"/>
                          <a:ea typeface="メイリオ" panose="020B0604030504040204" pitchFamily="50" charset="-128"/>
                        </a:rPr>
                        <a:t>Caterpillar</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r>
                        <a:rPr kumimoji="1" lang="en-US" altLang="ja-JP" sz="2000" dirty="0">
                          <a:latin typeface="メイリオ" panose="020B0604030504040204" pitchFamily="50" charset="-128"/>
                          <a:ea typeface="メイリオ" panose="020B0604030504040204" pitchFamily="50" charset="-128"/>
                        </a:rPr>
                        <a:t>CAT</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77117629"/>
                  </a:ext>
                </a:extLst>
              </a:tr>
              <a:tr h="370840">
                <a:tc>
                  <a:txBody>
                    <a:bodyPr/>
                    <a:lstStyle/>
                    <a:p>
                      <a:r>
                        <a:rPr kumimoji="1" lang="ja-JP" altLang="en-US" sz="2000" dirty="0">
                          <a:latin typeface="メイリオ" panose="020B0604030504040204" pitchFamily="50" charset="-128"/>
                          <a:ea typeface="メイリオ" panose="020B0604030504040204" pitchFamily="50" charset="-128"/>
                        </a:rPr>
                        <a:t>小売業</a:t>
                      </a:r>
                    </a:p>
                  </a:txBody>
                  <a:tcPr/>
                </a:tc>
                <a:tc>
                  <a:txBody>
                    <a:bodyPr/>
                    <a:lstStyle/>
                    <a:p>
                      <a:r>
                        <a:rPr kumimoji="1" lang="en-US" altLang="ja-JP" sz="2000" dirty="0">
                          <a:latin typeface="メイリオ" panose="020B0604030504040204" pitchFamily="50" charset="-128"/>
                          <a:ea typeface="メイリオ" panose="020B0604030504040204" pitchFamily="50" charset="-128"/>
                        </a:rPr>
                        <a:t>Walmart</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r>
                        <a:rPr kumimoji="1" lang="en-US" altLang="ja-JP" sz="2000" dirty="0">
                          <a:latin typeface="メイリオ" panose="020B0604030504040204" pitchFamily="50" charset="-128"/>
                          <a:ea typeface="メイリオ" panose="020B0604030504040204" pitchFamily="50" charset="-128"/>
                        </a:rPr>
                        <a:t>WMT</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517700009"/>
                  </a:ext>
                </a:extLst>
              </a:tr>
              <a:tr h="370840">
                <a:tc>
                  <a:txBody>
                    <a:bodyPr/>
                    <a:lstStyle/>
                    <a:p>
                      <a:r>
                        <a:rPr kumimoji="1" lang="ja-JP" altLang="en-US" sz="2000">
                          <a:latin typeface="メイリオ" panose="020B0604030504040204" pitchFamily="50" charset="-128"/>
                          <a:ea typeface="メイリオ" panose="020B0604030504040204" pitchFamily="50" charset="-128"/>
                        </a:rPr>
                        <a:t>製造加工</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r>
                        <a:rPr kumimoji="1" lang="en-US" altLang="ja-JP" sz="2000" dirty="0">
                          <a:latin typeface="メイリオ" panose="020B0604030504040204" pitchFamily="50" charset="-128"/>
                          <a:ea typeface="メイリオ" panose="020B0604030504040204" pitchFamily="50" charset="-128"/>
                        </a:rPr>
                        <a:t>3M</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r>
                        <a:rPr kumimoji="1" lang="en-US" altLang="ja-JP" sz="2000" dirty="0">
                          <a:latin typeface="メイリオ" panose="020B0604030504040204" pitchFamily="50" charset="-128"/>
                          <a:ea typeface="メイリオ" panose="020B0604030504040204" pitchFamily="50" charset="-128"/>
                        </a:rPr>
                        <a:t>MMM</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670652865"/>
                  </a:ext>
                </a:extLst>
              </a:tr>
              <a:tr h="370840">
                <a:tc>
                  <a:txBody>
                    <a:bodyPr/>
                    <a:lstStyle/>
                    <a:p>
                      <a:r>
                        <a:rPr kumimoji="1" lang="ja-JP" altLang="en-US" sz="2000">
                          <a:latin typeface="メイリオ" panose="020B0604030504040204" pitchFamily="50" charset="-128"/>
                          <a:ea typeface="メイリオ" panose="020B0604030504040204" pitchFamily="50" charset="-128"/>
                        </a:rPr>
                        <a:t>航空宇宙</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r>
                        <a:rPr kumimoji="1" lang="en-US" altLang="ja-JP" sz="2000" dirty="0">
                          <a:latin typeface="メイリオ" panose="020B0604030504040204" pitchFamily="50" charset="-128"/>
                          <a:ea typeface="メイリオ" panose="020B0604030504040204" pitchFamily="50" charset="-128"/>
                        </a:rPr>
                        <a:t>Boeing</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r>
                        <a:rPr lang="en-US" altLang="ja-JP" sz="2000" dirty="0">
                          <a:latin typeface="メイリオ" panose="020B0604030504040204" pitchFamily="50" charset="-128"/>
                          <a:ea typeface="メイリオ" panose="020B0604030504040204" pitchFamily="50" charset="-128"/>
                        </a:rPr>
                        <a:t>BA</a:t>
                      </a:r>
                      <a:endParaRPr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698025415"/>
                  </a:ext>
                </a:extLst>
              </a:tr>
            </a:tbl>
          </a:graphicData>
        </a:graphic>
      </p:graphicFrame>
      <p:sp>
        <p:nvSpPr>
          <p:cNvPr id="5" name="二等辺三角形 4">
            <a:extLst>
              <a:ext uri="{FF2B5EF4-FFF2-40B4-BE49-F238E27FC236}">
                <a16:creationId xmlns:a16="http://schemas.microsoft.com/office/drawing/2014/main" id="{42F29DC2-0B91-3F48-12CC-B5F90CB5A8ED}"/>
              </a:ext>
            </a:extLst>
          </p:cNvPr>
          <p:cNvSpPr/>
          <p:nvPr/>
        </p:nvSpPr>
        <p:spPr>
          <a:xfrm rot="5400000">
            <a:off x="5978342" y="3719106"/>
            <a:ext cx="1894114" cy="634482"/>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9AD98446-B1B9-3A50-56F1-752F9A4E3102}"/>
              </a:ext>
            </a:extLst>
          </p:cNvPr>
          <p:cNvSpPr txBox="1"/>
          <p:nvPr/>
        </p:nvSpPr>
        <p:spPr>
          <a:xfrm>
            <a:off x="6994243" y="2651352"/>
            <a:ext cx="5042264" cy="2769989"/>
          </a:xfrm>
          <a:prstGeom prst="rect">
            <a:avLst/>
          </a:prstGeom>
          <a:noFill/>
        </p:spPr>
        <p:txBody>
          <a:bodyPr wrap="square" rtlCol="0">
            <a:spAutoFit/>
          </a:bodyPr>
          <a:lstStyle/>
          <a:p>
            <a:pPr algn="ctr"/>
            <a:r>
              <a:rPr lang="ja-JP" altLang="en-US" sz="2900" b="1" dirty="0">
                <a:solidFill>
                  <a:schemeClr val="bg2"/>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短期データ</a:t>
            </a:r>
            <a:br>
              <a:rPr lang="en-US" altLang="ja-JP" sz="2900" b="1" dirty="0">
                <a:solidFill>
                  <a:schemeClr val="bg2"/>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br>
            <a:r>
              <a:rPr lang="ja-JP" altLang="en-US" sz="2900" b="1" dirty="0">
                <a:solidFill>
                  <a:schemeClr val="bg2"/>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　</a:t>
            </a:r>
            <a:r>
              <a:rPr lang="en-US" altLang="ja-JP" sz="2900" b="1" dirty="0">
                <a:solidFill>
                  <a:schemeClr val="bg2"/>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2021/1/1</a:t>
            </a:r>
            <a:r>
              <a:rPr lang="ja-JP" altLang="en-US" sz="2900" b="1" dirty="0">
                <a:solidFill>
                  <a:schemeClr val="bg2"/>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a:t>
            </a:r>
            <a:r>
              <a:rPr lang="en-US" altLang="ja-JP" sz="2900" b="1" dirty="0">
                <a:solidFill>
                  <a:schemeClr val="bg2"/>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2022/1/1</a:t>
            </a:r>
          </a:p>
          <a:p>
            <a:pPr algn="ctr"/>
            <a:endParaRPr lang="en-US" altLang="ja-JP" sz="2900" b="1" dirty="0">
              <a:solidFill>
                <a:schemeClr val="bg2"/>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endParaRPr>
          </a:p>
          <a:p>
            <a:pPr algn="ctr"/>
            <a:endParaRPr lang="en-US" altLang="ja-JP" sz="2900" b="1" dirty="0">
              <a:solidFill>
                <a:schemeClr val="bg2"/>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endParaRPr>
          </a:p>
          <a:p>
            <a:pPr algn="ctr"/>
            <a:r>
              <a:rPr kumimoji="1" lang="ja-JP" altLang="en-US" sz="2900" b="1" dirty="0">
                <a:solidFill>
                  <a:schemeClr val="bg2"/>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長期データ</a:t>
            </a:r>
            <a:br>
              <a:rPr kumimoji="1" lang="en-US" altLang="ja-JP" sz="2900" b="1" dirty="0">
                <a:solidFill>
                  <a:schemeClr val="bg2"/>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br>
            <a:r>
              <a:rPr kumimoji="1" lang="ja-JP" altLang="en-US" sz="2900" b="1" dirty="0">
                <a:solidFill>
                  <a:schemeClr val="bg2"/>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　</a:t>
            </a:r>
            <a:r>
              <a:rPr lang="en-US" altLang="ja-JP" sz="2900" b="1" dirty="0">
                <a:solidFill>
                  <a:schemeClr val="bg2"/>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2021/1/1</a:t>
            </a:r>
            <a:r>
              <a:rPr lang="ja-JP" altLang="en-US" sz="2900" b="1" dirty="0">
                <a:solidFill>
                  <a:schemeClr val="bg2"/>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a:t>
            </a:r>
            <a:r>
              <a:rPr lang="en-US" altLang="ja-JP" sz="2900" b="1" dirty="0">
                <a:solidFill>
                  <a:schemeClr val="bg2"/>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2023/1/1</a:t>
            </a:r>
          </a:p>
        </p:txBody>
      </p:sp>
      <p:sp>
        <p:nvSpPr>
          <p:cNvPr id="3" name="スライド番号プレースホルダー 2">
            <a:extLst>
              <a:ext uri="{FF2B5EF4-FFF2-40B4-BE49-F238E27FC236}">
                <a16:creationId xmlns:a16="http://schemas.microsoft.com/office/drawing/2014/main" id="{20DB53D8-F2E9-4FD5-8337-C4DAD48D0CF0}"/>
              </a:ext>
            </a:extLst>
          </p:cNvPr>
          <p:cNvSpPr>
            <a:spLocks noGrp="1"/>
          </p:cNvSpPr>
          <p:nvPr>
            <p:ph type="sldNum" sz="quarter" idx="12"/>
          </p:nvPr>
        </p:nvSpPr>
        <p:spPr/>
        <p:txBody>
          <a:bodyPr/>
          <a:lstStyle/>
          <a:p>
            <a:fld id="{2F1CC5B5-FFF3-4B2E-BBE1-EC3F4B2858E4}" type="slidenum">
              <a:rPr kumimoji="1" lang="ja-JP" altLang="en-US" smtClean="0"/>
              <a:t>10</a:t>
            </a:fld>
            <a:endParaRPr kumimoji="1" lang="ja-JP" altLang="en-US" dirty="0"/>
          </a:p>
        </p:txBody>
      </p:sp>
    </p:spTree>
    <p:extLst>
      <p:ext uri="{BB962C8B-B14F-4D97-AF65-F5344CB8AC3E}">
        <p14:creationId xmlns:p14="http://schemas.microsoft.com/office/powerpoint/2010/main" val="1802468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626FF4-5A07-9202-E475-7B7ECEA5BCD5}"/>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3FDE568-7E2D-F4D9-2436-6DAD3F60562A}"/>
              </a:ext>
            </a:extLst>
          </p:cNvPr>
          <p:cNvSpPr txBox="1"/>
          <p:nvPr/>
        </p:nvSpPr>
        <p:spPr>
          <a:xfrm>
            <a:off x="467740" y="592183"/>
            <a:ext cx="5097037" cy="707886"/>
          </a:xfrm>
          <a:prstGeom prst="rect">
            <a:avLst/>
          </a:prstGeom>
          <a:noFill/>
        </p:spPr>
        <p:txBody>
          <a:bodyPr wrap="square" rtlCol="0">
            <a:spAutoFit/>
          </a:bodyPr>
          <a:lstStyle/>
          <a:p>
            <a:pPr algn="l"/>
            <a:r>
              <a:rPr lang="ja-JP" altLang="en-US" sz="4000" b="1" dirty="0">
                <a:solidFill>
                  <a:schemeClr val="bg2"/>
                </a:solidFill>
                <a:latin typeface="メイリオ" panose="020B0604030504040204" pitchFamily="50" charset="-128"/>
                <a:ea typeface="メイリオ" panose="020B0604030504040204" pitchFamily="50" charset="-128"/>
              </a:rPr>
              <a:t>テクニカル指標</a:t>
            </a:r>
            <a:endParaRPr kumimoji="1" lang="ja-JP" altLang="en-US" sz="4000" b="1" dirty="0">
              <a:solidFill>
                <a:schemeClr val="bg2"/>
              </a:solidFill>
              <a:latin typeface="メイリオ" panose="020B0604030504040204" pitchFamily="50" charset="-128"/>
              <a:ea typeface="メイリオ" panose="020B0604030504040204" pitchFamily="50" charset="-128"/>
            </a:endParaRPr>
          </a:p>
        </p:txBody>
      </p:sp>
      <p:graphicFrame>
        <p:nvGraphicFramePr>
          <p:cNvPr id="3" name="表 2">
            <a:extLst>
              <a:ext uri="{FF2B5EF4-FFF2-40B4-BE49-F238E27FC236}">
                <a16:creationId xmlns:a16="http://schemas.microsoft.com/office/drawing/2014/main" id="{704ECA43-894F-42C5-6A11-47032613E95F}"/>
              </a:ext>
            </a:extLst>
          </p:cNvPr>
          <p:cNvGraphicFramePr>
            <a:graphicFrameLocks noGrp="1"/>
          </p:cNvGraphicFramePr>
          <p:nvPr>
            <p:extLst/>
          </p:nvPr>
        </p:nvGraphicFramePr>
        <p:xfrm>
          <a:off x="197546" y="1419812"/>
          <a:ext cx="11796907" cy="5090160"/>
        </p:xfrm>
        <a:graphic>
          <a:graphicData uri="http://schemas.openxmlformats.org/drawingml/2006/table">
            <a:tbl>
              <a:tblPr firstRow="1" bandRow="1">
                <a:tableStyleId>{073A0DAA-6AF3-43AB-8588-CEC1D06C72B9}</a:tableStyleId>
              </a:tblPr>
              <a:tblGrid>
                <a:gridCol w="3148330">
                  <a:extLst>
                    <a:ext uri="{9D8B030D-6E8A-4147-A177-3AD203B41FA5}">
                      <a16:colId xmlns:a16="http://schemas.microsoft.com/office/drawing/2014/main" val="546563680"/>
                    </a:ext>
                  </a:extLst>
                </a:gridCol>
                <a:gridCol w="1345121">
                  <a:extLst>
                    <a:ext uri="{9D8B030D-6E8A-4147-A177-3AD203B41FA5}">
                      <a16:colId xmlns:a16="http://schemas.microsoft.com/office/drawing/2014/main" val="215525084"/>
                    </a:ext>
                  </a:extLst>
                </a:gridCol>
                <a:gridCol w="7303456">
                  <a:extLst>
                    <a:ext uri="{9D8B030D-6E8A-4147-A177-3AD203B41FA5}">
                      <a16:colId xmlns:a16="http://schemas.microsoft.com/office/drawing/2014/main" val="2938794791"/>
                    </a:ext>
                  </a:extLst>
                </a:gridCol>
              </a:tblGrid>
              <a:tr h="370840">
                <a:tc>
                  <a:txBody>
                    <a:bodyPr/>
                    <a:lstStyle/>
                    <a:p>
                      <a:pPr marL="0" algn="l" defTabSz="914400" rtl="0" eaLnBrk="1" latinLnBrk="0" hangingPunct="1">
                        <a:lnSpc>
                          <a:spcPct val="90000"/>
                        </a:lnSpc>
                        <a:spcBef>
                          <a:spcPct val="0"/>
                        </a:spcBef>
                        <a:buNone/>
                      </a:pPr>
                      <a:r>
                        <a:rPr kumimoji="1" lang="ja-JP" altLang="en-US" sz="2600" b="1" kern="1200" dirty="0">
                          <a:solidFill>
                            <a:schemeClr val="lt1"/>
                          </a:solidFill>
                          <a:latin typeface="メイリオ" panose="020B0604030504040204" pitchFamily="50" charset="-128"/>
                          <a:ea typeface="メイリオ" panose="020B0604030504040204" pitchFamily="50" charset="-128"/>
                          <a:cs typeface="+mn-cs"/>
                        </a:rPr>
                        <a:t>テクニカル指標</a:t>
                      </a:r>
                    </a:p>
                  </a:txBody>
                  <a:tcPr/>
                </a:tc>
                <a:tc>
                  <a:txBody>
                    <a:bodyPr/>
                    <a:lstStyle/>
                    <a:p>
                      <a:pPr marL="0" algn="l" defTabSz="914400" rtl="0" eaLnBrk="1" latinLnBrk="0" hangingPunct="1">
                        <a:lnSpc>
                          <a:spcPct val="90000"/>
                        </a:lnSpc>
                        <a:spcBef>
                          <a:spcPct val="0"/>
                        </a:spcBef>
                        <a:buNone/>
                      </a:pPr>
                      <a:r>
                        <a:rPr kumimoji="1" lang="ja-JP" altLang="en-US" sz="2600" b="1" kern="1200" dirty="0">
                          <a:solidFill>
                            <a:schemeClr val="lt1"/>
                          </a:solidFill>
                          <a:latin typeface="メイリオ" panose="020B0604030504040204" pitchFamily="50" charset="-128"/>
                          <a:ea typeface="メイリオ" panose="020B0604030504040204" pitchFamily="50" charset="-128"/>
                          <a:cs typeface="+mn-cs"/>
                        </a:rPr>
                        <a:t>略語</a:t>
                      </a:r>
                    </a:p>
                  </a:txBody>
                  <a:tcPr/>
                </a:tc>
                <a:tc>
                  <a:txBody>
                    <a:bodyPr/>
                    <a:lstStyle/>
                    <a:p>
                      <a:pPr marL="0" algn="l" defTabSz="914400" rtl="0" eaLnBrk="1" latinLnBrk="0" hangingPunct="1">
                        <a:lnSpc>
                          <a:spcPct val="90000"/>
                        </a:lnSpc>
                        <a:spcBef>
                          <a:spcPct val="0"/>
                        </a:spcBef>
                        <a:buNone/>
                      </a:pPr>
                      <a:r>
                        <a:rPr kumimoji="1" lang="ja-JP" altLang="en-US" sz="2600" b="1" kern="1200" dirty="0">
                          <a:solidFill>
                            <a:schemeClr val="lt1"/>
                          </a:solidFill>
                          <a:latin typeface="メイリオ" panose="020B0604030504040204" pitchFamily="50" charset="-128"/>
                          <a:ea typeface="メイリオ" panose="020B0604030504040204" pitchFamily="50" charset="-128"/>
                          <a:cs typeface="+mn-cs"/>
                        </a:rPr>
                        <a:t>説明</a:t>
                      </a:r>
                    </a:p>
                  </a:txBody>
                  <a:tcPr/>
                </a:tc>
                <a:extLst>
                  <a:ext uri="{0D108BD9-81ED-4DB2-BD59-A6C34878D82A}">
                    <a16:rowId xmlns:a16="http://schemas.microsoft.com/office/drawing/2014/main" val="3190511021"/>
                  </a:ext>
                </a:extLst>
              </a:tr>
              <a:tr h="370840">
                <a:tc>
                  <a:txBody>
                    <a:bodyPr/>
                    <a:lstStyle/>
                    <a:p>
                      <a:pPr marL="0" algn="l" defTabSz="914400" rtl="0" eaLnBrk="1" latinLnBrk="0" hangingPunct="1">
                        <a:lnSpc>
                          <a:spcPct val="90000"/>
                        </a:lnSpc>
                        <a:spcBef>
                          <a:spcPct val="0"/>
                        </a:spcBef>
                        <a:buNone/>
                      </a:pPr>
                      <a:r>
                        <a:rPr kumimoji="1" lang="ja-JP" altLang="en-US" sz="2600" b="0" kern="1200" dirty="0">
                          <a:solidFill>
                            <a:schemeClr val="tx1"/>
                          </a:solidFill>
                          <a:latin typeface="メイリオ" panose="020B0604030504040204" pitchFamily="50" charset="-128"/>
                          <a:ea typeface="メイリオ" panose="020B0604030504040204" pitchFamily="50" charset="-128"/>
                          <a:cs typeface="+mn-cs"/>
                        </a:rPr>
                        <a:t>単純移動平均</a:t>
                      </a:r>
                    </a:p>
                  </a:txBody>
                  <a:tcPr/>
                </a:tc>
                <a:tc>
                  <a:txBody>
                    <a:bodyPr/>
                    <a:lstStyle/>
                    <a:p>
                      <a:pPr marL="0" algn="l" defTabSz="914400" rtl="0" eaLnBrk="1" latinLnBrk="0" hangingPunct="1">
                        <a:lnSpc>
                          <a:spcPct val="90000"/>
                        </a:lnSpc>
                        <a:spcBef>
                          <a:spcPct val="0"/>
                        </a:spcBef>
                        <a:buNone/>
                      </a:pPr>
                      <a:r>
                        <a:rPr kumimoji="1" lang="en-US" altLang="ja-JP" sz="2600" b="0" kern="1200" dirty="0">
                          <a:solidFill>
                            <a:schemeClr val="tx1"/>
                          </a:solidFill>
                          <a:latin typeface="メイリオ" panose="020B0604030504040204" pitchFamily="50" charset="-128"/>
                          <a:ea typeface="メイリオ" panose="020B0604030504040204" pitchFamily="50" charset="-128"/>
                          <a:cs typeface="+mn-cs"/>
                        </a:rPr>
                        <a:t>SMA</a:t>
                      </a:r>
                    </a:p>
                  </a:txBody>
                  <a:tcPr/>
                </a:tc>
                <a:tc>
                  <a:txBody>
                    <a:bodyPr/>
                    <a:lstStyle/>
                    <a:p>
                      <a:pPr marL="0" algn="l" defTabSz="914400" rtl="0" eaLnBrk="1" latinLnBrk="0" hangingPunct="1">
                        <a:lnSpc>
                          <a:spcPct val="90000"/>
                        </a:lnSpc>
                        <a:spcBef>
                          <a:spcPct val="0"/>
                        </a:spcBef>
                        <a:buNone/>
                      </a:pPr>
                      <a:r>
                        <a:rPr kumimoji="1" lang="ja-JP" altLang="en-US" sz="2600" b="0" kern="1200" dirty="0">
                          <a:solidFill>
                            <a:schemeClr val="tx1"/>
                          </a:solidFill>
                          <a:latin typeface="メイリオ" panose="020B0604030504040204" pitchFamily="50" charset="-128"/>
                          <a:ea typeface="メイリオ" panose="020B0604030504040204" pitchFamily="50" charset="-128"/>
                          <a:cs typeface="+mn-cs"/>
                        </a:rPr>
                        <a:t>平均的な価格トレンドを示す</a:t>
                      </a:r>
                    </a:p>
                  </a:txBody>
                  <a:tcPr/>
                </a:tc>
                <a:extLst>
                  <a:ext uri="{0D108BD9-81ED-4DB2-BD59-A6C34878D82A}">
                    <a16:rowId xmlns:a16="http://schemas.microsoft.com/office/drawing/2014/main" val="1618525656"/>
                  </a:ext>
                </a:extLst>
              </a:tr>
              <a:tr h="370840">
                <a:tc>
                  <a:txBody>
                    <a:bodyPr/>
                    <a:lstStyle/>
                    <a:p>
                      <a:pPr marL="0" algn="l" defTabSz="914400" rtl="0" eaLnBrk="1" latinLnBrk="0" hangingPunct="1">
                        <a:lnSpc>
                          <a:spcPct val="90000"/>
                        </a:lnSpc>
                        <a:spcBef>
                          <a:spcPct val="0"/>
                        </a:spcBef>
                        <a:buNone/>
                      </a:pPr>
                      <a:r>
                        <a:rPr kumimoji="1" lang="ja-JP" altLang="en-US" sz="2600" b="0" kern="1200" dirty="0">
                          <a:solidFill>
                            <a:schemeClr val="tx1"/>
                          </a:solidFill>
                          <a:latin typeface="メイリオ" panose="020B0604030504040204" pitchFamily="50" charset="-128"/>
                          <a:ea typeface="メイリオ" panose="020B0604030504040204" pitchFamily="50" charset="-128"/>
                          <a:cs typeface="+mn-cs"/>
                        </a:rPr>
                        <a:t>指数平滑移動平均</a:t>
                      </a:r>
                    </a:p>
                  </a:txBody>
                  <a:tcPr/>
                </a:tc>
                <a:tc>
                  <a:txBody>
                    <a:bodyPr/>
                    <a:lstStyle/>
                    <a:p>
                      <a:pPr marL="0" algn="l" defTabSz="914400" rtl="0" eaLnBrk="1" latinLnBrk="0" hangingPunct="1">
                        <a:lnSpc>
                          <a:spcPct val="90000"/>
                        </a:lnSpc>
                        <a:spcBef>
                          <a:spcPct val="0"/>
                        </a:spcBef>
                        <a:buNone/>
                      </a:pPr>
                      <a:r>
                        <a:rPr kumimoji="1" lang="en-US" altLang="ja-JP" sz="2600" b="0" kern="1200" dirty="0">
                          <a:solidFill>
                            <a:schemeClr val="tx1"/>
                          </a:solidFill>
                          <a:latin typeface="メイリオ" panose="020B0604030504040204" pitchFamily="50" charset="-128"/>
                          <a:ea typeface="メイリオ" panose="020B0604030504040204" pitchFamily="50" charset="-128"/>
                          <a:cs typeface="+mn-cs"/>
                        </a:rPr>
                        <a:t>EMA</a:t>
                      </a:r>
                      <a:endParaRPr kumimoji="1" lang="ja-JP" altLang="en-US" sz="2600" b="0" kern="1200" dirty="0">
                        <a:solidFill>
                          <a:schemeClr val="tx1"/>
                        </a:solidFill>
                        <a:latin typeface="メイリオ" panose="020B0604030504040204" pitchFamily="50" charset="-128"/>
                        <a:ea typeface="メイリオ" panose="020B0604030504040204" pitchFamily="50" charset="-128"/>
                        <a:cs typeface="+mn-cs"/>
                      </a:endParaRPr>
                    </a:p>
                  </a:txBody>
                  <a:tcPr/>
                </a:tc>
                <a:tc>
                  <a:txBody>
                    <a:bodyPr/>
                    <a:lstStyle/>
                    <a:p>
                      <a:pPr marL="0" algn="l" defTabSz="914400" rtl="0" eaLnBrk="1" latinLnBrk="0" hangingPunct="1">
                        <a:lnSpc>
                          <a:spcPct val="90000"/>
                        </a:lnSpc>
                        <a:spcBef>
                          <a:spcPct val="0"/>
                        </a:spcBef>
                        <a:buNone/>
                      </a:pPr>
                      <a:r>
                        <a:rPr kumimoji="1" lang="ja-JP" altLang="en-US" sz="2600" b="0" kern="1200" dirty="0">
                          <a:solidFill>
                            <a:schemeClr val="tx1"/>
                          </a:solidFill>
                          <a:latin typeface="メイリオ" panose="020B0604030504040204" pitchFamily="50" charset="-128"/>
                          <a:ea typeface="メイリオ" panose="020B0604030504040204" pitchFamily="50" charset="-128"/>
                          <a:cs typeface="+mn-cs"/>
                        </a:rPr>
                        <a:t>価格変動の影響を減らし、トレンドを滑らかに示す</a:t>
                      </a:r>
                    </a:p>
                  </a:txBody>
                  <a:tcPr/>
                </a:tc>
                <a:extLst>
                  <a:ext uri="{0D108BD9-81ED-4DB2-BD59-A6C34878D82A}">
                    <a16:rowId xmlns:a16="http://schemas.microsoft.com/office/drawing/2014/main" val="4132114442"/>
                  </a:ext>
                </a:extLst>
              </a:tr>
              <a:tr h="370840">
                <a:tc>
                  <a:txBody>
                    <a:bodyPr/>
                    <a:lstStyle/>
                    <a:p>
                      <a:pPr marL="0" algn="l" defTabSz="914400" rtl="0" eaLnBrk="1" latinLnBrk="0" hangingPunct="1">
                        <a:lnSpc>
                          <a:spcPct val="90000"/>
                        </a:lnSpc>
                        <a:spcBef>
                          <a:spcPct val="0"/>
                        </a:spcBef>
                        <a:buNone/>
                      </a:pPr>
                      <a:r>
                        <a:rPr kumimoji="1" lang="ja-JP" altLang="en-US" sz="2600" b="0" kern="1200" dirty="0">
                          <a:solidFill>
                            <a:schemeClr val="tx1"/>
                          </a:solidFill>
                          <a:latin typeface="メイリオ" panose="020B0604030504040204" pitchFamily="50" charset="-128"/>
                          <a:ea typeface="メイリオ" panose="020B0604030504040204" pitchFamily="50" charset="-128"/>
                          <a:cs typeface="+mn-cs"/>
                        </a:rPr>
                        <a:t>相場の変動指数</a:t>
                      </a:r>
                    </a:p>
                  </a:txBody>
                  <a:tcPr/>
                </a:tc>
                <a:tc>
                  <a:txBody>
                    <a:bodyPr/>
                    <a:lstStyle/>
                    <a:p>
                      <a:pPr marL="0" algn="l" defTabSz="914400" rtl="0" eaLnBrk="1" latinLnBrk="0" hangingPunct="1">
                        <a:lnSpc>
                          <a:spcPct val="90000"/>
                        </a:lnSpc>
                        <a:spcBef>
                          <a:spcPct val="0"/>
                        </a:spcBef>
                        <a:buNone/>
                      </a:pPr>
                      <a:r>
                        <a:rPr kumimoji="1" lang="en-US" altLang="ja-JP" sz="2600" b="0" kern="1200" dirty="0">
                          <a:solidFill>
                            <a:schemeClr val="tx1"/>
                          </a:solidFill>
                          <a:latin typeface="メイリオ" panose="020B0604030504040204" pitchFamily="50" charset="-128"/>
                          <a:ea typeface="メイリオ" panose="020B0604030504040204" pitchFamily="50" charset="-128"/>
                          <a:cs typeface="+mn-cs"/>
                        </a:rPr>
                        <a:t>ATR</a:t>
                      </a:r>
                      <a:endParaRPr kumimoji="1" lang="ja-JP" altLang="en-US" sz="2600" b="0" kern="1200" dirty="0">
                        <a:solidFill>
                          <a:schemeClr val="tx1"/>
                        </a:solidFill>
                        <a:latin typeface="メイリオ" panose="020B0604030504040204" pitchFamily="50" charset="-128"/>
                        <a:ea typeface="メイリオ" panose="020B0604030504040204" pitchFamily="50" charset="-128"/>
                        <a:cs typeface="+mn-cs"/>
                      </a:endParaRPr>
                    </a:p>
                  </a:txBody>
                  <a:tcPr/>
                </a:tc>
                <a:tc>
                  <a:txBody>
                    <a:bodyPr/>
                    <a:lstStyle/>
                    <a:p>
                      <a:pPr marL="0" algn="l" defTabSz="914400" rtl="0" eaLnBrk="1" latinLnBrk="0" hangingPunct="1">
                        <a:lnSpc>
                          <a:spcPct val="90000"/>
                        </a:lnSpc>
                        <a:spcBef>
                          <a:spcPct val="0"/>
                        </a:spcBef>
                        <a:buNone/>
                      </a:pPr>
                      <a:r>
                        <a:rPr kumimoji="1" lang="ja-JP" altLang="en-US" sz="2600" b="0" kern="1200" dirty="0">
                          <a:solidFill>
                            <a:schemeClr val="tx1"/>
                          </a:solidFill>
                          <a:latin typeface="メイリオ" panose="020B0604030504040204" pitchFamily="50" charset="-128"/>
                          <a:ea typeface="メイリオ" panose="020B0604030504040204" pitchFamily="50" charset="-128"/>
                          <a:cs typeface="+mn-cs"/>
                        </a:rPr>
                        <a:t>市場の変動率やトレンドの強さを示す</a:t>
                      </a:r>
                    </a:p>
                  </a:txBody>
                  <a:tcPr/>
                </a:tc>
                <a:extLst>
                  <a:ext uri="{0D108BD9-81ED-4DB2-BD59-A6C34878D82A}">
                    <a16:rowId xmlns:a16="http://schemas.microsoft.com/office/drawing/2014/main" val="2717434472"/>
                  </a:ext>
                </a:extLst>
              </a:tr>
              <a:tr h="370840">
                <a:tc>
                  <a:txBody>
                    <a:bodyPr/>
                    <a:lstStyle/>
                    <a:p>
                      <a:pPr marL="0" algn="l" defTabSz="914400" rtl="0" eaLnBrk="1" latinLnBrk="0" hangingPunct="1">
                        <a:lnSpc>
                          <a:spcPct val="90000"/>
                        </a:lnSpc>
                        <a:spcBef>
                          <a:spcPct val="0"/>
                        </a:spcBef>
                        <a:buNone/>
                      </a:pPr>
                      <a:r>
                        <a:rPr kumimoji="1" lang="ja-JP" altLang="en-US" sz="2600" b="0" kern="1200" dirty="0">
                          <a:solidFill>
                            <a:schemeClr val="tx1"/>
                          </a:solidFill>
                          <a:latin typeface="メイリオ" panose="020B0604030504040204" pitchFamily="50" charset="-128"/>
                          <a:ea typeface="メイリオ" panose="020B0604030504040204" pitchFamily="50" charset="-128"/>
                          <a:cs typeface="+mn-cs"/>
                        </a:rPr>
                        <a:t>方向性指数</a:t>
                      </a:r>
                    </a:p>
                  </a:txBody>
                  <a:tcPr/>
                </a:tc>
                <a:tc>
                  <a:txBody>
                    <a:bodyPr/>
                    <a:lstStyle/>
                    <a:p>
                      <a:pPr marL="0" algn="l" defTabSz="914400" rtl="0" eaLnBrk="1" latinLnBrk="0" hangingPunct="1">
                        <a:lnSpc>
                          <a:spcPct val="90000"/>
                        </a:lnSpc>
                        <a:spcBef>
                          <a:spcPct val="0"/>
                        </a:spcBef>
                        <a:buNone/>
                      </a:pPr>
                      <a:r>
                        <a:rPr kumimoji="1" lang="en-US" altLang="ja-JP" sz="2600" b="0" kern="1200" dirty="0">
                          <a:solidFill>
                            <a:schemeClr val="tx1"/>
                          </a:solidFill>
                          <a:latin typeface="メイリオ" panose="020B0604030504040204" pitchFamily="50" charset="-128"/>
                          <a:ea typeface="メイリオ" panose="020B0604030504040204" pitchFamily="50" charset="-128"/>
                          <a:cs typeface="+mn-cs"/>
                        </a:rPr>
                        <a:t>DMI</a:t>
                      </a:r>
                      <a:endParaRPr kumimoji="1" lang="ja-JP" altLang="en-US" sz="2600" b="0" kern="1200" dirty="0">
                        <a:solidFill>
                          <a:schemeClr val="tx1"/>
                        </a:solidFill>
                        <a:latin typeface="メイリオ" panose="020B0604030504040204" pitchFamily="50" charset="-128"/>
                        <a:ea typeface="メイリオ" panose="020B0604030504040204" pitchFamily="50" charset="-128"/>
                        <a:cs typeface="+mn-cs"/>
                      </a:endParaRPr>
                    </a:p>
                  </a:txBody>
                  <a:tcPr/>
                </a:tc>
                <a:tc>
                  <a:txBody>
                    <a:bodyPr/>
                    <a:lstStyle/>
                    <a:p>
                      <a:pPr marL="0" algn="l" defTabSz="914400" rtl="0" eaLnBrk="1" latinLnBrk="0" hangingPunct="1">
                        <a:lnSpc>
                          <a:spcPct val="90000"/>
                        </a:lnSpc>
                        <a:spcBef>
                          <a:spcPct val="0"/>
                        </a:spcBef>
                        <a:buNone/>
                      </a:pPr>
                      <a:r>
                        <a:rPr kumimoji="1" lang="ja-JP" altLang="en-US" sz="2600" b="0" kern="1200" dirty="0">
                          <a:solidFill>
                            <a:schemeClr val="tx1"/>
                          </a:solidFill>
                          <a:latin typeface="メイリオ" panose="020B0604030504040204" pitchFamily="50" charset="-128"/>
                          <a:ea typeface="メイリオ" panose="020B0604030504040204" pitchFamily="50" charset="-128"/>
                          <a:cs typeface="+mn-cs"/>
                        </a:rPr>
                        <a:t>トレンドの方向性と強さを示す</a:t>
                      </a:r>
                    </a:p>
                  </a:txBody>
                  <a:tcPr/>
                </a:tc>
                <a:extLst>
                  <a:ext uri="{0D108BD9-81ED-4DB2-BD59-A6C34878D82A}">
                    <a16:rowId xmlns:a16="http://schemas.microsoft.com/office/drawing/2014/main" val="1024119176"/>
                  </a:ext>
                </a:extLst>
              </a:tr>
              <a:tr h="370840">
                <a:tc>
                  <a:txBody>
                    <a:bodyPr/>
                    <a:lstStyle/>
                    <a:p>
                      <a:pPr marL="0" algn="l" defTabSz="914400" rtl="0" eaLnBrk="1" latinLnBrk="0" hangingPunct="1">
                        <a:lnSpc>
                          <a:spcPct val="90000"/>
                        </a:lnSpc>
                        <a:spcBef>
                          <a:spcPct val="0"/>
                        </a:spcBef>
                        <a:buNone/>
                      </a:pPr>
                      <a:r>
                        <a:rPr kumimoji="1" lang="ja-JP" altLang="en-US" sz="2600" b="0" kern="1200" dirty="0">
                          <a:solidFill>
                            <a:schemeClr val="tx1"/>
                          </a:solidFill>
                          <a:latin typeface="メイリオ" panose="020B0604030504040204" pitchFamily="50" charset="-128"/>
                          <a:ea typeface="メイリオ" panose="020B0604030504040204" pitchFamily="50" charset="-128"/>
                          <a:cs typeface="+mn-cs"/>
                        </a:rPr>
                        <a:t>相対力指数</a:t>
                      </a:r>
                    </a:p>
                  </a:txBody>
                  <a:tcPr/>
                </a:tc>
                <a:tc>
                  <a:txBody>
                    <a:bodyPr/>
                    <a:lstStyle/>
                    <a:p>
                      <a:pPr marL="0" algn="l" defTabSz="914400" rtl="0" eaLnBrk="1" latinLnBrk="0" hangingPunct="1">
                        <a:lnSpc>
                          <a:spcPct val="90000"/>
                        </a:lnSpc>
                        <a:spcBef>
                          <a:spcPct val="0"/>
                        </a:spcBef>
                        <a:buNone/>
                      </a:pPr>
                      <a:r>
                        <a:rPr kumimoji="1" lang="en-US" altLang="ja-JP" sz="2600" b="0" kern="1200">
                          <a:solidFill>
                            <a:schemeClr val="tx1"/>
                          </a:solidFill>
                          <a:latin typeface="メイリオ" panose="020B0604030504040204" pitchFamily="50" charset="-128"/>
                          <a:ea typeface="メイリオ" panose="020B0604030504040204" pitchFamily="50" charset="-128"/>
                          <a:cs typeface="+mn-cs"/>
                        </a:rPr>
                        <a:t>RSI</a:t>
                      </a:r>
                      <a:endParaRPr kumimoji="1" lang="ja-JP" altLang="en-US" sz="2600" b="0" kern="1200" dirty="0">
                        <a:solidFill>
                          <a:schemeClr val="tx1"/>
                        </a:solidFill>
                        <a:latin typeface="メイリオ" panose="020B0604030504040204" pitchFamily="50" charset="-128"/>
                        <a:ea typeface="メイリオ" panose="020B0604030504040204" pitchFamily="50" charset="-128"/>
                        <a:cs typeface="+mn-cs"/>
                      </a:endParaRPr>
                    </a:p>
                  </a:txBody>
                  <a:tcPr/>
                </a:tc>
                <a:tc>
                  <a:txBody>
                    <a:bodyPr/>
                    <a:lstStyle/>
                    <a:p>
                      <a:pPr marL="0" algn="l" defTabSz="914400" rtl="0" eaLnBrk="1" latinLnBrk="0" hangingPunct="1">
                        <a:lnSpc>
                          <a:spcPct val="90000"/>
                        </a:lnSpc>
                        <a:spcBef>
                          <a:spcPct val="0"/>
                        </a:spcBef>
                        <a:buNone/>
                      </a:pPr>
                      <a:r>
                        <a:rPr kumimoji="1" lang="ja-JP" altLang="en-US" sz="2600" b="0" kern="1200" dirty="0">
                          <a:solidFill>
                            <a:schemeClr val="tx1"/>
                          </a:solidFill>
                          <a:latin typeface="メイリオ" panose="020B0604030504040204" pitchFamily="50" charset="-128"/>
                          <a:ea typeface="メイリオ" panose="020B0604030504040204" pitchFamily="50" charset="-128"/>
                          <a:cs typeface="+mn-cs"/>
                        </a:rPr>
                        <a:t>過熱や過買い・過売り状態を示す</a:t>
                      </a:r>
                    </a:p>
                  </a:txBody>
                  <a:tcPr/>
                </a:tc>
                <a:extLst>
                  <a:ext uri="{0D108BD9-81ED-4DB2-BD59-A6C34878D82A}">
                    <a16:rowId xmlns:a16="http://schemas.microsoft.com/office/drawing/2014/main" val="3165141317"/>
                  </a:ext>
                </a:extLst>
              </a:tr>
              <a:tr h="370840">
                <a:tc>
                  <a:txBody>
                    <a:bodyPr/>
                    <a:lstStyle/>
                    <a:p>
                      <a:pPr marL="0" algn="l" defTabSz="914400" rtl="0" eaLnBrk="1" latinLnBrk="0" hangingPunct="1">
                        <a:lnSpc>
                          <a:spcPct val="90000"/>
                        </a:lnSpc>
                        <a:spcBef>
                          <a:spcPct val="0"/>
                        </a:spcBef>
                        <a:buNone/>
                      </a:pPr>
                      <a:r>
                        <a:rPr kumimoji="1" lang="ja-JP" altLang="en-US" sz="2600" b="0" kern="1200" dirty="0">
                          <a:solidFill>
                            <a:schemeClr val="tx1"/>
                          </a:solidFill>
                          <a:latin typeface="メイリオ" panose="020B0604030504040204" pitchFamily="50" charset="-128"/>
                          <a:ea typeface="メイリオ" panose="020B0604030504040204" pitchFamily="50" charset="-128"/>
                          <a:cs typeface="+mn-cs"/>
                        </a:rPr>
                        <a:t>モメンタム</a:t>
                      </a:r>
                    </a:p>
                  </a:txBody>
                  <a:tcPr/>
                </a:tc>
                <a:tc>
                  <a:txBody>
                    <a:bodyPr/>
                    <a:lstStyle/>
                    <a:p>
                      <a:pPr marL="0" algn="l" defTabSz="914400" rtl="0" eaLnBrk="1" latinLnBrk="0" hangingPunct="1">
                        <a:lnSpc>
                          <a:spcPct val="90000"/>
                        </a:lnSpc>
                        <a:spcBef>
                          <a:spcPct val="0"/>
                        </a:spcBef>
                        <a:buNone/>
                      </a:pPr>
                      <a:r>
                        <a:rPr kumimoji="1" lang="en-US" altLang="ja-JP" sz="2600" b="0" kern="1200" dirty="0">
                          <a:solidFill>
                            <a:schemeClr val="tx1"/>
                          </a:solidFill>
                          <a:latin typeface="メイリオ" panose="020B0604030504040204" pitchFamily="50" charset="-128"/>
                          <a:ea typeface="メイリオ" panose="020B0604030504040204" pitchFamily="50" charset="-128"/>
                          <a:cs typeface="+mn-cs"/>
                        </a:rPr>
                        <a:t>MOM</a:t>
                      </a:r>
                      <a:endParaRPr kumimoji="1" lang="ja-JP" altLang="en-US" sz="2600" b="0" kern="1200" dirty="0">
                        <a:solidFill>
                          <a:schemeClr val="tx1"/>
                        </a:solidFill>
                        <a:latin typeface="メイリオ" panose="020B0604030504040204" pitchFamily="50" charset="-128"/>
                        <a:ea typeface="メイリオ" panose="020B0604030504040204" pitchFamily="50" charset="-128"/>
                        <a:cs typeface="+mn-cs"/>
                      </a:endParaRPr>
                    </a:p>
                  </a:txBody>
                  <a:tcPr/>
                </a:tc>
                <a:tc>
                  <a:txBody>
                    <a:bodyPr/>
                    <a:lstStyle/>
                    <a:p>
                      <a:pPr marL="0" algn="l" defTabSz="914400" rtl="0" eaLnBrk="1" latinLnBrk="0" hangingPunct="1">
                        <a:lnSpc>
                          <a:spcPct val="90000"/>
                        </a:lnSpc>
                        <a:spcBef>
                          <a:spcPct val="0"/>
                        </a:spcBef>
                        <a:buNone/>
                      </a:pPr>
                      <a:r>
                        <a:rPr kumimoji="1" lang="ja-JP" altLang="en-US" sz="2600" b="0" kern="1200" dirty="0">
                          <a:solidFill>
                            <a:schemeClr val="tx1"/>
                          </a:solidFill>
                          <a:latin typeface="メイリオ" panose="020B0604030504040204" pitchFamily="50" charset="-128"/>
                          <a:ea typeface="メイリオ" panose="020B0604030504040204" pitchFamily="50" charset="-128"/>
                          <a:cs typeface="+mn-cs"/>
                        </a:rPr>
                        <a:t>価格の短期および長期の移動平均線の収束と発散に基づいて計算され、市場のトレンドの強さや方向性を示す</a:t>
                      </a:r>
                    </a:p>
                  </a:txBody>
                  <a:tcPr/>
                </a:tc>
                <a:extLst>
                  <a:ext uri="{0D108BD9-81ED-4DB2-BD59-A6C34878D82A}">
                    <a16:rowId xmlns:a16="http://schemas.microsoft.com/office/drawing/2014/main" val="2667243265"/>
                  </a:ext>
                </a:extLst>
              </a:tr>
              <a:tr h="370840">
                <a:tc>
                  <a:txBody>
                    <a:bodyPr/>
                    <a:lstStyle/>
                    <a:p>
                      <a:pPr marL="0" algn="l" defTabSz="914400" rtl="0" eaLnBrk="1" latinLnBrk="0" hangingPunct="1">
                        <a:lnSpc>
                          <a:spcPct val="90000"/>
                        </a:lnSpc>
                        <a:spcBef>
                          <a:spcPct val="0"/>
                        </a:spcBef>
                        <a:buNone/>
                      </a:pPr>
                      <a:r>
                        <a:rPr kumimoji="1" lang="ja-JP" altLang="en-US" sz="2600" b="0" kern="1200" dirty="0">
                          <a:solidFill>
                            <a:schemeClr val="tx1"/>
                          </a:solidFill>
                          <a:latin typeface="メイリオ" panose="020B0604030504040204" pitchFamily="50" charset="-128"/>
                          <a:ea typeface="メイリオ" panose="020B0604030504040204" pitchFamily="50" charset="-128"/>
                          <a:cs typeface="+mn-cs"/>
                        </a:rPr>
                        <a:t>移動平均収束拡散</a:t>
                      </a:r>
                    </a:p>
                  </a:txBody>
                  <a:tcPr/>
                </a:tc>
                <a:tc>
                  <a:txBody>
                    <a:bodyPr/>
                    <a:lstStyle/>
                    <a:p>
                      <a:pPr marL="0" algn="l" defTabSz="914400" rtl="0" eaLnBrk="1" latinLnBrk="0" hangingPunct="1">
                        <a:lnSpc>
                          <a:spcPct val="90000"/>
                        </a:lnSpc>
                        <a:spcBef>
                          <a:spcPct val="0"/>
                        </a:spcBef>
                        <a:buNone/>
                      </a:pPr>
                      <a:r>
                        <a:rPr kumimoji="1" lang="en-US" altLang="ja-JP" sz="2600" b="0" kern="1200" dirty="0">
                          <a:solidFill>
                            <a:schemeClr val="tx1"/>
                          </a:solidFill>
                          <a:latin typeface="メイリオ" panose="020B0604030504040204" pitchFamily="50" charset="-128"/>
                          <a:ea typeface="メイリオ" panose="020B0604030504040204" pitchFamily="50" charset="-128"/>
                          <a:cs typeface="+mn-cs"/>
                        </a:rPr>
                        <a:t>MACD</a:t>
                      </a:r>
                      <a:endParaRPr kumimoji="1" lang="ja-JP" altLang="en-US" sz="2600" b="0" kern="1200" dirty="0">
                        <a:solidFill>
                          <a:schemeClr val="tx1"/>
                        </a:solidFill>
                        <a:latin typeface="メイリオ" panose="020B0604030504040204" pitchFamily="50" charset="-128"/>
                        <a:ea typeface="メイリオ" panose="020B0604030504040204" pitchFamily="50" charset="-128"/>
                        <a:cs typeface="+mn-cs"/>
                      </a:endParaRPr>
                    </a:p>
                  </a:txBody>
                  <a:tcPr/>
                </a:tc>
                <a:tc>
                  <a:txBody>
                    <a:bodyPr/>
                    <a:lstStyle/>
                    <a:p>
                      <a:pPr marL="0" algn="l" defTabSz="914400" rtl="0" eaLnBrk="1" latinLnBrk="0" hangingPunct="1">
                        <a:lnSpc>
                          <a:spcPct val="90000"/>
                        </a:lnSpc>
                        <a:spcBef>
                          <a:spcPct val="0"/>
                        </a:spcBef>
                        <a:buNone/>
                      </a:pPr>
                      <a:r>
                        <a:rPr kumimoji="1" lang="ja-JP" altLang="en-US" sz="2600" b="0" kern="1200" dirty="0">
                          <a:solidFill>
                            <a:schemeClr val="tx1"/>
                          </a:solidFill>
                          <a:latin typeface="メイリオ" panose="020B0604030504040204" pitchFamily="50" charset="-128"/>
                          <a:ea typeface="メイリオ" panose="020B0604030504040204" pitchFamily="50" charset="-128"/>
                          <a:cs typeface="+mn-cs"/>
                        </a:rPr>
                        <a:t>短期と長期移動平均線の差を指数平滑化し、価格トレンドを示す</a:t>
                      </a:r>
                    </a:p>
                  </a:txBody>
                  <a:tcPr/>
                </a:tc>
                <a:extLst>
                  <a:ext uri="{0D108BD9-81ED-4DB2-BD59-A6C34878D82A}">
                    <a16:rowId xmlns:a16="http://schemas.microsoft.com/office/drawing/2014/main" val="294573195"/>
                  </a:ext>
                </a:extLst>
              </a:tr>
            </a:tbl>
          </a:graphicData>
        </a:graphic>
      </p:graphicFrame>
      <p:sp>
        <p:nvSpPr>
          <p:cNvPr id="4" name="正方形/長方形 3">
            <a:extLst>
              <a:ext uri="{FF2B5EF4-FFF2-40B4-BE49-F238E27FC236}">
                <a16:creationId xmlns:a16="http://schemas.microsoft.com/office/drawing/2014/main" id="{47790D22-EEF1-4862-8724-6EEB361E3AB3}"/>
              </a:ext>
            </a:extLst>
          </p:cNvPr>
          <p:cNvSpPr/>
          <p:nvPr/>
        </p:nvSpPr>
        <p:spPr>
          <a:xfrm>
            <a:off x="197545" y="1840000"/>
            <a:ext cx="11796907" cy="220948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C68F425-1808-4612-9941-D744559E9671}"/>
              </a:ext>
            </a:extLst>
          </p:cNvPr>
          <p:cNvSpPr txBox="1"/>
          <p:nvPr/>
        </p:nvSpPr>
        <p:spPr>
          <a:xfrm>
            <a:off x="10569683" y="1472547"/>
            <a:ext cx="1502574" cy="400110"/>
          </a:xfrm>
          <a:prstGeom prst="rect">
            <a:avLst/>
          </a:prstGeom>
          <a:noFill/>
        </p:spPr>
        <p:txBody>
          <a:bodyPr wrap="square" rtlCol="0">
            <a:spAutoFit/>
          </a:bodyPr>
          <a:lstStyle/>
          <a:p>
            <a:pPr algn="l"/>
            <a:r>
              <a:rPr kumimoji="1" lang="ja-JP" altLang="en-US" sz="2000" b="1" dirty="0">
                <a:solidFill>
                  <a:srgbClr val="FF0000"/>
                </a:solidFill>
                <a:latin typeface="メイリオ" panose="020B0604030504040204" pitchFamily="50" charset="-128"/>
                <a:ea typeface="メイリオ" panose="020B0604030504040204" pitchFamily="50" charset="-128"/>
              </a:rPr>
              <a:t>トレンド系</a:t>
            </a:r>
            <a:endParaRPr kumimoji="1" lang="ja-JP" altLang="en-US" sz="4000" b="1" dirty="0">
              <a:solidFill>
                <a:srgbClr val="FF0000"/>
              </a:solidFill>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03ED7709-EBB0-4CB6-A5D1-280D3658FD02}"/>
              </a:ext>
            </a:extLst>
          </p:cNvPr>
          <p:cNvSpPr/>
          <p:nvPr/>
        </p:nvSpPr>
        <p:spPr>
          <a:xfrm>
            <a:off x="197544" y="4082144"/>
            <a:ext cx="11796907" cy="244959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CDCAF43-CEC6-4807-8308-EE3A5386F83B}"/>
              </a:ext>
            </a:extLst>
          </p:cNvPr>
          <p:cNvSpPr txBox="1"/>
          <p:nvPr/>
        </p:nvSpPr>
        <p:spPr>
          <a:xfrm>
            <a:off x="9971314" y="6531744"/>
            <a:ext cx="2023137" cy="400110"/>
          </a:xfrm>
          <a:prstGeom prst="rect">
            <a:avLst/>
          </a:prstGeom>
          <a:noFill/>
        </p:spPr>
        <p:txBody>
          <a:bodyPr wrap="square" rtlCol="0">
            <a:spAutoFit/>
          </a:bodyPr>
          <a:lstStyle/>
          <a:p>
            <a:pPr algn="l"/>
            <a:r>
              <a:rPr lang="ja-JP" altLang="en-US" sz="2000" b="1" dirty="0">
                <a:solidFill>
                  <a:schemeClr val="accent1"/>
                </a:solidFill>
                <a:latin typeface="メイリオ" panose="020B0604030504040204" pitchFamily="50" charset="-128"/>
                <a:ea typeface="メイリオ" panose="020B0604030504040204" pitchFamily="50" charset="-128"/>
              </a:rPr>
              <a:t>オシレーター</a:t>
            </a:r>
            <a:r>
              <a:rPr kumimoji="1" lang="ja-JP" altLang="en-US" sz="2000" b="1" dirty="0">
                <a:solidFill>
                  <a:schemeClr val="accent1"/>
                </a:solidFill>
                <a:latin typeface="メイリオ" panose="020B0604030504040204" pitchFamily="50" charset="-128"/>
                <a:ea typeface="メイリオ" panose="020B0604030504040204" pitchFamily="50" charset="-128"/>
              </a:rPr>
              <a:t>系</a:t>
            </a:r>
            <a:endParaRPr kumimoji="1" lang="ja-JP" altLang="en-US" sz="4000" b="1" dirty="0">
              <a:solidFill>
                <a:schemeClr val="accent1"/>
              </a:solidFill>
              <a:latin typeface="メイリオ" panose="020B0604030504040204" pitchFamily="50" charset="-128"/>
              <a:ea typeface="メイリオ" panose="020B0604030504040204" pitchFamily="50" charset="-128"/>
            </a:endParaRPr>
          </a:p>
        </p:txBody>
      </p:sp>
      <p:sp>
        <p:nvSpPr>
          <p:cNvPr id="5" name="スライド番号プレースホルダー 4">
            <a:extLst>
              <a:ext uri="{FF2B5EF4-FFF2-40B4-BE49-F238E27FC236}">
                <a16:creationId xmlns:a16="http://schemas.microsoft.com/office/drawing/2014/main" id="{F1654480-3F10-45D3-B1B5-8E2AE2A427A2}"/>
              </a:ext>
            </a:extLst>
          </p:cNvPr>
          <p:cNvSpPr>
            <a:spLocks noGrp="1"/>
          </p:cNvSpPr>
          <p:nvPr>
            <p:ph type="sldNum" sz="quarter" idx="12"/>
          </p:nvPr>
        </p:nvSpPr>
        <p:spPr/>
        <p:txBody>
          <a:bodyPr/>
          <a:lstStyle/>
          <a:p>
            <a:fld id="{2F1CC5B5-FFF3-4B2E-BBE1-EC3F4B2858E4}" type="slidenum">
              <a:rPr kumimoji="1" lang="ja-JP" altLang="en-US" smtClean="0"/>
              <a:t>11</a:t>
            </a:fld>
            <a:endParaRPr kumimoji="1" lang="ja-JP" altLang="en-US" dirty="0"/>
          </a:p>
        </p:txBody>
      </p:sp>
    </p:spTree>
    <p:extLst>
      <p:ext uri="{BB962C8B-B14F-4D97-AF65-F5344CB8AC3E}">
        <p14:creationId xmlns:p14="http://schemas.microsoft.com/office/powerpoint/2010/main" val="353282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71D65-0C53-C69A-B4AB-139EED47844E}"/>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200FA36-4ABD-A815-ECCE-504C2B6BC8EF}"/>
              </a:ext>
            </a:extLst>
          </p:cNvPr>
          <p:cNvSpPr txBox="1"/>
          <p:nvPr/>
        </p:nvSpPr>
        <p:spPr>
          <a:xfrm>
            <a:off x="467741" y="592183"/>
            <a:ext cx="4591940" cy="707886"/>
          </a:xfrm>
          <a:prstGeom prst="rect">
            <a:avLst/>
          </a:prstGeom>
          <a:noFill/>
        </p:spPr>
        <p:txBody>
          <a:bodyPr wrap="square" rtlCol="0">
            <a:spAutoFit/>
          </a:bodyPr>
          <a:lstStyle/>
          <a:p>
            <a:pPr algn="l"/>
            <a:r>
              <a:rPr kumimoji="1" lang="ja-JP" altLang="en-US" sz="4000" b="1" dirty="0">
                <a:solidFill>
                  <a:schemeClr val="bg2"/>
                </a:solidFill>
                <a:latin typeface="メイリオ" panose="020B0604030504040204" pitchFamily="50" charset="-128"/>
                <a:ea typeface="メイリオ" panose="020B0604030504040204" pitchFamily="50" charset="-128"/>
              </a:rPr>
              <a:t>データ正規化</a:t>
            </a:r>
          </a:p>
        </p:txBody>
      </p:sp>
      <p:grpSp>
        <p:nvGrpSpPr>
          <p:cNvPr id="16" name="グループ化 15">
            <a:extLst>
              <a:ext uri="{FF2B5EF4-FFF2-40B4-BE49-F238E27FC236}">
                <a16:creationId xmlns:a16="http://schemas.microsoft.com/office/drawing/2014/main" id="{F36E7B56-86C1-441B-A571-F61F2A630AB3}"/>
              </a:ext>
            </a:extLst>
          </p:cNvPr>
          <p:cNvGrpSpPr/>
          <p:nvPr/>
        </p:nvGrpSpPr>
        <p:grpSpPr>
          <a:xfrm>
            <a:off x="4473203" y="2604086"/>
            <a:ext cx="5215471" cy="2320575"/>
            <a:chOff x="6587753" y="2523088"/>
            <a:chExt cx="5215471" cy="2320575"/>
          </a:xfrm>
        </p:grpSpPr>
        <p:pic>
          <p:nvPicPr>
            <p:cNvPr id="6" name="図 5">
              <a:extLst>
                <a:ext uri="{FF2B5EF4-FFF2-40B4-BE49-F238E27FC236}">
                  <a16:creationId xmlns:a16="http://schemas.microsoft.com/office/drawing/2014/main" id="{D2470D8A-0FC7-4EAC-B7E7-542CEA3ACFD6}"/>
                </a:ext>
              </a:extLst>
            </p:cNvPr>
            <p:cNvPicPr>
              <a:picLocks noChangeAspect="1"/>
            </p:cNvPicPr>
            <p:nvPr/>
          </p:nvPicPr>
          <p:blipFill rotWithShape="1">
            <a:blip r:embed="rId3">
              <a:extLst>
                <a:ext uri="{28A0092B-C50C-407E-A947-70E740481C1C}">
                  <a14:useLocalDpi xmlns:a14="http://schemas.microsoft.com/office/drawing/2010/main" val="0"/>
                </a:ext>
              </a:extLst>
            </a:blip>
            <a:srcRect l="29734" t="12749" r="12808" b="52637"/>
            <a:stretch/>
          </p:blipFill>
          <p:spPr>
            <a:xfrm>
              <a:off x="7977673" y="3291222"/>
              <a:ext cx="3825551" cy="1152331"/>
            </a:xfrm>
            <a:prstGeom prst="rect">
              <a:avLst/>
            </a:prstGeom>
          </p:spPr>
        </p:pic>
        <p:grpSp>
          <p:nvGrpSpPr>
            <p:cNvPr id="15" name="グループ化 14">
              <a:extLst>
                <a:ext uri="{FF2B5EF4-FFF2-40B4-BE49-F238E27FC236}">
                  <a16:creationId xmlns:a16="http://schemas.microsoft.com/office/drawing/2014/main" id="{768374DD-9D0C-42C7-87E3-FEA8736CCB90}"/>
                </a:ext>
              </a:extLst>
            </p:cNvPr>
            <p:cNvGrpSpPr/>
            <p:nvPr/>
          </p:nvGrpSpPr>
          <p:grpSpPr>
            <a:xfrm>
              <a:off x="6587753" y="2523088"/>
              <a:ext cx="1254036" cy="2316311"/>
              <a:chOff x="6587753" y="2523088"/>
              <a:chExt cx="1254036" cy="2316311"/>
            </a:xfrm>
          </p:grpSpPr>
          <p:sp>
            <p:nvSpPr>
              <p:cNvPr id="3" name="二等辺三角形 2">
                <a:extLst>
                  <a:ext uri="{FF2B5EF4-FFF2-40B4-BE49-F238E27FC236}">
                    <a16:creationId xmlns:a16="http://schemas.microsoft.com/office/drawing/2014/main" id="{54A69A3D-E43E-0413-002F-D1F3090A1D0C}"/>
                  </a:ext>
                </a:extLst>
              </p:cNvPr>
              <p:cNvSpPr/>
              <p:nvPr/>
            </p:nvSpPr>
            <p:spPr>
              <a:xfrm rot="5400000">
                <a:off x="6227174" y="3634270"/>
                <a:ext cx="1894114" cy="516144"/>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A90A2E79-A343-4360-A270-B5E0082618A8}"/>
                  </a:ext>
                </a:extLst>
              </p:cNvPr>
              <p:cNvSpPr txBox="1"/>
              <p:nvPr/>
            </p:nvSpPr>
            <p:spPr>
              <a:xfrm>
                <a:off x="6587753" y="2523088"/>
                <a:ext cx="1254036" cy="400110"/>
              </a:xfrm>
              <a:prstGeom prst="rect">
                <a:avLst/>
              </a:prstGeom>
              <a:noFill/>
            </p:spPr>
            <p:txBody>
              <a:bodyPr wrap="square" rtlCol="0">
                <a:spAutoFit/>
              </a:bodyPr>
              <a:lstStyle/>
              <a:p>
                <a:pPr algn="ctr"/>
                <a:r>
                  <a:rPr lang="ja-JP" altLang="en-US" sz="2000" b="1" dirty="0">
                    <a:solidFill>
                      <a:schemeClr val="bg2"/>
                    </a:solidFill>
                    <a:latin typeface="メイリオ" panose="020B0604030504040204" pitchFamily="50" charset="-128"/>
                    <a:ea typeface="メイリオ" panose="020B0604030504040204" pitchFamily="50" charset="-128"/>
                  </a:rPr>
                  <a:t>正規化</a:t>
                </a:r>
                <a:endParaRPr kumimoji="1" lang="ja-JP" altLang="en-US" sz="2000" b="1" dirty="0">
                  <a:solidFill>
                    <a:schemeClr val="bg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14" name="グループ化 13">
              <a:extLst>
                <a:ext uri="{FF2B5EF4-FFF2-40B4-BE49-F238E27FC236}">
                  <a16:creationId xmlns:a16="http://schemas.microsoft.com/office/drawing/2014/main" id="{E19C77F3-F708-4670-B576-1C040536C7F2}"/>
                </a:ext>
              </a:extLst>
            </p:cNvPr>
            <p:cNvGrpSpPr/>
            <p:nvPr/>
          </p:nvGrpSpPr>
          <p:grpSpPr>
            <a:xfrm>
              <a:off x="7841789" y="2945285"/>
              <a:ext cx="3933442" cy="1898378"/>
              <a:chOff x="7841789" y="2945285"/>
              <a:chExt cx="3933442" cy="1898378"/>
            </a:xfrm>
          </p:grpSpPr>
          <p:pic>
            <p:nvPicPr>
              <p:cNvPr id="8" name="図 7">
                <a:extLst>
                  <a:ext uri="{FF2B5EF4-FFF2-40B4-BE49-F238E27FC236}">
                    <a16:creationId xmlns:a16="http://schemas.microsoft.com/office/drawing/2014/main" id="{813B40E3-6F9B-4C7A-B2D5-66AF930401CF}"/>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9727" t="54321" r="13237" b="12392"/>
              <a:stretch/>
            </p:blipFill>
            <p:spPr>
              <a:xfrm>
                <a:off x="7977673" y="3291222"/>
                <a:ext cx="3797558" cy="1108156"/>
              </a:xfrm>
              <a:prstGeom prst="rect">
                <a:avLst/>
              </a:prstGeom>
            </p:spPr>
          </p:pic>
          <p:sp>
            <p:nvSpPr>
              <p:cNvPr id="12" name="テキスト ボックス 11">
                <a:extLst>
                  <a:ext uri="{FF2B5EF4-FFF2-40B4-BE49-F238E27FC236}">
                    <a16:creationId xmlns:a16="http://schemas.microsoft.com/office/drawing/2014/main" id="{F246120B-20D4-4A82-AAA1-50FF8ED75EA2}"/>
                  </a:ext>
                </a:extLst>
              </p:cNvPr>
              <p:cNvSpPr txBox="1"/>
              <p:nvPr/>
            </p:nvSpPr>
            <p:spPr>
              <a:xfrm>
                <a:off x="7841789" y="4443553"/>
                <a:ext cx="271766" cy="400110"/>
              </a:xfrm>
              <a:prstGeom prst="rect">
                <a:avLst/>
              </a:prstGeom>
              <a:noFill/>
            </p:spPr>
            <p:txBody>
              <a:bodyPr wrap="square" rtlCol="0">
                <a:spAutoFit/>
              </a:bodyPr>
              <a:lstStyle/>
              <a:p>
                <a:pPr algn="ctr"/>
                <a:r>
                  <a:rPr kumimoji="1" lang="en-US" altLang="ja-JP" sz="2000" b="1" dirty="0">
                    <a:solidFill>
                      <a:schemeClr val="bg2"/>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0</a:t>
                </a:r>
                <a:endParaRPr kumimoji="1" lang="ja-JP" altLang="en-US" sz="2000" b="1" dirty="0">
                  <a:solidFill>
                    <a:schemeClr val="bg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3" name="テキスト ボックス 12">
                <a:extLst>
                  <a:ext uri="{FF2B5EF4-FFF2-40B4-BE49-F238E27FC236}">
                    <a16:creationId xmlns:a16="http://schemas.microsoft.com/office/drawing/2014/main" id="{8219E84F-4BB3-4701-80D6-D7C78523C790}"/>
                  </a:ext>
                </a:extLst>
              </p:cNvPr>
              <p:cNvSpPr txBox="1"/>
              <p:nvPr/>
            </p:nvSpPr>
            <p:spPr>
              <a:xfrm>
                <a:off x="7841789" y="2945285"/>
                <a:ext cx="271766" cy="400110"/>
              </a:xfrm>
              <a:prstGeom prst="rect">
                <a:avLst/>
              </a:prstGeom>
              <a:noFill/>
            </p:spPr>
            <p:txBody>
              <a:bodyPr wrap="square" rtlCol="0">
                <a:spAutoFit/>
              </a:bodyPr>
              <a:lstStyle/>
              <a:p>
                <a:pPr algn="ctr"/>
                <a:r>
                  <a:rPr lang="en-US" altLang="ja-JP" sz="2000" b="1" dirty="0">
                    <a:solidFill>
                      <a:schemeClr val="bg2"/>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1</a:t>
                </a:r>
                <a:endParaRPr kumimoji="1" lang="ja-JP" altLang="en-US" sz="2000" b="1" dirty="0">
                  <a:solidFill>
                    <a:schemeClr val="bg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pic>
        <p:nvPicPr>
          <p:cNvPr id="5" name="図 4">
            <a:extLst>
              <a:ext uri="{FF2B5EF4-FFF2-40B4-BE49-F238E27FC236}">
                <a16:creationId xmlns:a16="http://schemas.microsoft.com/office/drawing/2014/main" id="{1B3550F1-0665-455E-A5AB-4BE3ACFE1B2F}"/>
              </a:ext>
            </a:extLst>
          </p:cNvPr>
          <p:cNvPicPr>
            <a:picLocks noChangeAspect="1"/>
          </p:cNvPicPr>
          <p:nvPr/>
        </p:nvPicPr>
        <p:blipFill rotWithShape="1">
          <a:blip r:embed="rId3">
            <a:extLst>
              <a:ext uri="{28A0092B-C50C-407E-A947-70E740481C1C}">
                <a14:useLocalDpi xmlns:a14="http://schemas.microsoft.com/office/drawing/2010/main" val="0"/>
              </a:ext>
            </a:extLst>
          </a:blip>
          <a:srcRect l="4765" r="7980"/>
          <a:stretch/>
        </p:blipFill>
        <p:spPr>
          <a:xfrm>
            <a:off x="1694281" y="1451036"/>
            <a:ext cx="8803438" cy="5044607"/>
          </a:xfrm>
          <a:prstGeom prst="rect">
            <a:avLst/>
          </a:prstGeom>
        </p:spPr>
      </p:pic>
      <p:sp>
        <p:nvSpPr>
          <p:cNvPr id="4" name="スライド番号プレースホルダー 3">
            <a:extLst>
              <a:ext uri="{FF2B5EF4-FFF2-40B4-BE49-F238E27FC236}">
                <a16:creationId xmlns:a16="http://schemas.microsoft.com/office/drawing/2014/main" id="{48CB24E6-355C-40C8-BDBF-32A4B0A1C8F6}"/>
              </a:ext>
            </a:extLst>
          </p:cNvPr>
          <p:cNvSpPr>
            <a:spLocks noGrp="1"/>
          </p:cNvSpPr>
          <p:nvPr>
            <p:ph type="sldNum" sz="quarter" idx="12"/>
          </p:nvPr>
        </p:nvSpPr>
        <p:spPr/>
        <p:txBody>
          <a:bodyPr/>
          <a:lstStyle/>
          <a:p>
            <a:fld id="{2F1CC5B5-FFF3-4B2E-BBE1-EC3F4B2858E4}" type="slidenum">
              <a:rPr kumimoji="1" lang="ja-JP" altLang="en-US" smtClean="0"/>
              <a:t>12</a:t>
            </a:fld>
            <a:endParaRPr kumimoji="1" lang="ja-JP" altLang="en-US" dirty="0"/>
          </a:p>
        </p:txBody>
      </p:sp>
    </p:spTree>
    <p:extLst>
      <p:ext uri="{BB962C8B-B14F-4D97-AF65-F5344CB8AC3E}">
        <p14:creationId xmlns:p14="http://schemas.microsoft.com/office/powerpoint/2010/main" val="3839776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05299 1.85185E-6 L -0.22187 -0.00023 " pathEditMode="relative" rAng="0" ptsTypes="AA">
                                      <p:cBhvr>
                                        <p:cTn id="6" dur="1000" fill="hold"/>
                                        <p:tgtEl>
                                          <p:spTgt spid="5"/>
                                        </p:tgtEl>
                                        <p:attrNameLst>
                                          <p:attrName>ppt_x</p:attrName>
                                          <p:attrName>ppt_y</p:attrName>
                                        </p:attrNameLst>
                                      </p:cBhvr>
                                      <p:rCtr x="-8451" y="-23"/>
                                    </p:animMotion>
                                  </p:childTnLst>
                                </p:cTn>
                              </p:par>
                              <p:par>
                                <p:cTn id="7" presetID="6" presetClass="emph" presetSubtype="0" fill="hold" nodeType="withEffect">
                                  <p:stCondLst>
                                    <p:cond delay="0"/>
                                  </p:stCondLst>
                                  <p:childTnLst>
                                    <p:animScale>
                                      <p:cBhvr>
                                        <p:cTn id="8" dur="1000" fill="hold"/>
                                        <p:tgtEl>
                                          <p:spTgt spid="5"/>
                                        </p:tgtEl>
                                      </p:cBhvr>
                                      <p:by x="70000" y="70000"/>
                                    </p:animScale>
                                  </p:childTnLst>
                                </p:cTn>
                              </p:par>
                              <p:par>
                                <p:cTn id="9" presetID="42" presetClass="path" presetSubtype="0" accel="50000" decel="50000" fill="hold" nodeType="withEffect">
                                  <p:stCondLst>
                                    <p:cond delay="0"/>
                                  </p:stCondLst>
                                  <p:childTnLst>
                                    <p:animMotion origin="layout" path="M 8.33333E-7 -2.59259E-6 L 0.1724 -0.00162 " pathEditMode="relative" rAng="0" ptsTypes="AA">
                                      <p:cBhvr>
                                        <p:cTn id="10" dur="1000" fill="hold"/>
                                        <p:tgtEl>
                                          <p:spTgt spid="16"/>
                                        </p:tgtEl>
                                        <p:attrNameLst>
                                          <p:attrName>ppt_x</p:attrName>
                                          <p:attrName>ppt_y</p:attrName>
                                        </p:attrNameLst>
                                      </p:cBhvr>
                                      <p:rCtr x="8620"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DC0075-BE79-97E4-2D36-AB09534FD5A5}"/>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3DD3E85-2532-FC36-EEDC-EE84104F2132}"/>
              </a:ext>
            </a:extLst>
          </p:cNvPr>
          <p:cNvSpPr txBox="1"/>
          <p:nvPr/>
        </p:nvSpPr>
        <p:spPr>
          <a:xfrm>
            <a:off x="467740" y="592183"/>
            <a:ext cx="4295849" cy="707886"/>
          </a:xfrm>
          <a:prstGeom prst="rect">
            <a:avLst/>
          </a:prstGeom>
          <a:noFill/>
        </p:spPr>
        <p:txBody>
          <a:bodyPr wrap="square" rtlCol="0">
            <a:spAutoFit/>
          </a:bodyPr>
          <a:lstStyle/>
          <a:p>
            <a:pPr algn="l"/>
            <a:r>
              <a:rPr lang="ja-JP" altLang="en-US" sz="4000" b="1" dirty="0">
                <a:solidFill>
                  <a:schemeClr val="bg2"/>
                </a:solidFill>
                <a:latin typeface="メイリオ" panose="020B0604030504040204" pitchFamily="50" charset="-128"/>
                <a:ea typeface="メイリオ" panose="020B0604030504040204" pitchFamily="50" charset="-128"/>
              </a:rPr>
              <a:t>学習モデル</a:t>
            </a:r>
            <a:endParaRPr kumimoji="1" lang="ja-JP" altLang="en-US" sz="4000" b="1" dirty="0">
              <a:solidFill>
                <a:schemeClr val="bg2"/>
              </a:solidFill>
              <a:latin typeface="メイリオ" panose="020B0604030504040204" pitchFamily="50" charset="-128"/>
              <a:ea typeface="メイリオ" panose="020B0604030504040204" pitchFamily="50" charset="-128"/>
            </a:endParaRPr>
          </a:p>
        </p:txBody>
      </p:sp>
      <p:pic>
        <p:nvPicPr>
          <p:cNvPr id="5124" name="Picture 4" descr="スクリーンショット 2019-05-05 8.01.50.png">
            <a:extLst>
              <a:ext uri="{FF2B5EF4-FFF2-40B4-BE49-F238E27FC236}">
                <a16:creationId xmlns:a16="http://schemas.microsoft.com/office/drawing/2014/main" id="{55A1B799-5D5E-4F81-A49C-E93B3435D9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4647" y="1517783"/>
            <a:ext cx="8582705" cy="4905375"/>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229D14CA-2DAE-4B84-A862-515631149F7E}"/>
              </a:ext>
            </a:extLst>
          </p:cNvPr>
          <p:cNvSpPr txBox="1"/>
          <p:nvPr/>
        </p:nvSpPr>
        <p:spPr>
          <a:xfrm>
            <a:off x="108512" y="6486983"/>
            <a:ext cx="7108716" cy="307777"/>
          </a:xfrm>
          <a:prstGeom prst="rect">
            <a:avLst/>
          </a:prstGeom>
          <a:noFill/>
        </p:spPr>
        <p:txBody>
          <a:bodyPr wrap="square" rtlCol="0">
            <a:spAutoFit/>
          </a:bodyPr>
          <a:lstStyle/>
          <a:p>
            <a:r>
              <a:rPr lang="ja-JP" altLang="en-US" sz="1400" b="1" dirty="0">
                <a:solidFill>
                  <a:schemeClr val="bg2"/>
                </a:solidFill>
                <a:latin typeface="メイリオ" panose="020B0604030504040204" pitchFamily="50" charset="-128"/>
                <a:ea typeface="メイリオ" panose="020B0604030504040204" pitchFamily="50" charset="-128"/>
              </a:rPr>
              <a:t>参考</a:t>
            </a:r>
            <a:r>
              <a:rPr lang="en-US" altLang="ja-JP" sz="1400" b="1" dirty="0">
                <a:solidFill>
                  <a:schemeClr val="bg2"/>
                </a:solidFill>
                <a:latin typeface="メイリオ" panose="020B0604030504040204" pitchFamily="50" charset="-128"/>
                <a:ea typeface="メイリオ" panose="020B0604030504040204" pitchFamily="50" charset="-128"/>
              </a:rPr>
              <a:t>URL:https://qiita.com/t_Signull/items/21b82be280b46f467d1b</a:t>
            </a:r>
            <a:endParaRPr kumimoji="1" lang="ja-JP" altLang="en-US" sz="1400" b="1" dirty="0">
              <a:solidFill>
                <a:schemeClr val="bg2"/>
              </a:solidFill>
              <a:latin typeface="メイリオ" panose="020B0604030504040204" pitchFamily="50" charset="-128"/>
              <a:ea typeface="メイリオ" panose="020B0604030504040204" pitchFamily="50" charset="-128"/>
            </a:endParaRPr>
          </a:p>
        </p:txBody>
      </p:sp>
      <p:grpSp>
        <p:nvGrpSpPr>
          <p:cNvPr id="8" name="グループ化 7">
            <a:extLst>
              <a:ext uri="{FF2B5EF4-FFF2-40B4-BE49-F238E27FC236}">
                <a16:creationId xmlns:a16="http://schemas.microsoft.com/office/drawing/2014/main" id="{A8B6B07B-F6E9-403A-AA5E-09C8AE326716}"/>
              </a:ext>
            </a:extLst>
          </p:cNvPr>
          <p:cNvGrpSpPr/>
          <p:nvPr/>
        </p:nvGrpSpPr>
        <p:grpSpPr>
          <a:xfrm>
            <a:off x="1012370" y="1803434"/>
            <a:ext cx="10167257" cy="4334072"/>
            <a:chOff x="1012370" y="1803434"/>
            <a:chExt cx="10167257" cy="4334072"/>
          </a:xfrm>
        </p:grpSpPr>
        <p:pic>
          <p:nvPicPr>
            <p:cNvPr id="5126" name="Picture 6" descr="スクリーンショット 2019-05-05 10.58.53.png">
              <a:extLst>
                <a:ext uri="{FF2B5EF4-FFF2-40B4-BE49-F238E27FC236}">
                  <a16:creationId xmlns:a16="http://schemas.microsoft.com/office/drawing/2014/main" id="{22DD932E-FD1B-4743-B4EA-5677AEDA49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2370" y="1803434"/>
              <a:ext cx="10167257" cy="4334072"/>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1E920D69-5333-4BC1-B07D-3364FDA30F37}"/>
                </a:ext>
              </a:extLst>
            </p:cNvPr>
            <p:cNvSpPr txBox="1"/>
            <p:nvPr/>
          </p:nvSpPr>
          <p:spPr>
            <a:xfrm>
              <a:off x="1012370" y="1803434"/>
              <a:ext cx="2895600" cy="646331"/>
            </a:xfrm>
            <a:prstGeom prst="rect">
              <a:avLst/>
            </a:prstGeom>
            <a:noFill/>
          </p:spPr>
          <p:txBody>
            <a:bodyPr wrap="square" rtlCol="0">
              <a:spAutoFit/>
            </a:bodyPr>
            <a:lstStyle/>
            <a:p>
              <a:pPr algn="l"/>
              <a:r>
                <a:rPr kumimoji="1" lang="ja-JP" altLang="en-US" sz="3600" dirty="0">
                  <a:latin typeface="メイリオ" panose="020B0604030504040204" pitchFamily="50" charset="-128"/>
                  <a:ea typeface="メイリオ" panose="020B0604030504040204" pitchFamily="50" charset="-128"/>
                </a:rPr>
                <a:t>・</a:t>
              </a:r>
              <a:r>
                <a:rPr kumimoji="1" lang="en-US" altLang="ja-JP" sz="3600" dirty="0">
                  <a:latin typeface="メイリオ" panose="020B0604030504040204" pitchFamily="50" charset="-128"/>
                  <a:ea typeface="メイリオ" panose="020B0604030504040204" pitchFamily="50" charset="-128"/>
                </a:rPr>
                <a:t>RNN</a:t>
              </a:r>
              <a:endParaRPr kumimoji="1" lang="ja-JP" altLang="en-US" sz="3600" dirty="0">
                <a:latin typeface="メイリオ" panose="020B0604030504040204" pitchFamily="50" charset="-128"/>
                <a:ea typeface="メイリオ" panose="020B0604030504040204" pitchFamily="50" charset="-128"/>
              </a:endParaRPr>
            </a:p>
          </p:txBody>
        </p:sp>
      </p:grpSp>
      <p:sp>
        <p:nvSpPr>
          <p:cNvPr id="3" name="スライド番号プレースホルダー 2">
            <a:extLst>
              <a:ext uri="{FF2B5EF4-FFF2-40B4-BE49-F238E27FC236}">
                <a16:creationId xmlns:a16="http://schemas.microsoft.com/office/drawing/2014/main" id="{EF84039D-E21E-4DAC-B127-E48A5F5F3652}"/>
              </a:ext>
            </a:extLst>
          </p:cNvPr>
          <p:cNvSpPr>
            <a:spLocks noGrp="1"/>
          </p:cNvSpPr>
          <p:nvPr>
            <p:ph type="sldNum" sz="quarter" idx="12"/>
          </p:nvPr>
        </p:nvSpPr>
        <p:spPr/>
        <p:txBody>
          <a:bodyPr/>
          <a:lstStyle/>
          <a:p>
            <a:fld id="{2F1CC5B5-FFF3-4B2E-BBE1-EC3F4B2858E4}" type="slidenum">
              <a:rPr kumimoji="1" lang="ja-JP" altLang="en-US" smtClean="0"/>
              <a:t>13</a:t>
            </a:fld>
            <a:endParaRPr kumimoji="1" lang="ja-JP" altLang="en-US" dirty="0"/>
          </a:p>
        </p:txBody>
      </p:sp>
    </p:spTree>
    <p:extLst>
      <p:ext uri="{BB962C8B-B14F-4D97-AF65-F5344CB8AC3E}">
        <p14:creationId xmlns:p14="http://schemas.microsoft.com/office/powerpoint/2010/main" val="767905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124"/>
                                        </p:tgtEl>
                                        <p:attrNameLst>
                                          <p:attrName>style.visibility</p:attrName>
                                        </p:attrNameLst>
                                      </p:cBhvr>
                                      <p:to>
                                        <p:strVal val="visible"/>
                                      </p:to>
                                    </p:set>
                                    <p:animEffect transition="in" filter="fade">
                                      <p:cBhvr>
                                        <p:cTn id="10"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57543CF-6383-4134-9896-16D78FC159E5}"/>
              </a:ext>
            </a:extLst>
          </p:cNvPr>
          <p:cNvSpPr txBox="1"/>
          <p:nvPr/>
        </p:nvSpPr>
        <p:spPr>
          <a:xfrm>
            <a:off x="467740" y="592183"/>
            <a:ext cx="4295849" cy="707886"/>
          </a:xfrm>
          <a:prstGeom prst="rect">
            <a:avLst/>
          </a:prstGeom>
          <a:noFill/>
        </p:spPr>
        <p:txBody>
          <a:bodyPr wrap="square" rtlCol="0">
            <a:spAutoFit/>
          </a:bodyPr>
          <a:lstStyle/>
          <a:p>
            <a:pPr algn="l"/>
            <a:r>
              <a:rPr lang="en-US" altLang="ja-JP" sz="4000" b="1" dirty="0">
                <a:solidFill>
                  <a:schemeClr val="bg2"/>
                </a:solidFill>
                <a:latin typeface="メイリオ" panose="020B0604030504040204" pitchFamily="50" charset="-128"/>
                <a:ea typeface="メイリオ" panose="020B0604030504040204" pitchFamily="50" charset="-128"/>
              </a:rPr>
              <a:t>LSTM</a:t>
            </a:r>
            <a:r>
              <a:rPr lang="ja-JP" altLang="en-US" sz="4000" b="1" dirty="0">
                <a:solidFill>
                  <a:schemeClr val="bg2"/>
                </a:solidFill>
                <a:latin typeface="メイリオ" panose="020B0604030504040204" pitchFamily="50" charset="-128"/>
                <a:ea typeface="メイリオ" panose="020B0604030504040204" pitchFamily="50" charset="-128"/>
              </a:rPr>
              <a:t>モデル</a:t>
            </a:r>
            <a:endParaRPr kumimoji="1" lang="ja-JP" altLang="en-US" sz="4000" b="1" dirty="0">
              <a:solidFill>
                <a:schemeClr val="bg2"/>
              </a:solidFill>
              <a:latin typeface="メイリオ" panose="020B0604030504040204" pitchFamily="50" charset="-128"/>
              <a:ea typeface="メイリオ" panose="020B0604030504040204" pitchFamily="50" charset="-128"/>
            </a:endParaRPr>
          </a:p>
        </p:txBody>
      </p:sp>
      <p:grpSp>
        <p:nvGrpSpPr>
          <p:cNvPr id="4" name="グループ化 3">
            <a:extLst>
              <a:ext uri="{FF2B5EF4-FFF2-40B4-BE49-F238E27FC236}">
                <a16:creationId xmlns:a16="http://schemas.microsoft.com/office/drawing/2014/main" id="{65594B62-3FDC-495F-827A-C606D09447DC}"/>
              </a:ext>
            </a:extLst>
          </p:cNvPr>
          <p:cNvGrpSpPr/>
          <p:nvPr/>
        </p:nvGrpSpPr>
        <p:grpSpPr>
          <a:xfrm>
            <a:off x="522514" y="1752600"/>
            <a:ext cx="11146972" cy="4175760"/>
            <a:chOff x="1491342" y="1621971"/>
            <a:chExt cx="9209316" cy="3505200"/>
          </a:xfrm>
        </p:grpSpPr>
        <p:sp>
          <p:nvSpPr>
            <p:cNvPr id="3" name="正方形/長方形 2">
              <a:extLst>
                <a:ext uri="{FF2B5EF4-FFF2-40B4-BE49-F238E27FC236}">
                  <a16:creationId xmlns:a16="http://schemas.microsoft.com/office/drawing/2014/main" id="{A625BD4C-AEC5-4092-8C7A-E54362811143}"/>
                </a:ext>
              </a:extLst>
            </p:cNvPr>
            <p:cNvSpPr/>
            <p:nvPr/>
          </p:nvSpPr>
          <p:spPr>
            <a:xfrm>
              <a:off x="1491342" y="1621971"/>
              <a:ext cx="9176657" cy="3505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146" name="Picture 2" descr="A LSTM neural network.">
              <a:extLst>
                <a:ext uri="{FF2B5EF4-FFF2-40B4-BE49-F238E27FC236}">
                  <a16:creationId xmlns:a16="http://schemas.microsoft.com/office/drawing/2014/main" id="{DD47F1E7-7B16-4823-AE8F-4205148035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1650363"/>
              <a:ext cx="9176657" cy="3448416"/>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テキスト ボックス 4">
            <a:extLst>
              <a:ext uri="{FF2B5EF4-FFF2-40B4-BE49-F238E27FC236}">
                <a16:creationId xmlns:a16="http://schemas.microsoft.com/office/drawing/2014/main" id="{3632DD83-9A30-42F5-961B-95B6C698EDF4}"/>
              </a:ext>
            </a:extLst>
          </p:cNvPr>
          <p:cNvSpPr txBox="1"/>
          <p:nvPr/>
        </p:nvSpPr>
        <p:spPr>
          <a:xfrm>
            <a:off x="3860074" y="3840480"/>
            <a:ext cx="1153886" cy="253916"/>
          </a:xfrm>
          <a:prstGeom prst="rect">
            <a:avLst/>
          </a:prstGeom>
          <a:noFill/>
        </p:spPr>
        <p:txBody>
          <a:bodyPr wrap="square" rtlCol="0">
            <a:spAutoFit/>
          </a:bodyPr>
          <a:lstStyle/>
          <a:p>
            <a:pPr algn="l"/>
            <a:r>
              <a:rPr kumimoji="1" lang="ja-JP" altLang="en-US" sz="1050" b="1" dirty="0">
                <a:solidFill>
                  <a:srgbClr val="FF0000"/>
                </a:solidFill>
                <a:latin typeface="メイリオ" panose="020B0604030504040204" pitchFamily="50" charset="-128"/>
                <a:ea typeface="メイリオ" panose="020B0604030504040204" pitchFamily="50" charset="-128"/>
              </a:rPr>
              <a:t>忘却ゲート</a:t>
            </a:r>
          </a:p>
        </p:txBody>
      </p:sp>
      <p:sp>
        <p:nvSpPr>
          <p:cNvPr id="8" name="テキスト ボックス 7">
            <a:extLst>
              <a:ext uri="{FF2B5EF4-FFF2-40B4-BE49-F238E27FC236}">
                <a16:creationId xmlns:a16="http://schemas.microsoft.com/office/drawing/2014/main" id="{51CA6780-189D-4869-A48A-00F2745A5726}"/>
              </a:ext>
            </a:extLst>
          </p:cNvPr>
          <p:cNvSpPr txBox="1"/>
          <p:nvPr/>
        </p:nvSpPr>
        <p:spPr>
          <a:xfrm>
            <a:off x="4896223" y="3586564"/>
            <a:ext cx="1153886" cy="253916"/>
          </a:xfrm>
          <a:prstGeom prst="rect">
            <a:avLst/>
          </a:prstGeom>
          <a:noFill/>
        </p:spPr>
        <p:txBody>
          <a:bodyPr wrap="square" rtlCol="0">
            <a:spAutoFit/>
          </a:bodyPr>
          <a:lstStyle/>
          <a:p>
            <a:pPr algn="l"/>
            <a:r>
              <a:rPr lang="ja-JP" altLang="en-US" sz="1050" b="1" dirty="0">
                <a:solidFill>
                  <a:srgbClr val="FF0000"/>
                </a:solidFill>
                <a:latin typeface="メイリオ" panose="020B0604030504040204" pitchFamily="50" charset="-128"/>
                <a:ea typeface="メイリオ" panose="020B0604030504040204" pitchFamily="50" charset="-128"/>
              </a:rPr>
              <a:t>入力</a:t>
            </a:r>
            <a:r>
              <a:rPr kumimoji="1" lang="ja-JP" altLang="en-US" sz="1050" b="1" dirty="0">
                <a:solidFill>
                  <a:srgbClr val="FF0000"/>
                </a:solidFill>
                <a:latin typeface="メイリオ" panose="020B0604030504040204" pitchFamily="50" charset="-128"/>
                <a:ea typeface="メイリオ" panose="020B0604030504040204" pitchFamily="50" charset="-128"/>
              </a:rPr>
              <a:t>ゲート</a:t>
            </a:r>
          </a:p>
        </p:txBody>
      </p:sp>
      <p:sp>
        <p:nvSpPr>
          <p:cNvPr id="9" name="テキスト ボックス 8">
            <a:extLst>
              <a:ext uri="{FF2B5EF4-FFF2-40B4-BE49-F238E27FC236}">
                <a16:creationId xmlns:a16="http://schemas.microsoft.com/office/drawing/2014/main" id="{C787232D-D9C8-4ABC-9DFD-FEB062F52DE6}"/>
              </a:ext>
            </a:extLst>
          </p:cNvPr>
          <p:cNvSpPr txBox="1"/>
          <p:nvPr/>
        </p:nvSpPr>
        <p:spPr>
          <a:xfrm>
            <a:off x="5932372" y="3586564"/>
            <a:ext cx="1153886" cy="253916"/>
          </a:xfrm>
          <a:prstGeom prst="rect">
            <a:avLst/>
          </a:prstGeom>
          <a:noFill/>
        </p:spPr>
        <p:txBody>
          <a:bodyPr wrap="square" rtlCol="0">
            <a:spAutoFit/>
          </a:bodyPr>
          <a:lstStyle/>
          <a:p>
            <a:pPr algn="l"/>
            <a:r>
              <a:rPr kumimoji="1" lang="ja-JP" altLang="en-US" sz="1050" b="1" dirty="0">
                <a:solidFill>
                  <a:srgbClr val="FF0000"/>
                </a:solidFill>
                <a:latin typeface="メイリオ" panose="020B0604030504040204" pitchFamily="50" charset="-128"/>
                <a:ea typeface="メイリオ" panose="020B0604030504040204" pitchFamily="50" charset="-128"/>
              </a:rPr>
              <a:t>出力ゲート</a:t>
            </a:r>
          </a:p>
        </p:txBody>
      </p:sp>
      <p:sp>
        <p:nvSpPr>
          <p:cNvPr id="6" name="楕円 5">
            <a:extLst>
              <a:ext uri="{FF2B5EF4-FFF2-40B4-BE49-F238E27FC236}">
                <a16:creationId xmlns:a16="http://schemas.microsoft.com/office/drawing/2014/main" id="{0FAC61DF-5355-4357-8FDD-EAA442FD40D6}"/>
              </a:ext>
            </a:extLst>
          </p:cNvPr>
          <p:cNvSpPr/>
          <p:nvPr/>
        </p:nvSpPr>
        <p:spPr>
          <a:xfrm>
            <a:off x="4637314" y="3850202"/>
            <a:ext cx="197606" cy="17751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9F8A2969-C751-4A2C-A46E-8CEE024DF900}"/>
              </a:ext>
            </a:extLst>
          </p:cNvPr>
          <p:cNvSpPr/>
          <p:nvPr/>
        </p:nvSpPr>
        <p:spPr>
          <a:xfrm>
            <a:off x="5235625" y="3840480"/>
            <a:ext cx="197606" cy="17751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FCBCD510-2B14-4EAA-B615-BC85C2D97D0C}"/>
              </a:ext>
            </a:extLst>
          </p:cNvPr>
          <p:cNvSpPr/>
          <p:nvPr/>
        </p:nvSpPr>
        <p:spPr>
          <a:xfrm>
            <a:off x="6410512" y="3840480"/>
            <a:ext cx="197606" cy="17751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4043C1A9-0196-4DCE-BEF5-FDF85E16774F}"/>
              </a:ext>
            </a:extLst>
          </p:cNvPr>
          <p:cNvSpPr txBox="1"/>
          <p:nvPr/>
        </p:nvSpPr>
        <p:spPr>
          <a:xfrm>
            <a:off x="5132484" y="5009449"/>
            <a:ext cx="1599775" cy="415498"/>
          </a:xfrm>
          <a:prstGeom prst="rect">
            <a:avLst/>
          </a:prstGeom>
          <a:noFill/>
        </p:spPr>
        <p:txBody>
          <a:bodyPr wrap="square" rtlCol="0">
            <a:spAutoFit/>
          </a:bodyPr>
          <a:lstStyle/>
          <a:p>
            <a:pPr algn="ctr"/>
            <a:r>
              <a:rPr lang="ja-JP" altLang="en-US" sz="1050" b="1" dirty="0">
                <a:solidFill>
                  <a:srgbClr val="FF0000"/>
                </a:solidFill>
                <a:latin typeface="メイリオ" panose="020B0604030504040204" pitchFamily="50" charset="-128"/>
                <a:ea typeface="メイリオ" panose="020B0604030504040204" pitchFamily="50" charset="-128"/>
              </a:rPr>
              <a:t>活性化関数</a:t>
            </a:r>
            <a:br>
              <a:rPr lang="en-US" altLang="ja-JP" sz="1050" b="1" dirty="0">
                <a:solidFill>
                  <a:srgbClr val="FF0000"/>
                </a:solidFill>
                <a:latin typeface="メイリオ" panose="020B0604030504040204" pitchFamily="50" charset="-128"/>
                <a:ea typeface="メイリオ" panose="020B0604030504040204" pitchFamily="50" charset="-128"/>
              </a:rPr>
            </a:br>
            <a:r>
              <a:rPr lang="ja-JP" altLang="en-US" sz="1050" b="1" dirty="0">
                <a:solidFill>
                  <a:srgbClr val="FF0000"/>
                </a:solidFill>
                <a:latin typeface="メイリオ" panose="020B0604030504040204" pitchFamily="50" charset="-128"/>
                <a:ea typeface="メイリオ" panose="020B0604030504040204" pitchFamily="50" charset="-128"/>
              </a:rPr>
              <a:t>（双曲線正接関数）</a:t>
            </a:r>
            <a:endParaRPr kumimoji="1" lang="ja-JP" altLang="en-US" sz="1050" b="1" dirty="0">
              <a:solidFill>
                <a:srgbClr val="FF0000"/>
              </a:solidFill>
              <a:latin typeface="メイリオ" panose="020B0604030504040204" pitchFamily="50" charset="-128"/>
              <a:ea typeface="メイリオ" panose="020B0604030504040204" pitchFamily="50" charset="-128"/>
            </a:endParaRPr>
          </a:p>
        </p:txBody>
      </p:sp>
      <p:cxnSp>
        <p:nvCxnSpPr>
          <p:cNvPr id="15" name="直線矢印コネクタ 14">
            <a:extLst>
              <a:ext uri="{FF2B5EF4-FFF2-40B4-BE49-F238E27FC236}">
                <a16:creationId xmlns:a16="http://schemas.microsoft.com/office/drawing/2014/main" id="{9DE3181B-ECBD-4F1C-BF87-2EE26F62563A}"/>
              </a:ext>
            </a:extLst>
          </p:cNvPr>
          <p:cNvCxnSpPr>
            <a:cxnSpLocks/>
            <a:stCxn id="13" idx="0"/>
          </p:cNvCxnSpPr>
          <p:nvPr/>
        </p:nvCxnSpPr>
        <p:spPr>
          <a:xfrm flipV="1">
            <a:off x="5932372" y="4430486"/>
            <a:ext cx="0" cy="5789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38076043-3434-4EF6-B638-BC0A2A59B381}"/>
              </a:ext>
            </a:extLst>
          </p:cNvPr>
          <p:cNvSpPr txBox="1"/>
          <p:nvPr/>
        </p:nvSpPr>
        <p:spPr>
          <a:xfrm>
            <a:off x="108512" y="6486983"/>
            <a:ext cx="7108716" cy="307777"/>
          </a:xfrm>
          <a:prstGeom prst="rect">
            <a:avLst/>
          </a:prstGeom>
          <a:noFill/>
        </p:spPr>
        <p:txBody>
          <a:bodyPr wrap="square" rtlCol="0">
            <a:spAutoFit/>
          </a:bodyPr>
          <a:lstStyle/>
          <a:p>
            <a:r>
              <a:rPr lang="zh-CN" altLang="en-US" sz="1400" b="1" dirty="0">
                <a:solidFill>
                  <a:schemeClr val="bg2"/>
                </a:solidFill>
                <a:latin typeface="メイリオ" panose="020B0604030504040204" pitchFamily="50" charset="-128"/>
                <a:ea typeface="メイリオ" panose="020B0604030504040204" pitchFamily="50" charset="-128"/>
              </a:rPr>
              <a:t>参考</a:t>
            </a:r>
            <a:r>
              <a:rPr lang="en-US" altLang="zh-CN" sz="1400" b="1" dirty="0">
                <a:solidFill>
                  <a:schemeClr val="bg2"/>
                </a:solidFill>
                <a:latin typeface="メイリオ" panose="020B0604030504040204" pitchFamily="50" charset="-128"/>
                <a:ea typeface="メイリオ" panose="020B0604030504040204" pitchFamily="50" charset="-128"/>
              </a:rPr>
              <a:t>URL: http://colah.github.io/posts/2015-08-Understanding-LSTMs/</a:t>
            </a:r>
            <a:endParaRPr kumimoji="1" lang="ja-JP" altLang="en-US" sz="1400" b="1" dirty="0">
              <a:solidFill>
                <a:schemeClr val="bg2"/>
              </a:solidFill>
              <a:latin typeface="メイリオ" panose="020B0604030504040204" pitchFamily="50" charset="-128"/>
              <a:ea typeface="メイリオ" panose="020B0604030504040204" pitchFamily="50" charset="-128"/>
            </a:endParaRPr>
          </a:p>
        </p:txBody>
      </p:sp>
      <p:sp>
        <p:nvSpPr>
          <p:cNvPr id="7" name="スライド番号プレースホルダー 6">
            <a:extLst>
              <a:ext uri="{FF2B5EF4-FFF2-40B4-BE49-F238E27FC236}">
                <a16:creationId xmlns:a16="http://schemas.microsoft.com/office/drawing/2014/main" id="{31F32CF0-AC9A-43EA-BD61-E28169FBC6C2}"/>
              </a:ext>
            </a:extLst>
          </p:cNvPr>
          <p:cNvSpPr>
            <a:spLocks noGrp="1"/>
          </p:cNvSpPr>
          <p:nvPr>
            <p:ph type="sldNum" sz="quarter" idx="12"/>
          </p:nvPr>
        </p:nvSpPr>
        <p:spPr/>
        <p:txBody>
          <a:bodyPr/>
          <a:lstStyle/>
          <a:p>
            <a:fld id="{2F1CC5B5-FFF3-4B2E-BBE1-EC3F4B2858E4}" type="slidenum">
              <a:rPr kumimoji="1" lang="ja-JP" altLang="en-US" smtClean="0"/>
              <a:t>14</a:t>
            </a:fld>
            <a:endParaRPr kumimoji="1" lang="ja-JP" altLang="en-US" dirty="0"/>
          </a:p>
        </p:txBody>
      </p:sp>
    </p:spTree>
    <p:extLst>
      <p:ext uri="{BB962C8B-B14F-4D97-AF65-F5344CB8AC3E}">
        <p14:creationId xmlns:p14="http://schemas.microsoft.com/office/powerpoint/2010/main" val="3278125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E723016-FDA5-489B-A3F5-3B7CABF86570}"/>
              </a:ext>
            </a:extLst>
          </p:cNvPr>
          <p:cNvSpPr txBox="1"/>
          <p:nvPr/>
        </p:nvSpPr>
        <p:spPr>
          <a:xfrm>
            <a:off x="467740" y="592183"/>
            <a:ext cx="10217677" cy="707886"/>
          </a:xfrm>
          <a:prstGeom prst="rect">
            <a:avLst/>
          </a:prstGeom>
          <a:noFill/>
        </p:spPr>
        <p:txBody>
          <a:bodyPr wrap="square" rtlCol="0">
            <a:spAutoFit/>
          </a:bodyPr>
          <a:lstStyle/>
          <a:p>
            <a:pPr algn="l"/>
            <a:r>
              <a:rPr lang="ja-JP" altLang="en-US" sz="4000" b="1" dirty="0">
                <a:solidFill>
                  <a:schemeClr val="bg2"/>
                </a:solidFill>
                <a:latin typeface="メイリオ" panose="020B0604030504040204" pitchFamily="50" charset="-128"/>
                <a:ea typeface="メイリオ" panose="020B0604030504040204" pitchFamily="50" charset="-128"/>
              </a:rPr>
              <a:t>モデル学習（パラメータ説明）</a:t>
            </a:r>
            <a:endParaRPr kumimoji="1" lang="ja-JP" altLang="en-US" sz="4000" b="1" dirty="0">
              <a:solidFill>
                <a:schemeClr val="bg2"/>
              </a:solidFill>
              <a:latin typeface="メイリオ" panose="020B0604030504040204" pitchFamily="50" charset="-128"/>
              <a:ea typeface="メイリオ" panose="020B0604030504040204" pitchFamily="50" charset="-128"/>
            </a:endParaRPr>
          </a:p>
        </p:txBody>
      </p:sp>
      <p:pic>
        <p:nvPicPr>
          <p:cNvPr id="6" name="グラフィックス 5" descr="頭の中の脳">
            <a:extLst>
              <a:ext uri="{FF2B5EF4-FFF2-40B4-BE49-F238E27FC236}">
                <a16:creationId xmlns:a16="http://schemas.microsoft.com/office/drawing/2014/main" id="{1E068036-C127-40A9-ABCF-3289F1E3C2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66360" y="3124199"/>
            <a:ext cx="1859280" cy="1859280"/>
          </a:xfrm>
          <a:prstGeom prst="rect">
            <a:avLst/>
          </a:prstGeom>
        </p:spPr>
      </p:pic>
      <p:sp>
        <p:nvSpPr>
          <p:cNvPr id="7" name="テキスト ボックス 6">
            <a:extLst>
              <a:ext uri="{FF2B5EF4-FFF2-40B4-BE49-F238E27FC236}">
                <a16:creationId xmlns:a16="http://schemas.microsoft.com/office/drawing/2014/main" id="{8440FA23-BE22-451D-ABD2-B8305F48CA34}"/>
              </a:ext>
            </a:extLst>
          </p:cNvPr>
          <p:cNvSpPr txBox="1"/>
          <p:nvPr/>
        </p:nvSpPr>
        <p:spPr>
          <a:xfrm>
            <a:off x="896983" y="2325187"/>
            <a:ext cx="3570515" cy="584775"/>
          </a:xfrm>
          <a:prstGeom prst="rect">
            <a:avLst/>
          </a:prstGeom>
          <a:noFill/>
        </p:spPr>
        <p:txBody>
          <a:bodyPr wrap="square" rtlCol="0">
            <a:spAutoFit/>
          </a:bodyPr>
          <a:lstStyle/>
          <a:p>
            <a:pPr algn="ctr"/>
            <a:r>
              <a:rPr kumimoji="1" lang="ja-JP" altLang="en-US" sz="3200" dirty="0">
                <a:solidFill>
                  <a:schemeClr val="bg2"/>
                </a:solidFill>
                <a:latin typeface="メイリオ" panose="020B0604030504040204" pitchFamily="50" charset="-128"/>
                <a:ea typeface="メイリオ" panose="020B0604030504040204" pitchFamily="50" charset="-128"/>
              </a:rPr>
              <a:t>ウィンドウサイズ</a:t>
            </a:r>
          </a:p>
        </p:txBody>
      </p:sp>
      <p:sp>
        <p:nvSpPr>
          <p:cNvPr id="8" name="テキスト ボックス 7">
            <a:extLst>
              <a:ext uri="{FF2B5EF4-FFF2-40B4-BE49-F238E27FC236}">
                <a16:creationId xmlns:a16="http://schemas.microsoft.com/office/drawing/2014/main" id="{30ED352F-F4D0-4FE6-B97A-31A4FD108846}"/>
              </a:ext>
            </a:extLst>
          </p:cNvPr>
          <p:cNvSpPr txBox="1"/>
          <p:nvPr/>
        </p:nvSpPr>
        <p:spPr>
          <a:xfrm>
            <a:off x="7802879" y="2325188"/>
            <a:ext cx="2747554" cy="584775"/>
          </a:xfrm>
          <a:prstGeom prst="rect">
            <a:avLst/>
          </a:prstGeom>
          <a:noFill/>
        </p:spPr>
        <p:txBody>
          <a:bodyPr wrap="square" rtlCol="0">
            <a:spAutoFit/>
          </a:bodyPr>
          <a:lstStyle/>
          <a:p>
            <a:pPr algn="ctr"/>
            <a:r>
              <a:rPr lang="ja-JP" altLang="en-US" sz="3200" dirty="0">
                <a:solidFill>
                  <a:schemeClr val="bg2"/>
                </a:solidFill>
                <a:latin typeface="メイリオ" panose="020B0604030504040204" pitchFamily="50" charset="-128"/>
                <a:ea typeface="メイリオ" panose="020B0604030504040204" pitchFamily="50" charset="-128"/>
              </a:rPr>
              <a:t>計算区間</a:t>
            </a:r>
            <a:endParaRPr kumimoji="1" lang="ja-JP" altLang="en-US" sz="3200" dirty="0">
              <a:solidFill>
                <a:schemeClr val="bg2"/>
              </a:solidFill>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D19C5CE8-8206-48FE-B6EE-B10652804EEB}"/>
              </a:ext>
            </a:extLst>
          </p:cNvPr>
          <p:cNvSpPr txBox="1"/>
          <p:nvPr/>
        </p:nvSpPr>
        <p:spPr>
          <a:xfrm>
            <a:off x="896983" y="4204058"/>
            <a:ext cx="3570515" cy="584775"/>
          </a:xfrm>
          <a:prstGeom prst="rect">
            <a:avLst/>
          </a:prstGeom>
          <a:noFill/>
        </p:spPr>
        <p:txBody>
          <a:bodyPr wrap="square" rtlCol="0">
            <a:spAutoFit/>
          </a:bodyPr>
          <a:lstStyle/>
          <a:p>
            <a:pPr algn="ctr"/>
            <a:r>
              <a:rPr lang="ja-JP" altLang="en-US" sz="3200" dirty="0">
                <a:solidFill>
                  <a:schemeClr val="bg2"/>
                </a:solidFill>
                <a:latin typeface="メイリオ" panose="020B0604030504040204" pitchFamily="50" charset="-128"/>
                <a:ea typeface="メイリオ" panose="020B0604030504040204" pitchFamily="50" charset="-128"/>
              </a:rPr>
              <a:t>学習回数</a:t>
            </a:r>
            <a:endParaRPr kumimoji="1" lang="ja-JP" altLang="en-US" sz="3200" dirty="0">
              <a:solidFill>
                <a:schemeClr val="bg2"/>
              </a:solidFill>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1BC5F3CE-C680-435F-B454-A51103FB29AD}"/>
              </a:ext>
            </a:extLst>
          </p:cNvPr>
          <p:cNvSpPr txBox="1"/>
          <p:nvPr/>
        </p:nvSpPr>
        <p:spPr>
          <a:xfrm>
            <a:off x="7330438" y="4204059"/>
            <a:ext cx="3570515" cy="584775"/>
          </a:xfrm>
          <a:prstGeom prst="rect">
            <a:avLst/>
          </a:prstGeom>
          <a:noFill/>
        </p:spPr>
        <p:txBody>
          <a:bodyPr wrap="square" rtlCol="0">
            <a:spAutoFit/>
          </a:bodyPr>
          <a:lstStyle/>
          <a:p>
            <a:pPr algn="ctr"/>
            <a:r>
              <a:rPr kumimoji="1" lang="ja-JP" altLang="en-US" sz="3200" dirty="0">
                <a:solidFill>
                  <a:schemeClr val="bg2"/>
                </a:solidFill>
                <a:latin typeface="メイリオ" panose="020B0604030504040204" pitchFamily="50" charset="-128"/>
                <a:ea typeface="メイリオ" panose="020B0604030504040204" pitchFamily="50" charset="-128"/>
              </a:rPr>
              <a:t>ノード数</a:t>
            </a:r>
          </a:p>
        </p:txBody>
      </p:sp>
      <p:sp>
        <p:nvSpPr>
          <p:cNvPr id="11" name="テキスト ボックス 10">
            <a:extLst>
              <a:ext uri="{FF2B5EF4-FFF2-40B4-BE49-F238E27FC236}">
                <a16:creationId xmlns:a16="http://schemas.microsoft.com/office/drawing/2014/main" id="{C3760952-DEDC-45B3-9EA4-BD5E934F5C35}"/>
              </a:ext>
            </a:extLst>
          </p:cNvPr>
          <p:cNvSpPr txBox="1"/>
          <p:nvPr/>
        </p:nvSpPr>
        <p:spPr>
          <a:xfrm>
            <a:off x="1835331" y="5480444"/>
            <a:ext cx="3570515" cy="584775"/>
          </a:xfrm>
          <a:prstGeom prst="rect">
            <a:avLst/>
          </a:prstGeom>
          <a:noFill/>
        </p:spPr>
        <p:txBody>
          <a:bodyPr wrap="square" rtlCol="0">
            <a:spAutoFit/>
          </a:bodyPr>
          <a:lstStyle/>
          <a:p>
            <a:pPr algn="ctr"/>
            <a:r>
              <a:rPr kumimoji="1" lang="ja-JP" altLang="en-US" sz="3200" dirty="0">
                <a:solidFill>
                  <a:schemeClr val="bg2"/>
                </a:solidFill>
                <a:latin typeface="メイリオ" panose="020B0604030504040204" pitchFamily="50" charset="-128"/>
                <a:ea typeface="メイリオ" panose="020B0604030504040204" pitchFamily="50" charset="-128"/>
              </a:rPr>
              <a:t>隠れ層の数</a:t>
            </a:r>
          </a:p>
        </p:txBody>
      </p:sp>
      <p:sp>
        <p:nvSpPr>
          <p:cNvPr id="13" name="正方形/長方形 12">
            <a:extLst>
              <a:ext uri="{FF2B5EF4-FFF2-40B4-BE49-F238E27FC236}">
                <a16:creationId xmlns:a16="http://schemas.microsoft.com/office/drawing/2014/main" id="{20FD4B15-71FF-4EF0-88BC-E74FA4B58995}"/>
              </a:ext>
            </a:extLst>
          </p:cNvPr>
          <p:cNvSpPr/>
          <p:nvPr/>
        </p:nvSpPr>
        <p:spPr>
          <a:xfrm>
            <a:off x="1835331" y="4053839"/>
            <a:ext cx="1859279" cy="584775"/>
          </a:xfrm>
          <a:prstGeom prst="rect">
            <a:avLst/>
          </a:prstGeom>
          <a:solidFill>
            <a:srgbClr val="00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F82E3FAD-111C-4BD6-B0A4-6B5BE9FFD9C1}"/>
              </a:ext>
            </a:extLst>
          </p:cNvPr>
          <p:cNvSpPr/>
          <p:nvPr/>
        </p:nvSpPr>
        <p:spPr>
          <a:xfrm>
            <a:off x="2401207" y="5431261"/>
            <a:ext cx="3091543" cy="676651"/>
          </a:xfrm>
          <a:prstGeom prst="rect">
            <a:avLst/>
          </a:prstGeom>
          <a:solidFill>
            <a:srgbClr val="00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D9B5F8AC-6BDE-4A0F-9CAE-41E01CD3F9BF}"/>
              </a:ext>
            </a:extLst>
          </p:cNvPr>
          <p:cNvSpPr/>
          <p:nvPr/>
        </p:nvSpPr>
        <p:spPr>
          <a:xfrm>
            <a:off x="7297780" y="3779520"/>
            <a:ext cx="3091543" cy="1009313"/>
          </a:xfrm>
          <a:prstGeom prst="rect">
            <a:avLst/>
          </a:prstGeom>
          <a:solidFill>
            <a:srgbClr val="00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B53D03E2-FCB5-44D3-9E28-CF2B71209038}"/>
              </a:ext>
            </a:extLst>
          </p:cNvPr>
          <p:cNvSpPr txBox="1"/>
          <p:nvPr/>
        </p:nvSpPr>
        <p:spPr>
          <a:xfrm>
            <a:off x="6853646" y="5431261"/>
            <a:ext cx="2747554" cy="584775"/>
          </a:xfrm>
          <a:prstGeom prst="rect">
            <a:avLst/>
          </a:prstGeom>
          <a:noFill/>
        </p:spPr>
        <p:txBody>
          <a:bodyPr wrap="square" rtlCol="0">
            <a:spAutoFit/>
          </a:bodyPr>
          <a:lstStyle/>
          <a:p>
            <a:pPr algn="ctr"/>
            <a:r>
              <a:rPr kumimoji="1" lang="ja-JP" altLang="en-US" sz="3200" dirty="0">
                <a:solidFill>
                  <a:schemeClr val="bg2"/>
                </a:solidFill>
                <a:latin typeface="メイリオ" panose="020B0604030504040204" pitchFamily="50" charset="-128"/>
                <a:ea typeface="メイリオ" panose="020B0604030504040204" pitchFamily="50" charset="-128"/>
              </a:rPr>
              <a:t>バッチサイズ</a:t>
            </a:r>
          </a:p>
        </p:txBody>
      </p:sp>
      <p:sp>
        <p:nvSpPr>
          <p:cNvPr id="16" name="正方形/長方形 15">
            <a:extLst>
              <a:ext uri="{FF2B5EF4-FFF2-40B4-BE49-F238E27FC236}">
                <a16:creationId xmlns:a16="http://schemas.microsoft.com/office/drawing/2014/main" id="{1D93759B-5394-4C45-80C7-5A17FBC68556}"/>
              </a:ext>
            </a:extLst>
          </p:cNvPr>
          <p:cNvSpPr/>
          <p:nvPr/>
        </p:nvSpPr>
        <p:spPr>
          <a:xfrm>
            <a:off x="6890657" y="5238578"/>
            <a:ext cx="3091543" cy="676651"/>
          </a:xfrm>
          <a:prstGeom prst="rect">
            <a:avLst/>
          </a:prstGeom>
          <a:solidFill>
            <a:srgbClr val="00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スライド番号プレースホルダー 2">
            <a:extLst>
              <a:ext uri="{FF2B5EF4-FFF2-40B4-BE49-F238E27FC236}">
                <a16:creationId xmlns:a16="http://schemas.microsoft.com/office/drawing/2014/main" id="{684BFED4-7851-49EB-A8F3-57094EE5C4BF}"/>
              </a:ext>
            </a:extLst>
          </p:cNvPr>
          <p:cNvSpPr>
            <a:spLocks noGrp="1"/>
          </p:cNvSpPr>
          <p:nvPr>
            <p:ph type="sldNum" sz="quarter" idx="12"/>
          </p:nvPr>
        </p:nvSpPr>
        <p:spPr/>
        <p:txBody>
          <a:bodyPr/>
          <a:lstStyle/>
          <a:p>
            <a:fld id="{2F1CC5B5-FFF3-4B2E-BBE1-EC3F4B2858E4}" type="slidenum">
              <a:rPr kumimoji="1" lang="ja-JP" altLang="en-US" smtClean="0"/>
              <a:t>15</a:t>
            </a:fld>
            <a:endParaRPr kumimoji="1" lang="ja-JP" altLang="en-US" dirty="0"/>
          </a:p>
        </p:txBody>
      </p:sp>
    </p:spTree>
    <p:extLst>
      <p:ext uri="{BB962C8B-B14F-4D97-AF65-F5344CB8AC3E}">
        <p14:creationId xmlns:p14="http://schemas.microsoft.com/office/powerpoint/2010/main" val="2094202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グループ化 17">
            <a:extLst>
              <a:ext uri="{FF2B5EF4-FFF2-40B4-BE49-F238E27FC236}">
                <a16:creationId xmlns:a16="http://schemas.microsoft.com/office/drawing/2014/main" id="{79873BD7-8A9B-4619-BA8D-FC1D19A6A0B0}"/>
              </a:ext>
            </a:extLst>
          </p:cNvPr>
          <p:cNvGrpSpPr/>
          <p:nvPr/>
        </p:nvGrpSpPr>
        <p:grpSpPr>
          <a:xfrm>
            <a:off x="3108336" y="1640870"/>
            <a:ext cx="5975328" cy="4733807"/>
            <a:chOff x="3001404" y="1524599"/>
            <a:chExt cx="5975328" cy="4733807"/>
          </a:xfrm>
        </p:grpSpPr>
        <p:pic>
          <p:nvPicPr>
            <p:cNvPr id="3" name="コンテンツ プレースホルダー 4">
              <a:extLst>
                <a:ext uri="{FF2B5EF4-FFF2-40B4-BE49-F238E27FC236}">
                  <a16:creationId xmlns:a16="http://schemas.microsoft.com/office/drawing/2014/main" id="{85ACCC71-C3F9-4717-875B-E0EE498E94F3}"/>
                </a:ext>
              </a:extLst>
            </p:cNvPr>
            <p:cNvPicPr>
              <a:picLocks noChangeAspect="1"/>
            </p:cNvPicPr>
            <p:nvPr/>
          </p:nvPicPr>
          <p:blipFill rotWithShape="1">
            <a:blip r:embed="rId3">
              <a:extLst>
                <a:ext uri="{28A0092B-C50C-407E-A947-70E740481C1C}">
                  <a14:useLocalDpi xmlns:a14="http://schemas.microsoft.com/office/drawing/2010/main" val="0"/>
                </a:ext>
              </a:extLst>
            </a:blip>
            <a:srcRect l="11935" t="11246" r="43608" b="18314"/>
            <a:stretch/>
          </p:blipFill>
          <p:spPr>
            <a:xfrm>
              <a:off x="3001404" y="1524599"/>
              <a:ext cx="5975328" cy="4733807"/>
            </a:xfrm>
            <a:prstGeom prst="rect">
              <a:avLst/>
            </a:prstGeom>
          </p:spPr>
        </p:pic>
        <p:sp>
          <p:nvSpPr>
            <p:cNvPr id="4" name="右中かっこ 3">
              <a:extLst>
                <a:ext uri="{FF2B5EF4-FFF2-40B4-BE49-F238E27FC236}">
                  <a16:creationId xmlns:a16="http://schemas.microsoft.com/office/drawing/2014/main" id="{06DB5B9D-B90B-4DF0-8749-36FB65C2CB0F}"/>
                </a:ext>
              </a:extLst>
            </p:cNvPr>
            <p:cNvSpPr/>
            <p:nvPr/>
          </p:nvSpPr>
          <p:spPr>
            <a:xfrm rot="5400000">
              <a:off x="4992907" y="3495724"/>
              <a:ext cx="272561" cy="3813591"/>
            </a:xfrm>
            <a:prstGeom prst="rightBrace">
              <a:avLst>
                <a:gd name="adj1" fmla="val 36551"/>
                <a:gd name="adj2" fmla="val 50000"/>
              </a:avLst>
            </a:prstGeom>
            <a:ln w="38100"/>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CF027A58-6D88-4852-A491-E03019702020}"/>
                </a:ext>
              </a:extLst>
            </p:cNvPr>
            <p:cNvSpPr txBox="1"/>
            <p:nvPr/>
          </p:nvSpPr>
          <p:spPr>
            <a:xfrm>
              <a:off x="4575189" y="5612075"/>
              <a:ext cx="1107996" cy="646331"/>
            </a:xfrm>
            <a:prstGeom prst="rect">
              <a:avLst/>
            </a:prstGeom>
            <a:noFill/>
          </p:spPr>
          <p:txBody>
            <a:bodyPr wrap="none" rtlCol="0">
              <a:spAutoFit/>
            </a:bodyPr>
            <a:lstStyle/>
            <a:p>
              <a:pPr algn="ctr"/>
              <a:r>
                <a:rPr kumimoji="1" lang="ja-JP" altLang="en-US" b="1" dirty="0"/>
                <a:t>学習</a:t>
              </a:r>
              <a:br>
                <a:rPr kumimoji="1" lang="en-US" altLang="ja-JP" b="1" dirty="0"/>
              </a:br>
              <a:r>
                <a:rPr kumimoji="1" lang="ja-JP" altLang="en-US" b="1" dirty="0"/>
                <a:t>（回数）</a:t>
              </a:r>
            </a:p>
          </p:txBody>
        </p:sp>
        <p:sp>
          <p:nvSpPr>
            <p:cNvPr id="6" name="右中かっこ 5">
              <a:extLst>
                <a:ext uri="{FF2B5EF4-FFF2-40B4-BE49-F238E27FC236}">
                  <a16:creationId xmlns:a16="http://schemas.microsoft.com/office/drawing/2014/main" id="{DD0698C7-4DF3-4C54-A170-3325B912CA2B}"/>
                </a:ext>
              </a:extLst>
            </p:cNvPr>
            <p:cNvSpPr/>
            <p:nvPr/>
          </p:nvSpPr>
          <p:spPr>
            <a:xfrm rot="16200000">
              <a:off x="7708785" y="2787891"/>
              <a:ext cx="272561" cy="1618163"/>
            </a:xfrm>
            <a:prstGeom prst="rightBrace">
              <a:avLst>
                <a:gd name="adj1" fmla="val 36551"/>
                <a:gd name="adj2" fmla="val 50000"/>
              </a:avLst>
            </a:prstGeom>
            <a:ln w="38100">
              <a:solidFill>
                <a:schemeClr val="accent2"/>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70E291BD-6084-41D8-9DAA-7F963BC380CB}"/>
                </a:ext>
              </a:extLst>
            </p:cNvPr>
            <p:cNvSpPr txBox="1"/>
            <p:nvPr/>
          </p:nvSpPr>
          <p:spPr>
            <a:xfrm>
              <a:off x="7291068" y="2969761"/>
              <a:ext cx="1107996" cy="369332"/>
            </a:xfrm>
            <a:prstGeom prst="rect">
              <a:avLst/>
            </a:prstGeom>
            <a:noFill/>
          </p:spPr>
          <p:txBody>
            <a:bodyPr wrap="none" rtlCol="0">
              <a:spAutoFit/>
            </a:bodyPr>
            <a:lstStyle/>
            <a:p>
              <a:r>
                <a:rPr lang="ja-JP" altLang="en-US" b="1" dirty="0"/>
                <a:t>予測区間</a:t>
              </a:r>
              <a:endParaRPr kumimoji="1" lang="ja-JP" altLang="en-US" b="1" dirty="0"/>
            </a:p>
          </p:txBody>
        </p:sp>
        <p:cxnSp>
          <p:nvCxnSpPr>
            <p:cNvPr id="8" name="直線矢印コネクタ 7">
              <a:extLst>
                <a:ext uri="{FF2B5EF4-FFF2-40B4-BE49-F238E27FC236}">
                  <a16:creationId xmlns:a16="http://schemas.microsoft.com/office/drawing/2014/main" id="{D3BD1AAC-5A97-4AC2-8738-16F85F9449F6}"/>
                </a:ext>
              </a:extLst>
            </p:cNvPr>
            <p:cNvCxnSpPr>
              <a:cxnSpLocks/>
            </p:cNvCxnSpPr>
            <p:nvPr/>
          </p:nvCxnSpPr>
          <p:spPr>
            <a:xfrm>
              <a:off x="3277924" y="4759969"/>
              <a:ext cx="603799" cy="0"/>
            </a:xfrm>
            <a:prstGeom prst="straightConnector1">
              <a:avLst/>
            </a:prstGeom>
            <a:ln w="38100">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9" name="直線矢印コネクタ 8">
              <a:extLst>
                <a:ext uri="{FF2B5EF4-FFF2-40B4-BE49-F238E27FC236}">
                  <a16:creationId xmlns:a16="http://schemas.microsoft.com/office/drawing/2014/main" id="{9FFAB0C8-514E-4386-86AC-E8E125BC2109}"/>
                </a:ext>
              </a:extLst>
            </p:cNvPr>
            <p:cNvCxnSpPr>
              <a:cxnSpLocks/>
            </p:cNvCxnSpPr>
            <p:nvPr/>
          </p:nvCxnSpPr>
          <p:spPr>
            <a:xfrm>
              <a:off x="3890114" y="4759969"/>
              <a:ext cx="603799" cy="0"/>
            </a:xfrm>
            <a:prstGeom prst="straightConnector1">
              <a:avLst/>
            </a:prstGeom>
            <a:ln w="38100">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10" name="直線矢印コネクタ 9">
              <a:extLst>
                <a:ext uri="{FF2B5EF4-FFF2-40B4-BE49-F238E27FC236}">
                  <a16:creationId xmlns:a16="http://schemas.microsoft.com/office/drawing/2014/main" id="{BA037578-7292-421A-A4E7-9AFE7DF972E8}"/>
                </a:ext>
              </a:extLst>
            </p:cNvPr>
            <p:cNvCxnSpPr>
              <a:cxnSpLocks/>
            </p:cNvCxnSpPr>
            <p:nvPr/>
          </p:nvCxnSpPr>
          <p:spPr>
            <a:xfrm>
              <a:off x="4485522" y="4759969"/>
              <a:ext cx="603799" cy="0"/>
            </a:xfrm>
            <a:prstGeom prst="straightConnector1">
              <a:avLst/>
            </a:prstGeom>
            <a:ln w="38100">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11" name="直線矢印コネクタ 10">
              <a:extLst>
                <a:ext uri="{FF2B5EF4-FFF2-40B4-BE49-F238E27FC236}">
                  <a16:creationId xmlns:a16="http://schemas.microsoft.com/office/drawing/2014/main" id="{21C899AC-20A4-4C9C-BE64-FE011E739338}"/>
                </a:ext>
              </a:extLst>
            </p:cNvPr>
            <p:cNvCxnSpPr>
              <a:cxnSpLocks/>
            </p:cNvCxnSpPr>
            <p:nvPr/>
          </p:nvCxnSpPr>
          <p:spPr>
            <a:xfrm>
              <a:off x="5089321" y="4759969"/>
              <a:ext cx="603799" cy="0"/>
            </a:xfrm>
            <a:prstGeom prst="straightConnector1">
              <a:avLst/>
            </a:prstGeom>
            <a:ln w="38100">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12" name="直線矢印コネクタ 11">
              <a:extLst>
                <a:ext uri="{FF2B5EF4-FFF2-40B4-BE49-F238E27FC236}">
                  <a16:creationId xmlns:a16="http://schemas.microsoft.com/office/drawing/2014/main" id="{18DF014D-F464-4276-8501-01B9DA095BAA}"/>
                </a:ext>
              </a:extLst>
            </p:cNvPr>
            <p:cNvCxnSpPr>
              <a:cxnSpLocks/>
            </p:cNvCxnSpPr>
            <p:nvPr/>
          </p:nvCxnSpPr>
          <p:spPr>
            <a:xfrm>
              <a:off x="5693120" y="4759969"/>
              <a:ext cx="603799" cy="0"/>
            </a:xfrm>
            <a:prstGeom prst="straightConnector1">
              <a:avLst/>
            </a:prstGeom>
            <a:ln w="38100">
              <a:headEnd type="triangle"/>
              <a:tailEnd type="triangle"/>
            </a:ln>
          </p:spPr>
          <p:style>
            <a:lnRef idx="3">
              <a:schemeClr val="accent6"/>
            </a:lnRef>
            <a:fillRef idx="0">
              <a:schemeClr val="accent6"/>
            </a:fillRef>
            <a:effectRef idx="2">
              <a:schemeClr val="accent6"/>
            </a:effectRef>
            <a:fontRef idx="minor">
              <a:schemeClr val="tx1"/>
            </a:fontRef>
          </p:style>
        </p:cxnSp>
        <p:sp>
          <p:nvSpPr>
            <p:cNvPr id="13" name="右中かっこ 12">
              <a:extLst>
                <a:ext uri="{FF2B5EF4-FFF2-40B4-BE49-F238E27FC236}">
                  <a16:creationId xmlns:a16="http://schemas.microsoft.com/office/drawing/2014/main" id="{7B7D7921-E4B0-4A48-83A0-ECE4E3DB2FB1}"/>
                </a:ext>
              </a:extLst>
            </p:cNvPr>
            <p:cNvSpPr/>
            <p:nvPr/>
          </p:nvSpPr>
          <p:spPr>
            <a:xfrm rot="5400000">
              <a:off x="4118884" y="4595436"/>
              <a:ext cx="129474" cy="603797"/>
            </a:xfrm>
            <a:prstGeom prst="rightBrace">
              <a:avLst>
                <a:gd name="adj1" fmla="val 41666"/>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D1D0EE9B-D3B9-467E-8922-F74A8E2B636B}"/>
                </a:ext>
              </a:extLst>
            </p:cNvPr>
            <p:cNvSpPr txBox="1"/>
            <p:nvPr/>
          </p:nvSpPr>
          <p:spPr>
            <a:xfrm>
              <a:off x="3434910" y="4979608"/>
              <a:ext cx="1534665" cy="415498"/>
            </a:xfrm>
            <a:prstGeom prst="rect">
              <a:avLst/>
            </a:prstGeom>
            <a:noFill/>
          </p:spPr>
          <p:txBody>
            <a:bodyPr wrap="square" rtlCol="0">
              <a:spAutoFit/>
            </a:bodyPr>
            <a:lstStyle/>
            <a:p>
              <a:pPr algn="ctr"/>
              <a:r>
                <a:rPr lang="ja-JP" altLang="en-US" sz="1050" b="1" dirty="0"/>
                <a:t>ウィンドウサイズ</a:t>
              </a:r>
              <a:br>
                <a:rPr lang="en-US" altLang="ja-JP" sz="1050" b="1" dirty="0"/>
              </a:br>
              <a:r>
                <a:rPr lang="ja-JP" altLang="en-US" sz="1050" b="1" dirty="0"/>
                <a:t>（バッチの大きさ）</a:t>
              </a:r>
              <a:endParaRPr kumimoji="1" lang="ja-JP" altLang="en-US" sz="1050" b="1" dirty="0"/>
            </a:p>
          </p:txBody>
        </p:sp>
        <p:cxnSp>
          <p:nvCxnSpPr>
            <p:cNvPr id="15" name="直線矢印コネクタ 14">
              <a:extLst>
                <a:ext uri="{FF2B5EF4-FFF2-40B4-BE49-F238E27FC236}">
                  <a16:creationId xmlns:a16="http://schemas.microsoft.com/office/drawing/2014/main" id="{89DD90EB-3E23-4993-B3DD-9ABC61CDFD65}"/>
                </a:ext>
              </a:extLst>
            </p:cNvPr>
            <p:cNvCxnSpPr>
              <a:cxnSpLocks/>
            </p:cNvCxnSpPr>
            <p:nvPr/>
          </p:nvCxnSpPr>
          <p:spPr>
            <a:xfrm>
              <a:off x="6296919" y="4759969"/>
              <a:ext cx="603799" cy="0"/>
            </a:xfrm>
            <a:prstGeom prst="straightConnector1">
              <a:avLst/>
            </a:prstGeom>
            <a:ln w="38100">
              <a:headEnd type="triangle"/>
              <a:tailEnd type="triangle"/>
            </a:ln>
          </p:spPr>
          <p:style>
            <a:lnRef idx="3">
              <a:schemeClr val="accent6"/>
            </a:lnRef>
            <a:fillRef idx="0">
              <a:schemeClr val="accent6"/>
            </a:fillRef>
            <a:effectRef idx="2">
              <a:schemeClr val="accent6"/>
            </a:effectRef>
            <a:fontRef idx="minor">
              <a:schemeClr val="tx1"/>
            </a:fontRef>
          </p:style>
        </p:cxnSp>
        <p:sp>
          <p:nvSpPr>
            <p:cNvPr id="16" name="右中かっこ 15">
              <a:extLst>
                <a:ext uri="{FF2B5EF4-FFF2-40B4-BE49-F238E27FC236}">
                  <a16:creationId xmlns:a16="http://schemas.microsoft.com/office/drawing/2014/main" id="{DAE890FB-A8BB-4B94-AEEA-383EA6CDBB73}"/>
                </a:ext>
              </a:extLst>
            </p:cNvPr>
            <p:cNvSpPr/>
            <p:nvPr/>
          </p:nvSpPr>
          <p:spPr>
            <a:xfrm rot="16200000">
              <a:off x="3789446" y="3980701"/>
              <a:ext cx="201336" cy="1207597"/>
            </a:xfrm>
            <a:prstGeom prst="rightBrace">
              <a:avLst>
                <a:gd name="adj1" fmla="val 41666"/>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7966781D-11E5-4BAF-BECE-896DD11B7913}"/>
                </a:ext>
              </a:extLst>
            </p:cNvPr>
            <p:cNvSpPr txBox="1"/>
            <p:nvPr/>
          </p:nvSpPr>
          <p:spPr>
            <a:xfrm>
              <a:off x="3033835" y="4086824"/>
              <a:ext cx="1718031" cy="415498"/>
            </a:xfrm>
            <a:prstGeom prst="rect">
              <a:avLst/>
            </a:prstGeom>
            <a:noFill/>
          </p:spPr>
          <p:txBody>
            <a:bodyPr wrap="square" rtlCol="0">
              <a:spAutoFit/>
            </a:bodyPr>
            <a:lstStyle/>
            <a:p>
              <a:pPr algn="ctr"/>
              <a:r>
                <a:rPr kumimoji="1" lang="ja-JP" altLang="en-US" sz="1050" b="1" dirty="0"/>
                <a:t>バッチサイズ</a:t>
              </a:r>
              <a:br>
                <a:rPr kumimoji="1" lang="en-US" altLang="ja-JP" sz="1050" b="1" dirty="0"/>
              </a:br>
              <a:r>
                <a:rPr kumimoji="1" lang="ja-JP" altLang="en-US" sz="1050" b="1" dirty="0"/>
                <a:t>（バッチの学習個数）</a:t>
              </a:r>
            </a:p>
          </p:txBody>
        </p:sp>
      </p:grpSp>
      <p:sp>
        <p:nvSpPr>
          <p:cNvPr id="19" name="テキスト ボックス 18">
            <a:extLst>
              <a:ext uri="{FF2B5EF4-FFF2-40B4-BE49-F238E27FC236}">
                <a16:creationId xmlns:a16="http://schemas.microsoft.com/office/drawing/2014/main" id="{619B1B5D-5CE1-46D6-8F4D-764A26B7DF74}"/>
              </a:ext>
            </a:extLst>
          </p:cNvPr>
          <p:cNvSpPr txBox="1"/>
          <p:nvPr/>
        </p:nvSpPr>
        <p:spPr>
          <a:xfrm>
            <a:off x="467740" y="592183"/>
            <a:ext cx="10217677" cy="707886"/>
          </a:xfrm>
          <a:prstGeom prst="rect">
            <a:avLst/>
          </a:prstGeom>
          <a:noFill/>
        </p:spPr>
        <p:txBody>
          <a:bodyPr wrap="square" rtlCol="0">
            <a:spAutoFit/>
          </a:bodyPr>
          <a:lstStyle/>
          <a:p>
            <a:pPr algn="l"/>
            <a:r>
              <a:rPr kumimoji="1" lang="ja-JP" altLang="en-US" sz="4000" b="1" dirty="0">
                <a:solidFill>
                  <a:schemeClr val="bg2"/>
                </a:solidFill>
                <a:latin typeface="メイリオ" panose="020B0604030504040204" pitchFamily="50" charset="-128"/>
                <a:ea typeface="メイリオ" panose="020B0604030504040204" pitchFamily="50" charset="-128"/>
              </a:rPr>
              <a:t>ウィンドウサイズ、バッチサイズ</a:t>
            </a:r>
          </a:p>
        </p:txBody>
      </p:sp>
      <p:sp>
        <p:nvSpPr>
          <p:cNvPr id="2" name="スライド番号プレースホルダー 1">
            <a:extLst>
              <a:ext uri="{FF2B5EF4-FFF2-40B4-BE49-F238E27FC236}">
                <a16:creationId xmlns:a16="http://schemas.microsoft.com/office/drawing/2014/main" id="{908FA0B0-9DEF-478F-A998-750CD4ADB5B9}"/>
              </a:ext>
            </a:extLst>
          </p:cNvPr>
          <p:cNvSpPr>
            <a:spLocks noGrp="1"/>
          </p:cNvSpPr>
          <p:nvPr>
            <p:ph type="sldNum" sz="quarter" idx="12"/>
          </p:nvPr>
        </p:nvSpPr>
        <p:spPr/>
        <p:txBody>
          <a:bodyPr/>
          <a:lstStyle/>
          <a:p>
            <a:fld id="{2F1CC5B5-FFF3-4B2E-BBE1-EC3F4B2858E4}" type="slidenum">
              <a:rPr kumimoji="1" lang="ja-JP" altLang="en-US" smtClean="0"/>
              <a:t>16</a:t>
            </a:fld>
            <a:endParaRPr kumimoji="1" lang="ja-JP" altLang="en-US" dirty="0"/>
          </a:p>
        </p:txBody>
      </p:sp>
    </p:spTree>
    <p:extLst>
      <p:ext uri="{BB962C8B-B14F-4D97-AF65-F5344CB8AC3E}">
        <p14:creationId xmlns:p14="http://schemas.microsoft.com/office/powerpoint/2010/main" val="2533584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8486E-AE1F-2542-4373-C722DD7D7222}"/>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6571BAD-7181-0330-91F9-9E5CC3F0B2A3}"/>
              </a:ext>
            </a:extLst>
          </p:cNvPr>
          <p:cNvSpPr txBox="1"/>
          <p:nvPr/>
        </p:nvSpPr>
        <p:spPr>
          <a:xfrm>
            <a:off x="467740" y="592183"/>
            <a:ext cx="3886545" cy="707886"/>
          </a:xfrm>
          <a:prstGeom prst="rect">
            <a:avLst/>
          </a:prstGeom>
          <a:noFill/>
        </p:spPr>
        <p:txBody>
          <a:bodyPr wrap="square" rtlCol="0">
            <a:spAutoFit/>
          </a:bodyPr>
          <a:lstStyle/>
          <a:p>
            <a:pPr algn="l"/>
            <a:r>
              <a:rPr lang="ja-JP" altLang="en-US" sz="4000" b="1" dirty="0">
                <a:solidFill>
                  <a:schemeClr val="bg2"/>
                </a:solidFill>
                <a:latin typeface="メイリオ" panose="020B0604030504040204" pitchFamily="50" charset="-128"/>
                <a:ea typeface="メイリオ" panose="020B0604030504040204" pitchFamily="50" charset="-128"/>
              </a:rPr>
              <a:t>モデル評価</a:t>
            </a:r>
            <a:endParaRPr kumimoji="1" lang="ja-JP" altLang="en-US" sz="4000" b="1" dirty="0">
              <a:solidFill>
                <a:schemeClr val="bg2"/>
              </a:solidFill>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F2431526-ABA2-9A9F-70E3-E10C092D55C4}"/>
              </a:ext>
            </a:extLst>
          </p:cNvPr>
          <p:cNvSpPr txBox="1"/>
          <p:nvPr/>
        </p:nvSpPr>
        <p:spPr>
          <a:xfrm>
            <a:off x="1637211" y="1687000"/>
            <a:ext cx="8917577" cy="2123658"/>
          </a:xfrm>
          <a:prstGeom prst="rect">
            <a:avLst/>
          </a:prstGeom>
          <a:noFill/>
        </p:spPr>
        <p:txBody>
          <a:bodyPr wrap="square" rtlCol="0">
            <a:spAutoFit/>
          </a:bodyPr>
          <a:lstStyle/>
          <a:p>
            <a:pPr marL="285750" indent="-285750" algn="l">
              <a:buFont typeface="Arial" panose="020B0604020202020204" pitchFamily="34" charset="0"/>
              <a:buChar char="•"/>
            </a:pPr>
            <a:r>
              <a:rPr kumimoji="1" lang="ja-JP" altLang="en-US" sz="3200" dirty="0">
                <a:solidFill>
                  <a:schemeClr val="bg2"/>
                </a:solidFill>
                <a:latin typeface="メイリオ" panose="020B0604030504040204" pitchFamily="50" charset="-128"/>
                <a:ea typeface="メイリオ" panose="020B0604030504040204" pitchFamily="50" charset="-128"/>
              </a:rPr>
              <a:t>平均二乗誤差の平方根（</a:t>
            </a:r>
            <a:r>
              <a:rPr kumimoji="1" lang="en-US" altLang="ja-JP" sz="3200" dirty="0">
                <a:solidFill>
                  <a:schemeClr val="bg2"/>
                </a:solidFill>
                <a:latin typeface="メイリオ" panose="020B0604030504040204" pitchFamily="50" charset="-128"/>
                <a:ea typeface="メイリオ" panose="020B0604030504040204" pitchFamily="50" charset="-128"/>
              </a:rPr>
              <a:t>RMSE</a:t>
            </a:r>
            <a:r>
              <a:rPr kumimoji="1" lang="ja-JP" altLang="en-US" sz="3200" dirty="0">
                <a:solidFill>
                  <a:schemeClr val="bg2"/>
                </a:solidFill>
                <a:latin typeface="メイリオ" panose="020B0604030504040204" pitchFamily="50" charset="-128"/>
                <a:ea typeface="メイリオ" panose="020B0604030504040204" pitchFamily="50" charset="-128"/>
              </a:rPr>
              <a:t>）</a:t>
            </a:r>
            <a:br>
              <a:rPr kumimoji="1" lang="en-US" altLang="ja-JP" sz="2000" dirty="0">
                <a:solidFill>
                  <a:schemeClr val="bg2"/>
                </a:solidFill>
                <a:latin typeface="メイリオ" panose="020B0604030504040204" pitchFamily="50" charset="-128"/>
                <a:ea typeface="メイリオ" panose="020B0604030504040204" pitchFamily="50" charset="-128"/>
              </a:rPr>
            </a:br>
            <a:r>
              <a:rPr kumimoji="1" lang="ja-JP" altLang="en-US" sz="2000" dirty="0">
                <a:solidFill>
                  <a:schemeClr val="bg2"/>
                </a:solidFill>
                <a:latin typeface="メイリオ" panose="020B0604030504040204" pitchFamily="50" charset="-128"/>
                <a:ea typeface="メイリオ" panose="020B0604030504040204" pitchFamily="50" charset="-128"/>
              </a:rPr>
              <a:t>モデルの予測値と実際の観測値との差の平均二乗誤差の平方根である。これは一般にモデルの予測の精度を測定し、予測値と実測値の間の誤差を定量化するために使用される。つまり、モデルがどれだけ実際のデータに近い予測を行うか示す。</a:t>
            </a:r>
            <a:br>
              <a:rPr kumimoji="1" lang="en-US" altLang="ja-JP" sz="2000" dirty="0">
                <a:solidFill>
                  <a:schemeClr val="bg2"/>
                </a:solidFill>
                <a:latin typeface="メイリオ" panose="020B0604030504040204" pitchFamily="50" charset="-128"/>
                <a:ea typeface="メイリオ" panose="020B0604030504040204" pitchFamily="50" charset="-128"/>
              </a:rPr>
            </a:br>
            <a:endParaRPr kumimoji="1" lang="en-US" altLang="ja-JP" sz="2000" dirty="0">
              <a:solidFill>
                <a:schemeClr val="bg2"/>
              </a:solidFill>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EF21C1E-78B2-4B09-8E58-F074E3715868}"/>
                  </a:ext>
                </a:extLst>
              </p:cNvPr>
              <p:cNvSpPr txBox="1"/>
              <p:nvPr/>
            </p:nvSpPr>
            <p:spPr>
              <a:xfrm>
                <a:off x="1852433" y="3810658"/>
                <a:ext cx="8487134" cy="245515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5400" b="0" i="1" smtClean="0">
                          <a:solidFill>
                            <a:schemeClr val="bg2"/>
                          </a:solidFill>
                          <a:effectLst/>
                          <a:latin typeface="Cambria Math" panose="02040503050406030204" pitchFamily="18" charset="0"/>
                          <a:ea typeface="微软雅黑" panose="020B0503020204020204" pitchFamily="34" charset="-122"/>
                        </a:rPr>
                        <m:t>𝑅𝑀𝑆𝐸</m:t>
                      </m:r>
                      <m:r>
                        <a:rPr kumimoji="1" lang="en-US" altLang="ja-JP" sz="5400" b="0" i="1" smtClean="0">
                          <a:solidFill>
                            <a:schemeClr val="bg2"/>
                          </a:solidFill>
                          <a:effectLst/>
                          <a:latin typeface="Cambria Math" panose="02040503050406030204" pitchFamily="18" charset="0"/>
                          <a:ea typeface="微软雅黑" panose="020B0503020204020204" pitchFamily="34" charset="-122"/>
                        </a:rPr>
                        <m:t>=</m:t>
                      </m:r>
                      <m:rad>
                        <m:radPr>
                          <m:degHide m:val="on"/>
                          <m:ctrlPr>
                            <a:rPr kumimoji="1" lang="en-US" altLang="ja-JP" sz="5400" b="0" i="1" smtClean="0">
                              <a:solidFill>
                                <a:schemeClr val="bg2"/>
                              </a:solidFill>
                              <a:effectLst/>
                              <a:latin typeface="Cambria Math" panose="02040503050406030204" pitchFamily="18" charset="0"/>
                              <a:ea typeface="微软雅黑" panose="020B0503020204020204" pitchFamily="34" charset="-122"/>
                            </a:rPr>
                          </m:ctrlPr>
                        </m:radPr>
                        <m:deg/>
                        <m:e>
                          <m:nary>
                            <m:naryPr>
                              <m:chr m:val="∑"/>
                              <m:limLoc m:val="subSup"/>
                              <m:ctrlPr>
                                <a:rPr kumimoji="1" lang="en-US" altLang="ja-JP" sz="5400" b="0" i="1" smtClean="0">
                                  <a:solidFill>
                                    <a:schemeClr val="bg2"/>
                                  </a:solidFill>
                                  <a:effectLst/>
                                  <a:latin typeface="Cambria Math" panose="02040503050406030204" pitchFamily="18" charset="0"/>
                                  <a:ea typeface="微软雅黑" panose="020B0503020204020204" pitchFamily="34" charset="-122"/>
                                </a:rPr>
                              </m:ctrlPr>
                            </m:naryPr>
                            <m:sub>
                              <m:r>
                                <m:rPr>
                                  <m:brk m:alnAt="25"/>
                                </m:rPr>
                                <a:rPr kumimoji="1" lang="en-US" altLang="ja-JP" sz="5400" b="0" i="1" smtClean="0">
                                  <a:solidFill>
                                    <a:schemeClr val="bg2"/>
                                  </a:solidFill>
                                  <a:effectLst/>
                                  <a:latin typeface="Cambria Math" panose="02040503050406030204" pitchFamily="18" charset="0"/>
                                  <a:ea typeface="微软雅黑" panose="020B0503020204020204" pitchFamily="34" charset="-122"/>
                                </a:rPr>
                                <m:t>𝑖</m:t>
                              </m:r>
                              <m:r>
                                <a:rPr kumimoji="1" lang="en-US" altLang="ja-JP" sz="5400" b="0" i="1" smtClean="0">
                                  <a:solidFill>
                                    <a:schemeClr val="bg2"/>
                                  </a:solidFill>
                                  <a:effectLst/>
                                  <a:latin typeface="Cambria Math" panose="02040503050406030204" pitchFamily="18" charset="0"/>
                                  <a:ea typeface="微软雅黑" panose="020B0503020204020204" pitchFamily="34" charset="-122"/>
                                </a:rPr>
                                <m:t>=1</m:t>
                              </m:r>
                            </m:sub>
                            <m:sup>
                              <m:r>
                                <a:rPr kumimoji="1" lang="en-US" altLang="ja-JP" sz="5400" b="0" i="1" smtClean="0">
                                  <a:solidFill>
                                    <a:schemeClr val="bg2"/>
                                  </a:solidFill>
                                  <a:effectLst/>
                                  <a:latin typeface="Cambria Math" panose="02040503050406030204" pitchFamily="18" charset="0"/>
                                  <a:ea typeface="微软雅黑" panose="020B0503020204020204" pitchFamily="34" charset="-122"/>
                                </a:rPr>
                                <m:t>𝑛</m:t>
                              </m:r>
                            </m:sup>
                            <m:e>
                              <m:f>
                                <m:fPr>
                                  <m:ctrlPr>
                                    <a:rPr kumimoji="1" lang="en-US" altLang="ja-JP" sz="5400" b="0" i="1" smtClean="0">
                                      <a:solidFill>
                                        <a:schemeClr val="bg2"/>
                                      </a:solidFill>
                                      <a:effectLst/>
                                      <a:latin typeface="Cambria Math" panose="02040503050406030204" pitchFamily="18" charset="0"/>
                                      <a:ea typeface="微软雅黑" panose="020B0503020204020204" pitchFamily="34" charset="-122"/>
                                    </a:rPr>
                                  </m:ctrlPr>
                                </m:fPr>
                                <m:num>
                                  <m:sSup>
                                    <m:sSupPr>
                                      <m:ctrlPr>
                                        <a:rPr lang="en-US" altLang="ja-JP" sz="5400" i="1">
                                          <a:solidFill>
                                            <a:schemeClr val="bg2"/>
                                          </a:solidFill>
                                          <a:latin typeface="Cambria Math" panose="02040503050406030204" pitchFamily="18" charset="0"/>
                                          <a:ea typeface="微软雅黑" panose="020B0503020204020204" pitchFamily="34" charset="-122"/>
                                        </a:rPr>
                                      </m:ctrlPr>
                                    </m:sSupPr>
                                    <m:e>
                                      <m:r>
                                        <a:rPr lang="en-US" altLang="ja-JP" sz="5400" i="1">
                                          <a:solidFill>
                                            <a:schemeClr val="bg2"/>
                                          </a:solidFill>
                                          <a:latin typeface="Cambria Math" panose="02040503050406030204" pitchFamily="18" charset="0"/>
                                          <a:ea typeface="微软雅黑" panose="020B0503020204020204" pitchFamily="34" charset="-122"/>
                                        </a:rPr>
                                        <m:t>(</m:t>
                                      </m:r>
                                      <m:sSub>
                                        <m:sSubPr>
                                          <m:ctrlPr>
                                            <a:rPr lang="en-US" altLang="ja-JP" sz="5400" i="1">
                                              <a:solidFill>
                                                <a:schemeClr val="bg2"/>
                                              </a:solidFill>
                                              <a:latin typeface="Cambria Math" panose="02040503050406030204" pitchFamily="18" charset="0"/>
                                              <a:ea typeface="微软雅黑" panose="020B0503020204020204" pitchFamily="34" charset="-122"/>
                                            </a:rPr>
                                          </m:ctrlPr>
                                        </m:sSubPr>
                                        <m:e>
                                          <m:sSub>
                                            <m:sSubPr>
                                              <m:ctrlPr>
                                                <a:rPr lang="en-US" altLang="ja-JP" sz="5400" i="1">
                                                  <a:solidFill>
                                                    <a:schemeClr val="bg2"/>
                                                  </a:solidFill>
                                                  <a:latin typeface="Cambria Math" panose="02040503050406030204" pitchFamily="18" charset="0"/>
                                                  <a:ea typeface="微软雅黑" panose="020B0503020204020204" pitchFamily="34" charset="-122"/>
                                                </a:rPr>
                                              </m:ctrlPr>
                                            </m:sSubPr>
                                            <m:e>
                                              <m:acc>
                                                <m:accPr>
                                                  <m:chr m:val="̂"/>
                                                  <m:ctrlPr>
                                                    <a:rPr lang="en-US" altLang="ja-JP" sz="5400" i="1">
                                                      <a:solidFill>
                                                        <a:schemeClr val="bg2"/>
                                                      </a:solidFill>
                                                      <a:latin typeface="Cambria Math" panose="02040503050406030204" pitchFamily="18" charset="0"/>
                                                      <a:ea typeface="微软雅黑" panose="020B0503020204020204" pitchFamily="34" charset="-122"/>
                                                    </a:rPr>
                                                  </m:ctrlPr>
                                                </m:accPr>
                                                <m:e>
                                                  <m:r>
                                                    <a:rPr lang="en-US" altLang="ja-JP" sz="5400" i="1">
                                                      <a:solidFill>
                                                        <a:schemeClr val="bg2"/>
                                                      </a:solidFill>
                                                      <a:latin typeface="Cambria Math" panose="02040503050406030204" pitchFamily="18" charset="0"/>
                                                      <a:ea typeface="微软雅黑" panose="020B0503020204020204" pitchFamily="34" charset="-122"/>
                                                    </a:rPr>
                                                    <m:t>𝑦</m:t>
                                                  </m:r>
                                                </m:e>
                                              </m:acc>
                                            </m:e>
                                            <m:sub>
                                              <m:r>
                                                <a:rPr lang="en-US" altLang="ja-JP" sz="5400" i="1">
                                                  <a:solidFill>
                                                    <a:schemeClr val="bg2"/>
                                                  </a:solidFill>
                                                  <a:latin typeface="Cambria Math" panose="02040503050406030204" pitchFamily="18" charset="0"/>
                                                  <a:ea typeface="微软雅黑" panose="020B0503020204020204" pitchFamily="34" charset="-122"/>
                                                </a:rPr>
                                                <m:t>𝑖</m:t>
                                              </m:r>
                                            </m:sub>
                                          </m:sSub>
                                          <m:r>
                                            <a:rPr lang="en-US" altLang="ja-JP" sz="5400" b="0" i="1" smtClean="0">
                                              <a:solidFill>
                                                <a:schemeClr val="bg2"/>
                                              </a:solidFill>
                                              <a:latin typeface="Cambria Math" panose="02040503050406030204" pitchFamily="18" charset="0"/>
                                              <a:ea typeface="微软雅黑" panose="020B0503020204020204" pitchFamily="34" charset="-122"/>
                                            </a:rPr>
                                            <m:t>−</m:t>
                                          </m:r>
                                          <m:r>
                                            <a:rPr lang="en-US" altLang="ja-JP" sz="5400" i="1">
                                              <a:solidFill>
                                                <a:schemeClr val="bg2"/>
                                              </a:solidFill>
                                              <a:latin typeface="Cambria Math" panose="02040503050406030204" pitchFamily="18" charset="0"/>
                                              <a:ea typeface="微软雅黑" panose="020B0503020204020204" pitchFamily="34" charset="-122"/>
                                            </a:rPr>
                                            <m:t>𝑦</m:t>
                                          </m:r>
                                        </m:e>
                                        <m:sub>
                                          <m:r>
                                            <a:rPr lang="en-US" altLang="ja-JP" sz="5400" i="1">
                                              <a:solidFill>
                                                <a:schemeClr val="bg2"/>
                                              </a:solidFill>
                                              <a:latin typeface="Cambria Math" panose="02040503050406030204" pitchFamily="18" charset="0"/>
                                              <a:ea typeface="微软雅黑" panose="020B0503020204020204" pitchFamily="34" charset="-122"/>
                                            </a:rPr>
                                            <m:t>𝑖</m:t>
                                          </m:r>
                                        </m:sub>
                                      </m:sSub>
                                      <m:r>
                                        <a:rPr lang="en-US" altLang="ja-JP" sz="5400" i="1">
                                          <a:solidFill>
                                            <a:schemeClr val="bg2"/>
                                          </a:solidFill>
                                          <a:latin typeface="Cambria Math" panose="02040503050406030204" pitchFamily="18" charset="0"/>
                                          <a:ea typeface="微软雅黑" panose="020B0503020204020204" pitchFamily="34" charset="-122"/>
                                        </a:rPr>
                                        <m:t>)</m:t>
                                      </m:r>
                                    </m:e>
                                    <m:sup>
                                      <m:r>
                                        <a:rPr lang="en-US" altLang="ja-JP" sz="5400" i="1">
                                          <a:solidFill>
                                            <a:schemeClr val="bg2"/>
                                          </a:solidFill>
                                          <a:latin typeface="Cambria Math" panose="02040503050406030204" pitchFamily="18" charset="0"/>
                                          <a:ea typeface="微软雅黑" panose="020B0503020204020204" pitchFamily="34" charset="-122"/>
                                        </a:rPr>
                                        <m:t>2</m:t>
                                      </m:r>
                                    </m:sup>
                                  </m:sSup>
                                </m:num>
                                <m:den>
                                  <m:r>
                                    <a:rPr kumimoji="1" lang="en-US" altLang="ja-JP" sz="5400" b="0" i="1" smtClean="0">
                                      <a:solidFill>
                                        <a:schemeClr val="bg2"/>
                                      </a:solidFill>
                                      <a:effectLst/>
                                      <a:latin typeface="Cambria Math" panose="02040503050406030204" pitchFamily="18" charset="0"/>
                                      <a:ea typeface="微软雅黑" panose="020B0503020204020204" pitchFamily="34" charset="-122"/>
                                    </a:rPr>
                                    <m:t>𝑛</m:t>
                                  </m:r>
                                </m:den>
                              </m:f>
                            </m:e>
                          </m:nary>
                        </m:e>
                      </m:rad>
                    </m:oMath>
                  </m:oMathPara>
                </a14:m>
                <a:endParaRPr kumimoji="1" lang="ja-JP" altLang="en-US" sz="5400" i="1" dirty="0">
                  <a:solidFill>
                    <a:schemeClr val="bg2"/>
                  </a:solidFill>
                  <a:effectLst/>
                  <a:latin typeface="微软雅黑" panose="020B0503020204020204" pitchFamily="34" charset="-122"/>
                  <a:ea typeface="微软雅黑" panose="020B0503020204020204" pitchFamily="34" charset="-122"/>
                </a:endParaRPr>
              </a:p>
            </p:txBody>
          </p:sp>
        </mc:Choice>
        <mc:Fallback xmlns="">
          <p:sp>
            <p:nvSpPr>
              <p:cNvPr id="8" name="テキスト ボックス 7">
                <a:extLst>
                  <a:ext uri="{FF2B5EF4-FFF2-40B4-BE49-F238E27FC236}">
                    <a16:creationId xmlns:a16="http://schemas.microsoft.com/office/drawing/2014/main" id="{EEF21C1E-78B2-4B09-8E58-F074E3715868}"/>
                  </a:ext>
                </a:extLst>
              </p:cNvPr>
              <p:cNvSpPr txBox="1">
                <a:spLocks noRot="1" noChangeAspect="1" noMove="1" noResize="1" noEditPoints="1" noAdjustHandles="1" noChangeArrowheads="1" noChangeShapeType="1" noTextEdit="1"/>
              </p:cNvSpPr>
              <p:nvPr/>
            </p:nvSpPr>
            <p:spPr>
              <a:xfrm>
                <a:off x="1852433" y="3810658"/>
                <a:ext cx="8487134" cy="2455159"/>
              </a:xfrm>
              <a:prstGeom prst="rect">
                <a:avLst/>
              </a:prstGeom>
              <a:blipFill>
                <a:blip r:embed="rId3"/>
                <a:stretch>
                  <a:fillRect/>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D6C93977-D3AF-457C-8888-C034A38DAC71}"/>
              </a:ext>
            </a:extLst>
          </p:cNvPr>
          <p:cNvSpPr>
            <a:spLocks noGrp="1"/>
          </p:cNvSpPr>
          <p:nvPr>
            <p:ph type="sldNum" sz="quarter" idx="12"/>
          </p:nvPr>
        </p:nvSpPr>
        <p:spPr/>
        <p:txBody>
          <a:bodyPr/>
          <a:lstStyle/>
          <a:p>
            <a:fld id="{2F1CC5B5-FFF3-4B2E-BBE1-EC3F4B2858E4}" type="slidenum">
              <a:rPr kumimoji="1" lang="ja-JP" altLang="en-US" smtClean="0"/>
              <a:t>17</a:t>
            </a:fld>
            <a:endParaRPr kumimoji="1" lang="ja-JP" altLang="en-US" dirty="0"/>
          </a:p>
        </p:txBody>
      </p:sp>
    </p:spTree>
    <p:extLst>
      <p:ext uri="{BB962C8B-B14F-4D97-AF65-F5344CB8AC3E}">
        <p14:creationId xmlns:p14="http://schemas.microsoft.com/office/powerpoint/2010/main" val="2048958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E2C8ED9-9C1A-44D0-8C8D-F4D166B79EE1}"/>
              </a:ext>
            </a:extLst>
          </p:cNvPr>
          <p:cNvSpPr txBox="1"/>
          <p:nvPr/>
        </p:nvSpPr>
        <p:spPr>
          <a:xfrm>
            <a:off x="467740" y="592183"/>
            <a:ext cx="3886545" cy="707886"/>
          </a:xfrm>
          <a:prstGeom prst="rect">
            <a:avLst/>
          </a:prstGeom>
          <a:noFill/>
        </p:spPr>
        <p:txBody>
          <a:bodyPr wrap="square" rtlCol="0">
            <a:spAutoFit/>
          </a:bodyPr>
          <a:lstStyle/>
          <a:p>
            <a:pPr algn="l"/>
            <a:r>
              <a:rPr lang="ja-JP" altLang="en-US" sz="4000" b="1" dirty="0">
                <a:solidFill>
                  <a:schemeClr val="bg2"/>
                </a:solidFill>
                <a:latin typeface="メイリオ" panose="020B0604030504040204" pitchFamily="50" charset="-128"/>
                <a:ea typeface="メイリオ" panose="020B0604030504040204" pitchFamily="50" charset="-128"/>
              </a:rPr>
              <a:t>モデル評価</a:t>
            </a:r>
            <a:endParaRPr kumimoji="1" lang="ja-JP" altLang="en-US" sz="4000" b="1" dirty="0">
              <a:solidFill>
                <a:schemeClr val="bg2"/>
              </a:solidFill>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F3852CD-9234-47C6-844B-D8021D8E9A45}"/>
                  </a:ext>
                </a:extLst>
              </p:cNvPr>
              <p:cNvSpPr txBox="1"/>
              <p:nvPr/>
            </p:nvSpPr>
            <p:spPr>
              <a:xfrm>
                <a:off x="2206991" y="4215176"/>
                <a:ext cx="7778017" cy="186070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5400" i="1" smtClean="0">
                              <a:solidFill>
                                <a:schemeClr val="bg2"/>
                              </a:solidFill>
                              <a:effectLst/>
                              <a:latin typeface="Cambria Math" panose="02040503050406030204" pitchFamily="18" charset="0"/>
                              <a:ea typeface="微软雅黑" panose="020B0503020204020204" pitchFamily="34" charset="-122"/>
                            </a:rPr>
                          </m:ctrlPr>
                        </m:sSupPr>
                        <m:e>
                          <m:r>
                            <a:rPr kumimoji="1" lang="en-US" altLang="ja-JP" sz="5400" b="0" i="1" smtClean="0">
                              <a:solidFill>
                                <a:schemeClr val="bg2"/>
                              </a:solidFill>
                              <a:effectLst/>
                              <a:latin typeface="Cambria Math" panose="02040503050406030204" pitchFamily="18" charset="0"/>
                              <a:ea typeface="微软雅黑" panose="020B0503020204020204" pitchFamily="34" charset="-122"/>
                            </a:rPr>
                            <m:t>𝑅</m:t>
                          </m:r>
                        </m:e>
                        <m:sup>
                          <m:r>
                            <a:rPr kumimoji="1" lang="en-US" altLang="ja-JP" sz="5400" b="0" i="1" smtClean="0">
                              <a:solidFill>
                                <a:schemeClr val="bg2"/>
                              </a:solidFill>
                              <a:effectLst/>
                              <a:latin typeface="Cambria Math" panose="02040503050406030204" pitchFamily="18" charset="0"/>
                              <a:ea typeface="微软雅黑" panose="020B0503020204020204" pitchFamily="34" charset="-122"/>
                            </a:rPr>
                            <m:t>2</m:t>
                          </m:r>
                        </m:sup>
                      </m:sSup>
                      <m:r>
                        <a:rPr kumimoji="1" lang="en-US" altLang="ja-JP" sz="5400" b="0" i="1" smtClean="0">
                          <a:solidFill>
                            <a:schemeClr val="bg2"/>
                          </a:solidFill>
                          <a:effectLst/>
                          <a:latin typeface="Cambria Math" panose="02040503050406030204" pitchFamily="18" charset="0"/>
                          <a:ea typeface="微软雅黑" panose="020B0503020204020204" pitchFamily="34" charset="-122"/>
                        </a:rPr>
                        <m:t>=1−</m:t>
                      </m:r>
                      <m:f>
                        <m:fPr>
                          <m:ctrlPr>
                            <a:rPr kumimoji="1" lang="en-US" altLang="ja-JP" sz="5400" i="1" smtClean="0">
                              <a:solidFill>
                                <a:schemeClr val="bg2"/>
                              </a:solidFill>
                              <a:effectLst/>
                              <a:latin typeface="Cambria Math" panose="02040503050406030204" pitchFamily="18" charset="0"/>
                              <a:ea typeface="微软雅黑" panose="020B0503020204020204" pitchFamily="34" charset="-122"/>
                            </a:rPr>
                          </m:ctrlPr>
                        </m:fPr>
                        <m:num>
                          <m:nary>
                            <m:naryPr>
                              <m:chr m:val="∑"/>
                              <m:ctrlPr>
                                <a:rPr kumimoji="1" lang="en-US" altLang="ja-JP" sz="5400" i="1" smtClean="0">
                                  <a:solidFill>
                                    <a:schemeClr val="bg2"/>
                                  </a:solidFill>
                                  <a:effectLst/>
                                  <a:latin typeface="Cambria Math" panose="02040503050406030204" pitchFamily="18" charset="0"/>
                                  <a:ea typeface="微软雅黑" panose="020B0503020204020204" pitchFamily="34" charset="-122"/>
                                </a:rPr>
                              </m:ctrlPr>
                            </m:naryPr>
                            <m:sub>
                              <m:r>
                                <m:rPr>
                                  <m:brk m:alnAt="23"/>
                                </m:rPr>
                                <a:rPr kumimoji="1" lang="en-US" altLang="ja-JP" sz="5400" b="0" i="1" smtClean="0">
                                  <a:solidFill>
                                    <a:schemeClr val="bg2"/>
                                  </a:solidFill>
                                  <a:effectLst/>
                                  <a:latin typeface="Cambria Math" panose="02040503050406030204" pitchFamily="18" charset="0"/>
                                  <a:ea typeface="微软雅黑" panose="020B0503020204020204" pitchFamily="34" charset="-122"/>
                                </a:rPr>
                                <m:t>𝑖</m:t>
                              </m:r>
                              <m:r>
                                <a:rPr kumimoji="1" lang="en-US" altLang="ja-JP" sz="5400" b="0" i="1" smtClean="0">
                                  <a:solidFill>
                                    <a:schemeClr val="bg2"/>
                                  </a:solidFill>
                                  <a:effectLst/>
                                  <a:latin typeface="Cambria Math" panose="02040503050406030204" pitchFamily="18" charset="0"/>
                                  <a:ea typeface="微软雅黑" panose="020B0503020204020204" pitchFamily="34" charset="-122"/>
                                </a:rPr>
                                <m:t>=1</m:t>
                              </m:r>
                            </m:sub>
                            <m:sup>
                              <m:r>
                                <a:rPr kumimoji="1" lang="en-US" altLang="ja-JP" sz="5400" b="0" i="1" smtClean="0">
                                  <a:solidFill>
                                    <a:schemeClr val="bg2"/>
                                  </a:solidFill>
                                  <a:effectLst/>
                                  <a:latin typeface="Cambria Math" panose="02040503050406030204" pitchFamily="18" charset="0"/>
                                  <a:ea typeface="微软雅黑" panose="020B0503020204020204" pitchFamily="34" charset="-122"/>
                                </a:rPr>
                                <m:t>𝑛</m:t>
                              </m:r>
                            </m:sup>
                            <m:e>
                              <m:sSup>
                                <m:sSupPr>
                                  <m:ctrlPr>
                                    <a:rPr kumimoji="1" lang="en-US" altLang="ja-JP" sz="5400" i="1" smtClean="0">
                                      <a:solidFill>
                                        <a:schemeClr val="bg2"/>
                                      </a:solidFill>
                                      <a:effectLst/>
                                      <a:latin typeface="Cambria Math" panose="02040503050406030204" pitchFamily="18" charset="0"/>
                                      <a:ea typeface="微软雅黑" panose="020B0503020204020204" pitchFamily="34" charset="-122"/>
                                    </a:rPr>
                                  </m:ctrlPr>
                                </m:sSupPr>
                                <m:e>
                                  <m:r>
                                    <a:rPr lang="en-US" altLang="ja-JP" sz="5400" b="0" i="1">
                                      <a:solidFill>
                                        <a:schemeClr val="bg2"/>
                                      </a:solidFill>
                                      <a:effectLst/>
                                      <a:latin typeface="Cambria Math" panose="02040503050406030204" pitchFamily="18" charset="0"/>
                                      <a:ea typeface="微软雅黑" panose="020B0503020204020204" pitchFamily="34" charset="-122"/>
                                    </a:rPr>
                                    <m:t>(</m:t>
                                  </m:r>
                                  <m:sSub>
                                    <m:sSubPr>
                                      <m:ctrlPr>
                                        <a:rPr lang="en-US" altLang="ja-JP" sz="5400" i="1">
                                          <a:solidFill>
                                            <a:schemeClr val="bg2"/>
                                          </a:solidFill>
                                          <a:effectLst/>
                                          <a:latin typeface="Cambria Math" panose="02040503050406030204" pitchFamily="18" charset="0"/>
                                          <a:ea typeface="微软雅黑" panose="020B0503020204020204" pitchFamily="34" charset="-122"/>
                                        </a:rPr>
                                      </m:ctrlPr>
                                    </m:sSubPr>
                                    <m:e>
                                      <m:r>
                                        <a:rPr lang="en-US" altLang="ja-JP" sz="5400" b="0" i="1">
                                          <a:solidFill>
                                            <a:schemeClr val="bg2"/>
                                          </a:solidFill>
                                          <a:effectLst/>
                                          <a:latin typeface="Cambria Math" panose="02040503050406030204" pitchFamily="18" charset="0"/>
                                          <a:ea typeface="微软雅黑" panose="020B0503020204020204" pitchFamily="34" charset="-122"/>
                                        </a:rPr>
                                        <m:t>𝑦</m:t>
                                      </m:r>
                                    </m:e>
                                    <m:sub>
                                      <m:r>
                                        <a:rPr lang="en-US" altLang="ja-JP" sz="5400" b="0" i="1">
                                          <a:solidFill>
                                            <a:schemeClr val="bg2"/>
                                          </a:solidFill>
                                          <a:effectLst/>
                                          <a:latin typeface="Cambria Math" panose="02040503050406030204" pitchFamily="18" charset="0"/>
                                          <a:ea typeface="微软雅黑" panose="020B0503020204020204" pitchFamily="34" charset="-122"/>
                                        </a:rPr>
                                        <m:t>𝑖</m:t>
                                      </m:r>
                                    </m:sub>
                                  </m:sSub>
                                  <m:r>
                                    <a:rPr lang="en-US" altLang="ja-JP" sz="5400" b="0" i="1">
                                      <a:solidFill>
                                        <a:schemeClr val="bg2"/>
                                      </a:solidFill>
                                      <a:effectLst/>
                                      <a:latin typeface="Cambria Math" panose="02040503050406030204" pitchFamily="18" charset="0"/>
                                      <a:ea typeface="微软雅黑" panose="020B0503020204020204" pitchFamily="34" charset="-122"/>
                                    </a:rPr>
                                    <m:t>−</m:t>
                                  </m:r>
                                  <m:sSub>
                                    <m:sSubPr>
                                      <m:ctrlPr>
                                        <a:rPr lang="en-US" altLang="ja-JP" sz="5400" i="1">
                                          <a:solidFill>
                                            <a:schemeClr val="bg2"/>
                                          </a:solidFill>
                                          <a:effectLst/>
                                          <a:latin typeface="Cambria Math" panose="02040503050406030204" pitchFamily="18" charset="0"/>
                                          <a:ea typeface="微软雅黑" panose="020B0503020204020204" pitchFamily="34" charset="-122"/>
                                        </a:rPr>
                                      </m:ctrlPr>
                                    </m:sSubPr>
                                    <m:e>
                                      <m:acc>
                                        <m:accPr>
                                          <m:chr m:val="̂"/>
                                          <m:ctrlPr>
                                            <a:rPr lang="en-US" altLang="ja-JP" sz="5400" i="1">
                                              <a:solidFill>
                                                <a:schemeClr val="bg2"/>
                                              </a:solidFill>
                                              <a:effectLst/>
                                              <a:latin typeface="Cambria Math" panose="02040503050406030204" pitchFamily="18" charset="0"/>
                                              <a:ea typeface="微软雅黑" panose="020B0503020204020204" pitchFamily="34" charset="-122"/>
                                            </a:rPr>
                                          </m:ctrlPr>
                                        </m:accPr>
                                        <m:e>
                                          <m:r>
                                            <a:rPr lang="en-US" altLang="ja-JP" sz="5400" b="0" i="1">
                                              <a:solidFill>
                                                <a:schemeClr val="bg2"/>
                                              </a:solidFill>
                                              <a:effectLst/>
                                              <a:latin typeface="Cambria Math" panose="02040503050406030204" pitchFamily="18" charset="0"/>
                                              <a:ea typeface="微软雅黑" panose="020B0503020204020204" pitchFamily="34" charset="-122"/>
                                            </a:rPr>
                                            <m:t>𝑦</m:t>
                                          </m:r>
                                        </m:e>
                                      </m:acc>
                                    </m:e>
                                    <m:sub>
                                      <m:r>
                                        <a:rPr lang="en-US" altLang="ja-JP" sz="5400" b="0" i="1">
                                          <a:solidFill>
                                            <a:schemeClr val="bg2"/>
                                          </a:solidFill>
                                          <a:effectLst/>
                                          <a:latin typeface="Cambria Math" panose="02040503050406030204" pitchFamily="18" charset="0"/>
                                          <a:ea typeface="微软雅黑" panose="020B0503020204020204" pitchFamily="34" charset="-122"/>
                                        </a:rPr>
                                        <m:t>𝑖</m:t>
                                      </m:r>
                                    </m:sub>
                                  </m:sSub>
                                  <m:r>
                                    <a:rPr lang="en-US" altLang="ja-JP" sz="5400" b="0" i="1">
                                      <a:solidFill>
                                        <a:schemeClr val="bg2"/>
                                      </a:solidFill>
                                      <a:effectLst/>
                                      <a:latin typeface="Cambria Math" panose="02040503050406030204" pitchFamily="18" charset="0"/>
                                      <a:ea typeface="微软雅黑" panose="020B0503020204020204" pitchFamily="34" charset="-122"/>
                                    </a:rPr>
                                    <m:t>)</m:t>
                                  </m:r>
                                </m:e>
                                <m:sup>
                                  <m:r>
                                    <a:rPr kumimoji="1" lang="en-US" altLang="ja-JP" sz="5400" b="0" i="1" smtClean="0">
                                      <a:solidFill>
                                        <a:schemeClr val="bg2"/>
                                      </a:solidFill>
                                      <a:effectLst/>
                                      <a:latin typeface="Cambria Math" panose="02040503050406030204" pitchFamily="18" charset="0"/>
                                      <a:ea typeface="微软雅黑" panose="020B0503020204020204" pitchFamily="34" charset="-122"/>
                                    </a:rPr>
                                    <m:t>2</m:t>
                                  </m:r>
                                </m:sup>
                              </m:sSup>
                            </m:e>
                          </m:nary>
                        </m:num>
                        <m:den>
                          <m:nary>
                            <m:naryPr>
                              <m:chr m:val="∑"/>
                              <m:ctrlPr>
                                <a:rPr lang="en-US" altLang="ja-JP" sz="5400" i="1">
                                  <a:solidFill>
                                    <a:schemeClr val="bg2"/>
                                  </a:solidFill>
                                  <a:effectLst/>
                                  <a:latin typeface="Cambria Math" panose="02040503050406030204" pitchFamily="18" charset="0"/>
                                  <a:ea typeface="微软雅黑" panose="020B0503020204020204" pitchFamily="34" charset="-122"/>
                                </a:rPr>
                              </m:ctrlPr>
                            </m:naryPr>
                            <m:sub>
                              <m:r>
                                <m:rPr>
                                  <m:brk m:alnAt="23"/>
                                </m:rPr>
                                <a:rPr lang="en-US" altLang="ja-JP" sz="5400" b="0" i="1">
                                  <a:solidFill>
                                    <a:schemeClr val="bg2"/>
                                  </a:solidFill>
                                  <a:effectLst/>
                                  <a:latin typeface="Cambria Math" panose="02040503050406030204" pitchFamily="18" charset="0"/>
                                  <a:ea typeface="微软雅黑" panose="020B0503020204020204" pitchFamily="34" charset="-122"/>
                                </a:rPr>
                                <m:t>𝑖</m:t>
                              </m:r>
                              <m:r>
                                <a:rPr lang="en-US" altLang="ja-JP" sz="5400" b="0" i="1">
                                  <a:solidFill>
                                    <a:schemeClr val="bg2"/>
                                  </a:solidFill>
                                  <a:effectLst/>
                                  <a:latin typeface="Cambria Math" panose="02040503050406030204" pitchFamily="18" charset="0"/>
                                  <a:ea typeface="微软雅黑" panose="020B0503020204020204" pitchFamily="34" charset="-122"/>
                                </a:rPr>
                                <m:t>=1</m:t>
                              </m:r>
                            </m:sub>
                            <m:sup>
                              <m:r>
                                <a:rPr lang="en-US" altLang="ja-JP" sz="5400" b="0" i="1">
                                  <a:solidFill>
                                    <a:schemeClr val="bg2"/>
                                  </a:solidFill>
                                  <a:effectLst/>
                                  <a:latin typeface="Cambria Math" panose="02040503050406030204" pitchFamily="18" charset="0"/>
                                  <a:ea typeface="微软雅黑" panose="020B0503020204020204" pitchFamily="34" charset="-122"/>
                                </a:rPr>
                                <m:t>𝑛</m:t>
                              </m:r>
                            </m:sup>
                            <m:e>
                              <m:sSup>
                                <m:sSupPr>
                                  <m:ctrlPr>
                                    <a:rPr lang="en-US" altLang="ja-JP" sz="5400" i="1">
                                      <a:solidFill>
                                        <a:schemeClr val="bg2"/>
                                      </a:solidFill>
                                      <a:effectLst/>
                                      <a:latin typeface="Cambria Math" panose="02040503050406030204" pitchFamily="18" charset="0"/>
                                      <a:ea typeface="微软雅黑" panose="020B0503020204020204" pitchFamily="34" charset="-122"/>
                                    </a:rPr>
                                  </m:ctrlPr>
                                </m:sSupPr>
                                <m:e>
                                  <m:r>
                                    <a:rPr lang="en-US" altLang="ja-JP" sz="5400" b="0" i="1">
                                      <a:solidFill>
                                        <a:schemeClr val="bg2"/>
                                      </a:solidFill>
                                      <a:effectLst/>
                                      <a:latin typeface="Cambria Math" panose="02040503050406030204" pitchFamily="18" charset="0"/>
                                      <a:ea typeface="微软雅黑" panose="020B0503020204020204" pitchFamily="34" charset="-122"/>
                                    </a:rPr>
                                    <m:t>(</m:t>
                                  </m:r>
                                  <m:sSub>
                                    <m:sSubPr>
                                      <m:ctrlPr>
                                        <a:rPr lang="en-US" altLang="ja-JP" sz="5400" i="1">
                                          <a:solidFill>
                                            <a:schemeClr val="bg2"/>
                                          </a:solidFill>
                                          <a:effectLst/>
                                          <a:latin typeface="Cambria Math" panose="02040503050406030204" pitchFamily="18" charset="0"/>
                                          <a:ea typeface="微软雅黑" panose="020B0503020204020204" pitchFamily="34" charset="-122"/>
                                        </a:rPr>
                                      </m:ctrlPr>
                                    </m:sSubPr>
                                    <m:e>
                                      <m:r>
                                        <a:rPr lang="en-US" altLang="ja-JP" sz="5400" b="0" i="1">
                                          <a:solidFill>
                                            <a:schemeClr val="bg2"/>
                                          </a:solidFill>
                                          <a:effectLst/>
                                          <a:latin typeface="Cambria Math" panose="02040503050406030204" pitchFamily="18" charset="0"/>
                                          <a:ea typeface="微软雅黑" panose="020B0503020204020204" pitchFamily="34" charset="-122"/>
                                        </a:rPr>
                                        <m:t>𝑦</m:t>
                                      </m:r>
                                    </m:e>
                                    <m:sub>
                                      <m:r>
                                        <a:rPr lang="en-US" altLang="ja-JP" sz="5400" b="0" i="1">
                                          <a:solidFill>
                                            <a:schemeClr val="bg2"/>
                                          </a:solidFill>
                                          <a:effectLst/>
                                          <a:latin typeface="Cambria Math" panose="02040503050406030204" pitchFamily="18" charset="0"/>
                                          <a:ea typeface="微软雅黑" panose="020B0503020204020204" pitchFamily="34" charset="-122"/>
                                        </a:rPr>
                                        <m:t>𝑖</m:t>
                                      </m:r>
                                    </m:sub>
                                  </m:sSub>
                                  <m:r>
                                    <a:rPr lang="en-US" altLang="ja-JP" sz="5400" b="0" i="1">
                                      <a:solidFill>
                                        <a:schemeClr val="bg2"/>
                                      </a:solidFill>
                                      <a:effectLst/>
                                      <a:latin typeface="Cambria Math" panose="02040503050406030204" pitchFamily="18" charset="0"/>
                                      <a:ea typeface="微软雅黑" panose="020B0503020204020204" pitchFamily="34" charset="-122"/>
                                    </a:rPr>
                                    <m:t>−</m:t>
                                  </m:r>
                                  <m:sSub>
                                    <m:sSubPr>
                                      <m:ctrlPr>
                                        <a:rPr lang="en-US" altLang="ja-JP" sz="5400" i="1">
                                          <a:solidFill>
                                            <a:schemeClr val="bg2"/>
                                          </a:solidFill>
                                          <a:effectLst/>
                                          <a:latin typeface="Cambria Math" panose="02040503050406030204" pitchFamily="18" charset="0"/>
                                          <a:ea typeface="微软雅黑" panose="020B0503020204020204" pitchFamily="34" charset="-122"/>
                                        </a:rPr>
                                      </m:ctrlPr>
                                    </m:sSubPr>
                                    <m:e>
                                      <m:acc>
                                        <m:accPr>
                                          <m:chr m:val="̅"/>
                                          <m:ctrlPr>
                                            <a:rPr kumimoji="1" lang="en-US" altLang="ja-JP" sz="5400" i="1" smtClean="0">
                                              <a:solidFill>
                                                <a:schemeClr val="bg2"/>
                                              </a:solidFill>
                                              <a:effectLst/>
                                              <a:latin typeface="Cambria Math" panose="02040503050406030204" pitchFamily="18" charset="0"/>
                                              <a:ea typeface="微软雅黑" panose="020B0503020204020204" pitchFamily="34" charset="-122"/>
                                            </a:rPr>
                                          </m:ctrlPr>
                                        </m:accPr>
                                        <m:e>
                                          <m:r>
                                            <a:rPr kumimoji="1" lang="en-US" altLang="ja-JP" sz="5400" b="0" i="1" smtClean="0">
                                              <a:solidFill>
                                                <a:schemeClr val="bg2"/>
                                              </a:solidFill>
                                              <a:effectLst/>
                                              <a:latin typeface="Cambria Math" panose="02040503050406030204" pitchFamily="18" charset="0"/>
                                              <a:ea typeface="微软雅黑" panose="020B0503020204020204" pitchFamily="34" charset="-122"/>
                                            </a:rPr>
                                            <m:t>𝑦</m:t>
                                          </m:r>
                                        </m:e>
                                      </m:acc>
                                    </m:e>
                                    <m:sub>
                                      <m:r>
                                        <a:rPr lang="en-US" altLang="ja-JP" sz="5400" b="0" i="1">
                                          <a:solidFill>
                                            <a:schemeClr val="bg2"/>
                                          </a:solidFill>
                                          <a:effectLst/>
                                          <a:latin typeface="Cambria Math" panose="02040503050406030204" pitchFamily="18" charset="0"/>
                                          <a:ea typeface="微软雅黑" panose="020B0503020204020204" pitchFamily="34" charset="-122"/>
                                        </a:rPr>
                                        <m:t>𝑖</m:t>
                                      </m:r>
                                    </m:sub>
                                  </m:sSub>
                                  <m:r>
                                    <a:rPr lang="en-US" altLang="ja-JP" sz="5400" b="0" i="1">
                                      <a:solidFill>
                                        <a:schemeClr val="bg2"/>
                                      </a:solidFill>
                                      <a:effectLst/>
                                      <a:latin typeface="Cambria Math" panose="02040503050406030204" pitchFamily="18" charset="0"/>
                                      <a:ea typeface="微软雅黑" panose="020B0503020204020204" pitchFamily="34" charset="-122"/>
                                    </a:rPr>
                                    <m:t>)</m:t>
                                  </m:r>
                                </m:e>
                                <m:sup>
                                  <m:r>
                                    <a:rPr lang="en-US" altLang="ja-JP" sz="5400" b="0" i="1">
                                      <a:solidFill>
                                        <a:schemeClr val="bg2"/>
                                      </a:solidFill>
                                      <a:effectLst/>
                                      <a:latin typeface="Cambria Math" panose="02040503050406030204" pitchFamily="18" charset="0"/>
                                      <a:ea typeface="微软雅黑" panose="020B0503020204020204" pitchFamily="34" charset="-122"/>
                                    </a:rPr>
                                    <m:t>2</m:t>
                                  </m:r>
                                </m:sup>
                              </m:sSup>
                            </m:e>
                          </m:nary>
                        </m:den>
                      </m:f>
                    </m:oMath>
                  </m:oMathPara>
                </a14:m>
                <a:endParaRPr kumimoji="1" lang="ja-JP" altLang="en-US" sz="5400" i="1" dirty="0">
                  <a:solidFill>
                    <a:schemeClr val="bg2"/>
                  </a:solidFill>
                  <a:effectLst/>
                  <a:latin typeface="微软雅黑" panose="020B0503020204020204" pitchFamily="34" charset="-122"/>
                  <a:ea typeface="微软雅黑" panose="020B0503020204020204" pitchFamily="34" charset="-122"/>
                </a:endParaRPr>
              </a:p>
            </p:txBody>
          </p:sp>
        </mc:Choice>
        <mc:Fallback xmlns="">
          <p:sp>
            <p:nvSpPr>
              <p:cNvPr id="13" name="テキスト ボックス 12">
                <a:extLst>
                  <a:ext uri="{FF2B5EF4-FFF2-40B4-BE49-F238E27FC236}">
                    <a16:creationId xmlns:a16="http://schemas.microsoft.com/office/drawing/2014/main" id="{CF3852CD-9234-47C6-844B-D8021D8E9A45}"/>
                  </a:ext>
                </a:extLst>
              </p:cNvPr>
              <p:cNvSpPr txBox="1">
                <a:spLocks noRot="1" noChangeAspect="1" noMove="1" noResize="1" noEditPoints="1" noAdjustHandles="1" noChangeArrowheads="1" noChangeShapeType="1" noTextEdit="1"/>
              </p:cNvSpPr>
              <p:nvPr/>
            </p:nvSpPr>
            <p:spPr>
              <a:xfrm>
                <a:off x="2206991" y="4215176"/>
                <a:ext cx="7778017" cy="1860702"/>
              </a:xfrm>
              <a:prstGeom prst="rect">
                <a:avLst/>
              </a:prstGeom>
              <a:blipFill>
                <a:blip r:embed="rId3"/>
                <a:stretch>
                  <a:fillRect/>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E2B86357-E12F-4D95-A62F-EE99EC975D26}"/>
              </a:ext>
            </a:extLst>
          </p:cNvPr>
          <p:cNvSpPr txBox="1"/>
          <p:nvPr/>
        </p:nvSpPr>
        <p:spPr>
          <a:xfrm>
            <a:off x="1812417" y="1811699"/>
            <a:ext cx="8917577" cy="2646878"/>
          </a:xfrm>
          <a:prstGeom prst="rect">
            <a:avLst/>
          </a:prstGeom>
          <a:noFill/>
        </p:spPr>
        <p:txBody>
          <a:bodyPr wrap="square" rtlCol="0">
            <a:spAutoFit/>
          </a:bodyPr>
          <a:lstStyle/>
          <a:p>
            <a:pPr marL="285750" lvl="0" indent="-285750">
              <a:buFont typeface="Arial" panose="020B0604020202020204" pitchFamily="34" charset="0"/>
              <a:buChar char="•"/>
            </a:pPr>
            <a:r>
              <a:rPr lang="ja-JP" altLang="en-US" sz="3200" dirty="0">
                <a:solidFill>
                  <a:srgbClr val="E7E6E6"/>
                </a:solidFill>
                <a:latin typeface="メイリオ" panose="020B0604030504040204" pitchFamily="50" charset="-128"/>
                <a:ea typeface="メイリオ" panose="020B0604030504040204" pitchFamily="50" charset="-128"/>
              </a:rPr>
              <a:t>決定係数（</a:t>
            </a:r>
            <a:r>
              <a:rPr lang="en-US" altLang="ja-JP" sz="3200" dirty="0">
                <a:solidFill>
                  <a:srgbClr val="E7E6E6"/>
                </a:solidFill>
                <a:latin typeface="メイリオ" panose="020B0604030504040204" pitchFamily="50" charset="-128"/>
                <a:ea typeface="メイリオ" panose="020B0604030504040204" pitchFamily="50" charset="-128"/>
              </a:rPr>
              <a:t>R2_SCORE</a:t>
            </a:r>
            <a:r>
              <a:rPr lang="ja-JP" altLang="en-US" sz="3200" dirty="0">
                <a:solidFill>
                  <a:srgbClr val="E7E6E6"/>
                </a:solidFill>
                <a:latin typeface="メイリオ" panose="020B0604030504040204" pitchFamily="50" charset="-128"/>
                <a:ea typeface="メイリオ" panose="020B0604030504040204" pitchFamily="50" charset="-128"/>
              </a:rPr>
              <a:t>）</a:t>
            </a:r>
            <a:br>
              <a:rPr lang="en-US" altLang="ja-JP" sz="2000" dirty="0">
                <a:solidFill>
                  <a:srgbClr val="E7E6E6"/>
                </a:solidFill>
                <a:latin typeface="メイリオ" panose="020B0604030504040204" pitchFamily="50" charset="-128"/>
                <a:ea typeface="メイリオ" panose="020B0604030504040204" pitchFamily="50" charset="-128"/>
              </a:rPr>
            </a:br>
            <a:r>
              <a:rPr lang="ja-JP" altLang="en-US" sz="2000" dirty="0">
                <a:solidFill>
                  <a:srgbClr val="E7E6E6"/>
                </a:solidFill>
                <a:latin typeface="メイリオ" panose="020B0604030504040204" pitchFamily="50" charset="-128"/>
                <a:ea typeface="メイリオ" panose="020B0604030504040204" pitchFamily="50" charset="-128"/>
              </a:rPr>
              <a:t>決定係数はデータに対する、推定された回帰式の当てはまりの良さ（度合い）を表す。決定係数は一般に</a:t>
            </a:r>
            <a:r>
              <a:rPr lang="en-US" altLang="ja-JP" sz="2000" dirty="0">
                <a:solidFill>
                  <a:srgbClr val="E7E6E6"/>
                </a:solidFill>
                <a:latin typeface="メイリオ" panose="020B0604030504040204" pitchFamily="50" charset="-128"/>
                <a:ea typeface="メイリオ" panose="020B0604030504040204" pitchFamily="50" charset="-128"/>
              </a:rPr>
              <a:t>R^2</a:t>
            </a:r>
            <a:r>
              <a:rPr lang="ja-JP" altLang="en-US" sz="2000" dirty="0">
                <a:solidFill>
                  <a:srgbClr val="E7E6E6"/>
                </a:solidFill>
                <a:latin typeface="メイリオ" panose="020B0604030504040204" pitchFamily="50" charset="-128"/>
                <a:ea typeface="メイリオ" panose="020B0604030504040204" pitchFamily="50" charset="-128"/>
              </a:rPr>
              <a:t>で示され、</a:t>
            </a:r>
            <a:r>
              <a:rPr lang="en-US" altLang="ja-JP" sz="2000" dirty="0">
                <a:solidFill>
                  <a:srgbClr val="E7E6E6"/>
                </a:solidFill>
                <a:latin typeface="メイリオ" panose="020B0604030504040204" pitchFamily="50" charset="-128"/>
                <a:ea typeface="メイリオ" panose="020B0604030504040204" pitchFamily="50" charset="-128"/>
              </a:rPr>
              <a:t>0</a:t>
            </a:r>
            <a:r>
              <a:rPr lang="ja-JP" altLang="en-US" sz="2000" dirty="0">
                <a:solidFill>
                  <a:srgbClr val="E7E6E6"/>
                </a:solidFill>
                <a:latin typeface="メイリオ" panose="020B0604030504040204" pitchFamily="50" charset="-128"/>
                <a:ea typeface="メイリオ" panose="020B0604030504040204" pitchFamily="50" charset="-128"/>
              </a:rPr>
              <a:t>から</a:t>
            </a:r>
            <a:r>
              <a:rPr lang="en-US" altLang="ja-JP" sz="2000" dirty="0">
                <a:solidFill>
                  <a:srgbClr val="E7E6E6"/>
                </a:solidFill>
                <a:latin typeface="メイリオ" panose="020B0604030504040204" pitchFamily="50" charset="-128"/>
                <a:ea typeface="メイリオ" panose="020B0604030504040204" pitchFamily="50" charset="-128"/>
              </a:rPr>
              <a:t>1</a:t>
            </a:r>
            <a:r>
              <a:rPr lang="ja-JP" altLang="en-US" sz="2000" dirty="0">
                <a:solidFill>
                  <a:srgbClr val="E7E6E6"/>
                </a:solidFill>
                <a:latin typeface="メイリオ" panose="020B0604030504040204" pitchFamily="50" charset="-128"/>
                <a:ea typeface="メイリオ" panose="020B0604030504040204" pitchFamily="50" charset="-128"/>
              </a:rPr>
              <a:t>の値をとる。</a:t>
            </a:r>
            <a:r>
              <a:rPr lang="en-US" altLang="ja-JP" sz="2000" dirty="0">
                <a:solidFill>
                  <a:srgbClr val="E7E6E6"/>
                </a:solidFill>
                <a:latin typeface="メイリオ" panose="020B0604030504040204" pitchFamily="50" charset="-128"/>
                <a:ea typeface="メイリオ" panose="020B0604030504040204" pitchFamily="50" charset="-128"/>
              </a:rPr>
              <a:t>1</a:t>
            </a:r>
            <a:r>
              <a:rPr lang="ja-JP" altLang="en-US" sz="2000" dirty="0">
                <a:solidFill>
                  <a:srgbClr val="E7E6E6"/>
                </a:solidFill>
                <a:latin typeface="メイリオ" panose="020B0604030504040204" pitchFamily="50" charset="-128"/>
                <a:ea typeface="メイリオ" panose="020B0604030504040204" pitchFamily="50" charset="-128"/>
              </a:rPr>
              <a:t>に近いほど、回帰式が実際のデータに当てはまっていることを表しており、説明変数が目的変数をよく説明していると言える。</a:t>
            </a:r>
          </a:p>
          <a:p>
            <a:pPr algn="l"/>
            <a:endParaRPr kumimoji="1" lang="ja-JP" altLang="en-US" sz="5400" b="1" dirty="0">
              <a:solidFill>
                <a:schemeClr val="bg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 name="スライド番号プレースホルダー 2">
            <a:extLst>
              <a:ext uri="{FF2B5EF4-FFF2-40B4-BE49-F238E27FC236}">
                <a16:creationId xmlns:a16="http://schemas.microsoft.com/office/drawing/2014/main" id="{6DFE7668-3A02-4956-AFF3-58E12F5B7015}"/>
              </a:ext>
            </a:extLst>
          </p:cNvPr>
          <p:cNvSpPr>
            <a:spLocks noGrp="1"/>
          </p:cNvSpPr>
          <p:nvPr>
            <p:ph type="sldNum" sz="quarter" idx="12"/>
          </p:nvPr>
        </p:nvSpPr>
        <p:spPr/>
        <p:txBody>
          <a:bodyPr/>
          <a:lstStyle/>
          <a:p>
            <a:fld id="{2F1CC5B5-FFF3-4B2E-BBE1-EC3F4B2858E4}" type="slidenum">
              <a:rPr kumimoji="1" lang="ja-JP" altLang="en-US" smtClean="0"/>
              <a:t>18</a:t>
            </a:fld>
            <a:endParaRPr kumimoji="1" lang="ja-JP" altLang="en-US" dirty="0"/>
          </a:p>
        </p:txBody>
      </p:sp>
    </p:spTree>
    <p:extLst>
      <p:ext uri="{BB962C8B-B14F-4D97-AF65-F5344CB8AC3E}">
        <p14:creationId xmlns:p14="http://schemas.microsoft.com/office/powerpoint/2010/main" val="3094418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F3DB852-5546-4081-BAE6-4548D228AE64}"/>
              </a:ext>
            </a:extLst>
          </p:cNvPr>
          <p:cNvSpPr txBox="1"/>
          <p:nvPr/>
        </p:nvSpPr>
        <p:spPr>
          <a:xfrm>
            <a:off x="3356524" y="2705725"/>
            <a:ext cx="5478952" cy="1446550"/>
          </a:xfrm>
          <a:prstGeom prst="rect">
            <a:avLst/>
          </a:prstGeom>
          <a:noFill/>
        </p:spPr>
        <p:txBody>
          <a:bodyPr wrap="square" rtlCol="0">
            <a:spAutoFit/>
          </a:bodyPr>
          <a:lstStyle/>
          <a:p>
            <a:pPr algn="ctr"/>
            <a:r>
              <a:rPr kumimoji="1" lang="ja-JP" altLang="en-US" sz="8800" b="1" dirty="0">
                <a:solidFill>
                  <a:schemeClr val="bg2"/>
                </a:solidFill>
                <a:latin typeface="メイリオ" panose="020B0604030504040204" pitchFamily="50" charset="-128"/>
                <a:ea typeface="メイリオ" panose="020B0604030504040204" pitchFamily="50" charset="-128"/>
              </a:rPr>
              <a:t>研究結果</a:t>
            </a:r>
          </a:p>
        </p:txBody>
      </p:sp>
      <p:sp>
        <p:nvSpPr>
          <p:cNvPr id="3" name="スライド番号プレースホルダー 2">
            <a:extLst>
              <a:ext uri="{FF2B5EF4-FFF2-40B4-BE49-F238E27FC236}">
                <a16:creationId xmlns:a16="http://schemas.microsoft.com/office/drawing/2014/main" id="{5B1FEEE2-CA52-461D-A1C1-64E7365963AA}"/>
              </a:ext>
            </a:extLst>
          </p:cNvPr>
          <p:cNvSpPr>
            <a:spLocks noGrp="1"/>
          </p:cNvSpPr>
          <p:nvPr>
            <p:ph type="sldNum" sz="quarter" idx="12"/>
          </p:nvPr>
        </p:nvSpPr>
        <p:spPr/>
        <p:txBody>
          <a:bodyPr/>
          <a:lstStyle/>
          <a:p>
            <a:fld id="{2F1CC5B5-FFF3-4B2E-BBE1-EC3F4B2858E4}" type="slidenum">
              <a:rPr kumimoji="1" lang="ja-JP" altLang="en-US" smtClean="0"/>
              <a:t>19</a:t>
            </a:fld>
            <a:endParaRPr kumimoji="1" lang="ja-JP" altLang="en-US" dirty="0"/>
          </a:p>
        </p:txBody>
      </p:sp>
    </p:spTree>
    <p:extLst>
      <p:ext uri="{BB962C8B-B14F-4D97-AF65-F5344CB8AC3E}">
        <p14:creationId xmlns:p14="http://schemas.microsoft.com/office/powerpoint/2010/main" val="1207947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51F6039-55F5-09FB-6A87-B11B3A299B46}"/>
              </a:ext>
            </a:extLst>
          </p:cNvPr>
          <p:cNvSpPr txBox="1"/>
          <p:nvPr/>
        </p:nvSpPr>
        <p:spPr>
          <a:xfrm>
            <a:off x="537411" y="837112"/>
            <a:ext cx="1588168" cy="923330"/>
          </a:xfrm>
          <a:prstGeom prst="rect">
            <a:avLst/>
          </a:prstGeom>
          <a:noFill/>
        </p:spPr>
        <p:txBody>
          <a:bodyPr wrap="square" rtlCol="0">
            <a:spAutoFit/>
          </a:bodyPr>
          <a:lstStyle/>
          <a:p>
            <a:pPr algn="l"/>
            <a:r>
              <a:rPr kumimoji="1" lang="ja-JP" altLang="en-US" sz="5400" b="1" dirty="0">
                <a:solidFill>
                  <a:schemeClr val="bg2"/>
                </a:solidFill>
                <a:latin typeface="メイリオ" panose="020B0604030504040204" pitchFamily="50" charset="-128"/>
                <a:ea typeface="メイリオ" panose="020B0604030504040204" pitchFamily="50" charset="-128"/>
              </a:rPr>
              <a:t>目次</a:t>
            </a:r>
          </a:p>
        </p:txBody>
      </p:sp>
      <p:sp>
        <p:nvSpPr>
          <p:cNvPr id="3" name="テキスト ボックス 2">
            <a:extLst>
              <a:ext uri="{FF2B5EF4-FFF2-40B4-BE49-F238E27FC236}">
                <a16:creationId xmlns:a16="http://schemas.microsoft.com/office/drawing/2014/main" id="{6E6560CD-8DA1-C0B9-6E4E-625CE046B110}"/>
              </a:ext>
            </a:extLst>
          </p:cNvPr>
          <p:cNvSpPr txBox="1"/>
          <p:nvPr/>
        </p:nvSpPr>
        <p:spPr>
          <a:xfrm>
            <a:off x="1331495" y="1837508"/>
            <a:ext cx="6400800" cy="3477875"/>
          </a:xfrm>
          <a:prstGeom prst="rect">
            <a:avLst/>
          </a:prstGeom>
          <a:noFill/>
        </p:spPr>
        <p:txBody>
          <a:bodyPr wrap="square" rtlCol="0">
            <a:spAutoFit/>
          </a:bodyPr>
          <a:lstStyle/>
          <a:p>
            <a:pPr marL="685800" indent="-685800" algn="l">
              <a:buFont typeface="Arial" panose="020B0604020202020204" pitchFamily="34" charset="0"/>
              <a:buChar char="•"/>
            </a:pPr>
            <a:r>
              <a:rPr kumimoji="1" lang="ja-JP" altLang="en-US" sz="4400" dirty="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研究背景</a:t>
            </a:r>
            <a:endParaRPr kumimoji="1" lang="en-US" altLang="ja-JP" sz="4400" dirty="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endParaRPr>
          </a:p>
          <a:p>
            <a:pPr marL="685800" indent="-685800" algn="l">
              <a:buFont typeface="Arial" panose="020B0604020202020204" pitchFamily="34" charset="0"/>
              <a:buChar char="•"/>
            </a:pPr>
            <a:r>
              <a:rPr lang="ja-JP" altLang="en-US" sz="4400" dirty="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研究</a:t>
            </a:r>
            <a:r>
              <a:rPr kumimoji="1" lang="ja-JP" altLang="en-US" sz="4400" dirty="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目的</a:t>
            </a:r>
            <a:endParaRPr kumimoji="1" lang="en-US" altLang="ja-JP" sz="4400" dirty="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endParaRPr>
          </a:p>
          <a:p>
            <a:pPr marL="685800" indent="-685800" algn="l">
              <a:buFont typeface="Arial" panose="020B0604020202020204" pitchFamily="34" charset="0"/>
              <a:buChar char="•"/>
            </a:pPr>
            <a:r>
              <a:rPr lang="ja-JP" altLang="en-US" sz="4400" dirty="0">
                <a:solidFill>
                  <a:schemeClr val="bg1"/>
                </a:solidFill>
                <a:latin typeface="メイリオ" panose="020B0604030504040204" pitchFamily="50" charset="-128"/>
                <a:ea typeface="メイリオ" panose="020B0604030504040204" pitchFamily="50" charset="-128"/>
              </a:rPr>
              <a:t>研究方法</a:t>
            </a:r>
            <a:endParaRPr lang="en-US" altLang="ja-JP" sz="4400" dirty="0">
              <a:solidFill>
                <a:schemeClr val="bg1"/>
              </a:solidFill>
              <a:latin typeface="メイリオ" panose="020B0604030504040204" pitchFamily="50" charset="-128"/>
              <a:ea typeface="メイリオ" panose="020B0604030504040204" pitchFamily="50" charset="-128"/>
            </a:endParaRPr>
          </a:p>
          <a:p>
            <a:pPr marL="685800" indent="-685800" algn="l">
              <a:buFont typeface="Arial" panose="020B0604020202020204" pitchFamily="34" charset="0"/>
              <a:buChar char="•"/>
            </a:pPr>
            <a:r>
              <a:rPr lang="ja-JP" altLang="en-US" sz="4400" dirty="0">
                <a:solidFill>
                  <a:schemeClr val="bg1"/>
                </a:solidFill>
                <a:latin typeface="メイリオ" panose="020B0604030504040204" pitchFamily="50" charset="-128"/>
                <a:ea typeface="メイリオ" panose="020B0604030504040204" pitchFamily="50" charset="-128"/>
              </a:rPr>
              <a:t>研究結果</a:t>
            </a:r>
            <a:endParaRPr lang="en-US" altLang="ja-JP" sz="4400" dirty="0">
              <a:solidFill>
                <a:schemeClr val="bg1"/>
              </a:solidFill>
              <a:latin typeface="メイリオ" panose="020B0604030504040204" pitchFamily="50" charset="-128"/>
              <a:ea typeface="メイリオ" panose="020B0604030504040204" pitchFamily="50" charset="-128"/>
            </a:endParaRPr>
          </a:p>
          <a:p>
            <a:pPr marL="685800" indent="-685800" algn="l">
              <a:buFont typeface="Arial" panose="020B0604020202020204" pitchFamily="34" charset="0"/>
              <a:buChar char="•"/>
            </a:pPr>
            <a:r>
              <a:rPr lang="ja-JP" altLang="en-US" sz="4400" dirty="0">
                <a:solidFill>
                  <a:schemeClr val="bg1"/>
                </a:solidFill>
                <a:latin typeface="メイリオ" panose="020B0604030504040204" pitchFamily="50" charset="-128"/>
                <a:ea typeface="メイリオ" panose="020B0604030504040204" pitchFamily="50" charset="-128"/>
              </a:rPr>
              <a:t>今後の展望</a:t>
            </a:r>
            <a:endParaRPr kumimoji="1" lang="ja-JP" altLang="en-US" sz="4400" b="1" dirty="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endParaRPr>
          </a:p>
        </p:txBody>
      </p:sp>
      <p:sp>
        <p:nvSpPr>
          <p:cNvPr id="4" name="スライド番号プレースホルダー 3">
            <a:extLst>
              <a:ext uri="{FF2B5EF4-FFF2-40B4-BE49-F238E27FC236}">
                <a16:creationId xmlns:a16="http://schemas.microsoft.com/office/drawing/2014/main" id="{614E3A13-CA2A-456C-8143-74F466F50353}"/>
              </a:ext>
            </a:extLst>
          </p:cNvPr>
          <p:cNvSpPr>
            <a:spLocks noGrp="1"/>
          </p:cNvSpPr>
          <p:nvPr>
            <p:ph type="sldNum" sz="quarter" idx="12"/>
          </p:nvPr>
        </p:nvSpPr>
        <p:spPr/>
        <p:txBody>
          <a:bodyPr/>
          <a:lstStyle/>
          <a:p>
            <a:fld id="{2F1CC5B5-FFF3-4B2E-BBE1-EC3F4B2858E4}" type="slidenum">
              <a:rPr kumimoji="1" lang="ja-JP" altLang="en-US" smtClean="0"/>
              <a:t>2</a:t>
            </a:fld>
            <a:endParaRPr kumimoji="1" lang="ja-JP" altLang="en-US" dirty="0"/>
          </a:p>
        </p:txBody>
      </p:sp>
    </p:spTree>
    <p:extLst>
      <p:ext uri="{BB962C8B-B14F-4D97-AF65-F5344CB8AC3E}">
        <p14:creationId xmlns:p14="http://schemas.microsoft.com/office/powerpoint/2010/main" val="1173423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9D65228-9106-B348-A899-A3E77961A6AE}"/>
              </a:ext>
            </a:extLst>
          </p:cNvPr>
          <p:cNvSpPr txBox="1"/>
          <p:nvPr/>
        </p:nvSpPr>
        <p:spPr>
          <a:xfrm>
            <a:off x="406780" y="357052"/>
            <a:ext cx="7081140" cy="707886"/>
          </a:xfrm>
          <a:prstGeom prst="rect">
            <a:avLst/>
          </a:prstGeom>
          <a:noFill/>
        </p:spPr>
        <p:txBody>
          <a:bodyPr wrap="square" rtlCol="0">
            <a:spAutoFit/>
          </a:bodyPr>
          <a:lstStyle/>
          <a:p>
            <a:pPr algn="l"/>
            <a:r>
              <a:rPr lang="ja-JP" altLang="en-US" sz="4000" b="1" dirty="0">
                <a:solidFill>
                  <a:schemeClr val="bg2"/>
                </a:solidFill>
                <a:latin typeface="メイリオ" panose="020B0604030504040204" pitchFamily="50" charset="-128"/>
                <a:ea typeface="メイリオ" panose="020B0604030504040204" pitchFamily="50" charset="-128"/>
              </a:rPr>
              <a:t>予測結果（短期</a:t>
            </a:r>
            <a:r>
              <a:rPr kumimoji="1" lang="ja-JP" altLang="en-US" sz="4000" b="1" dirty="0">
                <a:solidFill>
                  <a:schemeClr val="bg2"/>
                </a:solidFill>
                <a:latin typeface="メイリオ" panose="020B0604030504040204" pitchFamily="50" charset="-128"/>
                <a:ea typeface="メイリオ" panose="020B0604030504040204" pitchFamily="50" charset="-128"/>
              </a:rPr>
              <a:t>データ）</a:t>
            </a:r>
          </a:p>
        </p:txBody>
      </p:sp>
      <p:pic>
        <p:nvPicPr>
          <p:cNvPr id="4" name="図 3">
            <a:extLst>
              <a:ext uri="{FF2B5EF4-FFF2-40B4-BE49-F238E27FC236}">
                <a16:creationId xmlns:a16="http://schemas.microsoft.com/office/drawing/2014/main" id="{0A9B51A7-9407-4042-B393-DFCFAD855641}"/>
              </a:ext>
            </a:extLst>
          </p:cNvPr>
          <p:cNvPicPr>
            <a:picLocks noChangeAspect="1"/>
          </p:cNvPicPr>
          <p:nvPr/>
        </p:nvPicPr>
        <p:blipFill rotWithShape="1">
          <a:blip r:embed="rId3">
            <a:extLst>
              <a:ext uri="{28A0092B-C50C-407E-A947-70E740481C1C}">
                <a14:useLocalDpi xmlns:a14="http://schemas.microsoft.com/office/drawing/2010/main" val="0"/>
              </a:ext>
            </a:extLst>
          </a:blip>
          <a:srcRect l="6905" t="5438" r="7856" b="5198"/>
          <a:stretch/>
        </p:blipFill>
        <p:spPr>
          <a:xfrm>
            <a:off x="474996" y="2040320"/>
            <a:ext cx="7188548" cy="3768297"/>
          </a:xfrm>
          <a:prstGeom prst="rect">
            <a:avLst/>
          </a:prstGeom>
        </p:spPr>
      </p:pic>
      <p:sp>
        <p:nvSpPr>
          <p:cNvPr id="8" name="テキスト ボックス 7">
            <a:extLst>
              <a:ext uri="{FF2B5EF4-FFF2-40B4-BE49-F238E27FC236}">
                <a16:creationId xmlns:a16="http://schemas.microsoft.com/office/drawing/2014/main" id="{0345CAD4-BB1E-466B-B820-0BE27CAFFCE4}"/>
              </a:ext>
            </a:extLst>
          </p:cNvPr>
          <p:cNvSpPr txBox="1"/>
          <p:nvPr/>
        </p:nvSpPr>
        <p:spPr>
          <a:xfrm>
            <a:off x="8150605" y="3429000"/>
            <a:ext cx="3879469" cy="707886"/>
          </a:xfrm>
          <a:prstGeom prst="rect">
            <a:avLst/>
          </a:prstGeom>
          <a:noFill/>
        </p:spPr>
        <p:txBody>
          <a:bodyPr wrap="square" rtlCol="0">
            <a:spAutoFit/>
          </a:bodyPr>
          <a:lstStyle/>
          <a:p>
            <a:pPr algn="l"/>
            <a:r>
              <a:rPr kumimoji="1" lang="ja-JP" altLang="en-US" sz="2000" b="1" dirty="0">
                <a:solidFill>
                  <a:schemeClr val="bg2"/>
                </a:solidFill>
                <a:latin typeface="メイリオ" panose="020B0604030504040204" pitchFamily="50" charset="-128"/>
                <a:ea typeface="メイリオ" panose="020B0604030504040204" pitchFamily="50" charset="-128"/>
              </a:rPr>
              <a:t>短期データの予測ではあまり良い結果</a:t>
            </a:r>
            <a:r>
              <a:rPr lang="ja-JP" altLang="en-US" sz="2000" b="1" dirty="0">
                <a:solidFill>
                  <a:schemeClr val="bg2"/>
                </a:solidFill>
                <a:latin typeface="メイリオ" panose="020B0604030504040204" pitchFamily="50" charset="-128"/>
                <a:ea typeface="メイリオ" panose="020B0604030504040204" pitchFamily="50" charset="-128"/>
              </a:rPr>
              <a:t>を得ることができない。</a:t>
            </a:r>
            <a:endParaRPr kumimoji="1" lang="en-US" altLang="ja-JP" sz="2000" b="1" dirty="0">
              <a:solidFill>
                <a:schemeClr val="bg2"/>
              </a:solidFill>
              <a:latin typeface="メイリオ" panose="020B0604030504040204" pitchFamily="50" charset="-128"/>
              <a:ea typeface="メイリオ" panose="020B0604030504040204" pitchFamily="50" charset="-128"/>
            </a:endParaRPr>
          </a:p>
        </p:txBody>
      </p:sp>
      <p:cxnSp>
        <p:nvCxnSpPr>
          <p:cNvPr id="5" name="直線コネクタ 4">
            <a:extLst>
              <a:ext uri="{FF2B5EF4-FFF2-40B4-BE49-F238E27FC236}">
                <a16:creationId xmlns:a16="http://schemas.microsoft.com/office/drawing/2014/main" id="{974B8A80-4AD6-434A-A7D6-FFE52AD89CC9}"/>
              </a:ext>
            </a:extLst>
          </p:cNvPr>
          <p:cNvCxnSpPr>
            <a:cxnSpLocks/>
          </p:cNvCxnSpPr>
          <p:nvPr/>
        </p:nvCxnSpPr>
        <p:spPr>
          <a:xfrm>
            <a:off x="1465459" y="3113617"/>
            <a:ext cx="3141133"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6CA68F45-6623-465F-B1DF-0A3D06FFC3AD}"/>
              </a:ext>
            </a:extLst>
          </p:cNvPr>
          <p:cNvCxnSpPr>
            <a:cxnSpLocks/>
          </p:cNvCxnSpPr>
          <p:nvPr/>
        </p:nvCxnSpPr>
        <p:spPr>
          <a:xfrm>
            <a:off x="1557867" y="3962400"/>
            <a:ext cx="3048000"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9E81FF0D-CC8A-4B2C-89DB-CF051F0F6880}"/>
              </a:ext>
            </a:extLst>
          </p:cNvPr>
          <p:cNvSpPr txBox="1"/>
          <p:nvPr/>
        </p:nvSpPr>
        <p:spPr>
          <a:xfrm>
            <a:off x="2408110" y="4186915"/>
            <a:ext cx="1661160" cy="338554"/>
          </a:xfrm>
          <a:prstGeom prst="rect">
            <a:avLst/>
          </a:prstGeom>
          <a:solidFill>
            <a:schemeClr val="accent6">
              <a:lumMod val="20000"/>
              <a:lumOff val="80000"/>
            </a:schemeClr>
          </a:solidFill>
        </p:spPr>
        <p:txBody>
          <a:bodyPr wrap="square" rtlCol="0">
            <a:spAutoFit/>
          </a:bodyPr>
          <a:lstStyle/>
          <a:p>
            <a:pPr algn="l"/>
            <a:r>
              <a:rPr lang="ja-JP" altLang="en-US" sz="1600" dirty="0">
                <a:latin typeface="メイリオ" panose="020B0604030504040204" pitchFamily="50" charset="-128"/>
                <a:ea typeface="メイリオ" panose="020B0604030504040204" pitchFamily="50" charset="-128"/>
              </a:rPr>
              <a:t>レンジブレイク</a:t>
            </a:r>
            <a:endParaRPr kumimoji="1" lang="ja-JP" altLang="en-US" sz="1600" dirty="0">
              <a:latin typeface="メイリオ" panose="020B0604030504040204" pitchFamily="50" charset="-128"/>
              <a:ea typeface="メイリオ" panose="020B0604030504040204" pitchFamily="50" charset="-128"/>
            </a:endParaRPr>
          </a:p>
        </p:txBody>
      </p:sp>
      <p:sp>
        <p:nvSpPr>
          <p:cNvPr id="3" name="スライド番号プレースホルダー 2">
            <a:extLst>
              <a:ext uri="{FF2B5EF4-FFF2-40B4-BE49-F238E27FC236}">
                <a16:creationId xmlns:a16="http://schemas.microsoft.com/office/drawing/2014/main" id="{52B55E54-78B1-48DD-BD04-62AA5AE3E41B}"/>
              </a:ext>
            </a:extLst>
          </p:cNvPr>
          <p:cNvSpPr>
            <a:spLocks noGrp="1"/>
          </p:cNvSpPr>
          <p:nvPr>
            <p:ph type="sldNum" sz="quarter" idx="12"/>
          </p:nvPr>
        </p:nvSpPr>
        <p:spPr/>
        <p:txBody>
          <a:bodyPr/>
          <a:lstStyle/>
          <a:p>
            <a:fld id="{2F1CC5B5-FFF3-4B2E-BBE1-EC3F4B2858E4}" type="slidenum">
              <a:rPr kumimoji="1" lang="ja-JP" altLang="en-US" smtClean="0"/>
              <a:t>20</a:t>
            </a:fld>
            <a:endParaRPr kumimoji="1" lang="ja-JP" altLang="en-US" dirty="0"/>
          </a:p>
        </p:txBody>
      </p:sp>
    </p:spTree>
    <p:extLst>
      <p:ext uri="{BB962C8B-B14F-4D97-AF65-F5344CB8AC3E}">
        <p14:creationId xmlns:p14="http://schemas.microsoft.com/office/powerpoint/2010/main" val="2716585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9D65228-9106-B348-A899-A3E77961A6AE}"/>
              </a:ext>
            </a:extLst>
          </p:cNvPr>
          <p:cNvSpPr txBox="1"/>
          <p:nvPr/>
        </p:nvSpPr>
        <p:spPr>
          <a:xfrm>
            <a:off x="406780" y="357052"/>
            <a:ext cx="7396100" cy="707886"/>
          </a:xfrm>
          <a:prstGeom prst="rect">
            <a:avLst/>
          </a:prstGeom>
          <a:noFill/>
        </p:spPr>
        <p:txBody>
          <a:bodyPr wrap="square" rtlCol="0">
            <a:spAutoFit/>
          </a:bodyPr>
          <a:lstStyle/>
          <a:p>
            <a:pPr algn="l"/>
            <a:r>
              <a:rPr kumimoji="1" lang="ja-JP" altLang="en-US" sz="4000" b="1" dirty="0">
                <a:solidFill>
                  <a:schemeClr val="bg2"/>
                </a:solidFill>
                <a:latin typeface="メイリオ" panose="020B0604030504040204" pitchFamily="50" charset="-128"/>
                <a:ea typeface="メイリオ" panose="020B0604030504040204" pitchFamily="50" charset="-128"/>
              </a:rPr>
              <a:t>予測結果（長期データ）</a:t>
            </a:r>
          </a:p>
        </p:txBody>
      </p:sp>
      <p:pic>
        <p:nvPicPr>
          <p:cNvPr id="5" name="図 4">
            <a:extLst>
              <a:ext uri="{FF2B5EF4-FFF2-40B4-BE49-F238E27FC236}">
                <a16:creationId xmlns:a16="http://schemas.microsoft.com/office/drawing/2014/main" id="{26AF6D6C-9B57-4A0E-A8D8-A8D4DD0C8CBB}"/>
              </a:ext>
            </a:extLst>
          </p:cNvPr>
          <p:cNvPicPr>
            <a:picLocks noChangeAspect="1"/>
          </p:cNvPicPr>
          <p:nvPr/>
        </p:nvPicPr>
        <p:blipFill rotWithShape="1">
          <a:blip r:embed="rId3">
            <a:extLst>
              <a:ext uri="{28A0092B-C50C-407E-A947-70E740481C1C}">
                <a14:useLocalDpi xmlns:a14="http://schemas.microsoft.com/office/drawing/2010/main" val="0"/>
              </a:ext>
            </a:extLst>
          </a:blip>
          <a:srcRect l="6984" t="6390" r="8572" b="5198"/>
          <a:stretch/>
        </p:blipFill>
        <p:spPr>
          <a:xfrm>
            <a:off x="406780" y="2098766"/>
            <a:ext cx="7274830" cy="3808345"/>
          </a:xfrm>
          <a:prstGeom prst="rect">
            <a:avLst/>
          </a:prstGeom>
        </p:spPr>
      </p:pic>
      <p:sp>
        <p:nvSpPr>
          <p:cNvPr id="8" name="テキスト ボックス 7">
            <a:extLst>
              <a:ext uri="{FF2B5EF4-FFF2-40B4-BE49-F238E27FC236}">
                <a16:creationId xmlns:a16="http://schemas.microsoft.com/office/drawing/2014/main" id="{79DEB041-863B-4E12-974D-9CB4F43104A7}"/>
              </a:ext>
            </a:extLst>
          </p:cNvPr>
          <p:cNvSpPr txBox="1"/>
          <p:nvPr/>
        </p:nvSpPr>
        <p:spPr>
          <a:xfrm>
            <a:off x="8150605" y="3429000"/>
            <a:ext cx="3879469" cy="707886"/>
          </a:xfrm>
          <a:prstGeom prst="rect">
            <a:avLst/>
          </a:prstGeom>
          <a:noFill/>
        </p:spPr>
        <p:txBody>
          <a:bodyPr wrap="square" rtlCol="0">
            <a:spAutoFit/>
          </a:bodyPr>
          <a:lstStyle/>
          <a:p>
            <a:pPr algn="l"/>
            <a:r>
              <a:rPr kumimoji="1" lang="ja-JP" altLang="en-US" sz="2000" b="1" dirty="0">
                <a:solidFill>
                  <a:schemeClr val="bg2"/>
                </a:solidFill>
                <a:latin typeface="メイリオ" panose="020B0604030504040204" pitchFamily="50" charset="-128"/>
                <a:ea typeface="メイリオ" panose="020B0604030504040204" pitchFamily="50" charset="-128"/>
              </a:rPr>
              <a:t>長期データではとても良い結果を得ることができた。</a:t>
            </a:r>
            <a:endParaRPr kumimoji="1" lang="en-US" altLang="ja-JP" sz="2000" b="1" dirty="0">
              <a:solidFill>
                <a:schemeClr val="bg2"/>
              </a:solidFill>
              <a:latin typeface="メイリオ" panose="020B0604030504040204" pitchFamily="50" charset="-128"/>
              <a:ea typeface="メイリオ" panose="020B0604030504040204" pitchFamily="50" charset="-128"/>
            </a:endParaRPr>
          </a:p>
        </p:txBody>
      </p:sp>
      <p:cxnSp>
        <p:nvCxnSpPr>
          <p:cNvPr id="4" name="直線コネクタ 3">
            <a:extLst>
              <a:ext uri="{FF2B5EF4-FFF2-40B4-BE49-F238E27FC236}">
                <a16:creationId xmlns:a16="http://schemas.microsoft.com/office/drawing/2014/main" id="{9BFFC922-4586-4BAA-9B90-CA0323E72B66}"/>
              </a:ext>
            </a:extLst>
          </p:cNvPr>
          <p:cNvCxnSpPr>
            <a:cxnSpLocks/>
          </p:cNvCxnSpPr>
          <p:nvPr/>
        </p:nvCxnSpPr>
        <p:spPr>
          <a:xfrm flipV="1">
            <a:off x="2839720" y="2743200"/>
            <a:ext cx="1534160" cy="201168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808EE378-4E6D-4D51-9BEB-53873825F919}"/>
              </a:ext>
            </a:extLst>
          </p:cNvPr>
          <p:cNvCxnSpPr>
            <a:cxnSpLocks/>
          </p:cNvCxnSpPr>
          <p:nvPr/>
        </p:nvCxnSpPr>
        <p:spPr>
          <a:xfrm flipV="1">
            <a:off x="3418114" y="4452258"/>
            <a:ext cx="1197429" cy="827313"/>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7B12C588-A4A5-419A-A34A-70E4DDF5B2C5}"/>
              </a:ext>
            </a:extLst>
          </p:cNvPr>
          <p:cNvSpPr txBox="1"/>
          <p:nvPr/>
        </p:nvSpPr>
        <p:spPr>
          <a:xfrm>
            <a:off x="1355090" y="4221113"/>
            <a:ext cx="1407160" cy="338554"/>
          </a:xfrm>
          <a:prstGeom prst="rect">
            <a:avLst/>
          </a:prstGeom>
          <a:solidFill>
            <a:schemeClr val="accent6">
              <a:lumMod val="20000"/>
              <a:lumOff val="80000"/>
            </a:schemeClr>
          </a:solidFill>
        </p:spPr>
        <p:txBody>
          <a:bodyPr wrap="square" rtlCol="0">
            <a:spAutoFit/>
          </a:bodyPr>
          <a:lstStyle/>
          <a:p>
            <a:pPr algn="l"/>
            <a:r>
              <a:rPr kumimoji="1" lang="ja-JP" altLang="en-US" sz="1600" dirty="0">
                <a:latin typeface="メイリオ" panose="020B0604030504040204" pitchFamily="50" charset="-128"/>
                <a:ea typeface="メイリオ" panose="020B0604030504040204" pitchFamily="50" charset="-128"/>
              </a:rPr>
              <a:t>上昇トレンド</a:t>
            </a:r>
          </a:p>
        </p:txBody>
      </p:sp>
      <p:sp>
        <p:nvSpPr>
          <p:cNvPr id="3" name="スライド番号プレースホルダー 2">
            <a:extLst>
              <a:ext uri="{FF2B5EF4-FFF2-40B4-BE49-F238E27FC236}">
                <a16:creationId xmlns:a16="http://schemas.microsoft.com/office/drawing/2014/main" id="{FE22D232-89D3-4734-8E6F-A8EF3B27885D}"/>
              </a:ext>
            </a:extLst>
          </p:cNvPr>
          <p:cNvSpPr>
            <a:spLocks noGrp="1"/>
          </p:cNvSpPr>
          <p:nvPr>
            <p:ph type="sldNum" sz="quarter" idx="12"/>
          </p:nvPr>
        </p:nvSpPr>
        <p:spPr/>
        <p:txBody>
          <a:bodyPr/>
          <a:lstStyle/>
          <a:p>
            <a:fld id="{2F1CC5B5-FFF3-4B2E-BBE1-EC3F4B2858E4}" type="slidenum">
              <a:rPr kumimoji="1" lang="ja-JP" altLang="en-US" smtClean="0"/>
              <a:t>21</a:t>
            </a:fld>
            <a:endParaRPr kumimoji="1" lang="ja-JP" altLang="en-US" dirty="0"/>
          </a:p>
        </p:txBody>
      </p:sp>
    </p:spTree>
    <p:extLst>
      <p:ext uri="{BB962C8B-B14F-4D97-AF65-F5344CB8AC3E}">
        <p14:creationId xmlns:p14="http://schemas.microsoft.com/office/powerpoint/2010/main" val="1516587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0217905-3546-4CBF-AC25-71D059BF84B5}"/>
              </a:ext>
            </a:extLst>
          </p:cNvPr>
          <p:cNvSpPr txBox="1"/>
          <p:nvPr/>
        </p:nvSpPr>
        <p:spPr>
          <a:xfrm>
            <a:off x="406780" y="357052"/>
            <a:ext cx="6819520" cy="707886"/>
          </a:xfrm>
          <a:prstGeom prst="rect">
            <a:avLst/>
          </a:prstGeom>
          <a:noFill/>
        </p:spPr>
        <p:txBody>
          <a:bodyPr wrap="square" rtlCol="0">
            <a:spAutoFit/>
          </a:bodyPr>
          <a:lstStyle/>
          <a:p>
            <a:pPr algn="l"/>
            <a:r>
              <a:rPr lang="ja-JP" altLang="en-US" sz="4000" b="1" dirty="0">
                <a:solidFill>
                  <a:schemeClr val="bg2"/>
                </a:solidFill>
                <a:latin typeface="メイリオ" panose="020B0604030504040204" pitchFamily="50" charset="-128"/>
                <a:ea typeface="メイリオ" panose="020B0604030504040204" pitchFamily="50" charset="-128"/>
              </a:rPr>
              <a:t>ウィンドウサイズ（</a:t>
            </a:r>
            <a:r>
              <a:rPr lang="en-US" altLang="ja-JP" sz="4000" b="1" dirty="0">
                <a:solidFill>
                  <a:schemeClr val="bg2"/>
                </a:solidFill>
                <a:latin typeface="メイリオ" panose="020B0604030504040204" pitchFamily="50" charset="-128"/>
                <a:ea typeface="メイリオ" panose="020B0604030504040204" pitchFamily="50" charset="-128"/>
              </a:rPr>
              <a:t>RMSE</a:t>
            </a:r>
            <a:r>
              <a:rPr lang="ja-JP" altLang="en-US" sz="4000" b="1" dirty="0">
                <a:solidFill>
                  <a:schemeClr val="bg2"/>
                </a:solidFill>
                <a:latin typeface="メイリオ" panose="020B0604030504040204" pitchFamily="50" charset="-128"/>
                <a:ea typeface="メイリオ" panose="020B0604030504040204" pitchFamily="50" charset="-128"/>
              </a:rPr>
              <a:t>）</a:t>
            </a:r>
            <a:endParaRPr kumimoji="1" lang="ja-JP" altLang="en-US" sz="4000" b="1" dirty="0">
              <a:solidFill>
                <a:schemeClr val="bg2"/>
              </a:solidFill>
              <a:latin typeface="メイリオ" panose="020B0604030504040204" pitchFamily="50" charset="-128"/>
              <a:ea typeface="メイリオ" panose="020B0604030504040204" pitchFamily="50" charset="-128"/>
            </a:endParaRPr>
          </a:p>
        </p:txBody>
      </p:sp>
      <p:pic>
        <p:nvPicPr>
          <p:cNvPr id="9" name="図 8">
            <a:extLst>
              <a:ext uri="{FF2B5EF4-FFF2-40B4-BE49-F238E27FC236}">
                <a16:creationId xmlns:a16="http://schemas.microsoft.com/office/drawing/2014/main" id="{6F8A8A98-A679-4856-8251-49BBC949B87D}"/>
              </a:ext>
            </a:extLst>
          </p:cNvPr>
          <p:cNvPicPr>
            <a:picLocks noChangeAspect="1"/>
          </p:cNvPicPr>
          <p:nvPr/>
        </p:nvPicPr>
        <p:blipFill>
          <a:blip r:embed="rId3"/>
          <a:stretch>
            <a:fillRect/>
          </a:stretch>
        </p:blipFill>
        <p:spPr>
          <a:xfrm>
            <a:off x="6564088" y="2479195"/>
            <a:ext cx="5061855" cy="2745948"/>
          </a:xfrm>
          <a:prstGeom prst="rect">
            <a:avLst/>
          </a:prstGeom>
        </p:spPr>
      </p:pic>
      <p:sp>
        <p:nvSpPr>
          <p:cNvPr id="10" name="テキスト ボックス 9">
            <a:extLst>
              <a:ext uri="{FF2B5EF4-FFF2-40B4-BE49-F238E27FC236}">
                <a16:creationId xmlns:a16="http://schemas.microsoft.com/office/drawing/2014/main" id="{688EF31F-4CE0-41DC-BF84-9CFD50EBF70F}"/>
              </a:ext>
            </a:extLst>
          </p:cNvPr>
          <p:cNvSpPr txBox="1"/>
          <p:nvPr/>
        </p:nvSpPr>
        <p:spPr>
          <a:xfrm>
            <a:off x="8340462" y="1979024"/>
            <a:ext cx="1509106" cy="400110"/>
          </a:xfrm>
          <a:prstGeom prst="rect">
            <a:avLst/>
          </a:prstGeom>
          <a:noFill/>
        </p:spPr>
        <p:txBody>
          <a:bodyPr wrap="square" rtlCol="0">
            <a:spAutoFit/>
          </a:bodyPr>
          <a:lstStyle/>
          <a:p>
            <a:pPr algn="ctr"/>
            <a:r>
              <a:rPr kumimoji="1" lang="ja-JP" altLang="en-US" sz="2000" b="1" dirty="0">
                <a:solidFill>
                  <a:schemeClr val="bg2"/>
                </a:solidFill>
                <a:latin typeface="メイリオ" panose="020B0604030504040204" pitchFamily="50" charset="-128"/>
                <a:ea typeface="メイリオ" panose="020B0604030504040204" pitchFamily="50" charset="-128"/>
              </a:rPr>
              <a:t>長期データ</a:t>
            </a:r>
          </a:p>
        </p:txBody>
      </p:sp>
      <p:sp>
        <p:nvSpPr>
          <p:cNvPr id="11" name="テキスト ボックス 10">
            <a:extLst>
              <a:ext uri="{FF2B5EF4-FFF2-40B4-BE49-F238E27FC236}">
                <a16:creationId xmlns:a16="http://schemas.microsoft.com/office/drawing/2014/main" id="{FBC97859-FB0D-4284-8C1B-488F47F3742C}"/>
              </a:ext>
            </a:extLst>
          </p:cNvPr>
          <p:cNvSpPr txBox="1"/>
          <p:nvPr/>
        </p:nvSpPr>
        <p:spPr>
          <a:xfrm>
            <a:off x="2262794" y="1979024"/>
            <a:ext cx="1509106" cy="400110"/>
          </a:xfrm>
          <a:prstGeom prst="rect">
            <a:avLst/>
          </a:prstGeom>
          <a:noFill/>
        </p:spPr>
        <p:txBody>
          <a:bodyPr wrap="square" rtlCol="0">
            <a:spAutoFit/>
          </a:bodyPr>
          <a:lstStyle/>
          <a:p>
            <a:pPr algn="ctr"/>
            <a:r>
              <a:rPr lang="ja-JP" altLang="en-US" sz="2000" b="1" dirty="0">
                <a:solidFill>
                  <a:schemeClr val="bg2"/>
                </a:solidFill>
                <a:latin typeface="メイリオ" panose="020B0604030504040204" pitchFamily="50" charset="-128"/>
                <a:ea typeface="メイリオ" panose="020B0604030504040204" pitchFamily="50" charset="-128"/>
              </a:rPr>
              <a:t>短期</a:t>
            </a:r>
            <a:r>
              <a:rPr kumimoji="1" lang="ja-JP" altLang="en-US" sz="2000" b="1" dirty="0">
                <a:solidFill>
                  <a:schemeClr val="bg2"/>
                </a:solidFill>
                <a:latin typeface="メイリオ" panose="020B0604030504040204" pitchFamily="50" charset="-128"/>
                <a:ea typeface="メイリオ" panose="020B0604030504040204" pitchFamily="50" charset="-128"/>
              </a:rPr>
              <a:t>データ</a:t>
            </a:r>
          </a:p>
        </p:txBody>
      </p:sp>
      <p:sp>
        <p:nvSpPr>
          <p:cNvPr id="12" name="テキスト ボックス 11">
            <a:extLst>
              <a:ext uri="{FF2B5EF4-FFF2-40B4-BE49-F238E27FC236}">
                <a16:creationId xmlns:a16="http://schemas.microsoft.com/office/drawing/2014/main" id="{94CA7391-1274-4E48-A319-A41E049BBF96}"/>
              </a:ext>
            </a:extLst>
          </p:cNvPr>
          <p:cNvSpPr txBox="1"/>
          <p:nvPr/>
        </p:nvSpPr>
        <p:spPr>
          <a:xfrm>
            <a:off x="4331654" y="5799911"/>
            <a:ext cx="3528691" cy="523220"/>
          </a:xfrm>
          <a:prstGeom prst="rect">
            <a:avLst/>
          </a:prstGeom>
          <a:noFill/>
        </p:spPr>
        <p:txBody>
          <a:bodyPr wrap="square" rtlCol="0">
            <a:spAutoFit/>
          </a:bodyPr>
          <a:lstStyle/>
          <a:p>
            <a:pPr algn="ctr"/>
            <a:r>
              <a:rPr kumimoji="1" lang="ja-JP" altLang="en-US" sz="2800" b="1" dirty="0">
                <a:solidFill>
                  <a:schemeClr val="bg2"/>
                </a:solidFill>
                <a:latin typeface="メイリオ" panose="020B0604030504040204" pitchFamily="50" charset="-128"/>
                <a:ea typeface="メイリオ" panose="020B0604030504040204" pitchFamily="50" charset="-128"/>
              </a:rPr>
              <a:t>銘柄ごとの最適値</a:t>
            </a:r>
          </a:p>
        </p:txBody>
      </p:sp>
      <p:pic>
        <p:nvPicPr>
          <p:cNvPr id="14" name="図 13">
            <a:extLst>
              <a:ext uri="{FF2B5EF4-FFF2-40B4-BE49-F238E27FC236}">
                <a16:creationId xmlns:a16="http://schemas.microsoft.com/office/drawing/2014/main" id="{A8648791-C9BB-44B2-BC22-39CFA2FE9928}"/>
              </a:ext>
            </a:extLst>
          </p:cNvPr>
          <p:cNvPicPr>
            <a:picLocks noChangeAspect="1"/>
          </p:cNvPicPr>
          <p:nvPr/>
        </p:nvPicPr>
        <p:blipFill>
          <a:blip r:embed="rId4"/>
          <a:stretch>
            <a:fillRect/>
          </a:stretch>
        </p:blipFill>
        <p:spPr>
          <a:xfrm>
            <a:off x="566058" y="2479195"/>
            <a:ext cx="5061855" cy="2755631"/>
          </a:xfrm>
          <a:prstGeom prst="rect">
            <a:avLst/>
          </a:prstGeom>
        </p:spPr>
      </p:pic>
      <p:sp>
        <p:nvSpPr>
          <p:cNvPr id="3" name="スライド番号プレースホルダー 2">
            <a:extLst>
              <a:ext uri="{FF2B5EF4-FFF2-40B4-BE49-F238E27FC236}">
                <a16:creationId xmlns:a16="http://schemas.microsoft.com/office/drawing/2014/main" id="{F46A4782-7985-4241-B617-470938C7BB6A}"/>
              </a:ext>
            </a:extLst>
          </p:cNvPr>
          <p:cNvSpPr>
            <a:spLocks noGrp="1"/>
          </p:cNvSpPr>
          <p:nvPr>
            <p:ph type="sldNum" sz="quarter" idx="12"/>
          </p:nvPr>
        </p:nvSpPr>
        <p:spPr/>
        <p:txBody>
          <a:bodyPr/>
          <a:lstStyle/>
          <a:p>
            <a:fld id="{2F1CC5B5-FFF3-4B2E-BBE1-EC3F4B2858E4}" type="slidenum">
              <a:rPr kumimoji="1" lang="ja-JP" altLang="en-US" smtClean="0"/>
              <a:t>22</a:t>
            </a:fld>
            <a:endParaRPr kumimoji="1" lang="ja-JP" altLang="en-US" dirty="0"/>
          </a:p>
        </p:txBody>
      </p:sp>
    </p:spTree>
    <p:extLst>
      <p:ext uri="{BB962C8B-B14F-4D97-AF65-F5344CB8AC3E}">
        <p14:creationId xmlns:p14="http://schemas.microsoft.com/office/powerpoint/2010/main" val="1959431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F90921C-BB3E-425A-A80C-5861360D06B1}"/>
              </a:ext>
            </a:extLst>
          </p:cNvPr>
          <p:cNvSpPr txBox="1"/>
          <p:nvPr/>
        </p:nvSpPr>
        <p:spPr>
          <a:xfrm>
            <a:off x="406780" y="357052"/>
            <a:ext cx="4992534" cy="707886"/>
          </a:xfrm>
          <a:prstGeom prst="rect">
            <a:avLst/>
          </a:prstGeom>
          <a:noFill/>
        </p:spPr>
        <p:txBody>
          <a:bodyPr wrap="square" rtlCol="0">
            <a:spAutoFit/>
          </a:bodyPr>
          <a:lstStyle/>
          <a:p>
            <a:pPr algn="l"/>
            <a:r>
              <a:rPr kumimoji="1" lang="ja-JP" altLang="en-US" sz="4000" b="1" dirty="0">
                <a:solidFill>
                  <a:schemeClr val="bg2"/>
                </a:solidFill>
                <a:latin typeface="メイリオ" panose="020B0604030504040204" pitchFamily="50" charset="-128"/>
                <a:ea typeface="メイリオ" panose="020B0604030504040204" pitchFamily="50" charset="-128"/>
              </a:rPr>
              <a:t>計算区間（</a:t>
            </a:r>
            <a:r>
              <a:rPr kumimoji="1" lang="en-US" altLang="ja-JP" sz="4000" b="1" dirty="0">
                <a:solidFill>
                  <a:schemeClr val="bg2"/>
                </a:solidFill>
                <a:latin typeface="メイリオ" panose="020B0604030504040204" pitchFamily="50" charset="-128"/>
                <a:ea typeface="メイリオ" panose="020B0604030504040204" pitchFamily="50" charset="-128"/>
              </a:rPr>
              <a:t>RMSE</a:t>
            </a:r>
            <a:r>
              <a:rPr kumimoji="1" lang="ja-JP" altLang="en-US" sz="4000" b="1" dirty="0">
                <a:solidFill>
                  <a:schemeClr val="bg2"/>
                </a:solidFill>
                <a:latin typeface="メイリオ" panose="020B0604030504040204" pitchFamily="50" charset="-128"/>
                <a:ea typeface="メイリオ" panose="020B0604030504040204" pitchFamily="50" charset="-128"/>
              </a:rPr>
              <a:t>）</a:t>
            </a:r>
          </a:p>
        </p:txBody>
      </p:sp>
      <p:pic>
        <p:nvPicPr>
          <p:cNvPr id="4" name="図 3">
            <a:extLst>
              <a:ext uri="{FF2B5EF4-FFF2-40B4-BE49-F238E27FC236}">
                <a16:creationId xmlns:a16="http://schemas.microsoft.com/office/drawing/2014/main" id="{801B9228-ABCB-4773-82C5-FD346BCF854D}"/>
              </a:ext>
            </a:extLst>
          </p:cNvPr>
          <p:cNvPicPr>
            <a:picLocks noChangeAspect="1"/>
          </p:cNvPicPr>
          <p:nvPr/>
        </p:nvPicPr>
        <p:blipFill>
          <a:blip r:embed="rId3"/>
          <a:stretch>
            <a:fillRect/>
          </a:stretch>
        </p:blipFill>
        <p:spPr>
          <a:xfrm>
            <a:off x="521080" y="2379134"/>
            <a:ext cx="4992534" cy="2994193"/>
          </a:xfrm>
          <a:prstGeom prst="rect">
            <a:avLst/>
          </a:prstGeom>
        </p:spPr>
      </p:pic>
      <p:sp>
        <p:nvSpPr>
          <p:cNvPr id="5" name="テキスト ボックス 4">
            <a:extLst>
              <a:ext uri="{FF2B5EF4-FFF2-40B4-BE49-F238E27FC236}">
                <a16:creationId xmlns:a16="http://schemas.microsoft.com/office/drawing/2014/main" id="{DBE76E2D-B26A-4F5A-A10E-10183883D1C6}"/>
              </a:ext>
            </a:extLst>
          </p:cNvPr>
          <p:cNvSpPr txBox="1"/>
          <p:nvPr/>
        </p:nvSpPr>
        <p:spPr>
          <a:xfrm>
            <a:off x="8340462" y="1979024"/>
            <a:ext cx="1509106" cy="400110"/>
          </a:xfrm>
          <a:prstGeom prst="rect">
            <a:avLst/>
          </a:prstGeom>
          <a:noFill/>
        </p:spPr>
        <p:txBody>
          <a:bodyPr wrap="square" rtlCol="0">
            <a:spAutoFit/>
          </a:bodyPr>
          <a:lstStyle/>
          <a:p>
            <a:pPr algn="ctr"/>
            <a:r>
              <a:rPr kumimoji="1" lang="ja-JP" altLang="en-US" sz="2000" b="1" dirty="0">
                <a:solidFill>
                  <a:schemeClr val="bg2"/>
                </a:solidFill>
                <a:latin typeface="メイリオ" panose="020B0604030504040204" pitchFamily="50" charset="-128"/>
                <a:ea typeface="メイリオ" panose="020B0604030504040204" pitchFamily="50" charset="-128"/>
              </a:rPr>
              <a:t>長期データ</a:t>
            </a:r>
          </a:p>
        </p:txBody>
      </p:sp>
      <p:sp>
        <p:nvSpPr>
          <p:cNvPr id="6" name="テキスト ボックス 5">
            <a:extLst>
              <a:ext uri="{FF2B5EF4-FFF2-40B4-BE49-F238E27FC236}">
                <a16:creationId xmlns:a16="http://schemas.microsoft.com/office/drawing/2014/main" id="{4A866F15-2CF1-49CE-981A-7917E81B9571}"/>
              </a:ext>
            </a:extLst>
          </p:cNvPr>
          <p:cNvSpPr txBox="1"/>
          <p:nvPr/>
        </p:nvSpPr>
        <p:spPr>
          <a:xfrm>
            <a:off x="2262794" y="1979024"/>
            <a:ext cx="1509106" cy="400110"/>
          </a:xfrm>
          <a:prstGeom prst="rect">
            <a:avLst/>
          </a:prstGeom>
          <a:noFill/>
        </p:spPr>
        <p:txBody>
          <a:bodyPr wrap="square" rtlCol="0">
            <a:spAutoFit/>
          </a:bodyPr>
          <a:lstStyle/>
          <a:p>
            <a:pPr algn="ctr"/>
            <a:r>
              <a:rPr lang="ja-JP" altLang="en-US" sz="2000" b="1" dirty="0">
                <a:solidFill>
                  <a:schemeClr val="bg2"/>
                </a:solidFill>
                <a:latin typeface="メイリオ" panose="020B0604030504040204" pitchFamily="50" charset="-128"/>
                <a:ea typeface="メイリオ" panose="020B0604030504040204" pitchFamily="50" charset="-128"/>
              </a:rPr>
              <a:t>短期</a:t>
            </a:r>
            <a:r>
              <a:rPr kumimoji="1" lang="ja-JP" altLang="en-US" sz="2000" b="1" dirty="0">
                <a:solidFill>
                  <a:schemeClr val="bg2"/>
                </a:solidFill>
                <a:latin typeface="メイリオ" panose="020B0604030504040204" pitchFamily="50" charset="-128"/>
                <a:ea typeface="メイリオ" panose="020B0604030504040204" pitchFamily="50" charset="-128"/>
              </a:rPr>
              <a:t>データ</a:t>
            </a:r>
          </a:p>
        </p:txBody>
      </p:sp>
      <p:sp>
        <p:nvSpPr>
          <p:cNvPr id="7" name="テキスト ボックス 6">
            <a:extLst>
              <a:ext uri="{FF2B5EF4-FFF2-40B4-BE49-F238E27FC236}">
                <a16:creationId xmlns:a16="http://schemas.microsoft.com/office/drawing/2014/main" id="{B20B922F-DDE6-4098-B400-388DB20C14CB}"/>
              </a:ext>
            </a:extLst>
          </p:cNvPr>
          <p:cNvSpPr txBox="1"/>
          <p:nvPr/>
        </p:nvSpPr>
        <p:spPr>
          <a:xfrm>
            <a:off x="4331654" y="5799911"/>
            <a:ext cx="3528691" cy="523220"/>
          </a:xfrm>
          <a:prstGeom prst="rect">
            <a:avLst/>
          </a:prstGeom>
          <a:noFill/>
        </p:spPr>
        <p:txBody>
          <a:bodyPr wrap="square" rtlCol="0">
            <a:spAutoFit/>
          </a:bodyPr>
          <a:lstStyle/>
          <a:p>
            <a:pPr algn="ctr"/>
            <a:r>
              <a:rPr kumimoji="1" lang="ja-JP" altLang="en-US" sz="2800" b="1" dirty="0">
                <a:solidFill>
                  <a:schemeClr val="bg2"/>
                </a:solidFill>
                <a:latin typeface="メイリオ" panose="020B0604030504040204" pitchFamily="50" charset="-128"/>
                <a:ea typeface="メイリオ" panose="020B0604030504040204" pitchFamily="50" charset="-128"/>
              </a:rPr>
              <a:t>銘柄ごとの最適値</a:t>
            </a:r>
          </a:p>
        </p:txBody>
      </p:sp>
      <p:pic>
        <p:nvPicPr>
          <p:cNvPr id="9" name="図 8">
            <a:extLst>
              <a:ext uri="{FF2B5EF4-FFF2-40B4-BE49-F238E27FC236}">
                <a16:creationId xmlns:a16="http://schemas.microsoft.com/office/drawing/2014/main" id="{BE2A35C1-0C32-4BFA-A53E-CCF5EC4A8092}"/>
              </a:ext>
            </a:extLst>
          </p:cNvPr>
          <p:cNvPicPr>
            <a:picLocks noChangeAspect="1"/>
          </p:cNvPicPr>
          <p:nvPr/>
        </p:nvPicPr>
        <p:blipFill>
          <a:blip r:embed="rId4"/>
          <a:stretch>
            <a:fillRect/>
          </a:stretch>
        </p:blipFill>
        <p:spPr>
          <a:xfrm>
            <a:off x="6678386" y="2381381"/>
            <a:ext cx="4992534" cy="2991946"/>
          </a:xfrm>
          <a:prstGeom prst="rect">
            <a:avLst/>
          </a:prstGeom>
        </p:spPr>
      </p:pic>
      <p:sp>
        <p:nvSpPr>
          <p:cNvPr id="3" name="スライド番号プレースホルダー 2">
            <a:extLst>
              <a:ext uri="{FF2B5EF4-FFF2-40B4-BE49-F238E27FC236}">
                <a16:creationId xmlns:a16="http://schemas.microsoft.com/office/drawing/2014/main" id="{2E22D299-9811-44F3-B490-9165B65715BB}"/>
              </a:ext>
            </a:extLst>
          </p:cNvPr>
          <p:cNvSpPr>
            <a:spLocks noGrp="1"/>
          </p:cNvSpPr>
          <p:nvPr>
            <p:ph type="sldNum" sz="quarter" idx="12"/>
          </p:nvPr>
        </p:nvSpPr>
        <p:spPr/>
        <p:txBody>
          <a:bodyPr/>
          <a:lstStyle/>
          <a:p>
            <a:fld id="{2F1CC5B5-FFF3-4B2E-BBE1-EC3F4B2858E4}" type="slidenum">
              <a:rPr kumimoji="1" lang="ja-JP" altLang="en-US" smtClean="0"/>
              <a:t>23</a:t>
            </a:fld>
            <a:endParaRPr kumimoji="1" lang="ja-JP" altLang="en-US" dirty="0"/>
          </a:p>
        </p:txBody>
      </p:sp>
    </p:spTree>
    <p:extLst>
      <p:ext uri="{BB962C8B-B14F-4D97-AF65-F5344CB8AC3E}">
        <p14:creationId xmlns:p14="http://schemas.microsoft.com/office/powerpoint/2010/main" val="2072854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2071012-029F-20D5-3E6E-4D76E7F571AB}"/>
              </a:ext>
            </a:extLst>
          </p:cNvPr>
          <p:cNvSpPr txBox="1"/>
          <p:nvPr/>
        </p:nvSpPr>
        <p:spPr>
          <a:xfrm>
            <a:off x="406780" y="357052"/>
            <a:ext cx="4992534" cy="707886"/>
          </a:xfrm>
          <a:prstGeom prst="rect">
            <a:avLst/>
          </a:prstGeom>
          <a:noFill/>
        </p:spPr>
        <p:txBody>
          <a:bodyPr wrap="square" rtlCol="0">
            <a:spAutoFit/>
          </a:bodyPr>
          <a:lstStyle/>
          <a:p>
            <a:pPr algn="l"/>
            <a:r>
              <a:rPr lang="ja-JP" altLang="en-US" sz="4000" b="1" dirty="0">
                <a:solidFill>
                  <a:schemeClr val="bg2"/>
                </a:solidFill>
                <a:latin typeface="メイリオ" panose="020B0604030504040204" pitchFamily="50" charset="-128"/>
                <a:ea typeface="メイリオ" panose="020B0604030504040204" pitchFamily="50" charset="-128"/>
              </a:rPr>
              <a:t>まとめ</a:t>
            </a:r>
            <a:endParaRPr kumimoji="1" lang="ja-JP" altLang="en-US" sz="4000" b="1" dirty="0">
              <a:solidFill>
                <a:schemeClr val="bg2"/>
              </a:solidFill>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D6F0DD84-A9C2-4452-BD22-9E69BED9C992}"/>
              </a:ext>
            </a:extLst>
          </p:cNvPr>
          <p:cNvSpPr txBox="1"/>
          <p:nvPr/>
        </p:nvSpPr>
        <p:spPr>
          <a:xfrm>
            <a:off x="627017" y="1797430"/>
            <a:ext cx="10937966" cy="3693319"/>
          </a:xfrm>
          <a:prstGeom prst="rect">
            <a:avLst/>
          </a:prstGeom>
          <a:noFill/>
        </p:spPr>
        <p:txBody>
          <a:bodyPr wrap="square" rtlCol="0">
            <a:spAutoFit/>
          </a:bodyPr>
          <a:lstStyle/>
          <a:p>
            <a:pPr marL="342900" indent="-342900">
              <a:buFont typeface="+mj-lt"/>
              <a:buAutoNum type="arabicPeriod"/>
            </a:pPr>
            <a:r>
              <a:rPr kumimoji="1" lang="ja-JP" altLang="en-US" sz="2400" b="1" dirty="0">
                <a:solidFill>
                  <a:schemeClr val="bg2"/>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短期データと長期データでの</a:t>
            </a:r>
            <a:r>
              <a:rPr lang="ja-JP" altLang="en-US" sz="2400" b="1" dirty="0">
                <a:solidFill>
                  <a:schemeClr val="bg2"/>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予測</a:t>
            </a:r>
            <a:r>
              <a:rPr kumimoji="1" lang="ja-JP" altLang="en-US" sz="2400" b="1" dirty="0">
                <a:solidFill>
                  <a:schemeClr val="bg2"/>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結果を検証、考察を行う。</a:t>
            </a:r>
            <a:br>
              <a:rPr kumimoji="1" lang="en-US" altLang="ja-JP" sz="2400" b="1" dirty="0">
                <a:solidFill>
                  <a:schemeClr val="bg2"/>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br>
            <a:r>
              <a:rPr kumimoji="1" lang="ja-JP" altLang="en-US" dirty="0">
                <a:solidFill>
                  <a:schemeClr val="bg2"/>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本研究では短期データより、長期データの</a:t>
            </a:r>
            <a:r>
              <a:rPr lang="ja-JP" altLang="en-US" dirty="0">
                <a:solidFill>
                  <a:schemeClr val="bg2"/>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予測</a:t>
            </a:r>
            <a:r>
              <a:rPr kumimoji="1" lang="ja-JP" altLang="en-US" dirty="0">
                <a:solidFill>
                  <a:schemeClr val="bg2"/>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の方が予測は高いという結果を得ることができた</a:t>
            </a:r>
            <a:r>
              <a:rPr lang="ja-JP" altLang="en-US" dirty="0">
                <a:solidFill>
                  <a:schemeClr val="bg2"/>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。ここの予測精度の差は、データ期間に応じた適切な設定がテクニカル指標算出時にとられていないことに起因していると考えられる。</a:t>
            </a:r>
          </a:p>
          <a:p>
            <a:pPr marL="342900" indent="-342900" algn="l">
              <a:buFont typeface="+mj-lt"/>
              <a:buAutoNum type="arabicPeriod"/>
            </a:pPr>
            <a:endParaRPr lang="en-US" altLang="ja-JP" b="1" dirty="0">
              <a:solidFill>
                <a:schemeClr val="bg2"/>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endParaRPr>
          </a:p>
          <a:p>
            <a:pPr marL="342900" indent="-342900">
              <a:buFont typeface="+mj-lt"/>
              <a:buAutoNum type="arabicPeriod"/>
            </a:pPr>
            <a:r>
              <a:rPr kumimoji="1" lang="ja-JP" altLang="en-US" sz="2400" b="1" dirty="0">
                <a:solidFill>
                  <a:schemeClr val="bg2"/>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学習を行う際の各パラメータを変更した場合の検証と考察を行う。</a:t>
            </a:r>
            <a:br>
              <a:rPr kumimoji="1" lang="en-US" altLang="ja-JP" sz="2400" dirty="0">
                <a:solidFill>
                  <a:schemeClr val="bg2"/>
                </a:solidFill>
                <a:latin typeface="メイリオ" panose="020B0604030504040204" pitchFamily="50" charset="-128"/>
                <a:ea typeface="メイリオ" panose="020B0604030504040204" pitchFamily="50" charset="-128"/>
              </a:rPr>
            </a:br>
            <a:r>
              <a:rPr lang="ja-JP" altLang="en-US" dirty="0">
                <a:solidFill>
                  <a:schemeClr val="bg2"/>
                </a:solidFill>
                <a:latin typeface="メイリオ" panose="020B0604030504040204" pitchFamily="50" charset="-128"/>
                <a:ea typeface="メイリオ" panose="020B0604030504040204" pitchFamily="50" charset="-128"/>
              </a:rPr>
              <a:t>本研究では２つのパラメータについて検証した。どちらのパラメータも業種ごとに最適な値をとるときの傾向を掴むには至らなかった。</a:t>
            </a:r>
            <a:br>
              <a:rPr lang="en-US" altLang="ja-JP" dirty="0">
                <a:solidFill>
                  <a:schemeClr val="bg2"/>
                </a:solidFill>
                <a:latin typeface="メイリオ" panose="020B0604030504040204" pitchFamily="50" charset="-128"/>
                <a:ea typeface="メイリオ" panose="020B0604030504040204" pitchFamily="50" charset="-128"/>
              </a:rPr>
            </a:br>
            <a:endParaRPr lang="en-US" altLang="ja-JP" b="1" dirty="0">
              <a:solidFill>
                <a:schemeClr val="bg2"/>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endParaRPr>
          </a:p>
          <a:p>
            <a:pPr marL="342900" indent="-342900">
              <a:buFont typeface="+mj-lt"/>
              <a:buAutoNum type="arabicPeriod"/>
            </a:pPr>
            <a:r>
              <a:rPr kumimoji="1" lang="ja-JP" altLang="en-US" sz="2400" b="1" dirty="0">
                <a:solidFill>
                  <a:schemeClr val="bg2"/>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それぞれの結果をもとに銘柄を</a:t>
            </a:r>
            <a:r>
              <a:rPr lang="ja-JP" altLang="en-US" sz="2400" b="1" dirty="0">
                <a:solidFill>
                  <a:schemeClr val="bg2"/>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市場と</a:t>
            </a:r>
            <a:r>
              <a:rPr kumimoji="1" lang="ja-JP" altLang="en-US" sz="2400" b="1" dirty="0">
                <a:solidFill>
                  <a:schemeClr val="bg2"/>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比較し、考察を行う。</a:t>
            </a:r>
            <a:br>
              <a:rPr kumimoji="1" lang="en-US" altLang="ja-JP" sz="2400" b="1" dirty="0">
                <a:solidFill>
                  <a:schemeClr val="bg2"/>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br>
            <a:r>
              <a:rPr kumimoji="1" lang="ja-JP" altLang="en-US" dirty="0">
                <a:solidFill>
                  <a:schemeClr val="bg2"/>
                </a:solidFill>
                <a:latin typeface="メイリオ" panose="020B0604030504040204" pitchFamily="50" charset="-128"/>
                <a:ea typeface="メイリオ" panose="020B0604030504040204" pitchFamily="50" charset="-128"/>
              </a:rPr>
              <a:t>今回の予測ではテクニカル指標を特徴量として使用し</a:t>
            </a:r>
            <a:r>
              <a:rPr lang="ja-JP" altLang="en-US" dirty="0">
                <a:solidFill>
                  <a:schemeClr val="bg2"/>
                </a:solidFill>
                <a:latin typeface="メイリオ" panose="020B0604030504040204" pitchFamily="50" charset="-128"/>
                <a:ea typeface="メイリオ" panose="020B0604030504040204" pitchFamily="50" charset="-128"/>
              </a:rPr>
              <a:t>た。トレンドラインのサポートを受けて株価が変動するとき、また指標がシグナルを発生するときは予測精度に重大な影響を与えることが分かった。</a:t>
            </a:r>
            <a:endParaRPr kumimoji="1" lang="ja-JP" altLang="en-US" dirty="0">
              <a:solidFill>
                <a:schemeClr val="bg2"/>
              </a:solidFill>
              <a:latin typeface="メイリオ" panose="020B0604030504040204" pitchFamily="50" charset="-128"/>
              <a:ea typeface="メイリオ" panose="020B0604030504040204" pitchFamily="50" charset="-128"/>
            </a:endParaRPr>
          </a:p>
        </p:txBody>
      </p:sp>
      <p:sp>
        <p:nvSpPr>
          <p:cNvPr id="3" name="スライド番号プレースホルダー 2">
            <a:extLst>
              <a:ext uri="{FF2B5EF4-FFF2-40B4-BE49-F238E27FC236}">
                <a16:creationId xmlns:a16="http://schemas.microsoft.com/office/drawing/2014/main" id="{74736225-52ED-48C4-A8EC-DEC17503A5FF}"/>
              </a:ext>
            </a:extLst>
          </p:cNvPr>
          <p:cNvSpPr>
            <a:spLocks noGrp="1"/>
          </p:cNvSpPr>
          <p:nvPr>
            <p:ph type="sldNum" sz="quarter" idx="12"/>
          </p:nvPr>
        </p:nvSpPr>
        <p:spPr/>
        <p:txBody>
          <a:bodyPr/>
          <a:lstStyle/>
          <a:p>
            <a:fld id="{2F1CC5B5-FFF3-4B2E-BBE1-EC3F4B2858E4}" type="slidenum">
              <a:rPr kumimoji="1" lang="ja-JP" altLang="en-US" smtClean="0"/>
              <a:t>24</a:t>
            </a:fld>
            <a:endParaRPr kumimoji="1" lang="ja-JP" altLang="en-US" dirty="0"/>
          </a:p>
        </p:txBody>
      </p:sp>
    </p:spTree>
    <p:extLst>
      <p:ext uri="{BB962C8B-B14F-4D97-AF65-F5344CB8AC3E}">
        <p14:creationId xmlns:p14="http://schemas.microsoft.com/office/powerpoint/2010/main" val="4258287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A74C150-129F-77BC-0773-F0168B371402}"/>
              </a:ext>
            </a:extLst>
          </p:cNvPr>
          <p:cNvSpPr txBox="1"/>
          <p:nvPr/>
        </p:nvSpPr>
        <p:spPr>
          <a:xfrm>
            <a:off x="406780" y="334192"/>
            <a:ext cx="3886545" cy="707886"/>
          </a:xfrm>
          <a:prstGeom prst="rect">
            <a:avLst/>
          </a:prstGeom>
          <a:noFill/>
        </p:spPr>
        <p:txBody>
          <a:bodyPr wrap="square" rtlCol="0">
            <a:spAutoFit/>
          </a:bodyPr>
          <a:lstStyle/>
          <a:p>
            <a:pPr algn="l"/>
            <a:r>
              <a:rPr lang="ja-JP" altLang="en-US" sz="4000" b="1" dirty="0">
                <a:solidFill>
                  <a:schemeClr val="bg2"/>
                </a:solidFill>
                <a:latin typeface="メイリオ" panose="020B0604030504040204" pitchFamily="50" charset="-128"/>
                <a:ea typeface="メイリオ" panose="020B0604030504040204" pitchFamily="50" charset="-128"/>
              </a:rPr>
              <a:t>今後の展望</a:t>
            </a:r>
            <a:endParaRPr kumimoji="1" lang="ja-JP" altLang="en-US" sz="4000" b="1" dirty="0">
              <a:solidFill>
                <a:schemeClr val="bg2"/>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5FF5860A-ED9F-E71B-447C-7923CFFFEA62}"/>
              </a:ext>
            </a:extLst>
          </p:cNvPr>
          <p:cNvSpPr txBox="1"/>
          <p:nvPr/>
        </p:nvSpPr>
        <p:spPr>
          <a:xfrm>
            <a:off x="1219200" y="2081348"/>
            <a:ext cx="9753600" cy="3539430"/>
          </a:xfrm>
          <a:prstGeom prst="rect">
            <a:avLst/>
          </a:prstGeom>
          <a:noFill/>
        </p:spPr>
        <p:txBody>
          <a:bodyPr wrap="square" rtlCol="0">
            <a:spAutoFit/>
          </a:bodyPr>
          <a:lstStyle/>
          <a:p>
            <a:pPr marL="285750" indent="-285750" algn="l">
              <a:buFont typeface="Arial" panose="020B0604020202020204" pitchFamily="34" charset="0"/>
              <a:buChar char="•"/>
            </a:pPr>
            <a:r>
              <a:rPr kumimoji="1" lang="ja-JP" altLang="en-US" sz="2800" dirty="0">
                <a:solidFill>
                  <a:schemeClr val="bg2"/>
                </a:solidFill>
                <a:latin typeface="メイリオ" panose="020B0604030504040204" pitchFamily="50" charset="-128"/>
                <a:ea typeface="メイリオ" panose="020B0604030504040204" pitchFamily="50" charset="-128"/>
              </a:rPr>
              <a:t>今後の展望としてより有用の高いテクニカル指標の組み合わせを選定する。</a:t>
            </a:r>
            <a:br>
              <a:rPr kumimoji="1" lang="en-US" altLang="ja-JP" sz="2800" dirty="0">
                <a:solidFill>
                  <a:schemeClr val="bg2"/>
                </a:solidFill>
                <a:latin typeface="メイリオ" panose="020B0604030504040204" pitchFamily="50" charset="-128"/>
                <a:ea typeface="メイリオ" panose="020B0604030504040204" pitchFamily="50" charset="-128"/>
              </a:rPr>
            </a:br>
            <a:endParaRPr kumimoji="1" lang="en-US" altLang="ja-JP" sz="2800" dirty="0">
              <a:solidFill>
                <a:schemeClr val="bg2"/>
              </a:solidFill>
              <a:latin typeface="メイリオ" panose="020B0604030504040204" pitchFamily="50" charset="-128"/>
              <a:ea typeface="メイリオ" panose="020B0604030504040204" pitchFamily="50" charset="-128"/>
            </a:endParaRPr>
          </a:p>
          <a:p>
            <a:pPr marL="285750" indent="-285750" algn="l">
              <a:buFont typeface="Arial" panose="020B0604020202020204" pitchFamily="34" charset="0"/>
              <a:buChar char="•"/>
            </a:pPr>
            <a:r>
              <a:rPr lang="ja-JP" altLang="en-US" sz="2800" dirty="0">
                <a:solidFill>
                  <a:schemeClr val="bg2"/>
                </a:solidFill>
                <a:latin typeface="メイリオ" panose="020B0604030504040204" pitchFamily="50" charset="-128"/>
                <a:ea typeface="メイリオ" panose="020B0604030504040204" pitchFamily="50" charset="-128"/>
              </a:rPr>
              <a:t>本研究ではウィンドウサイズと計算区間の検証を行ったが、ほかのパラメータについても検証、考察を行う。</a:t>
            </a:r>
            <a:br>
              <a:rPr lang="en-US" altLang="ja-JP" sz="2800" dirty="0">
                <a:solidFill>
                  <a:schemeClr val="bg2"/>
                </a:solidFill>
                <a:latin typeface="メイリオ" panose="020B0604030504040204" pitchFamily="50" charset="-128"/>
                <a:ea typeface="メイリオ" panose="020B0604030504040204" pitchFamily="50" charset="-128"/>
              </a:rPr>
            </a:br>
            <a:endParaRPr lang="en-US" altLang="ja-JP" sz="2800" dirty="0">
              <a:solidFill>
                <a:schemeClr val="bg2"/>
              </a:solidFill>
              <a:latin typeface="メイリオ" panose="020B0604030504040204" pitchFamily="50" charset="-128"/>
              <a:ea typeface="メイリオ" panose="020B0604030504040204" pitchFamily="50" charset="-128"/>
            </a:endParaRPr>
          </a:p>
          <a:p>
            <a:pPr marL="285750" indent="-285750" algn="l">
              <a:buFont typeface="Arial" panose="020B0604020202020204" pitchFamily="34" charset="0"/>
              <a:buChar char="•"/>
            </a:pPr>
            <a:r>
              <a:rPr kumimoji="1" lang="ja-JP" altLang="en-US" sz="2800" dirty="0">
                <a:solidFill>
                  <a:schemeClr val="bg2"/>
                </a:solidFill>
                <a:latin typeface="メイリオ" panose="020B0604030504040204" pitchFamily="50" charset="-128"/>
                <a:ea typeface="メイリオ" panose="020B0604030504040204" pitchFamily="50" charset="-128"/>
              </a:rPr>
              <a:t>最終的には銘柄や時期に問わず学習時の</a:t>
            </a:r>
            <a:r>
              <a:rPr lang="ja-JP" altLang="en-US" sz="2800" dirty="0">
                <a:solidFill>
                  <a:schemeClr val="bg2"/>
                </a:solidFill>
                <a:latin typeface="メイリオ" panose="020B0604030504040204" pitchFamily="50" charset="-128"/>
                <a:ea typeface="メイリオ" panose="020B0604030504040204" pitchFamily="50" charset="-128"/>
              </a:rPr>
              <a:t>パラメータに規則性を見つける</a:t>
            </a:r>
            <a:r>
              <a:rPr kumimoji="1" lang="ja-JP" altLang="en-US" sz="2800" dirty="0">
                <a:solidFill>
                  <a:schemeClr val="bg2"/>
                </a:solidFill>
                <a:latin typeface="メイリオ" panose="020B0604030504040204" pitchFamily="50" charset="-128"/>
                <a:ea typeface="メイリオ" panose="020B0604030504040204" pitchFamily="50" charset="-128"/>
              </a:rPr>
              <a:t>。</a:t>
            </a:r>
          </a:p>
        </p:txBody>
      </p:sp>
      <p:sp>
        <p:nvSpPr>
          <p:cNvPr id="4" name="スライド番号プレースホルダー 3">
            <a:extLst>
              <a:ext uri="{FF2B5EF4-FFF2-40B4-BE49-F238E27FC236}">
                <a16:creationId xmlns:a16="http://schemas.microsoft.com/office/drawing/2014/main" id="{64EF01DC-773C-4F1A-8721-0F08134F23E2}"/>
              </a:ext>
            </a:extLst>
          </p:cNvPr>
          <p:cNvSpPr>
            <a:spLocks noGrp="1"/>
          </p:cNvSpPr>
          <p:nvPr>
            <p:ph type="sldNum" sz="quarter" idx="12"/>
          </p:nvPr>
        </p:nvSpPr>
        <p:spPr/>
        <p:txBody>
          <a:bodyPr/>
          <a:lstStyle/>
          <a:p>
            <a:fld id="{2F1CC5B5-FFF3-4B2E-BBE1-EC3F4B2858E4}" type="slidenum">
              <a:rPr kumimoji="1" lang="ja-JP" altLang="en-US" smtClean="0"/>
              <a:t>25</a:t>
            </a:fld>
            <a:endParaRPr kumimoji="1" lang="ja-JP" altLang="en-US" dirty="0"/>
          </a:p>
        </p:txBody>
      </p:sp>
    </p:spTree>
    <p:extLst>
      <p:ext uri="{BB962C8B-B14F-4D97-AF65-F5344CB8AC3E}">
        <p14:creationId xmlns:p14="http://schemas.microsoft.com/office/powerpoint/2010/main" val="42600773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F1C2DBC-3812-11EB-F2C2-2BD44B9B68BC}"/>
              </a:ext>
            </a:extLst>
          </p:cNvPr>
          <p:cNvSpPr txBox="1"/>
          <p:nvPr/>
        </p:nvSpPr>
        <p:spPr>
          <a:xfrm>
            <a:off x="2098765" y="3400697"/>
            <a:ext cx="6653350" cy="535531"/>
          </a:xfrm>
          <a:prstGeom prst="rect">
            <a:avLst/>
          </a:prstGeom>
          <a:noFill/>
        </p:spPr>
        <p:txBody>
          <a:bodyPr wrap="square">
            <a:spAutoFit/>
          </a:bodyPr>
          <a:lstStyle/>
          <a:p>
            <a:pPr algn="ctr">
              <a:lnSpc>
                <a:spcPct val="90000"/>
              </a:lnSpc>
              <a:spcBef>
                <a:spcPct val="0"/>
              </a:spcBef>
            </a:pPr>
            <a:r>
              <a:rPr lang="ja-JP" altLang="en-US" sz="3200" b="1" dirty="0">
                <a:solidFill>
                  <a:schemeClr val="bg1"/>
                </a:solidFill>
                <a:latin typeface="ＭＳ 明朝" panose="02020609040205080304" pitchFamily="17" charset="-128"/>
                <a:ea typeface="ＭＳ 明朝" panose="02020609040205080304" pitchFamily="17" charset="-128"/>
                <a:cs typeface="+mj-cs"/>
              </a:rPr>
              <a:t>ご清聴ありがとうございました。</a:t>
            </a:r>
            <a:endParaRPr lang="ja-JP" altLang="ja-JP" sz="3200" b="1" dirty="0">
              <a:solidFill>
                <a:schemeClr val="bg1"/>
              </a:solidFill>
              <a:latin typeface="ＭＳ 明朝" panose="02020609040205080304" pitchFamily="17" charset="-128"/>
              <a:ea typeface="ＭＳ 明朝" panose="02020609040205080304" pitchFamily="17" charset="-128"/>
              <a:cs typeface="+mj-cs"/>
            </a:endParaRPr>
          </a:p>
        </p:txBody>
      </p:sp>
      <p:sp>
        <p:nvSpPr>
          <p:cNvPr id="2" name="スライド番号プレースホルダー 1">
            <a:extLst>
              <a:ext uri="{FF2B5EF4-FFF2-40B4-BE49-F238E27FC236}">
                <a16:creationId xmlns:a16="http://schemas.microsoft.com/office/drawing/2014/main" id="{A62FC248-2E77-4BC1-8DE1-C2F026E7F7D9}"/>
              </a:ext>
            </a:extLst>
          </p:cNvPr>
          <p:cNvSpPr>
            <a:spLocks noGrp="1"/>
          </p:cNvSpPr>
          <p:nvPr>
            <p:ph type="sldNum" sz="quarter" idx="12"/>
          </p:nvPr>
        </p:nvSpPr>
        <p:spPr/>
        <p:txBody>
          <a:bodyPr/>
          <a:lstStyle/>
          <a:p>
            <a:fld id="{2F1CC5B5-FFF3-4B2E-BBE1-EC3F4B2858E4}" type="slidenum">
              <a:rPr kumimoji="1" lang="ja-JP" altLang="en-US" smtClean="0"/>
              <a:t>26</a:t>
            </a:fld>
            <a:endParaRPr kumimoji="1" lang="ja-JP" altLang="en-US" dirty="0"/>
          </a:p>
        </p:txBody>
      </p:sp>
    </p:spTree>
    <p:extLst>
      <p:ext uri="{BB962C8B-B14F-4D97-AF65-F5344CB8AC3E}">
        <p14:creationId xmlns:p14="http://schemas.microsoft.com/office/powerpoint/2010/main" val="2536491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9D65228-9106-B348-A899-A3E77961A6AE}"/>
              </a:ext>
            </a:extLst>
          </p:cNvPr>
          <p:cNvSpPr txBox="1"/>
          <p:nvPr/>
        </p:nvSpPr>
        <p:spPr>
          <a:xfrm>
            <a:off x="406780" y="357052"/>
            <a:ext cx="6819520" cy="707886"/>
          </a:xfrm>
          <a:prstGeom prst="rect">
            <a:avLst/>
          </a:prstGeom>
          <a:noFill/>
        </p:spPr>
        <p:txBody>
          <a:bodyPr wrap="square" rtlCol="0">
            <a:spAutoFit/>
          </a:bodyPr>
          <a:lstStyle/>
          <a:p>
            <a:pPr algn="l"/>
            <a:r>
              <a:rPr lang="ja-JP" altLang="en-US" sz="4000" b="1" dirty="0">
                <a:solidFill>
                  <a:schemeClr val="bg2"/>
                </a:solidFill>
                <a:latin typeface="メイリオ" panose="020B0604030504040204" pitchFamily="50" charset="-128"/>
                <a:ea typeface="メイリオ" panose="020B0604030504040204" pitchFamily="50" charset="-128"/>
              </a:rPr>
              <a:t>ウィンドウサイズ（</a:t>
            </a:r>
            <a:r>
              <a:rPr lang="en-US" altLang="ja-JP" sz="4000" b="1" dirty="0">
                <a:solidFill>
                  <a:schemeClr val="bg2"/>
                </a:solidFill>
                <a:latin typeface="メイリオ" panose="020B0604030504040204" pitchFamily="50" charset="-128"/>
                <a:ea typeface="メイリオ" panose="020B0604030504040204" pitchFamily="50" charset="-128"/>
              </a:rPr>
              <a:t>RMSE</a:t>
            </a:r>
            <a:r>
              <a:rPr lang="ja-JP" altLang="en-US" sz="4000" b="1" dirty="0">
                <a:solidFill>
                  <a:schemeClr val="bg2"/>
                </a:solidFill>
                <a:latin typeface="メイリオ" panose="020B0604030504040204" pitchFamily="50" charset="-128"/>
                <a:ea typeface="メイリオ" panose="020B0604030504040204" pitchFamily="50" charset="-128"/>
              </a:rPr>
              <a:t>）</a:t>
            </a:r>
            <a:endParaRPr kumimoji="1" lang="ja-JP" altLang="en-US" sz="4000" b="1" dirty="0">
              <a:solidFill>
                <a:schemeClr val="bg2"/>
              </a:solidFill>
              <a:latin typeface="メイリオ" panose="020B0604030504040204" pitchFamily="50" charset="-128"/>
              <a:ea typeface="メイリオ" panose="020B0604030504040204" pitchFamily="50" charset="-128"/>
            </a:endParaRPr>
          </a:p>
        </p:txBody>
      </p:sp>
      <p:graphicFrame>
        <p:nvGraphicFramePr>
          <p:cNvPr id="3" name="オブジェクト 2">
            <a:extLst>
              <a:ext uri="{FF2B5EF4-FFF2-40B4-BE49-F238E27FC236}">
                <a16:creationId xmlns:a16="http://schemas.microsoft.com/office/drawing/2014/main" id="{031C3FE4-AA28-43E4-92BD-48597859A128}"/>
              </a:ext>
            </a:extLst>
          </p:cNvPr>
          <p:cNvGraphicFramePr>
            <a:graphicFrameLocks noChangeAspect="1"/>
          </p:cNvGraphicFramePr>
          <p:nvPr>
            <p:extLst/>
          </p:nvPr>
        </p:nvGraphicFramePr>
        <p:xfrm>
          <a:off x="880268" y="1548946"/>
          <a:ext cx="10431463" cy="4618038"/>
        </p:xfrm>
        <a:graphic>
          <a:graphicData uri="http://schemas.openxmlformats.org/presentationml/2006/ole">
            <mc:AlternateContent xmlns:mc="http://schemas.openxmlformats.org/markup-compatibility/2006">
              <mc:Choice xmlns:v="urn:schemas-microsoft-com:vml" Requires="v">
                <p:oleObj spid="_x0000_s3076" name="Worksheet" r:id="rId4" imgW="7553256" imgH="3343275" progId="Excel.Sheet.12">
                  <p:embed/>
                </p:oleObj>
              </mc:Choice>
              <mc:Fallback>
                <p:oleObj name="Worksheet" r:id="rId4" imgW="7553256" imgH="3343275" progId="Excel.Sheet.12">
                  <p:embed/>
                  <p:pic>
                    <p:nvPicPr>
                      <p:cNvPr id="3" name="オブジェクト 2">
                        <a:extLst>
                          <a:ext uri="{FF2B5EF4-FFF2-40B4-BE49-F238E27FC236}">
                            <a16:creationId xmlns:a16="http://schemas.microsoft.com/office/drawing/2014/main" id="{031C3FE4-AA28-43E4-92BD-48597859A128}"/>
                          </a:ext>
                        </a:extLst>
                      </p:cNvPr>
                      <p:cNvPicPr/>
                      <p:nvPr/>
                    </p:nvPicPr>
                    <p:blipFill>
                      <a:blip r:embed="rId5"/>
                      <a:stretch>
                        <a:fillRect/>
                      </a:stretch>
                    </p:blipFill>
                    <p:spPr>
                      <a:xfrm>
                        <a:off x="880268" y="1548946"/>
                        <a:ext cx="10431463" cy="4618038"/>
                      </a:xfrm>
                      <a:prstGeom prst="rect">
                        <a:avLst/>
                      </a:prstGeom>
                    </p:spPr>
                  </p:pic>
                </p:oleObj>
              </mc:Fallback>
            </mc:AlternateContent>
          </a:graphicData>
        </a:graphic>
      </p:graphicFrame>
      <p:sp>
        <p:nvSpPr>
          <p:cNvPr id="4" name="スライド番号プレースホルダー 3">
            <a:extLst>
              <a:ext uri="{FF2B5EF4-FFF2-40B4-BE49-F238E27FC236}">
                <a16:creationId xmlns:a16="http://schemas.microsoft.com/office/drawing/2014/main" id="{28E45306-A522-4A51-9717-779500B4895E}"/>
              </a:ext>
            </a:extLst>
          </p:cNvPr>
          <p:cNvSpPr>
            <a:spLocks noGrp="1"/>
          </p:cNvSpPr>
          <p:nvPr>
            <p:ph type="sldNum" sz="quarter" idx="12"/>
          </p:nvPr>
        </p:nvSpPr>
        <p:spPr/>
        <p:txBody>
          <a:bodyPr/>
          <a:lstStyle/>
          <a:p>
            <a:fld id="{2F1CC5B5-FFF3-4B2E-BBE1-EC3F4B2858E4}" type="slidenum">
              <a:rPr kumimoji="1" lang="ja-JP" altLang="en-US" smtClean="0"/>
              <a:t>27</a:t>
            </a:fld>
            <a:endParaRPr kumimoji="1" lang="ja-JP" altLang="en-US" dirty="0"/>
          </a:p>
        </p:txBody>
      </p:sp>
    </p:spTree>
    <p:extLst>
      <p:ext uri="{BB962C8B-B14F-4D97-AF65-F5344CB8AC3E}">
        <p14:creationId xmlns:p14="http://schemas.microsoft.com/office/powerpoint/2010/main" val="35430565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AB8CA99-8A77-461A-A200-46AF84F8447C}"/>
              </a:ext>
            </a:extLst>
          </p:cNvPr>
          <p:cNvSpPr txBox="1"/>
          <p:nvPr/>
        </p:nvSpPr>
        <p:spPr>
          <a:xfrm>
            <a:off x="406780" y="357052"/>
            <a:ext cx="4992534" cy="707886"/>
          </a:xfrm>
          <a:prstGeom prst="rect">
            <a:avLst/>
          </a:prstGeom>
          <a:noFill/>
        </p:spPr>
        <p:txBody>
          <a:bodyPr wrap="square" rtlCol="0">
            <a:spAutoFit/>
          </a:bodyPr>
          <a:lstStyle/>
          <a:p>
            <a:pPr algn="l"/>
            <a:r>
              <a:rPr kumimoji="1" lang="ja-JP" altLang="en-US" sz="4000" b="1" dirty="0">
                <a:solidFill>
                  <a:schemeClr val="bg2"/>
                </a:solidFill>
                <a:latin typeface="メイリオ" panose="020B0604030504040204" pitchFamily="50" charset="-128"/>
                <a:ea typeface="メイリオ" panose="020B0604030504040204" pitchFamily="50" charset="-128"/>
              </a:rPr>
              <a:t>計算区間（</a:t>
            </a:r>
            <a:r>
              <a:rPr kumimoji="1" lang="en-US" altLang="ja-JP" sz="4000" b="1" dirty="0">
                <a:solidFill>
                  <a:schemeClr val="bg2"/>
                </a:solidFill>
                <a:latin typeface="メイリオ" panose="020B0604030504040204" pitchFamily="50" charset="-128"/>
                <a:ea typeface="メイリオ" panose="020B0604030504040204" pitchFamily="50" charset="-128"/>
              </a:rPr>
              <a:t>RMSE</a:t>
            </a:r>
            <a:r>
              <a:rPr kumimoji="1" lang="ja-JP" altLang="en-US" sz="4000" b="1" dirty="0">
                <a:solidFill>
                  <a:schemeClr val="bg2"/>
                </a:solidFill>
                <a:latin typeface="メイリオ" panose="020B0604030504040204" pitchFamily="50" charset="-128"/>
                <a:ea typeface="メイリオ" panose="020B0604030504040204" pitchFamily="50" charset="-128"/>
              </a:rPr>
              <a:t>）</a:t>
            </a:r>
          </a:p>
        </p:txBody>
      </p:sp>
      <p:graphicFrame>
        <p:nvGraphicFramePr>
          <p:cNvPr id="3" name="オブジェクト 2">
            <a:extLst>
              <a:ext uri="{FF2B5EF4-FFF2-40B4-BE49-F238E27FC236}">
                <a16:creationId xmlns:a16="http://schemas.microsoft.com/office/drawing/2014/main" id="{D2272F52-7447-4848-8D58-CCB14713CC9C}"/>
              </a:ext>
            </a:extLst>
          </p:cNvPr>
          <p:cNvGraphicFramePr>
            <a:graphicFrameLocks noChangeAspect="1"/>
          </p:cNvGraphicFramePr>
          <p:nvPr>
            <p:extLst/>
          </p:nvPr>
        </p:nvGraphicFramePr>
        <p:xfrm>
          <a:off x="925285" y="1018874"/>
          <a:ext cx="10615045" cy="5839126"/>
        </p:xfrm>
        <a:graphic>
          <a:graphicData uri="http://schemas.openxmlformats.org/presentationml/2006/ole">
            <mc:AlternateContent xmlns:mc="http://schemas.openxmlformats.org/markup-compatibility/2006">
              <mc:Choice xmlns:v="urn:schemas-microsoft-com:vml" Requires="v">
                <p:oleObj spid="_x0000_s4100" name="Worksheet" r:id="rId3" imgW="7553256" imgH="5962637" progId="Excel.Sheet.12">
                  <p:embed/>
                </p:oleObj>
              </mc:Choice>
              <mc:Fallback>
                <p:oleObj name="Worksheet" r:id="rId3" imgW="7553256" imgH="5962637" progId="Excel.Sheet.12">
                  <p:embed/>
                  <p:pic>
                    <p:nvPicPr>
                      <p:cNvPr id="3" name="オブジェクト 2">
                        <a:extLst>
                          <a:ext uri="{FF2B5EF4-FFF2-40B4-BE49-F238E27FC236}">
                            <a16:creationId xmlns:a16="http://schemas.microsoft.com/office/drawing/2014/main" id="{D2272F52-7447-4848-8D58-CCB14713CC9C}"/>
                          </a:ext>
                        </a:extLst>
                      </p:cNvPr>
                      <p:cNvPicPr/>
                      <p:nvPr/>
                    </p:nvPicPr>
                    <p:blipFill>
                      <a:blip r:embed="rId4"/>
                      <a:stretch>
                        <a:fillRect/>
                      </a:stretch>
                    </p:blipFill>
                    <p:spPr>
                      <a:xfrm>
                        <a:off x="925285" y="1018874"/>
                        <a:ext cx="10615045" cy="5839126"/>
                      </a:xfrm>
                      <a:prstGeom prst="rect">
                        <a:avLst/>
                      </a:prstGeom>
                    </p:spPr>
                  </p:pic>
                </p:oleObj>
              </mc:Fallback>
            </mc:AlternateContent>
          </a:graphicData>
        </a:graphic>
      </p:graphicFrame>
      <p:sp>
        <p:nvSpPr>
          <p:cNvPr id="4" name="スライド番号プレースホルダー 3">
            <a:extLst>
              <a:ext uri="{FF2B5EF4-FFF2-40B4-BE49-F238E27FC236}">
                <a16:creationId xmlns:a16="http://schemas.microsoft.com/office/drawing/2014/main" id="{74FAB5CC-6A01-4F04-B9B2-1D9B96BF3D14}"/>
              </a:ext>
            </a:extLst>
          </p:cNvPr>
          <p:cNvSpPr>
            <a:spLocks noGrp="1"/>
          </p:cNvSpPr>
          <p:nvPr>
            <p:ph type="sldNum" sz="quarter" idx="12"/>
          </p:nvPr>
        </p:nvSpPr>
        <p:spPr/>
        <p:txBody>
          <a:bodyPr/>
          <a:lstStyle/>
          <a:p>
            <a:fld id="{2F1CC5B5-FFF3-4B2E-BBE1-EC3F4B2858E4}" type="slidenum">
              <a:rPr kumimoji="1" lang="ja-JP" altLang="en-US" smtClean="0"/>
              <a:t>28</a:t>
            </a:fld>
            <a:endParaRPr kumimoji="1" lang="ja-JP" altLang="en-US" dirty="0"/>
          </a:p>
        </p:txBody>
      </p:sp>
    </p:spTree>
    <p:extLst>
      <p:ext uri="{BB962C8B-B14F-4D97-AF65-F5344CB8AC3E}">
        <p14:creationId xmlns:p14="http://schemas.microsoft.com/office/powerpoint/2010/main" val="1879431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EB01ECD-968E-9F28-E385-9290B6AD28E7}"/>
              </a:ext>
            </a:extLst>
          </p:cNvPr>
          <p:cNvSpPr txBox="1"/>
          <p:nvPr/>
        </p:nvSpPr>
        <p:spPr>
          <a:xfrm>
            <a:off x="3105583" y="2921168"/>
            <a:ext cx="5980834" cy="1015663"/>
          </a:xfrm>
          <a:prstGeom prst="rect">
            <a:avLst/>
          </a:prstGeom>
          <a:noFill/>
        </p:spPr>
        <p:txBody>
          <a:bodyPr wrap="square" rtlCol="0">
            <a:spAutoFit/>
          </a:bodyPr>
          <a:lstStyle/>
          <a:p>
            <a:pPr algn="ctr"/>
            <a:r>
              <a:rPr lang="ja-JP" altLang="en-US" sz="6000" b="1" dirty="0">
                <a:solidFill>
                  <a:schemeClr val="bg2"/>
                </a:solidFill>
                <a:latin typeface="メイリオ" panose="020B0604030504040204" pitchFamily="50" charset="-128"/>
                <a:ea typeface="メイリオ" panose="020B0604030504040204" pitchFamily="50" charset="-128"/>
              </a:rPr>
              <a:t>研究背景</a:t>
            </a:r>
            <a:endParaRPr kumimoji="1" lang="ja-JP" altLang="en-US" sz="6000" b="1" dirty="0">
              <a:solidFill>
                <a:schemeClr val="bg2"/>
              </a:solidFill>
              <a:latin typeface="メイリオ" panose="020B0604030504040204" pitchFamily="50" charset="-128"/>
              <a:ea typeface="メイリオ" panose="020B0604030504040204" pitchFamily="50" charset="-128"/>
            </a:endParaRPr>
          </a:p>
        </p:txBody>
      </p:sp>
      <p:sp>
        <p:nvSpPr>
          <p:cNvPr id="3" name="スライド番号プレースホルダー 2">
            <a:extLst>
              <a:ext uri="{FF2B5EF4-FFF2-40B4-BE49-F238E27FC236}">
                <a16:creationId xmlns:a16="http://schemas.microsoft.com/office/drawing/2014/main" id="{7D48BEE8-6CD0-46BD-90F0-F3553D3A317D}"/>
              </a:ext>
            </a:extLst>
          </p:cNvPr>
          <p:cNvSpPr>
            <a:spLocks noGrp="1"/>
          </p:cNvSpPr>
          <p:nvPr>
            <p:ph type="sldNum" sz="quarter" idx="12"/>
          </p:nvPr>
        </p:nvSpPr>
        <p:spPr/>
        <p:txBody>
          <a:bodyPr/>
          <a:lstStyle/>
          <a:p>
            <a:fld id="{2F1CC5B5-FFF3-4B2E-BBE1-EC3F4B2858E4}" type="slidenum">
              <a:rPr kumimoji="1" lang="ja-JP" altLang="en-US" smtClean="0"/>
              <a:t>3</a:t>
            </a:fld>
            <a:endParaRPr kumimoji="1" lang="ja-JP" altLang="en-US" dirty="0"/>
          </a:p>
        </p:txBody>
      </p:sp>
    </p:spTree>
    <p:extLst>
      <p:ext uri="{BB962C8B-B14F-4D97-AF65-F5344CB8AC3E}">
        <p14:creationId xmlns:p14="http://schemas.microsoft.com/office/powerpoint/2010/main" val="3795232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04645FC-3CE5-9432-2447-9B6AC2078564}"/>
              </a:ext>
            </a:extLst>
          </p:cNvPr>
          <p:cNvSpPr txBox="1"/>
          <p:nvPr/>
        </p:nvSpPr>
        <p:spPr>
          <a:xfrm>
            <a:off x="935826" y="649333"/>
            <a:ext cx="4179513" cy="707886"/>
          </a:xfrm>
          <a:prstGeom prst="rect">
            <a:avLst/>
          </a:prstGeom>
          <a:noFill/>
        </p:spPr>
        <p:txBody>
          <a:bodyPr wrap="square" rtlCol="0">
            <a:spAutoFit/>
          </a:bodyPr>
          <a:lstStyle/>
          <a:p>
            <a:pPr algn="l"/>
            <a:r>
              <a:rPr kumimoji="1" lang="ja-JP" altLang="en-US" sz="4000" b="1" dirty="0">
                <a:solidFill>
                  <a:schemeClr val="bg2"/>
                </a:solidFill>
                <a:latin typeface="メイリオ" panose="020B0604030504040204" pitchFamily="50" charset="-128"/>
                <a:ea typeface="メイリオ" panose="020B0604030504040204" pitchFamily="50" charset="-128"/>
              </a:rPr>
              <a:t>投資と予測</a:t>
            </a:r>
          </a:p>
        </p:txBody>
      </p:sp>
      <p:pic>
        <p:nvPicPr>
          <p:cNvPr id="3" name="図 2">
            <a:extLst>
              <a:ext uri="{FF2B5EF4-FFF2-40B4-BE49-F238E27FC236}">
                <a16:creationId xmlns:a16="http://schemas.microsoft.com/office/drawing/2014/main" id="{6C2BE526-B399-7EA5-1091-878D5FD65350}"/>
              </a:ext>
            </a:extLst>
          </p:cNvPr>
          <p:cNvPicPr>
            <a:picLocks noChangeAspect="1"/>
          </p:cNvPicPr>
          <p:nvPr/>
        </p:nvPicPr>
        <p:blipFill rotWithShape="1">
          <a:blip r:embed="rId3">
            <a:extLst>
              <a:ext uri="{28A0092B-C50C-407E-A947-70E740481C1C}">
                <a14:useLocalDpi xmlns:a14="http://schemas.microsoft.com/office/drawing/2010/main" val="0"/>
              </a:ext>
            </a:extLst>
          </a:blip>
          <a:srcRect l="7348" t="11479" r="8152" b="3768"/>
          <a:stretch/>
        </p:blipFill>
        <p:spPr>
          <a:xfrm>
            <a:off x="2182586" y="2144485"/>
            <a:ext cx="7826828" cy="3827038"/>
          </a:xfrm>
          <a:prstGeom prst="rect">
            <a:avLst/>
          </a:prstGeom>
        </p:spPr>
      </p:pic>
      <p:sp>
        <p:nvSpPr>
          <p:cNvPr id="4" name="楕円 3">
            <a:extLst>
              <a:ext uri="{FF2B5EF4-FFF2-40B4-BE49-F238E27FC236}">
                <a16:creationId xmlns:a16="http://schemas.microsoft.com/office/drawing/2014/main" id="{AC0C204A-6173-6452-7589-B0FA6530CDA4}"/>
              </a:ext>
            </a:extLst>
          </p:cNvPr>
          <p:cNvSpPr/>
          <p:nvPr/>
        </p:nvSpPr>
        <p:spPr>
          <a:xfrm>
            <a:off x="6977741" y="2253344"/>
            <a:ext cx="337457" cy="315686"/>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楕円 4">
            <a:extLst>
              <a:ext uri="{FF2B5EF4-FFF2-40B4-BE49-F238E27FC236}">
                <a16:creationId xmlns:a16="http://schemas.microsoft.com/office/drawing/2014/main" id="{F5626A00-312A-184A-2CF7-D2B6FA1313F0}"/>
              </a:ext>
            </a:extLst>
          </p:cNvPr>
          <p:cNvSpPr/>
          <p:nvPr/>
        </p:nvSpPr>
        <p:spPr>
          <a:xfrm>
            <a:off x="5377542" y="4490358"/>
            <a:ext cx="337457" cy="315686"/>
          </a:xfrm>
          <a:prstGeom prst="ellipse">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6" name="グループ化 5">
            <a:extLst>
              <a:ext uri="{FF2B5EF4-FFF2-40B4-BE49-F238E27FC236}">
                <a16:creationId xmlns:a16="http://schemas.microsoft.com/office/drawing/2014/main" id="{7B8AC3C6-B7CB-CB74-EC8C-48BCAAB0183A}"/>
              </a:ext>
            </a:extLst>
          </p:cNvPr>
          <p:cNvGrpSpPr/>
          <p:nvPr/>
        </p:nvGrpSpPr>
        <p:grpSpPr>
          <a:xfrm>
            <a:off x="6585855" y="2144485"/>
            <a:ext cx="2923231" cy="3265716"/>
            <a:chOff x="6313713" y="2264227"/>
            <a:chExt cx="2923231" cy="3290975"/>
          </a:xfrm>
        </p:grpSpPr>
        <p:pic>
          <p:nvPicPr>
            <p:cNvPr id="7" name="図 6">
              <a:extLst>
                <a:ext uri="{FF2B5EF4-FFF2-40B4-BE49-F238E27FC236}">
                  <a16:creationId xmlns:a16="http://schemas.microsoft.com/office/drawing/2014/main" id="{943B9719-9412-72A6-4173-DF1771427E20}"/>
                </a:ext>
              </a:extLst>
            </p:cNvPr>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39704" t="13208" r="28714" b="14977"/>
            <a:stretch/>
          </p:blipFill>
          <p:spPr>
            <a:xfrm rot="10800000">
              <a:off x="6313713" y="2264227"/>
              <a:ext cx="2923231" cy="3290975"/>
            </a:xfrm>
            <a:prstGeom prst="rect">
              <a:avLst/>
            </a:prstGeom>
          </p:spPr>
        </p:pic>
        <p:sp>
          <p:nvSpPr>
            <p:cNvPr id="8" name="楕円 7">
              <a:extLst>
                <a:ext uri="{FF2B5EF4-FFF2-40B4-BE49-F238E27FC236}">
                  <a16:creationId xmlns:a16="http://schemas.microsoft.com/office/drawing/2014/main" id="{87D95E6F-BBBF-58A5-D654-13200048D252}"/>
                </a:ext>
              </a:extLst>
            </p:cNvPr>
            <p:cNvSpPr/>
            <p:nvPr/>
          </p:nvSpPr>
          <p:spPr>
            <a:xfrm>
              <a:off x="7119257" y="5187753"/>
              <a:ext cx="337457" cy="315686"/>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9" name="スライド番号プレースホルダー 8">
            <a:extLst>
              <a:ext uri="{FF2B5EF4-FFF2-40B4-BE49-F238E27FC236}">
                <a16:creationId xmlns:a16="http://schemas.microsoft.com/office/drawing/2014/main" id="{B8952DCB-FD3D-43E9-9028-A10639D2460A}"/>
              </a:ext>
            </a:extLst>
          </p:cNvPr>
          <p:cNvSpPr>
            <a:spLocks noGrp="1"/>
          </p:cNvSpPr>
          <p:nvPr>
            <p:ph type="sldNum" sz="quarter" idx="12"/>
          </p:nvPr>
        </p:nvSpPr>
        <p:spPr/>
        <p:txBody>
          <a:bodyPr/>
          <a:lstStyle/>
          <a:p>
            <a:fld id="{2F1CC5B5-FFF3-4B2E-BBE1-EC3F4B2858E4}" type="slidenum">
              <a:rPr kumimoji="1" lang="ja-JP" altLang="en-US" smtClean="0"/>
              <a:t>4</a:t>
            </a:fld>
            <a:endParaRPr kumimoji="1" lang="ja-JP" altLang="en-US" dirty="0"/>
          </a:p>
        </p:txBody>
      </p:sp>
    </p:spTree>
    <p:extLst>
      <p:ext uri="{BB962C8B-B14F-4D97-AF65-F5344CB8AC3E}">
        <p14:creationId xmlns:p14="http://schemas.microsoft.com/office/powerpoint/2010/main" val="591936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E9E09564-1990-45AA-8C6C-81C426742E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369" y="1610199"/>
            <a:ext cx="9690130" cy="4845065"/>
          </a:xfrm>
          <a:prstGeom prst="rect">
            <a:avLst/>
          </a:prstGeom>
        </p:spPr>
      </p:pic>
      <p:sp>
        <p:nvSpPr>
          <p:cNvPr id="2" name="テキスト ボックス 1">
            <a:extLst>
              <a:ext uri="{FF2B5EF4-FFF2-40B4-BE49-F238E27FC236}">
                <a16:creationId xmlns:a16="http://schemas.microsoft.com/office/drawing/2014/main" id="{6F6B36AC-4EBF-30D8-0E43-0E5EDCAF0A12}"/>
              </a:ext>
            </a:extLst>
          </p:cNvPr>
          <p:cNvSpPr txBox="1"/>
          <p:nvPr/>
        </p:nvSpPr>
        <p:spPr>
          <a:xfrm>
            <a:off x="935826" y="649333"/>
            <a:ext cx="4082488" cy="707886"/>
          </a:xfrm>
          <a:prstGeom prst="rect">
            <a:avLst/>
          </a:prstGeom>
          <a:noFill/>
        </p:spPr>
        <p:txBody>
          <a:bodyPr wrap="square" rtlCol="0">
            <a:spAutoFit/>
          </a:bodyPr>
          <a:lstStyle/>
          <a:p>
            <a:pPr algn="l"/>
            <a:r>
              <a:rPr kumimoji="1" lang="ja-JP" altLang="en-US" sz="4000" b="1" dirty="0">
                <a:solidFill>
                  <a:schemeClr val="bg2"/>
                </a:solidFill>
                <a:latin typeface="メイリオ" panose="020B0604030504040204" pitchFamily="50" charset="-128"/>
                <a:ea typeface="メイリオ" panose="020B0604030504040204" pitchFamily="50" charset="-128"/>
              </a:rPr>
              <a:t>テクニカル指標</a:t>
            </a:r>
          </a:p>
        </p:txBody>
      </p:sp>
      <p:cxnSp>
        <p:nvCxnSpPr>
          <p:cNvPr id="22" name="直線矢印コネクタ 21">
            <a:extLst>
              <a:ext uri="{FF2B5EF4-FFF2-40B4-BE49-F238E27FC236}">
                <a16:creationId xmlns:a16="http://schemas.microsoft.com/office/drawing/2014/main" id="{E990A0AB-C51F-47F1-8B1D-625D94A2B48F}"/>
              </a:ext>
            </a:extLst>
          </p:cNvPr>
          <p:cNvCxnSpPr>
            <a:cxnSpLocks/>
          </p:cNvCxnSpPr>
          <p:nvPr/>
        </p:nvCxnSpPr>
        <p:spPr>
          <a:xfrm flipV="1">
            <a:off x="6218371" y="2535747"/>
            <a:ext cx="610599" cy="1316487"/>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2E7D4E15-9F5F-4A76-BA6C-54BCF18BD2DA}"/>
              </a:ext>
            </a:extLst>
          </p:cNvPr>
          <p:cNvSpPr txBox="1"/>
          <p:nvPr/>
        </p:nvSpPr>
        <p:spPr>
          <a:xfrm>
            <a:off x="4821709" y="2683571"/>
            <a:ext cx="2057745" cy="369332"/>
          </a:xfrm>
          <a:prstGeom prst="rect">
            <a:avLst/>
          </a:prstGeom>
          <a:noFill/>
        </p:spPr>
        <p:txBody>
          <a:bodyPr wrap="square" rtlCol="0">
            <a:spAutoFit/>
          </a:bodyPr>
          <a:lstStyle/>
          <a:p>
            <a:pPr algn="l"/>
            <a:r>
              <a:rPr kumimoji="1" lang="ja-JP" altLang="en-US" dirty="0">
                <a:solidFill>
                  <a:schemeClr val="accent2"/>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上昇トレンド</a:t>
            </a:r>
          </a:p>
        </p:txBody>
      </p:sp>
      <p:cxnSp>
        <p:nvCxnSpPr>
          <p:cNvPr id="24" name="直線矢印コネクタ 23">
            <a:extLst>
              <a:ext uri="{FF2B5EF4-FFF2-40B4-BE49-F238E27FC236}">
                <a16:creationId xmlns:a16="http://schemas.microsoft.com/office/drawing/2014/main" id="{5AAB2484-50B3-495B-BC55-384B5FD4B6C7}"/>
              </a:ext>
            </a:extLst>
          </p:cNvPr>
          <p:cNvCxnSpPr>
            <a:cxnSpLocks/>
          </p:cNvCxnSpPr>
          <p:nvPr/>
        </p:nvCxnSpPr>
        <p:spPr>
          <a:xfrm>
            <a:off x="7551413" y="2535747"/>
            <a:ext cx="1093214" cy="1110512"/>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4E840FE6-7880-4DA6-9723-844810E3F3FF}"/>
              </a:ext>
            </a:extLst>
          </p:cNvPr>
          <p:cNvSpPr txBox="1"/>
          <p:nvPr/>
        </p:nvSpPr>
        <p:spPr>
          <a:xfrm>
            <a:off x="8546775" y="3062899"/>
            <a:ext cx="2057745" cy="369332"/>
          </a:xfrm>
          <a:prstGeom prst="rect">
            <a:avLst/>
          </a:prstGeom>
          <a:noFill/>
        </p:spPr>
        <p:txBody>
          <a:bodyPr wrap="square" rtlCol="0">
            <a:spAutoFit/>
          </a:bodyPr>
          <a:lstStyle/>
          <a:p>
            <a:pPr algn="l"/>
            <a:r>
              <a:rPr lang="ja-JP" altLang="en-US" dirty="0">
                <a:solidFill>
                  <a:schemeClr val="accent2"/>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下降</a:t>
            </a:r>
            <a:r>
              <a:rPr kumimoji="1" lang="ja-JP" altLang="en-US" dirty="0">
                <a:solidFill>
                  <a:schemeClr val="accent2"/>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トレンド</a:t>
            </a:r>
          </a:p>
        </p:txBody>
      </p:sp>
      <p:sp>
        <p:nvSpPr>
          <p:cNvPr id="26" name="テキスト ボックス 25">
            <a:extLst>
              <a:ext uri="{FF2B5EF4-FFF2-40B4-BE49-F238E27FC236}">
                <a16:creationId xmlns:a16="http://schemas.microsoft.com/office/drawing/2014/main" id="{68756799-2ADF-45CD-8DE8-A1EEFE72596C}"/>
              </a:ext>
            </a:extLst>
          </p:cNvPr>
          <p:cNvSpPr txBox="1"/>
          <p:nvPr/>
        </p:nvSpPr>
        <p:spPr>
          <a:xfrm>
            <a:off x="3289699" y="4625489"/>
            <a:ext cx="695541" cy="369332"/>
          </a:xfrm>
          <a:prstGeom prst="rect">
            <a:avLst/>
          </a:prstGeom>
          <a:noFill/>
        </p:spPr>
        <p:txBody>
          <a:bodyPr wrap="square" rtlCol="0">
            <a:spAutoFit/>
          </a:bodyPr>
          <a:lstStyle/>
          <a:p>
            <a:pPr algn="l"/>
            <a:r>
              <a:rPr kumimoji="1" lang="ja-JP" altLang="en-US" dirty="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株価</a:t>
            </a:r>
          </a:p>
        </p:txBody>
      </p:sp>
      <p:sp>
        <p:nvSpPr>
          <p:cNvPr id="27" name="テキスト ボックス 26">
            <a:extLst>
              <a:ext uri="{FF2B5EF4-FFF2-40B4-BE49-F238E27FC236}">
                <a16:creationId xmlns:a16="http://schemas.microsoft.com/office/drawing/2014/main" id="{4AF6850B-1F95-4B55-A36D-974D8F4FD05F}"/>
              </a:ext>
            </a:extLst>
          </p:cNvPr>
          <p:cNvSpPr txBox="1"/>
          <p:nvPr/>
        </p:nvSpPr>
        <p:spPr>
          <a:xfrm>
            <a:off x="3883015" y="5247801"/>
            <a:ext cx="2212985" cy="646331"/>
          </a:xfrm>
          <a:prstGeom prst="rect">
            <a:avLst/>
          </a:prstGeom>
          <a:noFill/>
        </p:spPr>
        <p:txBody>
          <a:bodyPr wrap="square" rtlCol="0">
            <a:spAutoFit/>
          </a:bodyPr>
          <a:lstStyle/>
          <a:p>
            <a:pPr algn="l"/>
            <a:r>
              <a:rPr lang="ja-JP" altLang="en-US" dirty="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テクニカル指標（</a:t>
            </a:r>
            <a:r>
              <a:rPr lang="en-US" altLang="ja-JP" dirty="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EMA</a:t>
            </a:r>
            <a:r>
              <a:rPr lang="ja-JP" altLang="en-US" dirty="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a:t>
            </a:r>
            <a:endParaRPr kumimoji="1" lang="ja-JP" altLang="en-US" dirty="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endParaRPr>
          </a:p>
        </p:txBody>
      </p:sp>
      <p:sp>
        <p:nvSpPr>
          <p:cNvPr id="3" name="スライド番号プレースホルダー 2">
            <a:extLst>
              <a:ext uri="{FF2B5EF4-FFF2-40B4-BE49-F238E27FC236}">
                <a16:creationId xmlns:a16="http://schemas.microsoft.com/office/drawing/2014/main" id="{C7BD6EAD-DF65-457E-8C17-A7D11F5E723C}"/>
              </a:ext>
            </a:extLst>
          </p:cNvPr>
          <p:cNvSpPr>
            <a:spLocks noGrp="1"/>
          </p:cNvSpPr>
          <p:nvPr>
            <p:ph type="sldNum" sz="quarter" idx="12"/>
          </p:nvPr>
        </p:nvSpPr>
        <p:spPr/>
        <p:txBody>
          <a:bodyPr/>
          <a:lstStyle/>
          <a:p>
            <a:fld id="{2F1CC5B5-FFF3-4B2E-BBE1-EC3F4B2858E4}" type="slidenum">
              <a:rPr kumimoji="1" lang="ja-JP" altLang="en-US" smtClean="0"/>
              <a:t>5</a:t>
            </a:fld>
            <a:endParaRPr kumimoji="1" lang="ja-JP" altLang="en-US" dirty="0"/>
          </a:p>
        </p:txBody>
      </p:sp>
    </p:spTree>
    <p:extLst>
      <p:ext uri="{BB962C8B-B14F-4D97-AF65-F5344CB8AC3E}">
        <p14:creationId xmlns:p14="http://schemas.microsoft.com/office/powerpoint/2010/main" val="4192775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EB01ECD-968E-9F28-E385-9290B6AD28E7}"/>
              </a:ext>
            </a:extLst>
          </p:cNvPr>
          <p:cNvSpPr txBox="1"/>
          <p:nvPr/>
        </p:nvSpPr>
        <p:spPr>
          <a:xfrm>
            <a:off x="3105583" y="2921168"/>
            <a:ext cx="5980834" cy="1015663"/>
          </a:xfrm>
          <a:prstGeom prst="rect">
            <a:avLst/>
          </a:prstGeom>
          <a:noFill/>
        </p:spPr>
        <p:txBody>
          <a:bodyPr wrap="square" rtlCol="0">
            <a:spAutoFit/>
          </a:bodyPr>
          <a:lstStyle/>
          <a:p>
            <a:pPr algn="ctr"/>
            <a:r>
              <a:rPr lang="ja-JP" altLang="en-US" sz="6000" b="1" dirty="0">
                <a:solidFill>
                  <a:schemeClr val="bg2"/>
                </a:solidFill>
                <a:latin typeface="メイリオ" panose="020B0604030504040204" pitchFamily="50" charset="-128"/>
                <a:ea typeface="メイリオ" panose="020B0604030504040204" pitchFamily="50" charset="-128"/>
              </a:rPr>
              <a:t>研究目的</a:t>
            </a:r>
            <a:endParaRPr kumimoji="1" lang="ja-JP" altLang="en-US" sz="6000" b="1" dirty="0">
              <a:solidFill>
                <a:schemeClr val="bg2"/>
              </a:solidFill>
              <a:latin typeface="メイリオ" panose="020B0604030504040204" pitchFamily="50" charset="-128"/>
              <a:ea typeface="メイリオ" panose="020B0604030504040204" pitchFamily="50" charset="-128"/>
            </a:endParaRPr>
          </a:p>
        </p:txBody>
      </p:sp>
      <p:sp>
        <p:nvSpPr>
          <p:cNvPr id="3" name="スライド番号プレースホルダー 2">
            <a:extLst>
              <a:ext uri="{FF2B5EF4-FFF2-40B4-BE49-F238E27FC236}">
                <a16:creationId xmlns:a16="http://schemas.microsoft.com/office/drawing/2014/main" id="{CEECAD87-8954-4753-8C06-3E795ED2FB54}"/>
              </a:ext>
            </a:extLst>
          </p:cNvPr>
          <p:cNvSpPr>
            <a:spLocks noGrp="1"/>
          </p:cNvSpPr>
          <p:nvPr>
            <p:ph type="sldNum" sz="quarter" idx="12"/>
          </p:nvPr>
        </p:nvSpPr>
        <p:spPr/>
        <p:txBody>
          <a:bodyPr/>
          <a:lstStyle/>
          <a:p>
            <a:fld id="{2F1CC5B5-FFF3-4B2E-BBE1-EC3F4B2858E4}" type="slidenum">
              <a:rPr kumimoji="1" lang="ja-JP" altLang="en-US" smtClean="0"/>
              <a:t>6</a:t>
            </a:fld>
            <a:endParaRPr kumimoji="1" lang="ja-JP" altLang="en-US" dirty="0"/>
          </a:p>
        </p:txBody>
      </p:sp>
    </p:spTree>
    <p:extLst>
      <p:ext uri="{BB962C8B-B14F-4D97-AF65-F5344CB8AC3E}">
        <p14:creationId xmlns:p14="http://schemas.microsoft.com/office/powerpoint/2010/main" val="328510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947E8BC-5BBD-DD91-0F2E-005BF0AF2A12}"/>
              </a:ext>
            </a:extLst>
          </p:cNvPr>
          <p:cNvSpPr txBox="1"/>
          <p:nvPr/>
        </p:nvSpPr>
        <p:spPr>
          <a:xfrm>
            <a:off x="88630" y="598714"/>
            <a:ext cx="3806907" cy="707886"/>
          </a:xfrm>
          <a:prstGeom prst="rect">
            <a:avLst/>
          </a:prstGeom>
          <a:noFill/>
        </p:spPr>
        <p:txBody>
          <a:bodyPr wrap="square" rtlCol="0">
            <a:spAutoFit/>
          </a:bodyPr>
          <a:lstStyle/>
          <a:p>
            <a:pPr algn="ctr"/>
            <a:r>
              <a:rPr lang="ja-JP" altLang="en-US" sz="4000" b="1" dirty="0">
                <a:solidFill>
                  <a:schemeClr val="bg2"/>
                </a:solidFill>
                <a:latin typeface="メイリオ" panose="020B0604030504040204" pitchFamily="50" charset="-128"/>
                <a:ea typeface="メイリオ" panose="020B0604030504040204" pitchFamily="50" charset="-128"/>
              </a:rPr>
              <a:t>目的</a:t>
            </a:r>
            <a:endParaRPr kumimoji="1" lang="ja-JP" altLang="en-US" sz="4000" b="1" dirty="0">
              <a:solidFill>
                <a:schemeClr val="bg2"/>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43086496-76A3-0BE6-FFFC-B0EC2CE442D5}"/>
              </a:ext>
            </a:extLst>
          </p:cNvPr>
          <p:cNvSpPr txBox="1"/>
          <p:nvPr/>
        </p:nvSpPr>
        <p:spPr>
          <a:xfrm>
            <a:off x="627015" y="2407111"/>
            <a:ext cx="10937966" cy="2308324"/>
          </a:xfrm>
          <a:prstGeom prst="rect">
            <a:avLst/>
          </a:prstGeom>
          <a:noFill/>
        </p:spPr>
        <p:txBody>
          <a:bodyPr wrap="square" rtlCol="0">
            <a:spAutoFit/>
          </a:bodyPr>
          <a:lstStyle/>
          <a:p>
            <a:pPr marL="342900" indent="-342900" algn="l">
              <a:buFont typeface="+mj-lt"/>
              <a:buAutoNum type="arabicPeriod"/>
            </a:pPr>
            <a:r>
              <a:rPr kumimoji="1" lang="ja-JP" altLang="en-US" sz="2400" b="1" dirty="0">
                <a:solidFill>
                  <a:schemeClr val="bg2"/>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短期データと長期データでの</a:t>
            </a:r>
            <a:r>
              <a:rPr lang="ja-JP" altLang="en-US" sz="2400" b="1" dirty="0">
                <a:solidFill>
                  <a:schemeClr val="bg2"/>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予測</a:t>
            </a:r>
            <a:r>
              <a:rPr kumimoji="1" lang="ja-JP" altLang="en-US" sz="2400" b="1" dirty="0">
                <a:solidFill>
                  <a:schemeClr val="bg2"/>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結果を検証、考察を行う。</a:t>
            </a:r>
            <a:endParaRPr kumimoji="1" lang="en-US" altLang="ja-JP" sz="2400" b="1" dirty="0">
              <a:solidFill>
                <a:schemeClr val="bg2"/>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endParaRPr>
          </a:p>
          <a:p>
            <a:pPr marL="342900" indent="-342900" algn="l">
              <a:buFont typeface="+mj-lt"/>
              <a:buAutoNum type="arabicPeriod"/>
            </a:pPr>
            <a:endParaRPr lang="en-US" altLang="ja-JP" sz="2400" b="1" dirty="0">
              <a:solidFill>
                <a:schemeClr val="bg2"/>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endParaRPr>
          </a:p>
          <a:p>
            <a:pPr marL="342900" indent="-342900" algn="l">
              <a:buFont typeface="+mj-lt"/>
              <a:buAutoNum type="arabicPeriod"/>
            </a:pPr>
            <a:r>
              <a:rPr kumimoji="1" lang="ja-JP" altLang="en-US" sz="2400" b="1" dirty="0">
                <a:solidFill>
                  <a:schemeClr val="bg2"/>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学習を行う際の各パラメータを変更した場合の検証と考察を行う。</a:t>
            </a:r>
            <a:endParaRPr kumimoji="1" lang="en-US" altLang="ja-JP" sz="2400" b="1" dirty="0">
              <a:solidFill>
                <a:schemeClr val="bg2"/>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endParaRPr>
          </a:p>
          <a:p>
            <a:pPr marL="342900" indent="-342900" algn="l">
              <a:buFont typeface="+mj-lt"/>
              <a:buAutoNum type="arabicPeriod"/>
            </a:pPr>
            <a:endParaRPr lang="en-US" altLang="ja-JP" sz="2400" b="1" dirty="0">
              <a:solidFill>
                <a:schemeClr val="bg2"/>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endParaRPr>
          </a:p>
          <a:p>
            <a:pPr marL="342900" indent="-342900">
              <a:buFont typeface="+mj-lt"/>
              <a:buAutoNum type="arabicPeriod"/>
            </a:pPr>
            <a:r>
              <a:rPr lang="ja-JP" altLang="en-US" sz="2400" b="1" dirty="0">
                <a:solidFill>
                  <a:schemeClr val="bg2"/>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それぞれの結果をもとに各銘柄を市場と比較し、考察を行う。</a:t>
            </a:r>
            <a:br>
              <a:rPr lang="en-US" altLang="ja-JP" sz="2400" b="1" dirty="0">
                <a:solidFill>
                  <a:schemeClr val="bg2"/>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br>
            <a:endParaRPr kumimoji="1" lang="ja-JP" altLang="en-US" sz="2400" b="1" dirty="0">
              <a:solidFill>
                <a:schemeClr val="bg2"/>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endParaRPr>
          </a:p>
        </p:txBody>
      </p:sp>
      <p:sp>
        <p:nvSpPr>
          <p:cNvPr id="4" name="スライド番号プレースホルダー 3">
            <a:extLst>
              <a:ext uri="{FF2B5EF4-FFF2-40B4-BE49-F238E27FC236}">
                <a16:creationId xmlns:a16="http://schemas.microsoft.com/office/drawing/2014/main" id="{2CB51AD0-A062-401D-9712-B1F7F7318C4D}"/>
              </a:ext>
            </a:extLst>
          </p:cNvPr>
          <p:cNvSpPr>
            <a:spLocks noGrp="1"/>
          </p:cNvSpPr>
          <p:nvPr>
            <p:ph type="sldNum" sz="quarter" idx="12"/>
          </p:nvPr>
        </p:nvSpPr>
        <p:spPr/>
        <p:txBody>
          <a:bodyPr/>
          <a:lstStyle/>
          <a:p>
            <a:fld id="{2F1CC5B5-FFF3-4B2E-BBE1-EC3F4B2858E4}" type="slidenum">
              <a:rPr kumimoji="1" lang="ja-JP" altLang="en-US" smtClean="0"/>
              <a:t>7</a:t>
            </a:fld>
            <a:endParaRPr kumimoji="1" lang="ja-JP" altLang="en-US" dirty="0"/>
          </a:p>
        </p:txBody>
      </p:sp>
    </p:spTree>
    <p:extLst>
      <p:ext uri="{BB962C8B-B14F-4D97-AF65-F5344CB8AC3E}">
        <p14:creationId xmlns:p14="http://schemas.microsoft.com/office/powerpoint/2010/main" val="3783973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940C92F-7512-480C-92AE-D9509CBBA5F1}"/>
              </a:ext>
            </a:extLst>
          </p:cNvPr>
          <p:cNvSpPr txBox="1"/>
          <p:nvPr/>
        </p:nvSpPr>
        <p:spPr>
          <a:xfrm>
            <a:off x="3105583" y="2921168"/>
            <a:ext cx="5980834" cy="1015663"/>
          </a:xfrm>
          <a:prstGeom prst="rect">
            <a:avLst/>
          </a:prstGeom>
          <a:noFill/>
        </p:spPr>
        <p:txBody>
          <a:bodyPr wrap="square" rtlCol="0">
            <a:spAutoFit/>
          </a:bodyPr>
          <a:lstStyle/>
          <a:p>
            <a:pPr algn="ctr"/>
            <a:r>
              <a:rPr lang="ja-JP" altLang="en-US" sz="6000" b="1" dirty="0">
                <a:solidFill>
                  <a:schemeClr val="bg2"/>
                </a:solidFill>
                <a:latin typeface="メイリオ" panose="020B0604030504040204" pitchFamily="50" charset="-128"/>
                <a:ea typeface="メイリオ" panose="020B0604030504040204" pitchFamily="50" charset="-128"/>
              </a:rPr>
              <a:t>研究方法</a:t>
            </a:r>
            <a:endParaRPr kumimoji="1" lang="ja-JP" altLang="en-US" sz="6000" b="1" dirty="0">
              <a:solidFill>
                <a:schemeClr val="bg2"/>
              </a:solidFill>
              <a:latin typeface="メイリオ" panose="020B0604030504040204" pitchFamily="50" charset="-128"/>
              <a:ea typeface="メイリオ" panose="020B0604030504040204" pitchFamily="50" charset="-128"/>
            </a:endParaRPr>
          </a:p>
        </p:txBody>
      </p:sp>
      <p:sp>
        <p:nvSpPr>
          <p:cNvPr id="3" name="スライド番号プレースホルダー 2">
            <a:extLst>
              <a:ext uri="{FF2B5EF4-FFF2-40B4-BE49-F238E27FC236}">
                <a16:creationId xmlns:a16="http://schemas.microsoft.com/office/drawing/2014/main" id="{FD4FAE53-D627-44BD-8DF4-DD86DD66CF61}"/>
              </a:ext>
            </a:extLst>
          </p:cNvPr>
          <p:cNvSpPr>
            <a:spLocks noGrp="1"/>
          </p:cNvSpPr>
          <p:nvPr>
            <p:ph type="sldNum" sz="quarter" idx="12"/>
          </p:nvPr>
        </p:nvSpPr>
        <p:spPr/>
        <p:txBody>
          <a:bodyPr/>
          <a:lstStyle/>
          <a:p>
            <a:fld id="{2F1CC5B5-FFF3-4B2E-BBE1-EC3F4B2858E4}" type="slidenum">
              <a:rPr kumimoji="1" lang="ja-JP" altLang="en-US" smtClean="0"/>
              <a:t>8</a:t>
            </a:fld>
            <a:endParaRPr kumimoji="1" lang="ja-JP" altLang="en-US" dirty="0"/>
          </a:p>
        </p:txBody>
      </p:sp>
    </p:spTree>
    <p:extLst>
      <p:ext uri="{BB962C8B-B14F-4D97-AF65-F5344CB8AC3E}">
        <p14:creationId xmlns:p14="http://schemas.microsoft.com/office/powerpoint/2010/main" val="3419248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D485E67-48FA-D5A9-F8F3-F6404AB35705}"/>
              </a:ext>
            </a:extLst>
          </p:cNvPr>
          <p:cNvSpPr txBox="1"/>
          <p:nvPr/>
        </p:nvSpPr>
        <p:spPr>
          <a:xfrm>
            <a:off x="467741" y="592183"/>
            <a:ext cx="3085356" cy="707886"/>
          </a:xfrm>
          <a:prstGeom prst="rect">
            <a:avLst/>
          </a:prstGeom>
          <a:noFill/>
        </p:spPr>
        <p:txBody>
          <a:bodyPr wrap="square" rtlCol="0">
            <a:spAutoFit/>
          </a:bodyPr>
          <a:lstStyle/>
          <a:p>
            <a:pPr algn="l"/>
            <a:r>
              <a:rPr kumimoji="1" lang="ja-JP" altLang="en-US" sz="4000" b="1" dirty="0">
                <a:solidFill>
                  <a:schemeClr val="bg2"/>
                </a:solidFill>
                <a:latin typeface="メイリオ" panose="020B0604030504040204" pitchFamily="50" charset="-128"/>
                <a:ea typeface="メイリオ" panose="020B0604030504040204" pitchFamily="50" charset="-128"/>
              </a:rPr>
              <a:t>概要</a:t>
            </a:r>
          </a:p>
        </p:txBody>
      </p:sp>
      <p:sp>
        <p:nvSpPr>
          <p:cNvPr id="3" name="Line 4">
            <a:extLst>
              <a:ext uri="{FF2B5EF4-FFF2-40B4-BE49-F238E27FC236}">
                <a16:creationId xmlns:a16="http://schemas.microsoft.com/office/drawing/2014/main" id="{DC8EE251-B8E8-2B7A-9CC3-E9631EFD5CAE}"/>
              </a:ext>
            </a:extLst>
          </p:cNvPr>
          <p:cNvSpPr>
            <a:spLocks noChangeShapeType="1"/>
          </p:cNvSpPr>
          <p:nvPr/>
        </p:nvSpPr>
        <p:spPr bwMode="auto">
          <a:xfrm>
            <a:off x="802187" y="4125277"/>
            <a:ext cx="10834826" cy="2"/>
          </a:xfrm>
          <a:prstGeom prst="line">
            <a:avLst/>
          </a:prstGeom>
          <a:noFill/>
          <a:ln w="9525" cap="flat" cmpd="sng">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メイリオ" panose="020B0604030504040204" pitchFamily="50" charset="-128"/>
              <a:ea typeface="メイリオ" panose="020B0604030504040204" pitchFamily="50" charset="-128"/>
            </a:endParaRPr>
          </a:p>
        </p:txBody>
      </p:sp>
      <p:sp>
        <p:nvSpPr>
          <p:cNvPr id="4" name="Oval 5">
            <a:extLst>
              <a:ext uri="{FF2B5EF4-FFF2-40B4-BE49-F238E27FC236}">
                <a16:creationId xmlns:a16="http://schemas.microsoft.com/office/drawing/2014/main" id="{E7F14B2E-3DDA-3A94-356E-60908DC760DD}"/>
              </a:ext>
            </a:extLst>
          </p:cNvPr>
          <p:cNvSpPr>
            <a:spLocks noChangeArrowheads="1"/>
          </p:cNvSpPr>
          <p:nvPr/>
        </p:nvSpPr>
        <p:spPr bwMode="auto">
          <a:xfrm>
            <a:off x="1159375" y="3968115"/>
            <a:ext cx="342900" cy="342900"/>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メイリオ" panose="020B0604030504040204" pitchFamily="50" charset="-128"/>
              <a:ea typeface="メイリオ" panose="020B0604030504040204" pitchFamily="50" charset="-128"/>
            </a:endParaRPr>
          </a:p>
        </p:txBody>
      </p:sp>
      <p:sp>
        <p:nvSpPr>
          <p:cNvPr id="5" name="Oval 6">
            <a:extLst>
              <a:ext uri="{FF2B5EF4-FFF2-40B4-BE49-F238E27FC236}">
                <a16:creationId xmlns:a16="http://schemas.microsoft.com/office/drawing/2014/main" id="{44A7C411-1DEF-DA12-E68A-1058CE2DBEF6}"/>
              </a:ext>
            </a:extLst>
          </p:cNvPr>
          <p:cNvSpPr>
            <a:spLocks noChangeArrowheads="1"/>
          </p:cNvSpPr>
          <p:nvPr/>
        </p:nvSpPr>
        <p:spPr bwMode="auto">
          <a:xfrm>
            <a:off x="2581775" y="3968115"/>
            <a:ext cx="342900" cy="342900"/>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メイリオ" panose="020B0604030504040204" pitchFamily="50" charset="-128"/>
              <a:ea typeface="メイリオ" panose="020B0604030504040204" pitchFamily="50" charset="-128"/>
            </a:endParaRPr>
          </a:p>
        </p:txBody>
      </p:sp>
      <p:sp>
        <p:nvSpPr>
          <p:cNvPr id="6" name="Oval 7">
            <a:extLst>
              <a:ext uri="{FF2B5EF4-FFF2-40B4-BE49-F238E27FC236}">
                <a16:creationId xmlns:a16="http://schemas.microsoft.com/office/drawing/2014/main" id="{A04B33D3-BCC0-4F3F-D93C-EFA2EF06897E}"/>
              </a:ext>
            </a:extLst>
          </p:cNvPr>
          <p:cNvSpPr>
            <a:spLocks noChangeArrowheads="1"/>
          </p:cNvSpPr>
          <p:nvPr/>
        </p:nvSpPr>
        <p:spPr bwMode="auto">
          <a:xfrm>
            <a:off x="4005762" y="3968115"/>
            <a:ext cx="342900" cy="342900"/>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メイリオ" panose="020B0604030504040204" pitchFamily="50" charset="-128"/>
              <a:ea typeface="メイリオ" panose="020B0604030504040204" pitchFamily="50" charset="-128"/>
            </a:endParaRPr>
          </a:p>
        </p:txBody>
      </p:sp>
      <p:sp>
        <p:nvSpPr>
          <p:cNvPr id="7" name="Oval 8">
            <a:extLst>
              <a:ext uri="{FF2B5EF4-FFF2-40B4-BE49-F238E27FC236}">
                <a16:creationId xmlns:a16="http://schemas.microsoft.com/office/drawing/2014/main" id="{F1A2C2AD-490F-8263-01FE-B09B97F3842B}"/>
              </a:ext>
            </a:extLst>
          </p:cNvPr>
          <p:cNvSpPr>
            <a:spLocks noChangeArrowheads="1"/>
          </p:cNvSpPr>
          <p:nvPr/>
        </p:nvSpPr>
        <p:spPr bwMode="auto">
          <a:xfrm>
            <a:off x="5428162" y="3968115"/>
            <a:ext cx="344488" cy="342900"/>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メイリオ" panose="020B0604030504040204" pitchFamily="50" charset="-128"/>
              <a:ea typeface="メイリオ" panose="020B0604030504040204" pitchFamily="50" charset="-128"/>
            </a:endParaRPr>
          </a:p>
        </p:txBody>
      </p:sp>
      <p:sp>
        <p:nvSpPr>
          <p:cNvPr id="8" name="Oval 9">
            <a:extLst>
              <a:ext uri="{FF2B5EF4-FFF2-40B4-BE49-F238E27FC236}">
                <a16:creationId xmlns:a16="http://schemas.microsoft.com/office/drawing/2014/main" id="{76BF72AE-08D8-95EB-9C11-962F8E3D598A}"/>
              </a:ext>
            </a:extLst>
          </p:cNvPr>
          <p:cNvSpPr>
            <a:spLocks noChangeArrowheads="1"/>
          </p:cNvSpPr>
          <p:nvPr/>
        </p:nvSpPr>
        <p:spPr bwMode="auto">
          <a:xfrm>
            <a:off x="6850562" y="3968115"/>
            <a:ext cx="341313" cy="342900"/>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メイリオ" panose="020B0604030504040204" pitchFamily="50" charset="-128"/>
              <a:ea typeface="メイリオ" panose="020B0604030504040204" pitchFamily="50" charset="-128"/>
            </a:endParaRPr>
          </a:p>
        </p:txBody>
      </p:sp>
      <p:sp>
        <p:nvSpPr>
          <p:cNvPr id="9" name="Oval 10">
            <a:extLst>
              <a:ext uri="{FF2B5EF4-FFF2-40B4-BE49-F238E27FC236}">
                <a16:creationId xmlns:a16="http://schemas.microsoft.com/office/drawing/2014/main" id="{06409D67-F927-9B7E-6060-C4C50ED5D8D1}"/>
              </a:ext>
            </a:extLst>
          </p:cNvPr>
          <p:cNvSpPr>
            <a:spLocks noChangeArrowheads="1"/>
          </p:cNvSpPr>
          <p:nvPr/>
        </p:nvSpPr>
        <p:spPr bwMode="auto">
          <a:xfrm>
            <a:off x="8272962" y="3968115"/>
            <a:ext cx="344488" cy="342900"/>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メイリオ" panose="020B0604030504040204" pitchFamily="50" charset="-128"/>
              <a:ea typeface="メイリオ" panose="020B0604030504040204" pitchFamily="50" charset="-128"/>
            </a:endParaRPr>
          </a:p>
        </p:txBody>
      </p:sp>
      <p:sp>
        <p:nvSpPr>
          <p:cNvPr id="10" name="Oval 11">
            <a:extLst>
              <a:ext uri="{FF2B5EF4-FFF2-40B4-BE49-F238E27FC236}">
                <a16:creationId xmlns:a16="http://schemas.microsoft.com/office/drawing/2014/main" id="{09E931EE-E65C-5FEE-A106-6B4267DAED21}"/>
              </a:ext>
            </a:extLst>
          </p:cNvPr>
          <p:cNvSpPr>
            <a:spLocks noChangeArrowheads="1"/>
          </p:cNvSpPr>
          <p:nvPr/>
        </p:nvSpPr>
        <p:spPr bwMode="auto">
          <a:xfrm>
            <a:off x="9696950" y="3968115"/>
            <a:ext cx="342900" cy="342900"/>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メイリオ" panose="020B0604030504040204" pitchFamily="50" charset="-128"/>
              <a:ea typeface="メイリオ" panose="020B0604030504040204" pitchFamily="50" charset="-128"/>
            </a:endParaRPr>
          </a:p>
        </p:txBody>
      </p:sp>
      <p:sp>
        <p:nvSpPr>
          <p:cNvPr id="11" name="Line 12">
            <a:extLst>
              <a:ext uri="{FF2B5EF4-FFF2-40B4-BE49-F238E27FC236}">
                <a16:creationId xmlns:a16="http://schemas.microsoft.com/office/drawing/2014/main" id="{B5120BB5-8415-49B4-3926-78FED44F7410}"/>
              </a:ext>
            </a:extLst>
          </p:cNvPr>
          <p:cNvSpPr>
            <a:spLocks noChangeShapeType="1"/>
          </p:cNvSpPr>
          <p:nvPr/>
        </p:nvSpPr>
        <p:spPr bwMode="auto">
          <a:xfrm>
            <a:off x="1324475" y="3148965"/>
            <a:ext cx="3175" cy="819150"/>
          </a:xfrm>
          <a:prstGeom prst="line">
            <a:avLst/>
          </a:prstGeom>
          <a:noFill/>
          <a:ln w="9525" cap="flat" cmpd="sng">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メイリオ" panose="020B0604030504040204" pitchFamily="50" charset="-128"/>
              <a:ea typeface="メイリオ" panose="020B0604030504040204" pitchFamily="50" charset="-128"/>
            </a:endParaRPr>
          </a:p>
        </p:txBody>
      </p:sp>
      <p:sp>
        <p:nvSpPr>
          <p:cNvPr id="12" name="Oval 13">
            <a:extLst>
              <a:ext uri="{FF2B5EF4-FFF2-40B4-BE49-F238E27FC236}">
                <a16:creationId xmlns:a16="http://schemas.microsoft.com/office/drawing/2014/main" id="{C7F9C484-0372-B900-6EC7-3C528AF31901}"/>
              </a:ext>
            </a:extLst>
          </p:cNvPr>
          <p:cNvSpPr>
            <a:spLocks noChangeArrowheads="1"/>
          </p:cNvSpPr>
          <p:nvPr/>
        </p:nvSpPr>
        <p:spPr bwMode="auto">
          <a:xfrm>
            <a:off x="1148262" y="2833053"/>
            <a:ext cx="342900" cy="342900"/>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メイリオ" panose="020B0604030504040204" pitchFamily="50" charset="-128"/>
              <a:ea typeface="メイリオ" panose="020B0604030504040204" pitchFamily="50" charset="-128"/>
            </a:endParaRPr>
          </a:p>
        </p:txBody>
      </p:sp>
      <p:sp>
        <p:nvSpPr>
          <p:cNvPr id="13" name="Line 14">
            <a:extLst>
              <a:ext uri="{FF2B5EF4-FFF2-40B4-BE49-F238E27FC236}">
                <a16:creationId xmlns:a16="http://schemas.microsoft.com/office/drawing/2014/main" id="{DAC614AD-55B0-8F99-914B-0BE51DABA322}"/>
              </a:ext>
            </a:extLst>
          </p:cNvPr>
          <p:cNvSpPr>
            <a:spLocks noChangeShapeType="1"/>
          </p:cNvSpPr>
          <p:nvPr/>
        </p:nvSpPr>
        <p:spPr bwMode="auto">
          <a:xfrm>
            <a:off x="2737350" y="4311015"/>
            <a:ext cx="3175" cy="822325"/>
          </a:xfrm>
          <a:prstGeom prst="line">
            <a:avLst/>
          </a:prstGeom>
          <a:noFill/>
          <a:ln w="9525" cap="flat" cmpd="sng">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メイリオ" panose="020B0604030504040204" pitchFamily="50" charset="-128"/>
              <a:ea typeface="メイリオ" panose="020B0604030504040204" pitchFamily="50" charset="-128"/>
            </a:endParaRPr>
          </a:p>
        </p:txBody>
      </p:sp>
      <p:sp>
        <p:nvSpPr>
          <p:cNvPr id="14" name="Line 15">
            <a:extLst>
              <a:ext uri="{FF2B5EF4-FFF2-40B4-BE49-F238E27FC236}">
                <a16:creationId xmlns:a16="http://schemas.microsoft.com/office/drawing/2014/main" id="{8982AF08-3AB5-7D9C-2386-55F1084CD496}"/>
              </a:ext>
            </a:extLst>
          </p:cNvPr>
          <p:cNvSpPr>
            <a:spLocks noChangeShapeType="1"/>
          </p:cNvSpPr>
          <p:nvPr/>
        </p:nvSpPr>
        <p:spPr bwMode="auto">
          <a:xfrm>
            <a:off x="4170862" y="3148965"/>
            <a:ext cx="3175" cy="819150"/>
          </a:xfrm>
          <a:prstGeom prst="line">
            <a:avLst/>
          </a:prstGeom>
          <a:noFill/>
          <a:ln w="9525" cap="flat" cmpd="sng">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メイリオ" panose="020B0604030504040204" pitchFamily="50" charset="-128"/>
              <a:ea typeface="メイリオ" panose="020B0604030504040204" pitchFamily="50" charset="-128"/>
            </a:endParaRPr>
          </a:p>
        </p:txBody>
      </p:sp>
      <p:sp>
        <p:nvSpPr>
          <p:cNvPr id="15" name="Line 16">
            <a:extLst>
              <a:ext uri="{FF2B5EF4-FFF2-40B4-BE49-F238E27FC236}">
                <a16:creationId xmlns:a16="http://schemas.microsoft.com/office/drawing/2014/main" id="{798DDBEA-5D43-7CE3-05D1-14A64DBAEA90}"/>
              </a:ext>
            </a:extLst>
          </p:cNvPr>
          <p:cNvSpPr>
            <a:spLocks noChangeShapeType="1"/>
          </p:cNvSpPr>
          <p:nvPr/>
        </p:nvSpPr>
        <p:spPr bwMode="auto">
          <a:xfrm>
            <a:off x="5594850" y="4295140"/>
            <a:ext cx="0" cy="822325"/>
          </a:xfrm>
          <a:prstGeom prst="line">
            <a:avLst/>
          </a:prstGeom>
          <a:noFill/>
          <a:ln w="9525" cap="flat" cmpd="sng">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メイリオ" panose="020B0604030504040204" pitchFamily="50" charset="-128"/>
              <a:ea typeface="メイリオ" panose="020B0604030504040204" pitchFamily="50" charset="-128"/>
            </a:endParaRPr>
          </a:p>
        </p:txBody>
      </p:sp>
      <p:sp>
        <p:nvSpPr>
          <p:cNvPr id="16" name="Line 17">
            <a:extLst>
              <a:ext uri="{FF2B5EF4-FFF2-40B4-BE49-F238E27FC236}">
                <a16:creationId xmlns:a16="http://schemas.microsoft.com/office/drawing/2014/main" id="{88C87ACE-01DD-226F-2C71-22A510C83FC3}"/>
              </a:ext>
            </a:extLst>
          </p:cNvPr>
          <p:cNvSpPr>
            <a:spLocks noChangeShapeType="1"/>
          </p:cNvSpPr>
          <p:nvPr/>
        </p:nvSpPr>
        <p:spPr bwMode="auto">
          <a:xfrm>
            <a:off x="7022012" y="3148965"/>
            <a:ext cx="1588" cy="819150"/>
          </a:xfrm>
          <a:prstGeom prst="line">
            <a:avLst/>
          </a:prstGeom>
          <a:noFill/>
          <a:ln w="9525" cap="flat" cmpd="sng">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メイリオ" panose="020B0604030504040204" pitchFamily="50" charset="-128"/>
              <a:ea typeface="メイリオ" panose="020B0604030504040204" pitchFamily="50" charset="-128"/>
            </a:endParaRPr>
          </a:p>
        </p:txBody>
      </p:sp>
      <p:sp>
        <p:nvSpPr>
          <p:cNvPr id="17" name="Line 18">
            <a:extLst>
              <a:ext uri="{FF2B5EF4-FFF2-40B4-BE49-F238E27FC236}">
                <a16:creationId xmlns:a16="http://schemas.microsoft.com/office/drawing/2014/main" id="{C8E47B72-0198-3AB7-E6EC-AA8FAA44551C}"/>
              </a:ext>
            </a:extLst>
          </p:cNvPr>
          <p:cNvSpPr>
            <a:spLocks noChangeShapeType="1"/>
          </p:cNvSpPr>
          <p:nvPr/>
        </p:nvSpPr>
        <p:spPr bwMode="auto">
          <a:xfrm>
            <a:off x="8438062" y="4295140"/>
            <a:ext cx="0" cy="822325"/>
          </a:xfrm>
          <a:prstGeom prst="line">
            <a:avLst/>
          </a:prstGeom>
          <a:noFill/>
          <a:ln w="9525" cap="flat" cmpd="sng">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メイリオ" panose="020B0604030504040204" pitchFamily="50" charset="-128"/>
              <a:ea typeface="メイリオ" panose="020B0604030504040204" pitchFamily="50" charset="-128"/>
            </a:endParaRPr>
          </a:p>
        </p:txBody>
      </p:sp>
      <p:sp>
        <p:nvSpPr>
          <p:cNvPr id="18" name="Line 19">
            <a:extLst>
              <a:ext uri="{FF2B5EF4-FFF2-40B4-BE49-F238E27FC236}">
                <a16:creationId xmlns:a16="http://schemas.microsoft.com/office/drawing/2014/main" id="{08DDD354-C16C-EF38-7879-25B514FE5159}"/>
              </a:ext>
            </a:extLst>
          </p:cNvPr>
          <p:cNvSpPr>
            <a:spLocks noChangeShapeType="1"/>
          </p:cNvSpPr>
          <p:nvPr/>
        </p:nvSpPr>
        <p:spPr bwMode="auto">
          <a:xfrm>
            <a:off x="9847762" y="3148965"/>
            <a:ext cx="0" cy="819150"/>
          </a:xfrm>
          <a:prstGeom prst="line">
            <a:avLst/>
          </a:prstGeom>
          <a:noFill/>
          <a:ln w="9525" cap="flat" cmpd="sng">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メイリオ" panose="020B0604030504040204" pitchFamily="50" charset="-128"/>
              <a:ea typeface="メイリオ" panose="020B0604030504040204" pitchFamily="50" charset="-128"/>
            </a:endParaRPr>
          </a:p>
        </p:txBody>
      </p:sp>
      <p:sp>
        <p:nvSpPr>
          <p:cNvPr id="19" name="Oval 20">
            <a:extLst>
              <a:ext uri="{FF2B5EF4-FFF2-40B4-BE49-F238E27FC236}">
                <a16:creationId xmlns:a16="http://schemas.microsoft.com/office/drawing/2014/main" id="{CC62E28A-48F4-AE3F-26FE-F5822B5F03D1}"/>
              </a:ext>
            </a:extLst>
          </p:cNvPr>
          <p:cNvSpPr>
            <a:spLocks noChangeArrowheads="1"/>
          </p:cNvSpPr>
          <p:nvPr/>
        </p:nvSpPr>
        <p:spPr bwMode="auto">
          <a:xfrm>
            <a:off x="4007350" y="2806065"/>
            <a:ext cx="344487" cy="342900"/>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メイリオ" panose="020B0604030504040204" pitchFamily="50" charset="-128"/>
              <a:ea typeface="メイリオ" panose="020B0604030504040204" pitchFamily="50" charset="-128"/>
            </a:endParaRPr>
          </a:p>
        </p:txBody>
      </p:sp>
      <p:sp>
        <p:nvSpPr>
          <p:cNvPr id="20" name="Oval 21">
            <a:extLst>
              <a:ext uri="{FF2B5EF4-FFF2-40B4-BE49-F238E27FC236}">
                <a16:creationId xmlns:a16="http://schemas.microsoft.com/office/drawing/2014/main" id="{D6C941E0-F028-8D41-4CD7-7F2F6A4D6687}"/>
              </a:ext>
            </a:extLst>
          </p:cNvPr>
          <p:cNvSpPr>
            <a:spLocks noChangeArrowheads="1"/>
          </p:cNvSpPr>
          <p:nvPr/>
        </p:nvSpPr>
        <p:spPr bwMode="auto">
          <a:xfrm>
            <a:off x="2573837" y="5117465"/>
            <a:ext cx="342900" cy="342900"/>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メイリオ" panose="020B0604030504040204" pitchFamily="50" charset="-128"/>
              <a:ea typeface="メイリオ" panose="020B0604030504040204" pitchFamily="50" charset="-128"/>
            </a:endParaRPr>
          </a:p>
        </p:txBody>
      </p:sp>
      <p:sp>
        <p:nvSpPr>
          <p:cNvPr id="21" name="Oval 22">
            <a:extLst>
              <a:ext uri="{FF2B5EF4-FFF2-40B4-BE49-F238E27FC236}">
                <a16:creationId xmlns:a16="http://schemas.microsoft.com/office/drawing/2014/main" id="{7EE63750-8571-AD23-4A55-1D6B303ED517}"/>
              </a:ext>
            </a:extLst>
          </p:cNvPr>
          <p:cNvSpPr>
            <a:spLocks noChangeArrowheads="1"/>
          </p:cNvSpPr>
          <p:nvPr/>
        </p:nvSpPr>
        <p:spPr bwMode="auto">
          <a:xfrm>
            <a:off x="5421812" y="5133340"/>
            <a:ext cx="342900" cy="342900"/>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メイリオ" panose="020B0604030504040204" pitchFamily="50" charset="-128"/>
              <a:ea typeface="メイリオ" panose="020B0604030504040204" pitchFamily="50" charset="-128"/>
            </a:endParaRPr>
          </a:p>
        </p:txBody>
      </p:sp>
      <p:sp>
        <p:nvSpPr>
          <p:cNvPr id="22" name="Oval 23">
            <a:extLst>
              <a:ext uri="{FF2B5EF4-FFF2-40B4-BE49-F238E27FC236}">
                <a16:creationId xmlns:a16="http://schemas.microsoft.com/office/drawing/2014/main" id="{AC308DAB-7C8B-F80A-3B0B-3E2DCECED402}"/>
              </a:ext>
            </a:extLst>
          </p:cNvPr>
          <p:cNvSpPr>
            <a:spLocks noChangeArrowheads="1"/>
          </p:cNvSpPr>
          <p:nvPr/>
        </p:nvSpPr>
        <p:spPr bwMode="auto">
          <a:xfrm>
            <a:off x="6850562" y="2802890"/>
            <a:ext cx="341313" cy="342900"/>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メイリオ" panose="020B0604030504040204" pitchFamily="50" charset="-128"/>
              <a:ea typeface="メイリオ" panose="020B0604030504040204" pitchFamily="50" charset="-128"/>
            </a:endParaRPr>
          </a:p>
        </p:txBody>
      </p:sp>
      <p:sp>
        <p:nvSpPr>
          <p:cNvPr id="23" name="Oval 24">
            <a:extLst>
              <a:ext uri="{FF2B5EF4-FFF2-40B4-BE49-F238E27FC236}">
                <a16:creationId xmlns:a16="http://schemas.microsoft.com/office/drawing/2014/main" id="{A0407E52-4BC2-D152-57F3-FEA2AE4966F0}"/>
              </a:ext>
            </a:extLst>
          </p:cNvPr>
          <p:cNvSpPr>
            <a:spLocks noChangeArrowheads="1"/>
          </p:cNvSpPr>
          <p:nvPr/>
        </p:nvSpPr>
        <p:spPr bwMode="auto">
          <a:xfrm>
            <a:off x="8276137" y="5100003"/>
            <a:ext cx="342900" cy="342900"/>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メイリオ" panose="020B0604030504040204" pitchFamily="50" charset="-128"/>
              <a:ea typeface="メイリオ" panose="020B0604030504040204" pitchFamily="50" charset="-128"/>
            </a:endParaRPr>
          </a:p>
        </p:txBody>
      </p:sp>
      <p:sp>
        <p:nvSpPr>
          <p:cNvPr id="24" name="Text Box 25">
            <a:extLst>
              <a:ext uri="{FF2B5EF4-FFF2-40B4-BE49-F238E27FC236}">
                <a16:creationId xmlns:a16="http://schemas.microsoft.com/office/drawing/2014/main" id="{B6C76AC0-0ACB-9135-7298-42625A7F1263}"/>
              </a:ext>
            </a:extLst>
          </p:cNvPr>
          <p:cNvSpPr txBox="1">
            <a:spLocks noChangeArrowheads="1"/>
          </p:cNvSpPr>
          <p:nvPr/>
        </p:nvSpPr>
        <p:spPr bwMode="auto">
          <a:xfrm>
            <a:off x="214585" y="2055223"/>
            <a:ext cx="2210254" cy="712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156803" tIns="78402" rIns="156803" bIns="78402">
            <a:spAutoFit/>
          </a:bodyPr>
          <a:lstStyle/>
          <a:p>
            <a:pPr algn="ctr"/>
            <a:r>
              <a:rPr lang="ja-JP" altLang="en-US" dirty="0">
                <a:solidFill>
                  <a:schemeClr val="bg1"/>
                </a:solidFill>
                <a:latin typeface="メイリオ" panose="020B0604030504040204" pitchFamily="50" charset="-128"/>
                <a:ea typeface="メイリオ" panose="020B0604030504040204" pitchFamily="50" charset="-128"/>
              </a:rPr>
              <a:t>株価の日次データ取得</a:t>
            </a:r>
            <a:endParaRPr lang="zh-CN" altLang="zh-CN" dirty="0">
              <a:solidFill>
                <a:schemeClr val="bg1"/>
              </a:solidFill>
              <a:latin typeface="メイリオ" panose="020B0604030504040204" pitchFamily="50" charset="-128"/>
              <a:ea typeface="メイリオ" panose="020B0604030504040204" pitchFamily="50" charset="-128"/>
            </a:endParaRPr>
          </a:p>
        </p:txBody>
      </p:sp>
      <p:sp>
        <p:nvSpPr>
          <p:cNvPr id="25" name="AutoShape 26">
            <a:extLst>
              <a:ext uri="{FF2B5EF4-FFF2-40B4-BE49-F238E27FC236}">
                <a16:creationId xmlns:a16="http://schemas.microsoft.com/office/drawing/2014/main" id="{E3902E29-D8DD-F8FE-E479-8C16B8C4F5F6}"/>
              </a:ext>
            </a:extLst>
          </p:cNvPr>
          <p:cNvSpPr>
            <a:spLocks noChangeArrowheads="1"/>
          </p:cNvSpPr>
          <p:nvPr/>
        </p:nvSpPr>
        <p:spPr bwMode="auto">
          <a:xfrm>
            <a:off x="10950915" y="5117465"/>
            <a:ext cx="327025" cy="330200"/>
          </a:xfrm>
          <a:prstGeom prst="diamond">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メイリオ" panose="020B0604030504040204" pitchFamily="50" charset="-128"/>
              <a:ea typeface="メイリオ" panose="020B0604030504040204" pitchFamily="50" charset="-128"/>
            </a:endParaRPr>
          </a:p>
        </p:txBody>
      </p:sp>
      <p:sp>
        <p:nvSpPr>
          <p:cNvPr id="29" name="Text Box 30">
            <a:extLst>
              <a:ext uri="{FF2B5EF4-FFF2-40B4-BE49-F238E27FC236}">
                <a16:creationId xmlns:a16="http://schemas.microsoft.com/office/drawing/2014/main" id="{D2646D18-0B86-25E4-5D74-871C96E904B5}"/>
              </a:ext>
            </a:extLst>
          </p:cNvPr>
          <p:cNvSpPr txBox="1">
            <a:spLocks noChangeArrowheads="1"/>
          </p:cNvSpPr>
          <p:nvPr/>
        </p:nvSpPr>
        <p:spPr bwMode="auto">
          <a:xfrm>
            <a:off x="1748337" y="5553484"/>
            <a:ext cx="2009775" cy="712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156803" tIns="78402" rIns="156803" bIns="78402">
            <a:spAutoFit/>
          </a:bodyPr>
          <a:lstStyle/>
          <a:p>
            <a:pPr algn="ctr"/>
            <a:r>
              <a:rPr lang="ja-JP" altLang="en-US" dirty="0">
                <a:solidFill>
                  <a:schemeClr val="bg1"/>
                </a:solidFill>
                <a:latin typeface="メイリオ" panose="020B0604030504040204" pitchFamily="50" charset="-128"/>
                <a:ea typeface="メイリオ" panose="020B0604030504040204" pitchFamily="50" charset="-128"/>
              </a:rPr>
              <a:t>テクニカル指標計算</a:t>
            </a:r>
            <a:endParaRPr lang="zh-CN" altLang="zh-CN" dirty="0">
              <a:solidFill>
                <a:schemeClr val="bg1"/>
              </a:solidFill>
              <a:latin typeface="メイリオ" panose="020B0604030504040204" pitchFamily="50" charset="-128"/>
              <a:ea typeface="メイリオ" panose="020B0604030504040204" pitchFamily="50" charset="-128"/>
            </a:endParaRPr>
          </a:p>
        </p:txBody>
      </p:sp>
      <p:sp>
        <p:nvSpPr>
          <p:cNvPr id="32" name="Text Box 30">
            <a:extLst>
              <a:ext uri="{FF2B5EF4-FFF2-40B4-BE49-F238E27FC236}">
                <a16:creationId xmlns:a16="http://schemas.microsoft.com/office/drawing/2014/main" id="{F571396D-2D1F-7EA5-8319-7C21CFB0A259}"/>
              </a:ext>
            </a:extLst>
          </p:cNvPr>
          <p:cNvSpPr txBox="1">
            <a:spLocks noChangeArrowheads="1"/>
          </p:cNvSpPr>
          <p:nvPr/>
        </p:nvSpPr>
        <p:spPr bwMode="auto">
          <a:xfrm>
            <a:off x="3470433" y="2020389"/>
            <a:ext cx="1490663" cy="712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spAutoFit/>
          </a:bodyPr>
          <a:lstStyle/>
          <a:p>
            <a:pPr algn="ctr"/>
            <a:r>
              <a:rPr lang="ja-JP" altLang="en-US" dirty="0">
                <a:solidFill>
                  <a:schemeClr val="bg1"/>
                </a:solidFill>
                <a:latin typeface="メイリオ" panose="020B0604030504040204" pitchFamily="50" charset="-128"/>
                <a:ea typeface="メイリオ" panose="020B0604030504040204" pitchFamily="50" charset="-128"/>
              </a:rPr>
              <a:t>データ</a:t>
            </a:r>
            <a:endParaRPr lang="en-US" altLang="ja-JP" dirty="0">
              <a:solidFill>
                <a:schemeClr val="bg1"/>
              </a:solidFill>
              <a:latin typeface="メイリオ" panose="020B0604030504040204" pitchFamily="50" charset="-128"/>
              <a:ea typeface="メイリオ" panose="020B0604030504040204" pitchFamily="50" charset="-128"/>
            </a:endParaRPr>
          </a:p>
          <a:p>
            <a:pPr algn="ctr"/>
            <a:r>
              <a:rPr lang="ja-JP" altLang="en-US" dirty="0">
                <a:solidFill>
                  <a:schemeClr val="bg1"/>
                </a:solidFill>
                <a:latin typeface="メイリオ" panose="020B0604030504040204" pitchFamily="50" charset="-128"/>
                <a:ea typeface="メイリオ" panose="020B0604030504040204" pitchFamily="50" charset="-128"/>
              </a:rPr>
              <a:t>正規化</a:t>
            </a:r>
            <a:endParaRPr lang="zh-CN" altLang="zh-CN" dirty="0">
              <a:solidFill>
                <a:schemeClr val="bg1"/>
              </a:solidFill>
              <a:latin typeface="メイリオ" panose="020B0604030504040204" pitchFamily="50" charset="-128"/>
              <a:ea typeface="メイリオ" panose="020B0604030504040204" pitchFamily="50" charset="-128"/>
            </a:endParaRPr>
          </a:p>
        </p:txBody>
      </p:sp>
      <p:sp>
        <p:nvSpPr>
          <p:cNvPr id="33" name="Text Box 30">
            <a:extLst>
              <a:ext uri="{FF2B5EF4-FFF2-40B4-BE49-F238E27FC236}">
                <a16:creationId xmlns:a16="http://schemas.microsoft.com/office/drawing/2014/main" id="{0B2EB70A-0D5A-C8F9-C197-DB2FC34157DA}"/>
              </a:ext>
            </a:extLst>
          </p:cNvPr>
          <p:cNvSpPr txBox="1">
            <a:spLocks noChangeArrowheads="1"/>
          </p:cNvSpPr>
          <p:nvPr/>
        </p:nvSpPr>
        <p:spPr bwMode="auto">
          <a:xfrm>
            <a:off x="4847930" y="5517835"/>
            <a:ext cx="1490663" cy="712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6803" tIns="78402" rIns="156803" bIns="78402">
            <a:spAutoFit/>
          </a:bodyPr>
          <a:lstStyle/>
          <a:p>
            <a:pPr algn="ctr"/>
            <a:r>
              <a:rPr lang="ja-JP" altLang="en-US" dirty="0">
                <a:solidFill>
                  <a:schemeClr val="bg1"/>
                </a:solidFill>
                <a:latin typeface="メイリオ" panose="020B0604030504040204" pitchFamily="50" charset="-128"/>
                <a:ea typeface="メイリオ" panose="020B0604030504040204" pitchFamily="50" charset="-128"/>
              </a:rPr>
              <a:t>データ</a:t>
            </a:r>
            <a:endParaRPr lang="en-US" altLang="ja-JP" dirty="0">
              <a:solidFill>
                <a:schemeClr val="bg1"/>
              </a:solidFill>
              <a:latin typeface="メイリオ" panose="020B0604030504040204" pitchFamily="50" charset="-128"/>
              <a:ea typeface="メイリオ" panose="020B0604030504040204" pitchFamily="50" charset="-128"/>
            </a:endParaRPr>
          </a:p>
          <a:p>
            <a:pPr algn="ctr"/>
            <a:r>
              <a:rPr lang="ja-JP" altLang="en-US" dirty="0">
                <a:solidFill>
                  <a:schemeClr val="bg1"/>
                </a:solidFill>
                <a:latin typeface="メイリオ" panose="020B0604030504040204" pitchFamily="50" charset="-128"/>
                <a:ea typeface="メイリオ" panose="020B0604030504040204" pitchFamily="50" charset="-128"/>
              </a:rPr>
              <a:t>整形</a:t>
            </a:r>
            <a:endParaRPr lang="en-US" altLang="ja-JP" dirty="0">
              <a:solidFill>
                <a:schemeClr val="bg1"/>
              </a:solidFill>
              <a:latin typeface="メイリオ" panose="020B0604030504040204" pitchFamily="50" charset="-128"/>
              <a:ea typeface="メイリオ" panose="020B0604030504040204" pitchFamily="50" charset="-128"/>
            </a:endParaRPr>
          </a:p>
        </p:txBody>
      </p:sp>
      <p:sp>
        <p:nvSpPr>
          <p:cNvPr id="34" name="Text Box 30">
            <a:extLst>
              <a:ext uri="{FF2B5EF4-FFF2-40B4-BE49-F238E27FC236}">
                <a16:creationId xmlns:a16="http://schemas.microsoft.com/office/drawing/2014/main" id="{E6C39508-074A-E4C2-A74E-9A039A143236}"/>
              </a:ext>
            </a:extLst>
          </p:cNvPr>
          <p:cNvSpPr txBox="1">
            <a:spLocks noChangeArrowheads="1"/>
          </p:cNvSpPr>
          <p:nvPr/>
        </p:nvSpPr>
        <p:spPr bwMode="auto">
          <a:xfrm>
            <a:off x="6183402" y="2066584"/>
            <a:ext cx="1709875" cy="712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156803" tIns="78402" rIns="156803" bIns="78402">
            <a:spAutoFit/>
          </a:bodyPr>
          <a:lstStyle/>
          <a:p>
            <a:pPr algn="ctr"/>
            <a:r>
              <a:rPr lang="ja-JP" altLang="en-US" dirty="0">
                <a:solidFill>
                  <a:schemeClr val="bg1"/>
                </a:solidFill>
                <a:latin typeface="メイリオ" panose="020B0604030504040204" pitchFamily="50" charset="-128"/>
                <a:ea typeface="メイリオ" panose="020B0604030504040204" pitchFamily="50" charset="-128"/>
              </a:rPr>
              <a:t>モデル</a:t>
            </a:r>
            <a:endParaRPr lang="en-US" altLang="ja-JP" dirty="0">
              <a:solidFill>
                <a:schemeClr val="bg1"/>
              </a:solidFill>
              <a:latin typeface="メイリオ" panose="020B0604030504040204" pitchFamily="50" charset="-128"/>
              <a:ea typeface="メイリオ" panose="020B0604030504040204" pitchFamily="50" charset="-128"/>
            </a:endParaRPr>
          </a:p>
          <a:p>
            <a:pPr algn="ctr"/>
            <a:r>
              <a:rPr lang="ja-JP" altLang="en-US" dirty="0">
                <a:solidFill>
                  <a:schemeClr val="bg1"/>
                </a:solidFill>
                <a:latin typeface="メイリオ" panose="020B0604030504040204" pitchFamily="50" charset="-128"/>
                <a:ea typeface="メイリオ" panose="020B0604030504040204" pitchFamily="50" charset="-128"/>
              </a:rPr>
              <a:t>作成</a:t>
            </a:r>
            <a:endParaRPr lang="en-US" altLang="ja-JP" dirty="0">
              <a:solidFill>
                <a:schemeClr val="bg1"/>
              </a:solidFill>
              <a:latin typeface="メイリオ" panose="020B0604030504040204" pitchFamily="50" charset="-128"/>
              <a:ea typeface="メイリオ" panose="020B0604030504040204" pitchFamily="50" charset="-128"/>
            </a:endParaRPr>
          </a:p>
        </p:txBody>
      </p:sp>
      <p:sp>
        <p:nvSpPr>
          <p:cNvPr id="35" name="Text Box 30">
            <a:extLst>
              <a:ext uri="{FF2B5EF4-FFF2-40B4-BE49-F238E27FC236}">
                <a16:creationId xmlns:a16="http://schemas.microsoft.com/office/drawing/2014/main" id="{1B3C85FE-C178-0D2B-53ED-A44568E7496E}"/>
              </a:ext>
            </a:extLst>
          </p:cNvPr>
          <p:cNvSpPr txBox="1">
            <a:spLocks noChangeArrowheads="1"/>
          </p:cNvSpPr>
          <p:nvPr/>
        </p:nvSpPr>
        <p:spPr bwMode="auto">
          <a:xfrm>
            <a:off x="7583124" y="5471640"/>
            <a:ext cx="1709875" cy="435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156803" tIns="78402" rIns="156803" bIns="78402">
            <a:spAutoFit/>
          </a:bodyPr>
          <a:lstStyle/>
          <a:p>
            <a:pPr algn="ctr"/>
            <a:r>
              <a:rPr lang="ja-JP" altLang="en-US" dirty="0">
                <a:solidFill>
                  <a:schemeClr val="bg1"/>
                </a:solidFill>
                <a:latin typeface="メイリオ" panose="020B0604030504040204" pitchFamily="50" charset="-128"/>
                <a:ea typeface="メイリオ" panose="020B0604030504040204" pitchFamily="50" charset="-128"/>
              </a:rPr>
              <a:t>モデル学習</a:t>
            </a:r>
            <a:endParaRPr lang="en-US" altLang="ja-JP" dirty="0">
              <a:solidFill>
                <a:schemeClr val="bg1"/>
              </a:solidFill>
              <a:latin typeface="メイリオ" panose="020B0604030504040204" pitchFamily="50" charset="-128"/>
              <a:ea typeface="メイリオ" panose="020B0604030504040204" pitchFamily="50" charset="-128"/>
            </a:endParaRPr>
          </a:p>
        </p:txBody>
      </p:sp>
      <p:sp>
        <p:nvSpPr>
          <p:cNvPr id="36" name="Text Box 30">
            <a:extLst>
              <a:ext uri="{FF2B5EF4-FFF2-40B4-BE49-F238E27FC236}">
                <a16:creationId xmlns:a16="http://schemas.microsoft.com/office/drawing/2014/main" id="{6D43FD36-0CFB-64B5-92A6-C5B3D0977E67}"/>
              </a:ext>
            </a:extLst>
          </p:cNvPr>
          <p:cNvSpPr txBox="1">
            <a:spLocks noChangeArrowheads="1"/>
          </p:cNvSpPr>
          <p:nvPr/>
        </p:nvSpPr>
        <p:spPr bwMode="auto">
          <a:xfrm>
            <a:off x="10259489" y="5460365"/>
            <a:ext cx="1709875" cy="712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156803" tIns="78402" rIns="156803" bIns="78402">
            <a:spAutoFit/>
          </a:bodyPr>
          <a:lstStyle/>
          <a:p>
            <a:pPr algn="ctr"/>
            <a:r>
              <a:rPr lang="ja-JP" altLang="en-US" dirty="0">
                <a:solidFill>
                  <a:schemeClr val="bg1"/>
                </a:solidFill>
                <a:latin typeface="メイリオ" panose="020B0604030504040204" pitchFamily="50" charset="-128"/>
                <a:ea typeface="メイリオ" panose="020B0604030504040204" pitchFamily="50" charset="-128"/>
              </a:rPr>
              <a:t>モデル評価</a:t>
            </a:r>
            <a:endParaRPr lang="en-US" altLang="ja-JP" dirty="0">
              <a:solidFill>
                <a:schemeClr val="bg1"/>
              </a:solidFill>
              <a:latin typeface="メイリオ" panose="020B0604030504040204" pitchFamily="50" charset="-128"/>
              <a:ea typeface="メイリオ" panose="020B0604030504040204" pitchFamily="50" charset="-128"/>
            </a:endParaRPr>
          </a:p>
          <a:p>
            <a:pPr algn="ctr"/>
            <a:endParaRPr lang="en-US" altLang="ja-JP" dirty="0">
              <a:solidFill>
                <a:schemeClr val="bg1"/>
              </a:solidFill>
              <a:latin typeface="メイリオ" panose="020B0604030504040204" pitchFamily="50" charset="-128"/>
              <a:ea typeface="メイリオ" panose="020B0604030504040204" pitchFamily="50" charset="-128"/>
            </a:endParaRPr>
          </a:p>
        </p:txBody>
      </p:sp>
      <p:sp>
        <p:nvSpPr>
          <p:cNvPr id="37" name="Oval 10">
            <a:extLst>
              <a:ext uri="{FF2B5EF4-FFF2-40B4-BE49-F238E27FC236}">
                <a16:creationId xmlns:a16="http://schemas.microsoft.com/office/drawing/2014/main" id="{8A50F9C7-CC35-0801-6E3D-2F2456DD84D1}"/>
              </a:ext>
            </a:extLst>
          </p:cNvPr>
          <p:cNvSpPr>
            <a:spLocks noChangeArrowheads="1"/>
          </p:cNvSpPr>
          <p:nvPr/>
        </p:nvSpPr>
        <p:spPr bwMode="auto">
          <a:xfrm>
            <a:off x="10950915" y="3968115"/>
            <a:ext cx="344488" cy="342900"/>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メイリオ" panose="020B0604030504040204" pitchFamily="50" charset="-128"/>
              <a:ea typeface="メイリオ" panose="020B0604030504040204" pitchFamily="50" charset="-128"/>
            </a:endParaRPr>
          </a:p>
        </p:txBody>
      </p:sp>
      <p:sp>
        <p:nvSpPr>
          <p:cNvPr id="38" name="Line 18">
            <a:extLst>
              <a:ext uri="{FF2B5EF4-FFF2-40B4-BE49-F238E27FC236}">
                <a16:creationId xmlns:a16="http://schemas.microsoft.com/office/drawing/2014/main" id="{BF048B55-EAAE-E090-C822-44114B9931B2}"/>
              </a:ext>
            </a:extLst>
          </p:cNvPr>
          <p:cNvSpPr>
            <a:spLocks noChangeShapeType="1"/>
          </p:cNvSpPr>
          <p:nvPr/>
        </p:nvSpPr>
        <p:spPr bwMode="auto">
          <a:xfrm>
            <a:off x="11116015" y="4295140"/>
            <a:ext cx="0" cy="822325"/>
          </a:xfrm>
          <a:prstGeom prst="line">
            <a:avLst/>
          </a:prstGeom>
          <a:noFill/>
          <a:ln w="9525" cap="flat" cmpd="sng">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メイリオ" panose="020B0604030504040204" pitchFamily="50" charset="-128"/>
              <a:ea typeface="メイリオ" panose="020B0604030504040204" pitchFamily="50" charset="-128"/>
            </a:endParaRPr>
          </a:p>
        </p:txBody>
      </p:sp>
      <p:sp>
        <p:nvSpPr>
          <p:cNvPr id="40" name="Text Box 30">
            <a:extLst>
              <a:ext uri="{FF2B5EF4-FFF2-40B4-BE49-F238E27FC236}">
                <a16:creationId xmlns:a16="http://schemas.microsoft.com/office/drawing/2014/main" id="{F80949B2-8439-3B52-3C05-855E2C9BA389}"/>
              </a:ext>
            </a:extLst>
          </p:cNvPr>
          <p:cNvSpPr txBox="1">
            <a:spLocks noChangeArrowheads="1"/>
          </p:cNvSpPr>
          <p:nvPr/>
        </p:nvSpPr>
        <p:spPr bwMode="auto">
          <a:xfrm>
            <a:off x="9013462" y="2051823"/>
            <a:ext cx="1709875" cy="712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156803" tIns="78402" rIns="156803" bIns="78402">
            <a:spAutoFit/>
          </a:bodyPr>
          <a:lstStyle/>
          <a:p>
            <a:pPr algn="ctr"/>
            <a:r>
              <a:rPr lang="ja-JP" altLang="en-US" dirty="0">
                <a:solidFill>
                  <a:schemeClr val="bg1"/>
                </a:solidFill>
                <a:latin typeface="メイリオ" panose="020B0604030504040204" pitchFamily="50" charset="-128"/>
                <a:ea typeface="メイリオ" panose="020B0604030504040204" pitchFamily="50" charset="-128"/>
              </a:rPr>
              <a:t>データ</a:t>
            </a:r>
            <a:endParaRPr lang="en-US" altLang="ja-JP" dirty="0">
              <a:solidFill>
                <a:schemeClr val="bg1"/>
              </a:solidFill>
              <a:latin typeface="メイリオ" panose="020B0604030504040204" pitchFamily="50" charset="-128"/>
              <a:ea typeface="メイリオ" panose="020B0604030504040204" pitchFamily="50" charset="-128"/>
            </a:endParaRPr>
          </a:p>
          <a:p>
            <a:pPr algn="ctr"/>
            <a:r>
              <a:rPr lang="ja-JP" altLang="en-US" dirty="0">
                <a:solidFill>
                  <a:schemeClr val="bg1"/>
                </a:solidFill>
                <a:latin typeface="メイリオ" panose="020B0604030504040204" pitchFamily="50" charset="-128"/>
                <a:ea typeface="メイリオ" panose="020B0604030504040204" pitchFamily="50" charset="-128"/>
              </a:rPr>
              <a:t>可視化</a:t>
            </a:r>
            <a:endParaRPr lang="en-US" altLang="ja-JP" dirty="0">
              <a:solidFill>
                <a:schemeClr val="bg1"/>
              </a:solidFill>
              <a:latin typeface="メイリオ" panose="020B0604030504040204" pitchFamily="50" charset="-128"/>
              <a:ea typeface="メイリオ" panose="020B0604030504040204" pitchFamily="50" charset="-128"/>
            </a:endParaRPr>
          </a:p>
        </p:txBody>
      </p:sp>
      <p:sp>
        <p:nvSpPr>
          <p:cNvPr id="41" name="Oval 24">
            <a:extLst>
              <a:ext uri="{FF2B5EF4-FFF2-40B4-BE49-F238E27FC236}">
                <a16:creationId xmlns:a16="http://schemas.microsoft.com/office/drawing/2014/main" id="{2A87EA5C-4D32-AB1B-139F-46166131C619}"/>
              </a:ext>
            </a:extLst>
          </p:cNvPr>
          <p:cNvSpPr>
            <a:spLocks noChangeArrowheads="1"/>
          </p:cNvSpPr>
          <p:nvPr/>
        </p:nvSpPr>
        <p:spPr bwMode="auto">
          <a:xfrm>
            <a:off x="9700125" y="2840739"/>
            <a:ext cx="342900" cy="342900"/>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メイリオ" panose="020B0604030504040204" pitchFamily="50" charset="-128"/>
              <a:ea typeface="メイリオ" panose="020B0604030504040204" pitchFamily="50" charset="-128"/>
            </a:endParaRPr>
          </a:p>
        </p:txBody>
      </p:sp>
      <p:sp>
        <p:nvSpPr>
          <p:cNvPr id="42" name="正方形/長方形 41">
            <a:extLst>
              <a:ext uri="{FF2B5EF4-FFF2-40B4-BE49-F238E27FC236}">
                <a16:creationId xmlns:a16="http://schemas.microsoft.com/office/drawing/2014/main" id="{9C1D469F-FE31-9C71-28AF-D71919AB74A7}"/>
              </a:ext>
            </a:extLst>
          </p:cNvPr>
          <p:cNvSpPr/>
          <p:nvPr/>
        </p:nvSpPr>
        <p:spPr>
          <a:xfrm>
            <a:off x="363583" y="1915885"/>
            <a:ext cx="5952714" cy="4358639"/>
          </a:xfrm>
          <a:prstGeom prst="rect">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4" name="Text Box 30">
            <a:extLst>
              <a:ext uri="{FF2B5EF4-FFF2-40B4-BE49-F238E27FC236}">
                <a16:creationId xmlns:a16="http://schemas.microsoft.com/office/drawing/2014/main" id="{9903DB38-D84E-4715-2EB8-0826A40772CD}"/>
              </a:ext>
            </a:extLst>
          </p:cNvPr>
          <p:cNvSpPr txBox="1">
            <a:spLocks noChangeArrowheads="1"/>
          </p:cNvSpPr>
          <p:nvPr/>
        </p:nvSpPr>
        <p:spPr bwMode="auto">
          <a:xfrm>
            <a:off x="4505735" y="1464676"/>
            <a:ext cx="2025694" cy="435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156803" tIns="78402" rIns="156803" bIns="78402">
            <a:spAutoFit/>
          </a:bodyPr>
          <a:lstStyle/>
          <a:p>
            <a:pPr algn="ctr"/>
            <a:r>
              <a:rPr lang="ja-JP" altLang="en-US" dirty="0">
                <a:solidFill>
                  <a:schemeClr val="bg1"/>
                </a:solidFill>
                <a:latin typeface="メイリオ" panose="020B0604030504040204" pitchFamily="50" charset="-128"/>
                <a:ea typeface="メイリオ" panose="020B0604030504040204" pitchFamily="50" charset="-128"/>
              </a:rPr>
              <a:t>入力データ作成</a:t>
            </a:r>
            <a:endParaRPr lang="zh-CN" altLang="zh-CN" dirty="0">
              <a:solidFill>
                <a:schemeClr val="bg1"/>
              </a:solidFill>
              <a:latin typeface="メイリオ" panose="020B0604030504040204" pitchFamily="50" charset="-128"/>
              <a:ea typeface="メイリオ" panose="020B0604030504040204" pitchFamily="50" charset="-128"/>
            </a:endParaRPr>
          </a:p>
        </p:txBody>
      </p:sp>
      <p:sp>
        <p:nvSpPr>
          <p:cNvPr id="26" name="スライド番号プレースホルダー 25">
            <a:extLst>
              <a:ext uri="{FF2B5EF4-FFF2-40B4-BE49-F238E27FC236}">
                <a16:creationId xmlns:a16="http://schemas.microsoft.com/office/drawing/2014/main" id="{5BEDFA9B-BC84-4905-9228-B0C8EB86256D}"/>
              </a:ext>
            </a:extLst>
          </p:cNvPr>
          <p:cNvSpPr>
            <a:spLocks noGrp="1"/>
          </p:cNvSpPr>
          <p:nvPr>
            <p:ph type="sldNum" sz="quarter" idx="12"/>
          </p:nvPr>
        </p:nvSpPr>
        <p:spPr/>
        <p:txBody>
          <a:bodyPr/>
          <a:lstStyle/>
          <a:p>
            <a:fld id="{2F1CC5B5-FFF3-4B2E-BBE1-EC3F4B2858E4}" type="slidenum">
              <a:rPr kumimoji="1" lang="ja-JP" altLang="en-US" smtClean="0"/>
              <a:t>9</a:t>
            </a:fld>
            <a:endParaRPr kumimoji="1" lang="ja-JP" altLang="en-US" dirty="0"/>
          </a:p>
        </p:txBody>
      </p:sp>
    </p:spTree>
    <p:extLst>
      <p:ext uri="{BB962C8B-B14F-4D97-AF65-F5344CB8AC3E}">
        <p14:creationId xmlns:p14="http://schemas.microsoft.com/office/powerpoint/2010/main" val="61367406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5400" b="1" dirty="0" smtClean="0">
            <a:solidFill>
              <a:schemeClr val="bg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1669</TotalTime>
  <Words>2523</Words>
  <Application>Microsoft Office PowerPoint</Application>
  <PresentationFormat>ワイド画面</PresentationFormat>
  <Paragraphs>265</Paragraphs>
  <Slides>28</Slides>
  <Notes>24</Notes>
  <HiddenSlides>0</HiddenSlides>
  <MMClips>0</MMClips>
  <ScaleCrop>false</ScaleCrop>
  <HeadingPairs>
    <vt:vector size="8" baseType="variant">
      <vt:variant>
        <vt:lpstr>使用されているフォント</vt:lpstr>
      </vt:variant>
      <vt:variant>
        <vt:i4>8</vt:i4>
      </vt:variant>
      <vt:variant>
        <vt:lpstr>テーマ</vt:lpstr>
      </vt:variant>
      <vt:variant>
        <vt:i4>1</vt:i4>
      </vt:variant>
      <vt:variant>
        <vt:lpstr>埋め込まれた OLE サーバー</vt:lpstr>
      </vt:variant>
      <vt:variant>
        <vt:i4>1</vt:i4>
      </vt:variant>
      <vt:variant>
        <vt:lpstr>スライド タイトル</vt:lpstr>
      </vt:variant>
      <vt:variant>
        <vt:i4>28</vt:i4>
      </vt:variant>
    </vt:vector>
  </HeadingPairs>
  <TitlesOfParts>
    <vt:vector size="38" baseType="lpstr">
      <vt:lpstr>Google Sans</vt:lpstr>
      <vt:lpstr>微软雅黑</vt:lpstr>
      <vt:lpstr>ＭＳ 明朝</vt:lpstr>
      <vt:lpstr>メイリオ</vt:lpstr>
      <vt:lpstr>游ゴシック</vt:lpstr>
      <vt:lpstr>游ゴシック Light</vt:lpstr>
      <vt:lpstr>Arial</vt:lpstr>
      <vt:lpstr>Cambria Math</vt:lpstr>
      <vt:lpstr>Office テーマ</vt:lpstr>
      <vt:lpstr>Worksheet</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𝓝𝓪𝓴𝓪𝓼𝓪𝓴𝓾 𝓜𝓪𝓷𝓪𝓽𝓸</dc:creator>
  <cp:lastModifiedBy>中作　眞仁</cp:lastModifiedBy>
  <cp:revision>69</cp:revision>
  <dcterms:created xsi:type="dcterms:W3CDTF">2024-02-05T17:28:07Z</dcterms:created>
  <dcterms:modified xsi:type="dcterms:W3CDTF">2024-02-13T06:38:43Z</dcterms:modified>
</cp:coreProperties>
</file>