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98" r:id="rId2"/>
    <p:sldId id="734" r:id="rId3"/>
    <p:sldId id="768" r:id="rId4"/>
    <p:sldId id="735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61" r:id="rId14"/>
    <p:sldId id="762" r:id="rId15"/>
    <p:sldId id="763" r:id="rId16"/>
    <p:sldId id="764" r:id="rId17"/>
    <p:sldId id="765" r:id="rId18"/>
    <p:sldId id="767" r:id="rId19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7A36F"/>
    <a:srgbClr val="F8F8F8"/>
    <a:srgbClr val="FF0000"/>
    <a:srgbClr val="339933"/>
    <a:srgbClr val="006600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6" autoAdjust="0"/>
    <p:restoredTop sz="94595" autoAdjust="0"/>
  </p:normalViewPr>
  <p:slideViewPr>
    <p:cSldViewPr snapToGrid="0">
      <p:cViewPr varScale="1">
        <p:scale>
          <a:sx n="77" d="100"/>
          <a:sy n="77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06"/>
    </p:cViewPr>
  </p:sorterViewPr>
  <p:notesViewPr>
    <p:cSldViewPr snapToGrid="0">
      <p:cViewPr varScale="1">
        <p:scale>
          <a:sx n="82" d="100"/>
          <a:sy n="82" d="100"/>
        </p:scale>
        <p:origin x="-2022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Tattje" userId="72a545de6e4e6a43" providerId="LiveId" clId="{12B2B760-5726-4A2B-A3F8-70CBF8DAD19A}"/>
    <pc:docChg chg="custSel addSld delSld modSld">
      <pc:chgData name="Henk Tattje" userId="72a545de6e4e6a43" providerId="LiveId" clId="{12B2B760-5726-4A2B-A3F8-70CBF8DAD19A}" dt="2021-11-02T07:27:56.994" v="387" actId="729"/>
      <pc:docMkLst>
        <pc:docMk/>
      </pc:docMkLst>
      <pc:sldChg chg="mod modShow">
        <pc:chgData name="Henk Tattje" userId="72a545de6e4e6a43" providerId="LiveId" clId="{12B2B760-5726-4A2B-A3F8-70CBF8DAD19A}" dt="2021-10-28T12:42:58.464" v="386" actId="729"/>
        <pc:sldMkLst>
          <pc:docMk/>
          <pc:sldMk cId="1000087777" sldId="741"/>
        </pc:sldMkLst>
      </pc:sldChg>
      <pc:sldChg chg="mod modShow">
        <pc:chgData name="Henk Tattje" userId="72a545de6e4e6a43" providerId="LiveId" clId="{12B2B760-5726-4A2B-A3F8-70CBF8DAD19A}" dt="2021-11-02T07:27:56.994" v="387" actId="729"/>
        <pc:sldMkLst>
          <pc:docMk/>
          <pc:sldMk cId="3744548403" sldId="755"/>
        </pc:sldMkLst>
      </pc:sldChg>
      <pc:sldChg chg="add">
        <pc:chgData name="Henk Tattje" userId="72a545de6e4e6a43" providerId="LiveId" clId="{12B2B760-5726-4A2B-A3F8-70CBF8DAD19A}" dt="2021-10-21T13:56:44.354" v="384"/>
        <pc:sldMkLst>
          <pc:docMk/>
          <pc:sldMk cId="1127872444" sldId="760"/>
        </pc:sldMkLst>
      </pc:sldChg>
      <pc:sldChg chg="modSp mod">
        <pc:chgData name="Henk Tattje" userId="72a545de6e4e6a43" providerId="LiveId" clId="{12B2B760-5726-4A2B-A3F8-70CBF8DAD19A}" dt="2021-10-16T16:17:57.351" v="383" actId="313"/>
        <pc:sldMkLst>
          <pc:docMk/>
          <pc:sldMk cId="2802779477" sldId="768"/>
        </pc:sldMkLst>
        <pc:spChg chg="mod">
          <ac:chgData name="Henk Tattje" userId="72a545de6e4e6a43" providerId="LiveId" clId="{12B2B760-5726-4A2B-A3F8-70CBF8DAD19A}" dt="2021-10-16T16:17:57.351" v="383" actId="313"/>
          <ac:spMkLst>
            <pc:docMk/>
            <pc:sldMk cId="2802779477" sldId="768"/>
            <ac:spMk id="3" creationId="{0B7BE00B-5C28-4B52-95BD-8184E2A3F810}"/>
          </ac:spMkLst>
        </pc:spChg>
      </pc:sldChg>
      <pc:sldChg chg="modSp new mod">
        <pc:chgData name="Henk Tattje" userId="72a545de6e4e6a43" providerId="LiveId" clId="{12B2B760-5726-4A2B-A3F8-70CBF8DAD19A}" dt="2021-10-16T16:17:43.463" v="382" actId="20577"/>
        <pc:sldMkLst>
          <pc:docMk/>
          <pc:sldMk cId="4220159358" sldId="769"/>
        </pc:sldMkLst>
        <pc:spChg chg="mod">
          <ac:chgData name="Henk Tattje" userId="72a545de6e4e6a43" providerId="LiveId" clId="{12B2B760-5726-4A2B-A3F8-70CBF8DAD19A}" dt="2021-10-16T16:13:09.029" v="78" actId="20577"/>
          <ac:spMkLst>
            <pc:docMk/>
            <pc:sldMk cId="4220159358" sldId="769"/>
            <ac:spMk id="2" creationId="{0351F4A2-B417-4033-B922-072F1C33B7C3}"/>
          </ac:spMkLst>
        </pc:spChg>
        <pc:spChg chg="mod">
          <ac:chgData name="Henk Tattje" userId="72a545de6e4e6a43" providerId="LiveId" clId="{12B2B760-5726-4A2B-A3F8-70CBF8DAD19A}" dt="2021-10-16T16:17:43.463" v="382" actId="20577"/>
          <ac:spMkLst>
            <pc:docMk/>
            <pc:sldMk cId="4220159358" sldId="769"/>
            <ac:spMk id="3" creationId="{4B5CA952-9D30-43B6-A327-E276EC5070DC}"/>
          </ac:spMkLst>
        </pc:spChg>
      </pc:sldChg>
      <pc:sldChg chg="new del">
        <pc:chgData name="Henk Tattje" userId="72a545de6e4e6a43" providerId="LiveId" clId="{12B2B760-5726-4A2B-A3F8-70CBF8DAD19A}" dt="2021-10-28T12:41:22.813" v="385" actId="47"/>
        <pc:sldMkLst>
          <pc:docMk/>
          <pc:sldMk cId="3904846569" sldId="7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4ADC885-8116-439E-A577-61A5243CEC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6EF1392-86B7-4542-86A9-11763450A9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6F59457-24B5-4E46-AC5C-4C5A41CD59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1E212423-D5E0-4AEE-B8C8-9945A3D8B8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60C4F8-DA9D-4154-BB9A-9926FC5301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770BFD5-3944-4DD2-AD35-A362350286E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E86F464-C154-4128-A176-EC7963489F2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CEB3AF9-31BF-42D0-A49C-76E59344C8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noProof="0"/>
              <a:t>Klik om het opmaakprofiel van de modeltekst te bewerken</a:t>
            </a:r>
          </a:p>
          <a:p>
            <a:pPr lvl="1"/>
            <a:r>
              <a:rPr lang="nl-NL" altLang="nl-NL" noProof="0"/>
              <a:t>Tweede niveau</a:t>
            </a:r>
          </a:p>
          <a:p>
            <a:pPr lvl="2"/>
            <a:r>
              <a:rPr lang="nl-NL" altLang="nl-NL" noProof="0"/>
              <a:t>Derde niveau</a:t>
            </a:r>
          </a:p>
          <a:p>
            <a:pPr lvl="3"/>
            <a:r>
              <a:rPr lang="nl-NL" altLang="nl-NL" noProof="0"/>
              <a:t>Vierde niveau</a:t>
            </a:r>
          </a:p>
          <a:p>
            <a:pPr lvl="4"/>
            <a:r>
              <a:rPr lang="nl-NL" altLang="nl-NL" noProof="0"/>
              <a:t>Vijfde niveau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3D912EC-F5DE-4759-B43F-251DB21D88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nl-NL" altLang="nl-NL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E8A8A5F-8874-440A-805C-737837DE9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ED2B35B-398F-447B-A6DB-996191BF98A0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-afbeelding 1">
            <a:extLst>
              <a:ext uri="{FF2B5EF4-FFF2-40B4-BE49-F238E27FC236}">
                <a16:creationId xmlns:a16="http://schemas.microsoft.com/office/drawing/2014/main" id="{5367568A-D259-48AF-97F4-03BE4A94C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Tijdelijke aanduiding voor notities 2">
            <a:extLst>
              <a:ext uri="{FF2B5EF4-FFF2-40B4-BE49-F238E27FC236}">
                <a16:creationId xmlns:a16="http://schemas.microsoft.com/office/drawing/2014/main" id="{41AB09FF-3913-422B-B52A-E2987865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L" altLang="en-NL" dirty="0"/>
          </a:p>
        </p:txBody>
      </p:sp>
      <p:sp>
        <p:nvSpPr>
          <p:cNvPr id="13316" name="Tijdelijke aanduiding voor dianummer 3">
            <a:extLst>
              <a:ext uri="{FF2B5EF4-FFF2-40B4-BE49-F238E27FC236}">
                <a16:creationId xmlns:a16="http://schemas.microsoft.com/office/drawing/2014/main" id="{9410EFE8-B14E-4218-9500-2091C7973E63}"/>
              </a:ext>
            </a:extLst>
          </p:cNvPr>
          <p:cNvSpPr txBox="1">
            <a:spLocks noGrp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643828B-CE9D-4C8F-9461-5FA8EFA7F713}" type="slidenum">
              <a:rPr lang="nl-NL" altLang="nl-NL" sz="1300"/>
              <a:pPr algn="r"/>
              <a:t>1</a:t>
            </a:fld>
            <a:endParaRPr lang="nl-NL" altLang="nl-NL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A18942-9107-4A6D-A1AB-39CB23AC9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338B8D-E6C7-4C95-A76D-3017FCA1F2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0514A7-ACD4-49A6-B67A-36C6D6A9E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0F5FF-283D-47A5-8B75-CE995C03B37F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7763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91026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91026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AA742D-B9FC-4CC4-B68D-2530721308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16FA-E346-44D4-ACA2-03BC9F474F56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BC74A2-12E8-40CD-ACC9-9BED3C9DC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388709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304800" y="1300163"/>
            <a:ext cx="8534400" cy="4838700"/>
          </a:xfrm>
        </p:spPr>
        <p:txBody>
          <a:bodyPr/>
          <a:lstStyle/>
          <a:p>
            <a:pPr lvl="0"/>
            <a:endParaRPr lang="nl-NL" noProof="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2BD481-84E9-4855-BF81-CEAA329661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7167A-3555-449F-A01E-1EC6F537A0A1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892CF3-8AAA-4678-BF32-1CDC4E8A1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2233099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el, illustrati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onlineafbeelding 2"/>
          <p:cNvSpPr>
            <a:spLocks noGrp="1"/>
          </p:cNvSpPr>
          <p:nvPr>
            <p:ph type="clipArt" sz="half" idx="1"/>
          </p:nvPr>
        </p:nvSpPr>
        <p:spPr>
          <a:xfrm>
            <a:off x="304800" y="1300163"/>
            <a:ext cx="4191000" cy="4838700"/>
          </a:xfrm>
        </p:spPr>
        <p:txBody>
          <a:bodyPr/>
          <a:lstStyle/>
          <a:p>
            <a:pPr lvl="0"/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648200" y="1300163"/>
            <a:ext cx="4191000" cy="48387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15D3D4-9BD7-4A83-963F-4ED22BA392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3CE65-DDF3-4A31-8D18-85065138A389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9680-1130-42DF-8763-92D79469B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387310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F56BD1-6FB6-4ED5-8550-FD8AFAD8D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230CC4-FD65-4019-89E8-2211293889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B8461C-0153-4927-8E80-CCA7D08316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14751-CD28-4930-9D78-EFA91175981A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38186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04800" y="1300163"/>
            <a:ext cx="4191000" cy="48387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00163"/>
            <a:ext cx="4191000" cy="48387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10151-62E4-452E-A454-A073C077E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7C71A-798E-4697-9D9D-102CAD6B8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A1FD-9A61-49C8-93CC-F3A3536FF8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A3667-3698-49AB-8DC2-CDA36DC72F82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82236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oud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04800" y="1300163"/>
            <a:ext cx="4191000" cy="48387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8200" y="1300163"/>
            <a:ext cx="4191000" cy="234315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4648200" y="3795713"/>
            <a:ext cx="4191000" cy="234315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DFB962-E25B-48D5-B8A5-5387DD527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CC3B478-4B74-4157-BB89-7C6728235E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34D68C5-FD0D-4BAF-97CB-C9F4629A0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9C797-85BD-4F01-91B2-349D2F2FFCAF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69216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en vier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04800" y="1300163"/>
            <a:ext cx="4191000" cy="234315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4648200" y="1300163"/>
            <a:ext cx="4191000" cy="234315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304800" y="3795713"/>
            <a:ext cx="4191000" cy="234315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8200" y="3795713"/>
            <a:ext cx="4191000" cy="234315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D24A06-77E4-494C-A78D-CD3ADAFEB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84C246-DAB8-4B48-87F3-48DCC95F6C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2E9CCD-E202-415C-8344-F5B19595E9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23F03-2867-49C9-A062-C9EE276975DE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95592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C8619-F0CD-43E7-A7DB-C92EF507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AA98B99-CC67-4F79-A149-56E17E7BF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83FAED-C617-457B-9FF6-D6396712F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D7ADAB-F441-45CB-84C5-258944FCF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A2A5-A1C5-4A93-B544-09FDF157642A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6596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BA3383-774B-4883-B870-FBE713E24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48C75-DB23-4F56-860C-3671D4A77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7CD795-FB73-4745-84A3-52884D0CB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56EC-EABB-4A29-BB8C-8E427B097B61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4789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03193F-ECB8-4300-BFE9-D96B13574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E8F10-DB3E-4718-B213-589A57FF2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49F19F-7C54-424A-B9FD-6D429B2E9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BE68-C630-40CF-89C7-FCE11380C731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9350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04800" y="1300163"/>
            <a:ext cx="4191000" cy="48387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00163"/>
            <a:ext cx="4191000" cy="48387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9F76E-C613-4F0C-A88A-622D421CE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414D9-5B15-4DB3-9054-60AE2E1FC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83F9E-3892-41D9-BB39-C965D1A87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7FD3-01F3-4696-BA8A-2FF1CD0C3A05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59048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126049-33D4-42C9-8C65-659F0F290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5CDCA7C-F238-4943-9968-906082731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480097-7E8B-4042-B48C-4F4DFD110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E81CD-A85F-422A-A601-84DC45D20A08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0798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4EF5C24-B83F-411A-A83B-6543A9D500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4CD1-31E5-4771-A801-6E65A58A20BD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5CD0D4A-A625-42A8-8F05-FACF9F137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301944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1CCA5E-3F5A-40A9-A4C6-F40536135B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F7E7-B998-4D71-B53F-C353067BDE1D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2A86E-2237-43AA-9DBD-BFC2847B2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406998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D65B65-58AD-46F6-8FF3-554EC83623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7D022-7706-401E-B7F0-4F3496E35A49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6BAF-5B31-46EA-ACB3-22CA7BC725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7329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388917-28C1-4EE3-B5DB-3209909BD7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2484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519CC-CFBC-4055-A262-32EEE87831AD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774E59-937C-461E-9D60-752F2728D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397625"/>
            <a:ext cx="3925887" cy="336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</p:spTree>
    <p:extLst>
      <p:ext uri="{BB962C8B-B14F-4D97-AF65-F5344CB8AC3E}">
        <p14:creationId xmlns:p14="http://schemas.microsoft.com/office/powerpoint/2010/main" val="435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CFE9C"/>
            </a:gs>
            <a:gs pos="100000">
              <a:srgbClr val="D5D0F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EDCA1A-5EF9-4CF8-BBB0-78CE6933F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van de modeltitel te bewerken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BA20DD-E305-40ED-88B1-A6AD10A93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00163"/>
            <a:ext cx="8534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BD5FF0-5F18-47BE-8AFD-E61A1817D5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6550" y="6359525"/>
            <a:ext cx="1008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nl-NL" altLang="nl-NL" dirty="0"/>
              <a:t>12-6-2014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E71526-B25F-4FB1-8005-8246C4C3FC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50963" y="6343650"/>
            <a:ext cx="38274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FBCA4A-95F4-4CB3-8456-04871C97DF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494463"/>
            <a:ext cx="322263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DB65ECDD-C9E7-4E22-9502-AF62A81796CD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aft RelSQL (voor dia)">
            <a:extLst>
              <a:ext uri="{FF2B5EF4-FFF2-40B4-BE49-F238E27FC236}">
                <a16:creationId xmlns:a16="http://schemas.microsoft.com/office/drawing/2014/main" id="{41E23EDC-59C1-4CAC-A5B8-6C4E6EE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600" y="3175"/>
            <a:ext cx="981233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>
            <a:extLst>
              <a:ext uri="{FF2B5EF4-FFF2-40B4-BE49-F238E27FC236}">
                <a16:creationId xmlns:a16="http://schemas.microsoft.com/office/drawing/2014/main" id="{B6D00182-175C-4AD1-8A99-6DF93A72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788988"/>
            <a:ext cx="3343275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nl-NL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Hoofdstuk 12:</a:t>
            </a:r>
            <a:endParaRPr lang="nl-NL" altLang="nl-NL" sz="3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C15A7D-3C16-42F5-A24F-82F3081D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974850"/>
            <a:ext cx="7772400" cy="1739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nl-NL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Security</a:t>
            </a:r>
            <a:endParaRPr lang="nl-NL" altLang="nl-NL" sz="6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Meer voorbeelden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Voorbeeld 3:</a:t>
            </a:r>
          </a:p>
          <a:p>
            <a:r>
              <a:rPr lang="nl-NL" altLang="en-NL" sz="2000" dirty="0"/>
              <a:t>Geef Tom en Sofie het recht te lezen uit de tabel Klant en er rijen aan toe te voegen.</a:t>
            </a:r>
          </a:p>
          <a:p>
            <a:endParaRPr lang="nl-NL" altLang="en-NL" sz="2000" dirty="0"/>
          </a:p>
          <a:p>
            <a:r>
              <a:rPr lang="nl-NL" altLang="en-NL" sz="2000" dirty="0"/>
              <a:t>Voorbeeld 4:</a:t>
            </a:r>
          </a:p>
          <a:p>
            <a:r>
              <a:rPr lang="nl-NL" altLang="en-NL" sz="2000" dirty="0"/>
              <a:t>Geef Sofie het recht alle kolommen van Klant en de kolommen duur en prijs van Reis te wijzigen.</a:t>
            </a:r>
          </a:p>
          <a:p>
            <a:endParaRPr lang="nl-NL" altLang="en-NL" sz="2000" dirty="0"/>
          </a:p>
          <a:p>
            <a:r>
              <a:rPr lang="nl-NL" altLang="en-NL" sz="2000" dirty="0"/>
              <a:t>Voorbeeld 5:</a:t>
            </a:r>
          </a:p>
          <a:p>
            <a:r>
              <a:rPr lang="nl-NL" altLang="en-NL" sz="2000" dirty="0"/>
              <a:t>Geef Sofie alle rechten op Hemelobject.</a:t>
            </a:r>
          </a:p>
          <a:p>
            <a:endParaRPr lang="nl-NL" altLang="en-NL" sz="2000" dirty="0"/>
          </a:p>
          <a:p>
            <a:r>
              <a:rPr lang="nl-NL" altLang="en-NL" sz="2000" dirty="0"/>
              <a:t>Is stuk korter dan het equivalent: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11E8F4E-FC61-4859-BCFF-BB6F03BD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4" y="2406637"/>
            <a:ext cx="3551228" cy="29720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5AA8D122-B885-442E-8F19-E93C42CE8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4" y="3803608"/>
            <a:ext cx="3326418" cy="35055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03477C7B-C46B-4A35-9083-58D8D79D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2" y="4891703"/>
            <a:ext cx="2552921" cy="278154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830AC6CD-7F20-41AD-956D-9CB79F008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2" y="5714355"/>
            <a:ext cx="5197290" cy="2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5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Privileges terugnemen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Het SQL-commando hiervoor is REVOKE.</a:t>
            </a:r>
          </a:p>
          <a:p>
            <a:r>
              <a:rPr lang="nl-NL" altLang="en-NL" sz="2000" dirty="0"/>
              <a:t>Alleen degene die het privilege verleent heeft, is gerechtigd dit ook weer af te nemen.</a:t>
            </a:r>
          </a:p>
          <a:p>
            <a:r>
              <a:rPr lang="nl-NL" altLang="en-NL" sz="2000" dirty="0"/>
              <a:t>Voorbeeld 1:</a:t>
            </a:r>
          </a:p>
          <a:p>
            <a:r>
              <a:rPr lang="nl-NL" altLang="en-NL" sz="2000" dirty="0"/>
              <a:t>Ontneem Tom het leesrecht op Reis, Hemelobject en Bezoek.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Voorbeeld 2:</a:t>
            </a:r>
          </a:p>
          <a:p>
            <a:r>
              <a:rPr lang="nl-NL" altLang="en-NL" sz="2000" dirty="0"/>
              <a:t>Ontneem Sofie het update- en delete-recht op Hemelobject.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Sofie had de rechten verkregen via ‘all grant’. Het is dus mogelijk om privileges in dat geval afzonderlijk terug te nemen.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6" name="Afbeelding 5" descr="Afbeelding met binnen&#10;&#10;Automatisch gegenereerde beschrijving">
            <a:extLst>
              <a:ext uri="{FF2B5EF4-FFF2-40B4-BE49-F238E27FC236}">
                <a16:creationId xmlns:a16="http://schemas.microsoft.com/office/drawing/2014/main" id="{82450B53-5637-48CF-AB55-356A8BC8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3" y="3216143"/>
            <a:ext cx="2918713" cy="46486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D363A5B-8044-44FC-B09D-3F900286D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3" y="4669881"/>
            <a:ext cx="3596952" cy="2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Privileges verlenen aan alle gebruikers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Er is een speciale gebruiker, PUBLIC.</a:t>
            </a:r>
          </a:p>
          <a:p>
            <a:r>
              <a:rPr lang="nl-NL" altLang="en-NL" sz="2000" dirty="0"/>
              <a:t>Deze is in het leven geroepen om ‘iedereen’, alle huidige gebruikers en ook alle toekomstige gebruikers, bepaalde privileges te geven.</a:t>
            </a:r>
          </a:p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Geef iedereen leesrecht op de tabel Hemelobject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2B2602-60DB-4DDA-913C-42F7C75F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2" y="3223242"/>
            <a:ext cx="3849639" cy="2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1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Bedrijfsprocessen, gebruikersgroepen en rollen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Ruimtereisbureau Reijnders kent drie groepen gebruikers.</a:t>
            </a:r>
          </a:p>
          <a:p>
            <a:r>
              <a:rPr lang="nl-NL" altLang="en-NL" sz="2000" dirty="0"/>
              <a:t>Deze corresponderen met drie hoofdpersonen van de bedrijfsvoering: planning, verkoop en management.</a:t>
            </a:r>
          </a:p>
          <a:p>
            <a:pPr lvl="1"/>
            <a:r>
              <a:rPr lang="nl-NL" altLang="en-NL" sz="1600" dirty="0"/>
              <a:t>Planning zorgt dat er een verkoopproduct is: ruimtereizen.</a:t>
            </a:r>
          </a:p>
          <a:p>
            <a:pPr lvl="1"/>
            <a:r>
              <a:rPr lang="nl-NL" altLang="en-NL" sz="1600" dirty="0"/>
              <a:t>Verkoop omvat de daadwerkelijke verkoop van ruimtereizen en het onderhouden van de klantencontacten.</a:t>
            </a:r>
          </a:p>
          <a:p>
            <a:pPr lvl="1"/>
            <a:r>
              <a:rPr lang="nl-NL" altLang="en-NL" sz="1600" dirty="0"/>
              <a:t>Management omvat de sturing van andere processen.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</p:spTree>
    <p:extLst>
      <p:ext uri="{BB962C8B-B14F-4D97-AF65-F5344CB8AC3E}">
        <p14:creationId xmlns:p14="http://schemas.microsoft.com/office/powerpoint/2010/main" val="224840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Bedrijfsprocessen, gebruikersgroepen en rollen (2)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Bij elk proces hoort een gebruikersgroep en een pakket databaseprivileges.</a:t>
            </a:r>
          </a:p>
          <a:p>
            <a:r>
              <a:rPr lang="nl-NL" altLang="en-NL" sz="2000" dirty="0"/>
              <a:t>Het geheel wordt een rol genoemd.</a:t>
            </a:r>
          </a:p>
          <a:p>
            <a:r>
              <a:rPr lang="nl-NL" altLang="en-NL" sz="2000" dirty="0"/>
              <a:t>Voorbeeld voor het Ruimtereisbureau: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Lisa hoort bij twee rollen.</a:t>
            </a:r>
          </a:p>
          <a:p>
            <a:endParaRPr lang="nl-NL" altLang="en-NL" sz="1600" dirty="0"/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EEF5BCE8-F3A8-4529-A334-D2E0DA4B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4" y="2500894"/>
            <a:ext cx="4153260" cy="27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6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Bedrijfsprocessen, gebruikersgroepen en rollen (3)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Een bedrijfsproces vormt het verbindende element tussen een gebruikersgroep en een rol en geeft aan beide zijn naam.</a:t>
            </a:r>
          </a:p>
          <a:p>
            <a:r>
              <a:rPr lang="nl-NL" altLang="en-NL" sz="2000" dirty="0"/>
              <a:t>Rolnamen krijgen de prefix ‘r’ mee.</a:t>
            </a:r>
          </a:p>
          <a:p>
            <a:r>
              <a:rPr lang="nl-NL" altLang="en-NL" sz="2000" dirty="0"/>
              <a:t>Per tabel krijgt slechts één gebruikersgroep het insert- en het delete-privilege.</a:t>
            </a:r>
          </a:p>
          <a:p>
            <a:r>
              <a:rPr lang="nl-NL" altLang="en-NL" sz="2000" dirty="0"/>
              <a:t>De update-privileges zijn, per kolom, toegewezen aan één gebruikersgroep.</a:t>
            </a:r>
          </a:p>
          <a:p>
            <a:r>
              <a:rPr lang="nl-NL" altLang="en-NL" sz="2000" dirty="0"/>
              <a:t>Management update-recht op prijs,</a:t>
            </a:r>
          </a:p>
          <a:p>
            <a:r>
              <a:rPr lang="nl-NL" altLang="en-NL" sz="2000" dirty="0"/>
              <a:t>Planning bepaalt initiële prijs.</a:t>
            </a:r>
          </a:p>
          <a:p>
            <a:r>
              <a:rPr lang="nl-NL" altLang="en-NL" sz="2000" dirty="0"/>
              <a:t>Voor managers geldt in het algemeen dat zij voornamelijk leesrechten hebben en dan nog vaak via views.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</p:spTree>
    <p:extLst>
      <p:ext uri="{BB962C8B-B14F-4D97-AF65-F5344CB8AC3E}">
        <p14:creationId xmlns:p14="http://schemas.microsoft.com/office/powerpoint/2010/main" val="131700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Privileges, rollen en gebruikers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Het creëren van een rol en het toekennen ervan aan gebruikers verloopt in drie stappen, uitgevoerd door de eigenaar van de database.</a:t>
            </a:r>
          </a:p>
          <a:p>
            <a:pPr marL="857250" lvl="1" indent="-457200">
              <a:buFont typeface="+mj-lt"/>
              <a:buAutoNum type="arabicPeriod"/>
            </a:pPr>
            <a:r>
              <a:rPr lang="nl-NL" altLang="en-NL" sz="1600" dirty="0"/>
              <a:t>Creëren van een ‘lege’ rol met het CREATE ROLE-commando.</a:t>
            </a:r>
          </a:p>
          <a:p>
            <a:pPr marL="857250" lvl="1" indent="-457200">
              <a:buFont typeface="+mj-lt"/>
              <a:buAutoNum type="arabicPeriod"/>
            </a:pPr>
            <a:r>
              <a:rPr lang="nl-NL" altLang="en-NL" sz="1600" dirty="0"/>
              <a:t>Toekennen van privileges aan de rol (GRANT).</a:t>
            </a:r>
          </a:p>
          <a:p>
            <a:pPr marL="857250" lvl="1" indent="-457200">
              <a:buFont typeface="+mj-lt"/>
              <a:buAutoNum type="arabicPeriod"/>
            </a:pPr>
            <a:r>
              <a:rPr lang="nl-NL" altLang="en-NL" sz="1600" dirty="0"/>
              <a:t>Toekennen van de rol aan gebruikers. </a:t>
            </a:r>
          </a:p>
          <a:p>
            <a:r>
              <a:rPr lang="nl-NL" altLang="en-NL" sz="2000" dirty="0"/>
              <a:t>Een vierde stap wordt gedaan door de gebruikers zelf.</a:t>
            </a:r>
          </a:p>
          <a:p>
            <a:pPr marL="0" indent="0">
              <a:buNone/>
            </a:pPr>
            <a:r>
              <a:rPr lang="nl-NL" altLang="en-NL" sz="1600" dirty="0"/>
              <a:t>        4.	Inloggen als gebruiker met rol.</a:t>
            </a:r>
          </a:p>
          <a:p>
            <a:pPr marL="0" indent="0">
              <a:buNone/>
            </a:pPr>
            <a:endParaRPr lang="nl-NL" altLang="en-NL" sz="2000" dirty="0"/>
          </a:p>
          <a:p>
            <a:pPr marL="0" indent="0">
              <a:buNone/>
            </a:pPr>
            <a:r>
              <a:rPr lang="nl-NL" altLang="en-NL" sz="2000" dirty="0"/>
              <a:t>In Firebird kan slechts per datasessie over de privileges van één rol tegelijk worden beschikt.</a:t>
            </a:r>
          </a:p>
          <a:p>
            <a:pPr marL="0" indent="0">
              <a:buNone/>
            </a:pPr>
            <a:r>
              <a:rPr lang="nl-NL" altLang="en-NL" sz="2000" dirty="0"/>
              <a:t>Lisa moet dus inloggen met de rol rPlanning of met de rol rVerkoop.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</p:spTree>
    <p:extLst>
      <p:ext uri="{BB962C8B-B14F-4D97-AF65-F5344CB8AC3E}">
        <p14:creationId xmlns:p14="http://schemas.microsoft.com/office/powerpoint/2010/main" val="306462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Privileges, rollen en gebruikers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Creëer de rol rPlanning, vul deze met de bijbehorende privileges en ken de rol toe aan alle leden van de bijbehorende gebruikersgroep. </a:t>
            </a:r>
          </a:p>
          <a:p>
            <a:r>
              <a:rPr lang="nl-NL" altLang="en-NL" sz="2000" dirty="0"/>
              <a:t>Log vervolgens in als Lisa, in de functie van planner.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Lisa kan nu aan de slag als planner. En Luc ook als hij inlogt met de rol rPlanning.</a:t>
            </a:r>
          </a:p>
          <a:p>
            <a:r>
              <a:rPr lang="nl-NL" altLang="en-NL" sz="2000" dirty="0"/>
              <a:t>Luc en Lisa kunnen ook altijd beschikken over de persoonlijke privileges, los van de rol.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1F073D1-2F44-422E-B958-CDE0A88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5" y="2751480"/>
            <a:ext cx="4389197" cy="21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2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Wijzigen en verwijderen van rollen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b="1" dirty="0"/>
              <a:t>Wijzigen:</a:t>
            </a:r>
          </a:p>
          <a:p>
            <a:r>
              <a:rPr lang="nl-NL" altLang="en-NL" sz="2000" dirty="0"/>
              <a:t>Dit gaat uiteraard met GRANT en REVOKE.</a:t>
            </a:r>
          </a:p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Geef de rol rPlanning select-rechten op Klant en Deelname.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Verwijderen:</a:t>
            </a:r>
          </a:p>
          <a:p>
            <a:r>
              <a:rPr lang="nl-NL" altLang="en-NL" sz="2000" dirty="0"/>
              <a:t>Een rol wordt verwijderd met DROP ROLE.</a:t>
            </a:r>
          </a:p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Verwijder de rol rPlanning: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5" name="Afbeelding 4" descr="Afbeelding met persoon, binnen&#10;&#10;Automatisch gegenereerde beschrijving">
            <a:extLst>
              <a:ext uri="{FF2B5EF4-FFF2-40B4-BE49-F238E27FC236}">
                <a16:creationId xmlns:a16="http://schemas.microsoft.com/office/drawing/2014/main" id="{EFC43944-D90F-4CD7-82C1-B08CA0BE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8" y="2852872"/>
            <a:ext cx="2865368" cy="4115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A20FCFB-0D8D-4977-8096-F4E7ED98F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8" y="5105770"/>
            <a:ext cx="1623201" cy="2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Voorbeeld database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Als voorbeeld wordt de database ‘Ruimtereisbureau.fdb’ gebruikt.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672F6DF-7953-4C7D-9613-30848EB0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94" y="2141619"/>
            <a:ext cx="6558482" cy="39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3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98BD8-A2B3-4116-8752-C5959032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7BE00B-5C28-4B52-95BD-8184E2A3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Database security betreft de tools, controlemogelijkheden en maatregelen voor het bewaren van:</a:t>
            </a:r>
          </a:p>
          <a:p>
            <a:pPr lvl="1"/>
            <a:r>
              <a:rPr lang="nl-NL" sz="2000" dirty="0"/>
              <a:t>vertrouwelijkheid (confidentially)</a:t>
            </a:r>
          </a:p>
          <a:p>
            <a:pPr lvl="1"/>
            <a:r>
              <a:rPr lang="nl-NL" sz="2000" dirty="0"/>
              <a:t>integriteit (integrity)</a:t>
            </a:r>
          </a:p>
          <a:p>
            <a:pPr lvl="1"/>
            <a:r>
              <a:rPr lang="nl-NL" sz="2000" dirty="0"/>
              <a:t>beschikbaarheid (availabilty:</a:t>
            </a:r>
          </a:p>
          <a:p>
            <a:r>
              <a:rPr lang="nl-NL" sz="2000" dirty="0"/>
              <a:t>van een database</a:t>
            </a:r>
            <a:endParaRPr lang="en-NL" sz="20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B353470-F9E1-437B-8D60-5F2C0473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nl-NL" dirty="0"/>
              <a:t>bij: Relationele databases en SQL; ©Mattic b.v.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EDEDFF-F916-4B78-9B28-7C209CB8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956EC-EABB-4A29-BB8C-8E427B097B61}" type="slidenum">
              <a:rPr lang="nl-NL" altLang="nl-NL" smtClean="0"/>
              <a:pPr>
                <a:defRPr/>
              </a:pPr>
              <a:t>3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80277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Gebruikers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Een gebruiker is eigenlijk niet meer dan een gebruikersnaam, waaraan een aantal eigenschappen is opgehangen, waaronder een wachtwoord.</a:t>
            </a:r>
          </a:p>
          <a:p>
            <a:r>
              <a:rPr lang="nl-NL" altLang="en-NL" sz="2000" dirty="0"/>
              <a:t>Elke databaseomgeving kent een </a:t>
            </a:r>
            <a:r>
              <a:rPr lang="nl-NL" altLang="en-NL" sz="2000" i="1" dirty="0"/>
              <a:t>database administrator </a:t>
            </a:r>
            <a:r>
              <a:rPr lang="nl-NL" altLang="en-NL" sz="2000" dirty="0"/>
              <a:t>(DBA).</a:t>
            </a:r>
          </a:p>
          <a:p>
            <a:r>
              <a:rPr lang="nl-NL" altLang="en-NL" sz="2000" dirty="0"/>
              <a:t>Taken van een DBA:</a:t>
            </a:r>
          </a:p>
          <a:p>
            <a:pPr lvl="1"/>
            <a:r>
              <a:rPr lang="nl-NL" altLang="en-NL" sz="1600" dirty="0"/>
              <a:t>Aanmaken van gebruikers/gebruikersgroepen.</a:t>
            </a:r>
          </a:p>
          <a:p>
            <a:pPr lvl="1"/>
            <a:r>
              <a:rPr lang="nl-NL" altLang="en-NL" sz="1600" dirty="0"/>
              <a:t>Privileges uitdelen aan gebruikers en/of rollen</a:t>
            </a:r>
          </a:p>
          <a:p>
            <a:pPr lvl="1"/>
            <a:r>
              <a:rPr lang="nl-NL" altLang="en-NL" sz="1600" dirty="0"/>
              <a:t>Privileges ontnemen van gebruikers en/of rollen</a:t>
            </a:r>
          </a:p>
          <a:p>
            <a:pPr lvl="1"/>
            <a:r>
              <a:rPr lang="nl-NL" altLang="en-NL" sz="1600" dirty="0"/>
              <a:t>Een security level toekennen aan gebruikers en/of rollen</a:t>
            </a:r>
          </a:p>
          <a:p>
            <a:r>
              <a:rPr lang="nl-NL" altLang="en-NL" sz="2000" dirty="0"/>
              <a:t>De DBA-functie wordt uitgeoefend door één of meer gebruikers met DBA-rechten, een soort ‘super’-gebruiker.</a:t>
            </a:r>
          </a:p>
          <a:p>
            <a:r>
              <a:rPr lang="nl-NL" altLang="en-NL" sz="2000" dirty="0"/>
              <a:t>In Firebird is Sysdba zo’n supergebruiker.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</p:spTree>
    <p:extLst>
      <p:ext uri="{BB962C8B-B14F-4D97-AF65-F5344CB8AC3E}">
        <p14:creationId xmlns:p14="http://schemas.microsoft.com/office/powerpoint/2010/main" val="198578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Gebruikers aanmaken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CREATE USER</a:t>
            </a:r>
          </a:p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Met Sysdba worden nu een aantal gebruikers aangemaakt.</a:t>
            </a:r>
          </a:p>
          <a:p>
            <a:r>
              <a:rPr lang="nl-NL" altLang="en-NL" sz="2000" dirty="0"/>
              <a:t>Sysdba logt in op een willekeurige database (hier Ruimtereisbureau) en van daaruit worden vijf (5) gebruikers aangemaakt die allen het simpele wachtwoord ‘pw’ krijgen toegewezen.</a:t>
            </a:r>
          </a:p>
          <a:p>
            <a:endParaRPr lang="nl-NL" altLang="en-NL" sz="2000" dirty="0"/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3FAB429-48BB-40E1-AA32-E17420FD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9" y="3719513"/>
            <a:ext cx="6475983" cy="12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Gebruikers wijzigen/verwijderen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b="1" dirty="0"/>
              <a:t>Wijzigen:</a:t>
            </a:r>
          </a:p>
          <a:p>
            <a:r>
              <a:rPr lang="nl-NL" altLang="en-NL" sz="2000" dirty="0"/>
              <a:t>Het commando is ALTER USER</a:t>
            </a:r>
          </a:p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Het wachtwoord voor Tom wordt gewijzigd naar ‘blwp’.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Test inloggen:</a:t>
            </a:r>
          </a:p>
          <a:p>
            <a:endParaRPr lang="nl-NL" altLang="en-NL" sz="2000" dirty="0"/>
          </a:p>
          <a:p>
            <a:r>
              <a:rPr lang="nl-NL" altLang="en-NL" sz="2000" dirty="0"/>
              <a:t>Gaat prima, alleen kan Tom nog niets.</a:t>
            </a:r>
          </a:p>
          <a:p>
            <a:r>
              <a:rPr lang="nl-NL" altLang="en-NL" sz="2000" b="1" dirty="0"/>
              <a:t>Verwijderen:</a:t>
            </a:r>
          </a:p>
          <a:p>
            <a:r>
              <a:rPr lang="nl-NL" altLang="en-NL" sz="2000" dirty="0"/>
              <a:t>Het commando is DROP USER (alleen DBA kan dit).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endParaRPr lang="nl-NL" altLang="en-NL" sz="2000" dirty="0"/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C72A690-0098-4F69-9D8A-7DECD965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" y="2953300"/>
            <a:ext cx="4656223" cy="37341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A1459CB-0BEF-42C6-8D5D-89F63DF7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" y="3893176"/>
            <a:ext cx="4259949" cy="23624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8040666-FDD3-4047-B307-673C3158C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" y="5484094"/>
            <a:ext cx="5387807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Systeemprivileges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Privileges die onder meer betrekking hebben op het mogen starten van databasesessies, op het zelf mogen creëren van databaseobjecten en op DBA-taken.</a:t>
            </a:r>
          </a:p>
          <a:p>
            <a:r>
              <a:rPr lang="nl-NL" altLang="en-NL" sz="2000" dirty="0"/>
              <a:t>Voorbeeld:</a:t>
            </a:r>
          </a:p>
          <a:p>
            <a:r>
              <a:rPr lang="nl-NL" altLang="en-NL" sz="2000" dirty="0"/>
              <a:t>Gebruiker Tom krijgt DBA-rechten, waardoor hij zelf nieuwe gebruikers mag aanmaken.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Tom maakt nu nieuwe gebruiker Test1 aan met wachtwoord ‘pw’.</a:t>
            </a:r>
          </a:p>
          <a:p>
            <a:endParaRPr lang="nl-NL" altLang="en-NL" sz="2000" dirty="0"/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0CE5B71F-58EA-49A2-8093-0D02DF5C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0" y="3365860"/>
            <a:ext cx="5204911" cy="48391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461B9AA-A42C-446C-AD6D-A604F10C6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0" y="4754373"/>
            <a:ext cx="424851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8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Objectprivileges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Deze privileges hebben te maken met databaseobjecten, zoals tabellen en views.</a:t>
            </a:r>
          </a:p>
          <a:p>
            <a:r>
              <a:rPr lang="nl-NL" altLang="en-NL" sz="2000" dirty="0"/>
              <a:t>Alleen de database-eigenaar is in eerste instantie gerechtigd iets met deze objecten te doen.</a:t>
            </a:r>
          </a:p>
          <a:p>
            <a:r>
              <a:rPr lang="nl-NL" altLang="en-NL" sz="2000" dirty="0"/>
              <a:t>De eigenaar kan wel rechten verlenen aan anderen.</a:t>
            </a:r>
          </a:p>
          <a:p>
            <a:r>
              <a:rPr lang="nl-NL" altLang="en-NL" sz="2000" dirty="0"/>
              <a:t>Het gaat dan om de volgende 7 rechten:</a:t>
            </a:r>
          </a:p>
          <a:p>
            <a:endParaRPr lang="nl-NL" altLang="en-NL" sz="2000" dirty="0"/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0BD5A335-5BB3-48B0-BB22-BB38E1B1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53" y="3602388"/>
            <a:ext cx="4675314" cy="24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4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33E016-EACB-4B8E-B014-D37CCDBDF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NL" dirty="0">
                <a:latin typeface="Arial" panose="020B0604020202020204" pitchFamily="34" charset="0"/>
              </a:rPr>
              <a:t>Privileges verlenen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A8711F-AA91-49D3-BF2B-27670D1D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en-NL" sz="2000" dirty="0"/>
              <a:t>Het SQL-commando hiervoor is GRANT.</a:t>
            </a:r>
          </a:p>
          <a:p>
            <a:r>
              <a:rPr lang="nl-NL" altLang="en-NL" sz="2000" dirty="0"/>
              <a:t>Met één grant-commando kunnen meerdere rechten verleend worden aan meerdere gebruikers, maar slechts op één object.</a:t>
            </a:r>
          </a:p>
          <a:p>
            <a:r>
              <a:rPr lang="nl-NL" altLang="en-NL" sz="2000" dirty="0"/>
              <a:t>Voorbeeld 1:</a:t>
            </a:r>
          </a:p>
          <a:p>
            <a:r>
              <a:rPr lang="nl-NL" altLang="en-NL" sz="2000" dirty="0"/>
              <a:t>Tom krijgt leesrecht op Reis, Hemelobject en Bezoek.</a:t>
            </a:r>
          </a:p>
          <a:p>
            <a:endParaRPr lang="nl-NL" altLang="en-NL" sz="2000" dirty="0"/>
          </a:p>
          <a:p>
            <a:endParaRPr lang="nl-NL" altLang="en-NL" sz="2000" dirty="0"/>
          </a:p>
          <a:p>
            <a:r>
              <a:rPr lang="nl-NL" altLang="en-NL" sz="2000" dirty="0"/>
              <a:t>Voorbeeld 2:</a:t>
            </a:r>
          </a:p>
          <a:p>
            <a:r>
              <a:rPr lang="nl-NL" altLang="en-NL" sz="2000" dirty="0"/>
              <a:t>Luc krijgt leesrecht op Deelname en het recht er rijen aan toe te voegen.</a:t>
            </a:r>
          </a:p>
        </p:txBody>
      </p:sp>
      <p:sp>
        <p:nvSpPr>
          <p:cNvPr id="15364" name="Tijdelijke aanduiding voor dianummer 4">
            <a:extLst>
              <a:ext uri="{FF2B5EF4-FFF2-40B4-BE49-F238E27FC236}">
                <a16:creationId xmlns:a16="http://schemas.microsoft.com/office/drawing/2014/main" id="{87E177FA-23F3-480A-8AA6-76D54EEC8B9F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E6B3736-8C70-46D8-BFDD-FF5EC001949C}" type="slidenum">
              <a:rPr lang="nl-NL" altLang="nl-NL" sz="1200"/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nl-NL" altLang="nl-NL" sz="1200" dirty="0"/>
          </a:p>
        </p:txBody>
      </p:sp>
      <p:sp>
        <p:nvSpPr>
          <p:cNvPr id="15365" name="Tijdelijke aanduiding voor voettekst 1">
            <a:extLst>
              <a:ext uri="{FF2B5EF4-FFF2-40B4-BE49-F238E27FC236}">
                <a16:creationId xmlns:a16="http://schemas.microsoft.com/office/drawing/2014/main" id="{8E1A7B74-EC3D-469A-8375-9DC1DC1FD12E}"/>
              </a:ext>
            </a:extLst>
          </p:cNvPr>
          <p:cNvSpPr txBox="1">
            <a:spLocks noGrp="1"/>
          </p:cNvSpPr>
          <p:nvPr/>
        </p:nvSpPr>
        <p:spPr bwMode="auto">
          <a:xfrm>
            <a:off x="11113" y="6511925"/>
            <a:ext cx="3925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1400" dirty="0"/>
              <a:t>bij: Relationele databases en SQL ©Mattic b.v.</a:t>
            </a:r>
          </a:p>
        </p:txBody>
      </p:sp>
      <p:pic>
        <p:nvPicPr>
          <p:cNvPr id="6" name="Afbeelding 5" descr="Afbeelding met binnen, vasthouden&#10;&#10;Automatisch gegenereerde beschrijving">
            <a:extLst>
              <a:ext uri="{FF2B5EF4-FFF2-40B4-BE49-F238E27FC236}">
                <a16:creationId xmlns:a16="http://schemas.microsoft.com/office/drawing/2014/main" id="{2A6728A7-77BA-4EBD-A182-311C09783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" y="3199531"/>
            <a:ext cx="2933954" cy="50677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145A0DE-C3AC-4AF9-82B8-7FF52F76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" y="4735692"/>
            <a:ext cx="3090178" cy="2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009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ardontwerp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alt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7510</TotalTime>
  <Words>1216</Words>
  <Application>Microsoft Office PowerPoint</Application>
  <PresentationFormat>Diavoorstelling (4:3)</PresentationFormat>
  <Paragraphs>184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Tahoma</vt:lpstr>
      <vt:lpstr>Times New Roman</vt:lpstr>
      <vt:lpstr>Standaardontwerp</vt:lpstr>
      <vt:lpstr>PowerPoint-presentatie</vt:lpstr>
      <vt:lpstr>Voorbeeld database</vt:lpstr>
      <vt:lpstr>Security </vt:lpstr>
      <vt:lpstr>Gebruikers</vt:lpstr>
      <vt:lpstr>Gebruikers aanmaken</vt:lpstr>
      <vt:lpstr>Gebruikers wijzigen/verwijderen</vt:lpstr>
      <vt:lpstr>Systeemprivileges</vt:lpstr>
      <vt:lpstr>Objectprivileges</vt:lpstr>
      <vt:lpstr>Privileges verlenen</vt:lpstr>
      <vt:lpstr>Meer voorbeelden</vt:lpstr>
      <vt:lpstr>Privileges terugnemen</vt:lpstr>
      <vt:lpstr>Privileges verlenen aan alle gebruikers</vt:lpstr>
      <vt:lpstr>Bedrijfsprocessen, gebruikersgroepen en rollen</vt:lpstr>
      <vt:lpstr>Bedrijfsprocessen, gebruikersgroepen en rollen (2)</vt:lpstr>
      <vt:lpstr>Bedrijfsprocessen, gebruikersgroepen en rollen (3)</vt:lpstr>
      <vt:lpstr>Privileges, rollen en gebruikers</vt:lpstr>
      <vt:lpstr>Privileges, rollen en gebruikers</vt:lpstr>
      <vt:lpstr>Wijzigen en verwijderen van rollen</vt:lpstr>
    </vt:vector>
  </TitlesOfParts>
  <Company>Open Universiteit Nederland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Gegevensbanken</dc:title>
  <dc:creator>OU Algemeen</dc:creator>
  <cp:lastModifiedBy>Henk Tattje</cp:lastModifiedBy>
  <cp:revision>171</cp:revision>
  <cp:lastPrinted>2002-09-05T12:01:30Z</cp:lastPrinted>
  <dcterms:created xsi:type="dcterms:W3CDTF">2002-02-04T09:16:28Z</dcterms:created>
  <dcterms:modified xsi:type="dcterms:W3CDTF">2024-09-05T11:39:09Z</dcterms:modified>
</cp:coreProperties>
</file>