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29" r:id="rId8"/>
    <p:sldId id="325" r:id="rId9"/>
    <p:sldId id="328" r:id="rId10"/>
    <p:sldId id="326" r:id="rId11"/>
    <p:sldId id="327" r:id="rId12"/>
  </p:sldIdLst>
  <p:sldSz cx="9144000" cy="5143500"/>
  <p:notesSz cx="6858000" cy="9144000"/>
  <p:embeddedFontLst>
    <p:embeddedFont>
      <p:font typeface="Nunito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  <p:embeddedFont>
      <p:font typeface="Nunito ExtraBold" charset="0"/>
      <p:bold r:id="rId25"/>
      <p:boldItalic r:id="rId26"/>
    </p:embeddedFont>
    <p:embeddedFont>
      <p:font typeface="Nunito Medium" charset="0"/>
      <p:regular r:id="rId27"/>
      <p:bold r:id="rId28"/>
      <p:italic r:id="rId29"/>
      <p:boldItalic r:id="rId30"/>
    </p:embeddedFont>
    <p:embeddedFont>
      <p:font typeface="Nunito Black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s Saclier" initials="" lastIdx="2" clrIdx="0"/>
  <p:cmAuthor id="1" name="AylÉn Martina Sandoval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02T03:23:28.098" idx="1">
    <p:pos x="419" y="408"/>
    <p:text>Actualizar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232eb399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d232eb399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8139f5459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8139f5459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dd8b7a58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dd8b7a58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31569ec57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31569ec57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0df6a722ce_2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df6a722ce_2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0df6a722ce_2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df6a722ce_2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0da627a979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0da627a979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e1dd8b7a58_0_4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e1dd8b7a58_0_4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Inicio de presentación">
  <p:cSld name="TITLE">
    <p:bg>
      <p:bgPr>
        <a:solidFill>
          <a:srgbClr val="F8F8F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/>
          <a:srcRect t="22245"/>
          <a:stretch>
            <a:fillRect/>
          </a:stretch>
        </p:blipFill>
        <p:spPr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2601600" y="2006700"/>
            <a:ext cx="3940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Título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524476">
            <a:off x="-427155" y="1587770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4"/>
          <a:srcRect l="44196" r="1029" b="1797"/>
          <a:stretch>
            <a:fillRect/>
          </a:stretch>
        </p:blipFill>
        <p:spPr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5"/>
          <a:srcRect r="42745"/>
          <a:stretch>
            <a:fillRect/>
          </a:stretch>
        </p:blipFill>
        <p:spPr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Tabla de contenidos">
  <p:cSld name="SECTION_HEADER">
    <p:bg>
      <p:bgPr>
        <a:solidFill>
          <a:srgbClr val="F8F8F8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32925" y="628125"/>
            <a:ext cx="58503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/>
          <p:nvPr/>
        </p:nvSpPr>
        <p:spPr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/>
          <a:srcRect l="44196" r="1029" b="1797"/>
          <a:stretch>
            <a:fillRect/>
          </a:stretch>
        </p:blipFill>
        <p:spPr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7679200" y="15720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66475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347525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Tema 1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347525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666475" y="2937713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1347525" y="2937713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Tema 2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347525" y="3249213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572000" y="179660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253050" y="1796600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253050" y="2108100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572000" y="293772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4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5253050" y="2937725"/>
            <a:ext cx="2427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Tema 3</a:t>
            </a:r>
            <a:endParaRPr sz="22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5253050" y="3249225"/>
            <a:ext cx="28254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 dolor sit amet, consectetur adipiscing elit, sed do eiusmo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con espacio para gráfico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8362" y="-32725"/>
            <a:ext cx="9200725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428250" y="325950"/>
            <a:ext cx="8287500" cy="449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1132063" y="445025"/>
            <a:ext cx="68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ción de sección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8975" y="-65450"/>
            <a:ext cx="9229700" cy="5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 rot="10800000">
            <a:off x="3984379" y="3013632"/>
            <a:ext cx="5216346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37500" y="3803550"/>
            <a:ext cx="79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ítulo con texto a dos columnas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03025" y="-39262"/>
            <a:ext cx="9350050" cy="52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856500" y="-39300"/>
            <a:ext cx="8287500" cy="522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753125" y="445025"/>
            <a:ext cx="671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superior con texto a dos columnas">
  <p:cSld name="MAIN_POINT">
    <p:bg>
      <p:bgPr>
        <a:solidFill>
          <a:srgbClr val="F8F8F8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/>
          <a:srcRect r="81620"/>
          <a:stretch>
            <a:fillRect/>
          </a:stretch>
        </p:blipFill>
        <p:spPr>
          <a:xfrm rot="5400000">
            <a:off x="3869250" y="-3868625"/>
            <a:ext cx="1405500" cy="91425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>
          <a:xfrm>
            <a:off x="1597500" y="94075"/>
            <a:ext cx="59490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2400"/>
              <a:buNone/>
              <a:defRPr sz="2400">
                <a:solidFill>
                  <a:srgbClr val="F8F8F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8F8F8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ursos">
  <p:cSld name="BLANK_1">
    <p:bg>
      <p:bgPr>
        <a:solidFill>
          <a:srgbClr val="F8F8F8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9"/>
          <p:cNvSpPr/>
          <p:nvPr/>
        </p:nvSpPr>
        <p:spPr>
          <a:xfrm>
            <a:off x="115900" y="115900"/>
            <a:ext cx="8910600" cy="48972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9"/>
          <p:cNvSpPr txBox="1"/>
          <p:nvPr/>
        </p:nvSpPr>
        <p:spPr>
          <a:xfrm>
            <a:off x="558000" y="512750"/>
            <a:ext cx="41073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Recursos</a:t>
            </a:r>
            <a:endParaRPr sz="36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52000" y="1564763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Fuente cuerpos: Nunito normal</a:t>
            </a:r>
            <a:endParaRPr sz="18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52000" y="2122500"/>
            <a:ext cx="36513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Fuente títulos: Nunito extra negrita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52000" y="3100450"/>
            <a:ext cx="11865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Colores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984950" y="2897750"/>
            <a:ext cx="768000" cy="724500"/>
          </a:xfrm>
          <a:prstGeom prst="ellipse">
            <a:avLst/>
          </a:prstGeom>
          <a:solidFill>
            <a:srgbClr val="F8F8F8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9"/>
          <p:cNvSpPr/>
          <p:nvPr/>
        </p:nvSpPr>
        <p:spPr>
          <a:xfrm>
            <a:off x="2899350" y="2897750"/>
            <a:ext cx="768000" cy="724500"/>
          </a:xfrm>
          <a:prstGeom prst="ellipse">
            <a:avLst/>
          </a:prstGeom>
          <a:solidFill>
            <a:srgbClr val="5001BB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 txBox="1"/>
          <p:nvPr/>
        </p:nvSpPr>
        <p:spPr>
          <a:xfrm>
            <a:off x="4911675" y="796875"/>
            <a:ext cx="2303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Gráficos</a:t>
            </a:r>
            <a:endParaRPr sz="20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/>
          <a:srcRect l="44196" r="1029" b="1797"/>
          <a:stretch>
            <a:fillRect/>
          </a:stretch>
        </p:blipFill>
        <p:spPr>
          <a:xfrm rot="10800000">
            <a:off x="5004349" y="1296801"/>
            <a:ext cx="1022976" cy="12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34" flipH="1">
            <a:off x="6299534" y="1421753"/>
            <a:ext cx="946877" cy="90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966575" y="2532400"/>
            <a:ext cx="1612804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7356325" y="16368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5"/>
          <a:srcRect r="42745"/>
          <a:stretch>
            <a:fillRect/>
          </a:stretch>
        </p:blipFill>
        <p:spPr>
          <a:xfrm>
            <a:off x="5097750" y="3622262"/>
            <a:ext cx="1706240" cy="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6"/>
          <a:srcRect t="22245"/>
          <a:stretch>
            <a:fillRect/>
          </a:stretch>
        </p:blipFill>
        <p:spPr>
          <a:xfrm>
            <a:off x="7027050" y="3704575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/>
          <p:nvPr/>
        </p:nvSpPr>
        <p:spPr>
          <a:xfrm>
            <a:off x="2971800" y="79687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3600"/>
              <a:buFont typeface="Nunito ExtraBold"/>
              <a:buNone/>
              <a:defRPr sz="36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18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2400"/>
              <a:buFont typeface="Nunito ExtraBold"/>
              <a:buChar char="●"/>
              <a:defRPr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01BB"/>
              </a:buClr>
              <a:buSzPts val="1800"/>
              <a:buFont typeface="Nunito"/>
              <a:buChar char="○"/>
              <a:defRPr sz="18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87750" y="87000"/>
            <a:ext cx="8968500" cy="4969500"/>
          </a:xfrm>
          <a:prstGeom prst="rect">
            <a:avLst/>
          </a:prstGeom>
          <a:noFill/>
          <a:ln w="28575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1"/>
          <a:srcRect t="22245"/>
          <a:stretch>
            <a:fillRect/>
          </a:stretch>
        </p:blipFill>
        <p:spPr>
          <a:xfrm>
            <a:off x="7591175" y="4411900"/>
            <a:ext cx="1043149" cy="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/>
        </p:nvSpPr>
        <p:spPr>
          <a:xfrm>
            <a:off x="1421250" y="1441650"/>
            <a:ext cx="63015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 sz="4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Java-Tech Accenture:</a:t>
            </a: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 sz="30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Docker</a:t>
            </a:r>
            <a:endParaRPr sz="3000">
              <a:solidFill>
                <a:srgbClr val="5F21B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>
              <a:solidFill>
                <a:srgbClr val="5F21B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524476">
            <a:off x="-427154" y="1587771"/>
            <a:ext cx="3584522" cy="344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213350" y="73890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597950" y="40788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/>
          <a:srcRect l="44196" r="1029" b="1797"/>
          <a:stretch>
            <a:fillRect/>
          </a:stretch>
        </p:blipFill>
        <p:spPr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7721975" y="1529225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4"/>
          <a:srcRect r="42745"/>
          <a:stretch>
            <a:fillRect/>
          </a:stretch>
        </p:blipFill>
        <p:spPr>
          <a:xfrm>
            <a:off x="5751900" y="4329587"/>
            <a:ext cx="1706240" cy="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666475" y="649200"/>
            <a:ext cx="4714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F21B6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AGENDA</a:t>
            </a:r>
            <a:endParaRPr sz="3600">
              <a:solidFill>
                <a:srgbClr val="5F21B6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289550" y="8913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758725" y="4383100"/>
            <a:ext cx="293700" cy="3840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1"/>
          <a:srcRect l="44196" r="1029" b="1797"/>
          <a:stretch>
            <a:fillRect/>
          </a:stretch>
        </p:blipFill>
        <p:spPr>
          <a:xfrm rot="10800000">
            <a:off x="7081500" y="0"/>
            <a:ext cx="2062500" cy="24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>
          <a:xfrm>
            <a:off x="1695075" y="1586275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1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2279875" y="1622425"/>
            <a:ext cx="4801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Introducci</a:t>
            </a: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ón a Linux</a:t>
            </a:r>
            <a:endParaRPr lang="en-US" sz="20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1695075" y="2426450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2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1695075" y="3266638"/>
            <a:ext cx="478200" cy="456300"/>
          </a:xfrm>
          <a:prstGeom prst="rect">
            <a:avLst/>
          </a:prstGeom>
          <a:noFill/>
          <a:ln w="19050" cap="flat" cmpd="sng">
            <a:solidFill>
              <a:srgbClr val="5001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1BB"/>
                </a:solidFill>
                <a:latin typeface="Nunito Black"/>
                <a:ea typeface="Nunito Black"/>
                <a:cs typeface="Nunito Black"/>
                <a:sym typeface="Nunito Black"/>
              </a:rPr>
              <a:t>3</a:t>
            </a:r>
            <a:endParaRPr sz="1800">
              <a:solidFill>
                <a:srgbClr val="5001BB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279650" y="3291840"/>
            <a:ext cx="3872865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Práctica Dockerización </a:t>
            </a:r>
            <a:endParaRPr sz="20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279875" y="2488175"/>
            <a:ext cx="3101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rgbClr val="5001BB"/>
                </a:solidFill>
                <a:latin typeface="Nunito"/>
                <a:ea typeface="Nunito"/>
                <a:cs typeface="Nunito"/>
                <a:sym typeface="Nunito"/>
              </a:rPr>
              <a:t>Contenedores Docker</a:t>
            </a:r>
            <a:endParaRPr lang="en-US" sz="2000" b="1">
              <a:solidFill>
                <a:srgbClr val="5001B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/>
          <p:nvPr/>
        </p:nvSpPr>
        <p:spPr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https://github.com/n-p-hub/claseDocker2024</a:t>
            </a:r>
          </a:p>
        </p:txBody>
      </p:sp>
      <p:sp>
        <p:nvSpPr>
          <p:cNvPr id="112" name="Google Shape;112;p12"/>
          <p:cNvSpPr txBox="1"/>
          <p:nvPr/>
        </p:nvSpPr>
        <p:spPr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903300" y="145025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Repositorio de Referencia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20" y="1360170"/>
            <a:ext cx="10668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3"/>
          <p:cNvSpPr txBox="1"/>
          <p:nvPr/>
        </p:nvSpPr>
        <p:spPr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903300" y="145025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VMs vs Docker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207135"/>
            <a:ext cx="76200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3"/>
          <p:cNvSpPr txBox="1"/>
          <p:nvPr/>
        </p:nvSpPr>
        <p:spPr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903300" y="145025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Registry - Image - Container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55" y="775970"/>
            <a:ext cx="5027930" cy="4267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31" name="Google Shape;731;p79"/>
          <p:cNvSpPr txBox="1"/>
          <p:nvPr/>
        </p:nvSpPr>
        <p:spPr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2" name="Google Shape;732;p79"/>
          <p:cNvSpPr txBox="1"/>
          <p:nvPr/>
        </p:nvSpPr>
        <p:spPr>
          <a:xfrm>
            <a:off x="903300" y="145025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Práctica Dockerización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33" name="Google Shape;733;p79"/>
          <p:cNvSpPr txBox="1"/>
          <p:nvPr/>
        </p:nvSpPr>
        <p:spPr>
          <a:xfrm>
            <a:off x="1054350" y="868050"/>
            <a:ext cx="7938600" cy="333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Dockerizar una aplicación creada en Spring Boot subiendo la imagen al registry de Github.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Utilizar de variables de entorno para la configuración de los parámetros de conezión a la base de datos.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Crear un archivo docker compose incluyendo la aplicación Spring Boot, la base de datos Mysql y de ser requerido el broker RabbitMQ.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>
          <a:xfrm>
            <a:off x="856500" y="0"/>
            <a:ext cx="828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31" name="Google Shape;731;p79"/>
          <p:cNvSpPr txBox="1"/>
          <p:nvPr/>
        </p:nvSpPr>
        <p:spPr>
          <a:xfrm>
            <a:off x="1502150" y="776000"/>
            <a:ext cx="6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2" name="Google Shape;732;p79"/>
          <p:cNvSpPr txBox="1"/>
          <p:nvPr/>
        </p:nvSpPr>
        <p:spPr>
          <a:xfrm>
            <a:off x="903300" y="145025"/>
            <a:ext cx="8240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001BB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Práctica Dockerización (Adicional)</a:t>
            </a:r>
            <a:endParaRPr sz="2400">
              <a:solidFill>
                <a:srgbClr val="5001BB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33" name="Google Shape;733;p79"/>
          <p:cNvSpPr txBox="1"/>
          <p:nvPr/>
        </p:nvSpPr>
        <p:spPr>
          <a:xfrm>
            <a:off x="1054350" y="868050"/>
            <a:ext cx="7938600" cy="278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Crear un script en Github Actions el cual realice automáticamente el docker build del Dockerfile creado en la práctica anterior y lo suba al registry de Github.</a:t>
            </a: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Este script solo se debe ejecutar cuando se haga un merge a la rama main/master.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8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0"/>
          <p:cNvSpPr/>
          <p:nvPr/>
        </p:nvSpPr>
        <p:spPr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80"/>
          <p:cNvSpPr/>
          <p:nvPr/>
        </p:nvSpPr>
        <p:spPr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80"/>
          <p:cNvSpPr txBox="1"/>
          <p:nvPr/>
        </p:nvSpPr>
        <p:spPr>
          <a:xfrm>
            <a:off x="637500" y="3868500"/>
            <a:ext cx="7791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  <a:sym typeface="Nunito Black"/>
              </a:rPr>
              <a:t>¿Preguntas?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42" name="Google Shape;742;p80"/>
          <p:cNvSpPr/>
          <p:nvPr/>
        </p:nvSpPr>
        <p:spPr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1"/>
          <p:cNvSpPr/>
          <p:nvPr/>
        </p:nvSpPr>
        <p:spPr>
          <a:xfrm rot="10800000">
            <a:off x="3984408" y="3013632"/>
            <a:ext cx="5159592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9" name="Google Shape;749;p81"/>
          <p:cNvSpPr/>
          <p:nvPr/>
        </p:nvSpPr>
        <p:spPr>
          <a:xfrm rot="10800000" flipH="1">
            <a:off x="-28975" y="3013632"/>
            <a:ext cx="4027860" cy="2129868"/>
          </a:xfrm>
          <a:prstGeom prst="flowChartDocumen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0" name="Google Shape;750;p81"/>
          <p:cNvSpPr txBox="1"/>
          <p:nvPr/>
        </p:nvSpPr>
        <p:spPr>
          <a:xfrm>
            <a:off x="637500" y="3868500"/>
            <a:ext cx="7791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F21B6"/>
                </a:solidFill>
                <a:latin typeface="Nunito Black"/>
                <a:ea typeface="Nunito Black"/>
                <a:cs typeface="Nunito Black"/>
                <a:sym typeface="Nunito Black"/>
              </a:rPr>
              <a:t>¡Gracias!</a:t>
            </a:r>
            <a:endParaRPr sz="3600">
              <a:solidFill>
                <a:srgbClr val="5F21B6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751" name="Google Shape;751;p81"/>
          <p:cNvSpPr/>
          <p:nvPr/>
        </p:nvSpPr>
        <p:spPr>
          <a:xfrm>
            <a:off x="252900" y="3267450"/>
            <a:ext cx="384600" cy="536100"/>
          </a:xfrm>
          <a:prstGeom prst="star4">
            <a:avLst>
              <a:gd name="adj" fmla="val 12497"/>
            </a:avLst>
          </a:prstGeom>
          <a:solidFill>
            <a:srgbClr val="500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de Sistemas Curs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Presentation</Application>
  <PresentationFormat/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Arial</vt:lpstr>
      <vt:lpstr>Nunito ExtraBold</vt:lpstr>
      <vt:lpstr>C059</vt:lpstr>
      <vt:lpstr>Nunito</vt:lpstr>
      <vt:lpstr>Lato</vt:lpstr>
      <vt:lpstr>Nunito Black</vt:lpstr>
      <vt:lpstr>Microsoft YaHei</vt:lpstr>
      <vt:lpstr>Noto Sans CJK SC</vt:lpstr>
      <vt:lpstr>Arial Unicode MS</vt:lpstr>
      <vt:lpstr>Libre Franklin</vt:lpstr>
      <vt:lpstr>Calibri</vt:lpstr>
      <vt:lpstr>Roboto</vt:lpstr>
      <vt:lpstr>Nunito Medium</vt:lpstr>
      <vt:lpstr>Trebuchet MS</vt:lpstr>
      <vt:lpstr>OpenSymbol</vt:lpstr>
      <vt:lpstr>Diseño de Sistemas Curso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nico</cp:lastModifiedBy>
  <cp:revision>3</cp:revision>
  <dcterms:created xsi:type="dcterms:W3CDTF">2024-06-03T20:29:55Z</dcterms:created>
  <dcterms:modified xsi:type="dcterms:W3CDTF">2024-06-03T20:29:55Z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