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5143500" cx="9144000"/>
  <p:notesSz cx="6858000" cy="9144000"/>
  <p:embeddedFontLst>
    <p:embeddedFont>
      <p:font typeface="Robot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3CB8A08-B497-4372-89C0-D31623A6210F}">
  <a:tblStyle styleId="{73CB8A08-B497-4372-89C0-D31623A6210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Roboto-regular.fntdata"/><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2afc77c31f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2afc77c31f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b006a934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b006a934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afc77c31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afc77c31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afc77c31f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afc77c31f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200">
                <a:solidFill>
                  <a:srgbClr val="374151"/>
                </a:solidFill>
                <a:latin typeface="Roboto"/>
                <a:ea typeface="Roboto"/>
                <a:cs typeface="Roboto"/>
                <a:sym typeface="Roboto"/>
              </a:rPr>
              <a:t>La cohérence des formats de données apporte une structure claire et prévisible à l'information, favorisant ainsi une communication efficace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afc77c31f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afc77c31f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afc77c31f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afc77c31f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afc77c31f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afc77c31f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afc77c31f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afc77c31f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afc77c31fa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afc77c31fa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afc77c31fa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afc77c31fa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afc77c31fa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afc77c31fa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b006a9342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b006a9342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b006a9342f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b006a9342f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afc77c31f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afc77c31f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b006a9342f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b006a9342f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b006a9342f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b006a9342f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b006a9342f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b006a9342f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b006a9342f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b006a9342f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b006a9342f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b006a9342f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b006a9342f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b006a9342f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b006a9342f_2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b006a9342f_2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afe871fa8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afe871fa8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b006a9342f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b006a9342f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b006a9342f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b006a9342f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b006a9342f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b006a9342f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b006a9342f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b006a9342f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b006a9342f_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b006a9342f_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b006a9342f_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b006a9342f_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b006a9342f_3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b006a9342f_3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b006a9342f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b006a9342f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afc77c31f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2afc77c31f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b006a9342f_3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b006a9342f_3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b006a9342f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b006a9342f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b006a9342f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b006a9342f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b006a9342f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b006a9342f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b006a9342f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b006a9342f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b006a9342f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b006a9342f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b006a9342f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b006a9342f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3" name="Google Shape;13;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9.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pic>
        <p:nvPicPr>
          <p:cNvPr id="9" name="Google Shape;9;p1"/>
          <p:cNvPicPr preferRelativeResize="0"/>
          <p:nvPr/>
        </p:nvPicPr>
        <p:blipFill>
          <a:blip r:embed="rId1">
            <a:alphaModFix/>
          </a:blip>
          <a:stretch>
            <a:fillRect/>
          </a:stretch>
        </p:blipFill>
        <p:spPr>
          <a:xfrm>
            <a:off x="0" y="4752975"/>
            <a:ext cx="7962900" cy="390525"/>
          </a:xfrm>
          <a:prstGeom prst="rect">
            <a:avLst/>
          </a:prstGeom>
          <a:noFill/>
          <a:ln>
            <a:noFill/>
          </a:ln>
        </p:spPr>
      </p:pic>
      <p:pic>
        <p:nvPicPr>
          <p:cNvPr id="10" name="Google Shape;10;p1"/>
          <p:cNvPicPr preferRelativeResize="0"/>
          <p:nvPr/>
        </p:nvPicPr>
        <p:blipFill>
          <a:blip r:embed="rId2">
            <a:alphaModFix/>
          </a:blip>
          <a:stretch>
            <a:fillRect/>
          </a:stretch>
        </p:blipFill>
        <p:spPr>
          <a:xfrm>
            <a:off x="7524750" y="4752963"/>
            <a:ext cx="1619250" cy="3905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www.base-de-donnees.com/merise/" TargetMode="External"/><Relationship Id="rId4" Type="http://schemas.openxmlformats.org/officeDocument/2006/relationships/hyperlink" Target="https://www.base-de-donnees.com/table/" TargetMode="External"/><Relationship Id="rId5" Type="http://schemas.openxmlformats.org/officeDocument/2006/relationships/hyperlink" Target="https://www.base-de-donnees.com/champ/" TargetMode="External"/><Relationship Id="rId6" Type="http://schemas.openxmlformats.org/officeDocument/2006/relationships/hyperlink" Target="https://www.base-de-donnees.com/cle-primaire/" TargetMode="External"/><Relationship Id="rId7" Type="http://schemas.openxmlformats.org/officeDocument/2006/relationships/hyperlink" Target="https://www.base-de-donnees.com/cle-etrangere/"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www.reddit.com/r/explainlikeimfive/comments/3tnrrr/eli5what_is_the_difference_between_compiled_vs/" TargetMode="External"/><Relationship Id="rId4" Type="http://schemas.openxmlformats.org/officeDocument/2006/relationships/hyperlink" Target="https://www.geeksforgeeks.org/differences-between-procedural-and-object-oriented-programming/" TargetMode="External"/><Relationship Id="rId5" Type="http://schemas.openxmlformats.org/officeDocument/2006/relationships/hyperlink" Target="https://pp4e-book.github.io/chapters/ch2_programming.html" TargetMode="External"/><Relationship Id="rId6" Type="http://schemas.openxmlformats.org/officeDocument/2006/relationships/hyperlink" Target="https://www.toptal.com/javascript/functional-programming-javascript"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fr.wikipedia.org/wiki/Format_de_donn%C3%A9es" TargetMode="External"/><Relationship Id="rId4" Type="http://schemas.openxmlformats.org/officeDocument/2006/relationships/hyperlink" Target="https://chat.openai.com/" TargetMode="External"/><Relationship Id="rId5" Type="http://schemas.openxmlformats.org/officeDocument/2006/relationships/hyperlink" Target="https://developer.mozilla.org/fr/docs/Learn/JavaScript/Objects/JSON" TargetMode="External"/><Relationship Id="rId6" Type="http://schemas.openxmlformats.org/officeDocument/2006/relationships/hyperlink" Target="https://www.techno-science.net/definition/658.html" TargetMode="External"/><Relationship Id="rId7" Type="http://schemas.openxmlformats.org/officeDocument/2006/relationships/hyperlink" Target="https://talks.freelancerepublik.com/donnes-structurees-json-xml-csv-yaml/" TargetMode="External"/><Relationship Id="rId8" Type="http://schemas.openxmlformats.org/officeDocument/2006/relationships/hyperlink" Target="https://eduscol.education.fr/sti/sites/eduscol.education.fr.sti/files/ressources/pedagogiques/9734/9734-1-les-formats-csv-xml-json.pdf" TargetMode="External"/></Relationships>
</file>

<file path=ppt/slides/_rels/slide39.xml.rels><?xml version="1.0" encoding="UTF-8" standalone="yes"?><Relationships xmlns="http://schemas.openxmlformats.org/package/2006/relationships"><Relationship Id="rId11" Type="http://schemas.openxmlformats.org/officeDocument/2006/relationships/hyperlink" Target="https://www.editions-eni.fr/livre/merise-guide-pratique-3e-edition-modelisation-des-donnees-et-des-traitements-manipulations-avec-le-langage-sql-9782409015342/presentation-de-la-methode-merise" TargetMode="External"/><Relationship Id="rId10" Type="http://schemas.openxmlformats.org/officeDocument/2006/relationships/hyperlink" Target="https://www.editions-eni.fr/livre/merise-guide-pratique-3e-edition-modelisation-des-donnees-et-des-traitements-manipulations-avec-le-langage-sql-9782409015342/presentation-de-la-methode-merise" TargetMode="External"/><Relationship Id="rId13" Type="http://schemas.openxmlformats.org/officeDocument/2006/relationships/hyperlink" Target="https://www.prospection-ciblee.com/mcd-modele-conceptuel-de-donnees-base-de-donnees/" TargetMode="External"/><Relationship Id="rId12" Type="http://schemas.openxmlformats.org/officeDocument/2006/relationships/hyperlink" Target="https://www.prospection-ciblee.com/mcd-modele-conceptuel-de-donnees-base-de-donnees/" TargetMode="External"/><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www.lucidchart.com/pages/fr/langage-uml" TargetMode="External"/><Relationship Id="rId4" Type="http://schemas.openxmlformats.org/officeDocument/2006/relationships/hyperlink" Target="https://www.lucidchart.com/pages/fr/langage-uml" TargetMode="External"/><Relationship Id="rId9" Type="http://schemas.openxmlformats.org/officeDocument/2006/relationships/hyperlink" Target="https://fr.wikipedia.org/wiki/Merise_(informatique)" TargetMode="External"/><Relationship Id="rId15" Type="http://schemas.openxmlformats.org/officeDocument/2006/relationships/hyperlink" Target="https://www.base-de-donnees.com/mld/?utm_content=cmp-true" TargetMode="External"/><Relationship Id="rId14" Type="http://schemas.openxmlformats.org/officeDocument/2006/relationships/hyperlink" Target="https://www.base-de-donnees.com/mld/?utm_content=cmp-true" TargetMode="External"/><Relationship Id="rId5" Type="http://schemas.openxmlformats.org/officeDocument/2006/relationships/hyperlink" Target="https://www.lucidchart.com/pages/fr/langage-uml" TargetMode="External"/><Relationship Id="rId6" Type="http://schemas.openxmlformats.org/officeDocument/2006/relationships/hyperlink" Target="https://www.drawio.com/" TargetMode="External"/><Relationship Id="rId7" Type="http://schemas.openxmlformats.org/officeDocument/2006/relationships/hyperlink" Target="https://www.drawio.com/" TargetMode="External"/><Relationship Id="rId8" Type="http://schemas.openxmlformats.org/officeDocument/2006/relationships/hyperlink" Target="https://fr.wikipedia.org/wiki/Merise_(informatiqu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id="56" name="Google Shape;56;p13"/>
          <p:cNvPicPr preferRelativeResize="0"/>
          <p:nvPr/>
        </p:nvPicPr>
        <p:blipFill>
          <a:blip r:embed="rId3">
            <a:alphaModFix/>
          </a:blip>
          <a:stretch>
            <a:fillRect/>
          </a:stretch>
        </p:blipFill>
        <p:spPr>
          <a:xfrm>
            <a:off x="4191000" y="4455750"/>
            <a:ext cx="4953000" cy="285750"/>
          </a:xfrm>
          <a:prstGeom prst="rect">
            <a:avLst/>
          </a:prstGeom>
          <a:noFill/>
          <a:ln>
            <a:noFill/>
          </a:ln>
        </p:spPr>
      </p:pic>
      <p:pic>
        <p:nvPicPr>
          <p:cNvPr id="57" name="Google Shape;57;p13"/>
          <p:cNvPicPr preferRelativeResize="0"/>
          <p:nvPr/>
        </p:nvPicPr>
        <p:blipFill rotWithShape="1">
          <a:blip r:embed="rId4">
            <a:alphaModFix/>
          </a:blip>
          <a:srcRect b="-1560" l="0" r="13651" t="1560"/>
          <a:stretch/>
        </p:blipFill>
        <p:spPr>
          <a:xfrm>
            <a:off x="0" y="1406350"/>
            <a:ext cx="9143999" cy="3857700"/>
          </a:xfrm>
          <a:prstGeom prst="rect">
            <a:avLst/>
          </a:prstGeom>
          <a:noFill/>
          <a:ln>
            <a:noFill/>
          </a:ln>
          <a:effectLst>
            <a:outerShdw blurRad="57150" rotWithShape="0" algn="bl" dir="5400000" dist="19050">
              <a:srgbClr val="000000">
                <a:alpha val="50000"/>
              </a:srgbClr>
            </a:outerShdw>
          </a:effectLst>
        </p:spPr>
      </p:pic>
      <p:sp>
        <p:nvSpPr>
          <p:cNvPr id="58" name="Google Shape;58;p13"/>
          <p:cNvSpPr txBox="1"/>
          <p:nvPr/>
        </p:nvSpPr>
        <p:spPr>
          <a:xfrm>
            <a:off x="1868875" y="1886875"/>
            <a:ext cx="9144000" cy="214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3400">
                <a:solidFill>
                  <a:schemeClr val="lt1"/>
                </a:solidFill>
              </a:rPr>
              <a:t>Gestion de projets</a:t>
            </a:r>
            <a:endParaRPr sz="3400">
              <a:solidFill>
                <a:schemeClr val="lt1"/>
              </a:solidFill>
            </a:endParaRPr>
          </a:p>
          <a:p>
            <a:pPr indent="0" lvl="0" marL="0" rtl="0" algn="ctr">
              <a:spcBef>
                <a:spcPts val="0"/>
              </a:spcBef>
              <a:spcAft>
                <a:spcPts val="0"/>
              </a:spcAft>
              <a:buNone/>
            </a:pPr>
            <a:r>
              <a:t/>
            </a:r>
            <a:endParaRPr sz="1800">
              <a:solidFill>
                <a:schemeClr val="lt1"/>
              </a:solidFill>
            </a:endParaRPr>
          </a:p>
          <a:p>
            <a:pPr indent="0" lvl="0" marL="0" rtl="0" algn="ctr">
              <a:spcBef>
                <a:spcPts val="0"/>
              </a:spcBef>
              <a:spcAft>
                <a:spcPts val="0"/>
              </a:spcAft>
              <a:buNone/>
            </a:pPr>
            <a:r>
              <a:t/>
            </a:r>
            <a:endParaRPr sz="1800">
              <a:solidFill>
                <a:schemeClr val="lt1"/>
              </a:solidFill>
            </a:endParaRPr>
          </a:p>
        </p:txBody>
      </p:sp>
      <p:pic>
        <p:nvPicPr>
          <p:cNvPr id="59" name="Google Shape;59;p13"/>
          <p:cNvPicPr preferRelativeResize="0"/>
          <p:nvPr/>
        </p:nvPicPr>
        <p:blipFill>
          <a:blip r:embed="rId3">
            <a:alphaModFix/>
          </a:blip>
          <a:stretch>
            <a:fillRect/>
          </a:stretch>
        </p:blipFill>
        <p:spPr>
          <a:xfrm>
            <a:off x="4191000" y="4857750"/>
            <a:ext cx="4953000" cy="285750"/>
          </a:xfrm>
          <a:prstGeom prst="rect">
            <a:avLst/>
          </a:prstGeom>
          <a:noFill/>
          <a:ln>
            <a:noFill/>
          </a:ln>
        </p:spPr>
      </p:pic>
      <p:sp>
        <p:nvSpPr>
          <p:cNvPr id="60" name="Google Shape;60;p13"/>
          <p:cNvSpPr txBox="1"/>
          <p:nvPr/>
        </p:nvSpPr>
        <p:spPr>
          <a:xfrm>
            <a:off x="6793600" y="3827400"/>
            <a:ext cx="3799800" cy="9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lt1"/>
                </a:solidFill>
              </a:rPr>
              <a:t>Nathalia Pereira, </a:t>
            </a:r>
            <a:endParaRPr sz="1800">
              <a:solidFill>
                <a:schemeClr val="lt1"/>
              </a:solidFill>
            </a:endParaRPr>
          </a:p>
          <a:p>
            <a:pPr indent="0" lvl="0" marL="0" rtl="0" algn="l">
              <a:spcBef>
                <a:spcPts val="0"/>
              </a:spcBef>
              <a:spcAft>
                <a:spcPts val="0"/>
              </a:spcAft>
              <a:buNone/>
            </a:pPr>
            <a:r>
              <a:rPr lang="fr" sz="1800">
                <a:solidFill>
                  <a:schemeClr val="lt1"/>
                </a:solidFill>
              </a:rPr>
              <a:t>Emma Minary, </a:t>
            </a:r>
            <a:endParaRPr sz="1800">
              <a:solidFill>
                <a:schemeClr val="lt1"/>
              </a:solidFill>
            </a:endParaRPr>
          </a:p>
          <a:p>
            <a:pPr indent="0" lvl="0" marL="0" rtl="0" algn="l">
              <a:spcBef>
                <a:spcPts val="0"/>
              </a:spcBef>
              <a:spcAft>
                <a:spcPts val="0"/>
              </a:spcAft>
              <a:buNone/>
            </a:pPr>
            <a:r>
              <a:rPr lang="fr" sz="1800">
                <a:solidFill>
                  <a:schemeClr val="lt1"/>
                </a:solidFill>
              </a:rPr>
              <a:t>Joseph Le Piouffle</a:t>
            </a:r>
            <a:endParaRPr sz="1800">
              <a:solidFill>
                <a:schemeClr val="lt1"/>
              </a:solidFill>
            </a:endParaRPr>
          </a:p>
        </p:txBody>
      </p:sp>
      <p:sp>
        <p:nvSpPr>
          <p:cNvPr id="61" name="Google Shape;61;p13"/>
          <p:cNvSpPr txBox="1"/>
          <p:nvPr>
            <p:ph idx="4294967295" type="title"/>
          </p:nvPr>
        </p:nvSpPr>
        <p:spPr>
          <a:xfrm>
            <a:off x="0" y="244425"/>
            <a:ext cx="9144000" cy="914100"/>
          </a:xfrm>
          <a:prstGeom prst="rect">
            <a:avLst/>
          </a:prstGeom>
          <a:solidFill>
            <a:srgbClr val="FFD800"/>
          </a:solidFill>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fr" sz="2720"/>
              <a:t>Les langages en informatique</a:t>
            </a:r>
            <a:endParaRPr sz="272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73175" y="1999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fr" sz="3520"/>
              <a:t>2</a:t>
            </a:r>
            <a:r>
              <a:rPr lang="fr" sz="3520"/>
              <a:t>. Les formats de données</a:t>
            </a:r>
            <a:endParaRPr sz="3520"/>
          </a:p>
        </p:txBody>
      </p:sp>
      <p:sp>
        <p:nvSpPr>
          <p:cNvPr id="132" name="Google Shape;132;p22"/>
          <p:cNvSpPr txBox="1"/>
          <p:nvPr/>
        </p:nvSpPr>
        <p:spPr>
          <a:xfrm>
            <a:off x="7528425" y="4744500"/>
            <a:ext cx="5739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3</a:t>
            </a:r>
            <a:r>
              <a:rPr lang="fr" sz="1800">
                <a:solidFill>
                  <a:schemeClr val="dk1"/>
                </a:solidFill>
              </a:rPr>
              <a:t>/</a:t>
            </a:r>
            <a:endParaRPr sz="1800">
              <a:solidFill>
                <a:schemeClr val="dk1"/>
              </a:solidFill>
            </a:endParaRPr>
          </a:p>
        </p:txBody>
      </p:sp>
      <p:sp>
        <p:nvSpPr>
          <p:cNvPr id="133" name="Google Shape;133;p22"/>
          <p:cNvSpPr txBox="1"/>
          <p:nvPr/>
        </p:nvSpPr>
        <p:spPr>
          <a:xfrm>
            <a:off x="7528425" y="4744500"/>
            <a:ext cx="5739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a:t>
            </a:r>
            <a:endParaRPr sz="1800">
              <a:solidFill>
                <a:schemeClr val="dk1"/>
              </a:solidFill>
            </a:endParaRPr>
          </a:p>
        </p:txBody>
      </p:sp>
      <p:sp>
        <p:nvSpPr>
          <p:cNvPr id="134" name="Google Shape;134;p22"/>
          <p:cNvSpPr txBox="1"/>
          <p:nvPr/>
        </p:nvSpPr>
        <p:spPr>
          <a:xfrm>
            <a:off x="7528425" y="4744500"/>
            <a:ext cx="7107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9</a:t>
            </a:r>
            <a:r>
              <a:rPr lang="fr" sz="1800">
                <a:solidFill>
                  <a:schemeClr val="dk1"/>
                </a:solidFill>
              </a:rPr>
              <a:t>/38</a:t>
            </a:r>
            <a:endParaRPr sz="18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0" y="96450"/>
            <a:ext cx="914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fr" sz="2720"/>
              <a:t>II. Les formats de données</a:t>
            </a:r>
            <a:endParaRPr sz="2720"/>
          </a:p>
        </p:txBody>
      </p:sp>
      <p:sp>
        <p:nvSpPr>
          <p:cNvPr id="140" name="Google Shape;140;p23"/>
          <p:cNvSpPr txBox="1"/>
          <p:nvPr>
            <p:ph type="title"/>
          </p:nvPr>
        </p:nvSpPr>
        <p:spPr>
          <a:xfrm>
            <a:off x="322675" y="791425"/>
            <a:ext cx="85242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b="1" lang="fr" sz="1900">
                <a:latin typeface="Roboto"/>
                <a:ea typeface="Roboto"/>
                <a:cs typeface="Roboto"/>
                <a:sym typeface="Roboto"/>
              </a:rPr>
              <a:t>2</a:t>
            </a:r>
            <a:r>
              <a:rPr b="1" lang="fr" sz="1900">
                <a:latin typeface="Roboto"/>
                <a:ea typeface="Roboto"/>
                <a:cs typeface="Roboto"/>
                <a:sym typeface="Roboto"/>
              </a:rPr>
              <a:t>. 1 Qu’est ce qu’un format de données ?</a:t>
            </a:r>
            <a:endParaRPr sz="2720"/>
          </a:p>
        </p:txBody>
      </p:sp>
      <p:sp>
        <p:nvSpPr>
          <p:cNvPr id="141" name="Google Shape;141;p23"/>
          <p:cNvSpPr txBox="1"/>
          <p:nvPr>
            <p:ph idx="1" type="body"/>
          </p:nvPr>
        </p:nvSpPr>
        <p:spPr>
          <a:xfrm>
            <a:off x="311700" y="1261425"/>
            <a:ext cx="8520600" cy="33210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fr" sz="1700">
                <a:solidFill>
                  <a:schemeClr val="dk1"/>
                </a:solidFill>
                <a:latin typeface="Roboto"/>
                <a:ea typeface="Roboto"/>
                <a:cs typeface="Roboto"/>
                <a:sym typeface="Roboto"/>
              </a:rPr>
              <a:t>2. 1. 1 D</a:t>
            </a:r>
            <a:r>
              <a:rPr lang="fr" sz="1700">
                <a:solidFill>
                  <a:schemeClr val="dk1"/>
                </a:solidFill>
                <a:latin typeface="Roboto"/>
                <a:ea typeface="Roboto"/>
                <a:cs typeface="Roboto"/>
                <a:sym typeface="Roboto"/>
              </a:rPr>
              <a:t>éfinition</a:t>
            </a:r>
            <a:r>
              <a:rPr lang="fr" sz="1700" u="sng">
                <a:solidFill>
                  <a:schemeClr val="dk1"/>
                </a:solidFill>
                <a:latin typeface="Roboto"/>
                <a:ea typeface="Roboto"/>
                <a:cs typeface="Roboto"/>
                <a:sym typeface="Roboto"/>
              </a:rPr>
              <a:t> </a:t>
            </a:r>
            <a:endParaRPr sz="1700" u="sng">
              <a:solidFill>
                <a:schemeClr val="dk1"/>
              </a:solidFill>
              <a:latin typeface="Roboto"/>
              <a:ea typeface="Roboto"/>
              <a:cs typeface="Roboto"/>
              <a:sym typeface="Roboto"/>
            </a:endParaRPr>
          </a:p>
          <a:p>
            <a:pPr indent="0" lvl="0" marL="0" rtl="0" algn="l">
              <a:spcBef>
                <a:spcPts val="1200"/>
              </a:spcBef>
              <a:spcAft>
                <a:spcPts val="0"/>
              </a:spcAft>
              <a:buNone/>
            </a:pPr>
            <a:r>
              <a:rPr lang="fr" sz="1700">
                <a:solidFill>
                  <a:schemeClr val="dk1"/>
                </a:solidFill>
                <a:latin typeface="Roboto"/>
                <a:ea typeface="Roboto"/>
                <a:cs typeface="Roboto"/>
                <a:sym typeface="Roboto"/>
              </a:rPr>
              <a:t>Les formats de données</a:t>
            </a:r>
            <a:r>
              <a:rPr lang="fr" sz="1200">
                <a:solidFill>
                  <a:schemeClr val="dk1"/>
                </a:solidFill>
                <a:latin typeface="Roboto"/>
                <a:ea typeface="Roboto"/>
                <a:cs typeface="Roboto"/>
                <a:sym typeface="Roboto"/>
              </a:rPr>
              <a:t>, </a:t>
            </a:r>
            <a:r>
              <a:rPr lang="fr" sz="1700">
                <a:solidFill>
                  <a:schemeClr val="dk1"/>
                </a:solidFill>
                <a:latin typeface="Roboto"/>
                <a:ea typeface="Roboto"/>
                <a:cs typeface="Roboto"/>
                <a:sym typeface="Roboto"/>
              </a:rPr>
              <a:t>souvent appelés </a:t>
            </a:r>
            <a:r>
              <a:rPr lang="fr" sz="1700">
                <a:solidFill>
                  <a:srgbClr val="FF0000"/>
                </a:solidFill>
                <a:latin typeface="Roboto"/>
                <a:ea typeface="Roboto"/>
                <a:cs typeface="Roboto"/>
                <a:sym typeface="Roboto"/>
              </a:rPr>
              <a:t>formats de sérialisation</a:t>
            </a:r>
            <a:r>
              <a:rPr lang="fr" sz="1700">
                <a:solidFill>
                  <a:schemeClr val="dk1"/>
                </a:solidFill>
                <a:latin typeface="Roboto"/>
                <a:ea typeface="Roboto"/>
                <a:cs typeface="Roboto"/>
                <a:sym typeface="Roboto"/>
              </a:rPr>
              <a:t>, définissent la manière dont </a:t>
            </a:r>
            <a:r>
              <a:rPr b="1" lang="fr" sz="1700">
                <a:solidFill>
                  <a:schemeClr val="dk1"/>
                </a:solidFill>
                <a:latin typeface="Roboto"/>
                <a:ea typeface="Roboto"/>
                <a:cs typeface="Roboto"/>
                <a:sym typeface="Roboto"/>
              </a:rPr>
              <a:t>l'information est structurée et organisée. </a:t>
            </a:r>
            <a:r>
              <a:rPr lang="fr" sz="1700">
                <a:solidFill>
                  <a:schemeClr val="dk1"/>
                </a:solidFill>
                <a:latin typeface="Roboto"/>
                <a:ea typeface="Roboto"/>
                <a:cs typeface="Roboto"/>
                <a:sym typeface="Roboto"/>
              </a:rPr>
              <a:t>C’est comme une règle ou un modèle qui va définir de quelle façon les données doivent être présentées, et qui va permettre à l’ordinateur de comprendre comment les lire. C’est une sorte de « mode d’emploi ».</a:t>
            </a:r>
            <a:endParaRPr sz="1700">
              <a:solidFill>
                <a:schemeClr val="dk1"/>
              </a:solidFill>
              <a:latin typeface="Roboto"/>
              <a:ea typeface="Roboto"/>
              <a:cs typeface="Roboto"/>
              <a:sym typeface="Roboto"/>
            </a:endParaRPr>
          </a:p>
          <a:p>
            <a:pPr indent="0" lvl="0" marL="0" rtl="0" algn="l">
              <a:spcBef>
                <a:spcPts val="1200"/>
              </a:spcBef>
              <a:spcAft>
                <a:spcPts val="1200"/>
              </a:spcAft>
              <a:buNone/>
            </a:pPr>
            <a:r>
              <a:rPr lang="fr" sz="1700">
                <a:solidFill>
                  <a:schemeClr val="dk1"/>
                </a:solidFill>
                <a:latin typeface="Roboto"/>
                <a:ea typeface="Roboto"/>
                <a:cs typeface="Roboto"/>
                <a:sym typeface="Roboto"/>
              </a:rPr>
              <a:t>Il existe de nombreux formats de données, chacun ayant ses caractéristiques propres pour répondre à des besoins spécifiques. Le choix dépend des exigences spécifiques des données et des systèmes avec lesquels on travaille.</a:t>
            </a:r>
            <a:endParaRPr/>
          </a:p>
        </p:txBody>
      </p:sp>
      <p:sp>
        <p:nvSpPr>
          <p:cNvPr id="142" name="Google Shape;142;p23"/>
          <p:cNvSpPr txBox="1"/>
          <p:nvPr>
            <p:ph type="title"/>
          </p:nvPr>
        </p:nvSpPr>
        <p:spPr>
          <a:xfrm>
            <a:off x="0" y="96450"/>
            <a:ext cx="9144000" cy="572700"/>
          </a:xfrm>
          <a:prstGeom prst="rect">
            <a:avLst/>
          </a:prstGeom>
          <a:solidFill>
            <a:srgbClr val="FFFF00"/>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lang="fr" sz="2720"/>
              <a:t>II. Les formats de données</a:t>
            </a:r>
            <a:endParaRPr sz="2720"/>
          </a:p>
        </p:txBody>
      </p:sp>
      <p:sp>
        <p:nvSpPr>
          <p:cNvPr id="143" name="Google Shape;143;p23"/>
          <p:cNvSpPr txBox="1"/>
          <p:nvPr>
            <p:ph type="title"/>
          </p:nvPr>
        </p:nvSpPr>
        <p:spPr>
          <a:xfrm>
            <a:off x="0" y="96450"/>
            <a:ext cx="9144000" cy="572700"/>
          </a:xfrm>
          <a:prstGeom prst="rect">
            <a:avLst/>
          </a:prstGeom>
          <a:solidFill>
            <a:srgbClr val="FFD800"/>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lang="fr" sz="2720"/>
              <a:t>2</a:t>
            </a:r>
            <a:r>
              <a:rPr lang="fr" sz="2720"/>
              <a:t>. Les formats de données</a:t>
            </a:r>
            <a:endParaRPr sz="2720"/>
          </a:p>
        </p:txBody>
      </p:sp>
      <p:sp>
        <p:nvSpPr>
          <p:cNvPr id="144" name="Google Shape;144;p23"/>
          <p:cNvSpPr txBox="1"/>
          <p:nvPr/>
        </p:nvSpPr>
        <p:spPr>
          <a:xfrm>
            <a:off x="7528425" y="4744500"/>
            <a:ext cx="5739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4</a:t>
            </a:r>
            <a:r>
              <a:rPr lang="fr" sz="1800">
                <a:solidFill>
                  <a:schemeClr val="dk1"/>
                </a:solidFill>
              </a:rPr>
              <a:t>/</a:t>
            </a:r>
            <a:endParaRPr sz="1800">
              <a:solidFill>
                <a:schemeClr val="dk1"/>
              </a:solidFill>
            </a:endParaRPr>
          </a:p>
        </p:txBody>
      </p:sp>
      <p:sp>
        <p:nvSpPr>
          <p:cNvPr id="145" name="Google Shape;145;p23"/>
          <p:cNvSpPr txBox="1"/>
          <p:nvPr/>
        </p:nvSpPr>
        <p:spPr>
          <a:xfrm>
            <a:off x="7528425" y="4744500"/>
            <a:ext cx="5739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a:t>
            </a:r>
            <a:endParaRPr sz="1800">
              <a:solidFill>
                <a:schemeClr val="dk1"/>
              </a:solidFill>
            </a:endParaRPr>
          </a:p>
        </p:txBody>
      </p:sp>
      <p:sp>
        <p:nvSpPr>
          <p:cNvPr id="146" name="Google Shape;146;p23"/>
          <p:cNvSpPr txBox="1"/>
          <p:nvPr/>
        </p:nvSpPr>
        <p:spPr>
          <a:xfrm>
            <a:off x="7528425" y="4744500"/>
            <a:ext cx="7710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10/38</a:t>
            </a:r>
            <a:endParaRPr sz="1800">
              <a:solidFill>
                <a:schemeClr val="dk1"/>
              </a:solidFill>
            </a:endParaRPr>
          </a:p>
        </p:txBody>
      </p:sp>
      <p:sp>
        <p:nvSpPr>
          <p:cNvPr id="147" name="Google Shape;147;p23"/>
          <p:cNvSpPr txBox="1"/>
          <p:nvPr/>
        </p:nvSpPr>
        <p:spPr>
          <a:xfrm>
            <a:off x="7918450" y="201150"/>
            <a:ext cx="822300" cy="3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48" name="Google Shape;148;p23"/>
          <p:cNvSpPr txBox="1"/>
          <p:nvPr/>
        </p:nvSpPr>
        <p:spPr>
          <a:xfrm>
            <a:off x="8118975" y="191125"/>
            <a:ext cx="7134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2"/>
                </a:solidFill>
              </a:rPr>
              <a:t>1/2</a:t>
            </a:r>
            <a:endParaRPr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idx="4294967295" type="title"/>
          </p:nvPr>
        </p:nvSpPr>
        <p:spPr>
          <a:xfrm>
            <a:off x="0" y="96450"/>
            <a:ext cx="9144000" cy="572700"/>
          </a:xfrm>
          <a:prstGeom prst="rect">
            <a:avLst/>
          </a:prstGeom>
          <a:solidFill>
            <a:srgbClr val="FFFF00"/>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lang="fr" sz="2720"/>
              <a:t>II. Les formats de données</a:t>
            </a:r>
            <a:endParaRPr sz="2720"/>
          </a:p>
        </p:txBody>
      </p:sp>
      <p:sp>
        <p:nvSpPr>
          <p:cNvPr id="154" name="Google Shape;154;p24"/>
          <p:cNvSpPr txBox="1"/>
          <p:nvPr>
            <p:ph idx="4294967295" type="title"/>
          </p:nvPr>
        </p:nvSpPr>
        <p:spPr>
          <a:xfrm>
            <a:off x="322675" y="791425"/>
            <a:ext cx="85242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100"/>
              <a:buNone/>
            </a:pPr>
            <a:r>
              <a:rPr b="1" lang="fr" sz="1900">
                <a:latin typeface="Roboto"/>
                <a:ea typeface="Roboto"/>
                <a:cs typeface="Roboto"/>
                <a:sym typeface="Roboto"/>
              </a:rPr>
              <a:t>2</a:t>
            </a:r>
            <a:r>
              <a:rPr b="1" lang="fr" sz="1900">
                <a:latin typeface="Roboto"/>
                <a:ea typeface="Roboto"/>
                <a:cs typeface="Roboto"/>
                <a:sym typeface="Roboto"/>
              </a:rPr>
              <a:t>. 1 Qu’est ce qu’un format de données ?</a:t>
            </a:r>
            <a:endParaRPr sz="2720"/>
          </a:p>
        </p:txBody>
      </p:sp>
      <p:sp>
        <p:nvSpPr>
          <p:cNvPr id="155" name="Google Shape;155;p24"/>
          <p:cNvSpPr txBox="1"/>
          <p:nvPr>
            <p:ph idx="4294967295" type="body"/>
          </p:nvPr>
        </p:nvSpPr>
        <p:spPr>
          <a:xfrm>
            <a:off x="311700" y="1261425"/>
            <a:ext cx="8520600" cy="33210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fr" sz="1700">
                <a:solidFill>
                  <a:schemeClr val="dk1"/>
                </a:solidFill>
                <a:latin typeface="Roboto"/>
                <a:ea typeface="Roboto"/>
                <a:cs typeface="Roboto"/>
                <a:sym typeface="Roboto"/>
              </a:rPr>
              <a:t>2</a:t>
            </a:r>
            <a:r>
              <a:rPr lang="fr" sz="1700">
                <a:solidFill>
                  <a:schemeClr val="dk1"/>
                </a:solidFill>
                <a:latin typeface="Roboto"/>
                <a:ea typeface="Roboto"/>
                <a:cs typeface="Roboto"/>
                <a:sym typeface="Roboto"/>
              </a:rPr>
              <a:t>. 1. 2 L'importance des formats de données dans l'informatique</a:t>
            </a:r>
            <a:endParaRPr sz="1700">
              <a:solidFill>
                <a:schemeClr val="dk1"/>
              </a:solidFill>
              <a:latin typeface="Roboto"/>
              <a:ea typeface="Roboto"/>
              <a:cs typeface="Roboto"/>
              <a:sym typeface="Roboto"/>
            </a:endParaRPr>
          </a:p>
          <a:p>
            <a:pPr indent="-336550" lvl="0" marL="457200" rtl="0" algn="l">
              <a:spcBef>
                <a:spcPts val="1200"/>
              </a:spcBef>
              <a:spcAft>
                <a:spcPts val="0"/>
              </a:spcAft>
              <a:buClr>
                <a:schemeClr val="dk1"/>
              </a:buClr>
              <a:buSzPts val="1700"/>
              <a:buFont typeface="Roboto"/>
              <a:buChar char="-"/>
            </a:pPr>
            <a:r>
              <a:rPr lang="fr" sz="1700">
                <a:solidFill>
                  <a:schemeClr val="dk1"/>
                </a:solidFill>
                <a:latin typeface="Roboto"/>
                <a:ea typeface="Roboto"/>
                <a:cs typeface="Roboto"/>
                <a:sym typeface="Roboto"/>
              </a:rPr>
              <a:t>Cohérence des informations car il y a une structure claire et prévisible</a:t>
            </a:r>
            <a:endParaRPr sz="1700">
              <a:solidFill>
                <a:schemeClr val="dk1"/>
              </a:solidFill>
              <a:latin typeface="Roboto"/>
              <a:ea typeface="Roboto"/>
              <a:cs typeface="Roboto"/>
              <a:sym typeface="Roboto"/>
            </a:endParaRPr>
          </a:p>
          <a:p>
            <a:pPr indent="-336550" lvl="0" marL="457200" rtl="0" algn="l">
              <a:spcBef>
                <a:spcPts val="0"/>
              </a:spcBef>
              <a:spcAft>
                <a:spcPts val="0"/>
              </a:spcAft>
              <a:buClr>
                <a:schemeClr val="dk1"/>
              </a:buClr>
              <a:buSzPts val="1700"/>
              <a:buFont typeface="Roboto"/>
              <a:buChar char="-"/>
            </a:pPr>
            <a:r>
              <a:rPr lang="fr" sz="1700">
                <a:solidFill>
                  <a:schemeClr val="dk1"/>
                </a:solidFill>
                <a:latin typeface="Roboto"/>
                <a:ea typeface="Roboto"/>
                <a:cs typeface="Roboto"/>
                <a:sym typeface="Roboto"/>
              </a:rPr>
              <a:t>Simplification car il y a une standardisation des formats des données</a:t>
            </a:r>
            <a:endParaRPr sz="2200">
              <a:solidFill>
                <a:schemeClr val="dk1"/>
              </a:solidFill>
              <a:latin typeface="Roboto"/>
              <a:ea typeface="Roboto"/>
              <a:cs typeface="Roboto"/>
              <a:sym typeface="Roboto"/>
            </a:endParaRPr>
          </a:p>
          <a:p>
            <a:pPr indent="-336550" lvl="0" marL="457200" rtl="0" algn="l">
              <a:spcBef>
                <a:spcPts val="0"/>
              </a:spcBef>
              <a:spcAft>
                <a:spcPts val="0"/>
              </a:spcAft>
              <a:buClr>
                <a:schemeClr val="dk1"/>
              </a:buClr>
              <a:buSzPts val="1700"/>
              <a:buFont typeface="Roboto"/>
              <a:buChar char="-"/>
            </a:pPr>
            <a:r>
              <a:rPr lang="fr" sz="1700">
                <a:solidFill>
                  <a:schemeClr val="dk1"/>
                </a:solidFill>
                <a:latin typeface="Roboto"/>
                <a:ea typeface="Roboto"/>
                <a:cs typeface="Roboto"/>
                <a:sym typeface="Roboto"/>
              </a:rPr>
              <a:t>Communication puisqu’il y a une compréhension commune</a:t>
            </a:r>
            <a:endParaRPr sz="1700">
              <a:solidFill>
                <a:schemeClr val="dk1"/>
              </a:solidFill>
              <a:latin typeface="Roboto"/>
              <a:ea typeface="Roboto"/>
              <a:cs typeface="Roboto"/>
              <a:sym typeface="Roboto"/>
            </a:endParaRPr>
          </a:p>
          <a:p>
            <a:pPr indent="-336550" lvl="0" marL="457200" rtl="0" algn="l">
              <a:spcBef>
                <a:spcPts val="0"/>
              </a:spcBef>
              <a:spcAft>
                <a:spcPts val="0"/>
              </a:spcAft>
              <a:buClr>
                <a:schemeClr val="dk1"/>
              </a:buClr>
              <a:buSzPts val="1700"/>
              <a:buFont typeface="Roboto"/>
              <a:buChar char="-"/>
            </a:pPr>
            <a:r>
              <a:rPr lang="fr" sz="1700">
                <a:solidFill>
                  <a:schemeClr val="dk1"/>
                </a:solidFill>
                <a:latin typeface="Roboto"/>
                <a:ea typeface="Roboto"/>
                <a:cs typeface="Roboto"/>
                <a:sym typeface="Roboto"/>
              </a:rPr>
              <a:t>Traitement efficace des informations</a:t>
            </a:r>
            <a:endParaRPr sz="1700">
              <a:solidFill>
                <a:schemeClr val="dk1"/>
              </a:solidFill>
              <a:latin typeface="Roboto"/>
              <a:ea typeface="Roboto"/>
              <a:cs typeface="Roboto"/>
              <a:sym typeface="Roboto"/>
            </a:endParaRPr>
          </a:p>
          <a:p>
            <a:pPr indent="0" lvl="0" marL="0" rtl="0" algn="l">
              <a:spcBef>
                <a:spcPts val="1200"/>
              </a:spcBef>
              <a:spcAft>
                <a:spcPts val="1200"/>
              </a:spcAft>
              <a:buNone/>
            </a:pPr>
            <a:r>
              <a:rPr lang="fr" sz="1700">
                <a:solidFill>
                  <a:schemeClr val="dk1"/>
                </a:solidFill>
                <a:latin typeface="Roboto"/>
                <a:ea typeface="Roboto"/>
                <a:cs typeface="Roboto"/>
                <a:sym typeface="Roboto"/>
              </a:rPr>
              <a:t>En résumé, une structure claire et prévisible, associée à une standardisation, simplifie la communication entre logiciels, facilite le traitement des informations de manière efficace, et contribue au bon fonctionnement des systèmes informatiques.</a:t>
            </a:r>
            <a:endParaRPr/>
          </a:p>
        </p:txBody>
      </p:sp>
      <p:sp>
        <p:nvSpPr>
          <p:cNvPr id="156" name="Google Shape;156;p24"/>
          <p:cNvSpPr txBox="1"/>
          <p:nvPr>
            <p:ph idx="4294967295" type="title"/>
          </p:nvPr>
        </p:nvSpPr>
        <p:spPr>
          <a:xfrm>
            <a:off x="0" y="96450"/>
            <a:ext cx="9144000" cy="572700"/>
          </a:xfrm>
          <a:prstGeom prst="rect">
            <a:avLst/>
          </a:prstGeom>
          <a:solidFill>
            <a:srgbClr val="FFD800"/>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lang="fr" sz="2720"/>
              <a:t>2</a:t>
            </a:r>
            <a:r>
              <a:rPr lang="fr" sz="2720"/>
              <a:t>. Les formats de données</a:t>
            </a:r>
            <a:endParaRPr sz="2720"/>
          </a:p>
        </p:txBody>
      </p:sp>
      <p:sp>
        <p:nvSpPr>
          <p:cNvPr id="157" name="Google Shape;157;p24"/>
          <p:cNvSpPr txBox="1"/>
          <p:nvPr/>
        </p:nvSpPr>
        <p:spPr>
          <a:xfrm>
            <a:off x="7528425" y="4744500"/>
            <a:ext cx="5739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a:t>
            </a:r>
            <a:endParaRPr sz="1800">
              <a:solidFill>
                <a:schemeClr val="dk1"/>
              </a:solidFill>
            </a:endParaRPr>
          </a:p>
        </p:txBody>
      </p:sp>
      <p:sp>
        <p:nvSpPr>
          <p:cNvPr id="158" name="Google Shape;158;p24"/>
          <p:cNvSpPr txBox="1"/>
          <p:nvPr/>
        </p:nvSpPr>
        <p:spPr>
          <a:xfrm>
            <a:off x="7528425" y="4744500"/>
            <a:ext cx="7710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11/38</a:t>
            </a:r>
            <a:endParaRPr sz="1800">
              <a:solidFill>
                <a:schemeClr val="dk1"/>
              </a:solidFill>
            </a:endParaRPr>
          </a:p>
        </p:txBody>
      </p:sp>
      <p:sp>
        <p:nvSpPr>
          <p:cNvPr id="159" name="Google Shape;159;p24"/>
          <p:cNvSpPr txBox="1"/>
          <p:nvPr/>
        </p:nvSpPr>
        <p:spPr>
          <a:xfrm>
            <a:off x="8118975" y="191125"/>
            <a:ext cx="7134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2"/>
                </a:solidFill>
              </a:rPr>
              <a:t>2</a:t>
            </a:r>
            <a:r>
              <a:rPr lang="fr" sz="1800">
                <a:solidFill>
                  <a:schemeClr val="dk2"/>
                </a:solidFill>
              </a:rPr>
              <a:t>/2</a:t>
            </a:r>
            <a:endParaRPr sz="18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idx="4294967295" type="title"/>
          </p:nvPr>
        </p:nvSpPr>
        <p:spPr>
          <a:xfrm>
            <a:off x="0" y="96450"/>
            <a:ext cx="9144000" cy="572700"/>
          </a:xfrm>
          <a:prstGeom prst="rect">
            <a:avLst/>
          </a:prstGeom>
          <a:solidFill>
            <a:srgbClr val="FFFF00"/>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lang="fr" sz="2720"/>
              <a:t>II. Les formats de données</a:t>
            </a:r>
            <a:endParaRPr sz="2720"/>
          </a:p>
        </p:txBody>
      </p:sp>
      <p:sp>
        <p:nvSpPr>
          <p:cNvPr id="165" name="Google Shape;165;p25"/>
          <p:cNvSpPr txBox="1"/>
          <p:nvPr>
            <p:ph idx="4294967295" type="title"/>
          </p:nvPr>
        </p:nvSpPr>
        <p:spPr>
          <a:xfrm>
            <a:off x="322675" y="791425"/>
            <a:ext cx="85242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100"/>
              <a:buNone/>
            </a:pPr>
            <a:r>
              <a:rPr b="1" lang="fr" sz="1900">
                <a:latin typeface="Roboto"/>
                <a:ea typeface="Roboto"/>
                <a:cs typeface="Roboto"/>
                <a:sym typeface="Roboto"/>
              </a:rPr>
              <a:t>2</a:t>
            </a:r>
            <a:r>
              <a:rPr b="1" lang="fr" sz="1900">
                <a:latin typeface="Roboto"/>
                <a:ea typeface="Roboto"/>
                <a:cs typeface="Roboto"/>
                <a:sym typeface="Roboto"/>
              </a:rPr>
              <a:t>. 2. Les principaux formats de données</a:t>
            </a:r>
            <a:endParaRPr sz="2720"/>
          </a:p>
        </p:txBody>
      </p:sp>
      <p:sp>
        <p:nvSpPr>
          <p:cNvPr id="166" name="Google Shape;166;p25"/>
          <p:cNvSpPr txBox="1"/>
          <p:nvPr>
            <p:ph idx="4294967295" type="body"/>
          </p:nvPr>
        </p:nvSpPr>
        <p:spPr>
          <a:xfrm>
            <a:off x="324475" y="1364125"/>
            <a:ext cx="8520600" cy="332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fr" sz="1400">
                <a:solidFill>
                  <a:schemeClr val="dk1"/>
                </a:solidFill>
                <a:latin typeface="Roboto"/>
                <a:ea typeface="Roboto"/>
                <a:cs typeface="Roboto"/>
                <a:sym typeface="Roboto"/>
              </a:rPr>
              <a:t>Les plus couramment utilisés et populaires sont :</a:t>
            </a:r>
            <a:endParaRPr sz="1400">
              <a:solidFill>
                <a:schemeClr val="dk1"/>
              </a:solidFill>
              <a:latin typeface="Roboto"/>
              <a:ea typeface="Roboto"/>
              <a:cs typeface="Roboto"/>
              <a:sym typeface="Roboto"/>
            </a:endParaRPr>
          </a:p>
          <a:p>
            <a:pPr indent="457200" lvl="0" marL="0" rtl="0" algn="l">
              <a:spcBef>
                <a:spcPts val="1200"/>
              </a:spcBef>
              <a:spcAft>
                <a:spcPts val="0"/>
              </a:spcAft>
              <a:buClr>
                <a:schemeClr val="dk1"/>
              </a:buClr>
              <a:buSzPts val="1100"/>
              <a:buFont typeface="Arial"/>
              <a:buNone/>
            </a:pPr>
            <a:r>
              <a:rPr b="1" lang="fr" sz="1400">
                <a:solidFill>
                  <a:schemeClr val="dk1"/>
                </a:solidFill>
                <a:latin typeface="Roboto"/>
                <a:ea typeface="Roboto"/>
                <a:cs typeface="Roboto"/>
                <a:sym typeface="Roboto"/>
              </a:rPr>
              <a:t>2. 2. 1. JSON (JavaScript Object Notation)</a:t>
            </a:r>
            <a:endParaRPr b="1" sz="1400">
              <a:solidFill>
                <a:schemeClr val="dk1"/>
              </a:solidFill>
              <a:latin typeface="Roboto"/>
              <a:ea typeface="Roboto"/>
              <a:cs typeface="Roboto"/>
              <a:sym typeface="Roboto"/>
            </a:endParaRPr>
          </a:p>
          <a:p>
            <a:pPr indent="457200" lvl="0" marL="0" rtl="0" algn="l">
              <a:spcBef>
                <a:spcPts val="1200"/>
              </a:spcBef>
              <a:spcAft>
                <a:spcPts val="0"/>
              </a:spcAft>
              <a:buClr>
                <a:schemeClr val="dk1"/>
              </a:buClr>
              <a:buSzPts val="1100"/>
              <a:buFont typeface="Arial"/>
              <a:buNone/>
            </a:pPr>
            <a:r>
              <a:rPr b="1" lang="fr" sz="1400">
                <a:solidFill>
                  <a:schemeClr val="dk1"/>
                </a:solidFill>
                <a:latin typeface="Roboto"/>
                <a:ea typeface="Roboto"/>
                <a:cs typeface="Roboto"/>
                <a:sym typeface="Roboto"/>
              </a:rPr>
              <a:t>2. 2. 2. YAML (Ain't Markup Language)</a:t>
            </a:r>
            <a:endParaRPr b="1" sz="1400">
              <a:solidFill>
                <a:schemeClr val="dk1"/>
              </a:solidFill>
              <a:latin typeface="Roboto"/>
              <a:ea typeface="Roboto"/>
              <a:cs typeface="Roboto"/>
              <a:sym typeface="Roboto"/>
            </a:endParaRPr>
          </a:p>
          <a:p>
            <a:pPr indent="457200" lvl="0" marL="0" rtl="0" algn="l">
              <a:spcBef>
                <a:spcPts val="1200"/>
              </a:spcBef>
              <a:spcAft>
                <a:spcPts val="0"/>
              </a:spcAft>
              <a:buClr>
                <a:schemeClr val="dk1"/>
              </a:buClr>
              <a:buSzPts val="1100"/>
              <a:buFont typeface="Arial"/>
              <a:buNone/>
            </a:pPr>
            <a:r>
              <a:rPr b="1" lang="fr" sz="1400">
                <a:solidFill>
                  <a:schemeClr val="dk1"/>
                </a:solidFill>
                <a:latin typeface="Roboto"/>
                <a:ea typeface="Roboto"/>
                <a:cs typeface="Roboto"/>
                <a:sym typeface="Roboto"/>
              </a:rPr>
              <a:t>2. 2. 3. XML (eXtensible Markup Language)</a:t>
            </a:r>
            <a:endParaRPr b="1" sz="1400">
              <a:solidFill>
                <a:schemeClr val="dk1"/>
              </a:solidFill>
              <a:latin typeface="Roboto"/>
              <a:ea typeface="Roboto"/>
              <a:cs typeface="Roboto"/>
              <a:sym typeface="Roboto"/>
            </a:endParaRPr>
          </a:p>
          <a:p>
            <a:pPr indent="457200" lvl="0" marL="0" rtl="0" algn="l">
              <a:spcBef>
                <a:spcPts val="1200"/>
              </a:spcBef>
              <a:spcAft>
                <a:spcPts val="1200"/>
              </a:spcAft>
              <a:buClr>
                <a:schemeClr val="dk1"/>
              </a:buClr>
              <a:buSzPts val="1100"/>
              <a:buFont typeface="Arial"/>
              <a:buNone/>
            </a:pPr>
            <a:r>
              <a:t/>
            </a:r>
            <a:endParaRPr b="1" sz="1700">
              <a:solidFill>
                <a:schemeClr val="dk1"/>
              </a:solidFill>
              <a:latin typeface="Roboto"/>
              <a:ea typeface="Roboto"/>
              <a:cs typeface="Roboto"/>
              <a:sym typeface="Roboto"/>
            </a:endParaRPr>
          </a:p>
        </p:txBody>
      </p:sp>
      <p:sp>
        <p:nvSpPr>
          <p:cNvPr id="167" name="Google Shape;167;p25"/>
          <p:cNvSpPr txBox="1"/>
          <p:nvPr>
            <p:ph idx="4294967295" type="title"/>
          </p:nvPr>
        </p:nvSpPr>
        <p:spPr>
          <a:xfrm>
            <a:off x="0" y="96450"/>
            <a:ext cx="9144000" cy="572700"/>
          </a:xfrm>
          <a:prstGeom prst="rect">
            <a:avLst/>
          </a:prstGeom>
          <a:solidFill>
            <a:srgbClr val="FFD800"/>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lang="fr" sz="2720"/>
              <a:t>2</a:t>
            </a:r>
            <a:r>
              <a:rPr lang="fr" sz="2720"/>
              <a:t>. Les formats de données</a:t>
            </a:r>
            <a:endParaRPr sz="2720"/>
          </a:p>
        </p:txBody>
      </p:sp>
      <p:sp>
        <p:nvSpPr>
          <p:cNvPr id="168" name="Google Shape;168;p25"/>
          <p:cNvSpPr txBox="1"/>
          <p:nvPr/>
        </p:nvSpPr>
        <p:spPr>
          <a:xfrm>
            <a:off x="7528425" y="4744500"/>
            <a:ext cx="5739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a:t>
            </a:r>
            <a:endParaRPr sz="1800">
              <a:solidFill>
                <a:schemeClr val="dk1"/>
              </a:solidFill>
            </a:endParaRPr>
          </a:p>
        </p:txBody>
      </p:sp>
      <p:sp>
        <p:nvSpPr>
          <p:cNvPr id="169" name="Google Shape;169;p25"/>
          <p:cNvSpPr txBox="1"/>
          <p:nvPr/>
        </p:nvSpPr>
        <p:spPr>
          <a:xfrm>
            <a:off x="7528425" y="4744500"/>
            <a:ext cx="7710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12/38</a:t>
            </a:r>
            <a:endParaRPr sz="1800">
              <a:solidFill>
                <a:schemeClr val="dk1"/>
              </a:solidFill>
            </a:endParaRPr>
          </a:p>
        </p:txBody>
      </p:sp>
      <p:sp>
        <p:nvSpPr>
          <p:cNvPr id="170" name="Google Shape;170;p25"/>
          <p:cNvSpPr txBox="1"/>
          <p:nvPr/>
        </p:nvSpPr>
        <p:spPr>
          <a:xfrm>
            <a:off x="8118975" y="191125"/>
            <a:ext cx="7134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2"/>
                </a:solidFill>
              </a:rPr>
              <a:t>1/8</a:t>
            </a:r>
            <a:endParaRPr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0" y="96450"/>
            <a:ext cx="9144000" cy="572700"/>
          </a:xfrm>
          <a:prstGeom prst="rect">
            <a:avLst/>
          </a:prstGeom>
          <a:solidFill>
            <a:srgbClr val="FFFF00"/>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lang="fr" sz="2720"/>
              <a:t>II. Les formats de données</a:t>
            </a:r>
            <a:endParaRPr sz="2720"/>
          </a:p>
        </p:txBody>
      </p:sp>
      <p:sp>
        <p:nvSpPr>
          <p:cNvPr id="176" name="Google Shape;176;p26"/>
          <p:cNvSpPr txBox="1"/>
          <p:nvPr>
            <p:ph type="title"/>
          </p:nvPr>
        </p:nvSpPr>
        <p:spPr>
          <a:xfrm>
            <a:off x="322675" y="791425"/>
            <a:ext cx="85242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100"/>
              <a:buNone/>
            </a:pPr>
            <a:r>
              <a:rPr b="1" lang="fr" sz="1900">
                <a:latin typeface="Roboto"/>
                <a:ea typeface="Roboto"/>
                <a:cs typeface="Roboto"/>
                <a:sym typeface="Roboto"/>
              </a:rPr>
              <a:t>2</a:t>
            </a:r>
            <a:r>
              <a:rPr b="1" lang="fr" sz="1900">
                <a:latin typeface="Roboto"/>
                <a:ea typeface="Roboto"/>
                <a:cs typeface="Roboto"/>
                <a:sym typeface="Roboto"/>
              </a:rPr>
              <a:t>. 2. Les principaux formats de données</a:t>
            </a:r>
            <a:endParaRPr sz="2720"/>
          </a:p>
        </p:txBody>
      </p:sp>
      <p:sp>
        <p:nvSpPr>
          <p:cNvPr id="177" name="Google Shape;177;p26"/>
          <p:cNvSpPr txBox="1"/>
          <p:nvPr>
            <p:ph idx="1" type="body"/>
          </p:nvPr>
        </p:nvSpPr>
        <p:spPr>
          <a:xfrm>
            <a:off x="324475" y="2183875"/>
            <a:ext cx="8520600" cy="3321000"/>
          </a:xfrm>
          <a:prstGeom prst="rect">
            <a:avLst/>
          </a:prstGeom>
        </p:spPr>
        <p:txBody>
          <a:bodyPr anchorCtr="0" anchor="t" bIns="91425" lIns="91425" spcFirstLastPara="1" rIns="91425" wrap="square" tIns="91425">
            <a:normAutofit/>
          </a:bodyPr>
          <a:lstStyle/>
          <a:p>
            <a:pPr indent="0" lvl="0" marL="0" rtl="0" algn="l">
              <a:lnSpc>
                <a:spcPct val="128000"/>
              </a:lnSpc>
              <a:spcBef>
                <a:spcPts val="1200"/>
              </a:spcBef>
              <a:spcAft>
                <a:spcPts val="0"/>
              </a:spcAft>
              <a:buNone/>
            </a:pPr>
            <a:r>
              <a:rPr lang="fr" sz="1300">
                <a:solidFill>
                  <a:schemeClr val="dk1"/>
                </a:solidFill>
                <a:latin typeface="Roboto"/>
                <a:ea typeface="Roboto"/>
                <a:cs typeface="Roboto"/>
                <a:sym typeface="Roboto"/>
              </a:rPr>
              <a:t>Le format JSON est un format standard utilisé pour représenter des données structurées de façon semblable aux objets Javascript.</a:t>
            </a:r>
            <a:endParaRPr sz="1300">
              <a:solidFill>
                <a:schemeClr val="dk1"/>
              </a:solidFill>
              <a:latin typeface="Roboto"/>
              <a:ea typeface="Roboto"/>
              <a:cs typeface="Roboto"/>
              <a:sym typeface="Roboto"/>
            </a:endParaRPr>
          </a:p>
          <a:p>
            <a:pPr indent="0" lvl="0" marL="0" rtl="0" algn="l">
              <a:lnSpc>
                <a:spcPct val="128000"/>
              </a:lnSpc>
              <a:spcBef>
                <a:spcPts val="1200"/>
              </a:spcBef>
              <a:spcAft>
                <a:spcPts val="0"/>
              </a:spcAft>
              <a:buNone/>
            </a:pPr>
            <a:r>
              <a:rPr lang="fr" sz="1300">
                <a:solidFill>
                  <a:schemeClr val="dk1"/>
                </a:solidFill>
                <a:latin typeface="Roboto"/>
                <a:ea typeface="Roboto"/>
                <a:cs typeface="Roboto"/>
                <a:sym typeface="Roboto"/>
              </a:rPr>
              <a:t>C’est un langage qui permet de décrire des données d'une manière facile à lire et à écrire, et qui privilégie la lisibilité pour les humains. </a:t>
            </a:r>
            <a:endParaRPr sz="1300">
              <a:solidFill>
                <a:schemeClr val="dk1"/>
              </a:solidFill>
              <a:latin typeface="Roboto"/>
              <a:ea typeface="Roboto"/>
              <a:cs typeface="Roboto"/>
              <a:sym typeface="Roboto"/>
            </a:endParaRPr>
          </a:p>
          <a:p>
            <a:pPr indent="0" lvl="0" marL="0" rtl="0" algn="l">
              <a:lnSpc>
                <a:spcPct val="128000"/>
              </a:lnSpc>
              <a:spcBef>
                <a:spcPts val="1200"/>
              </a:spcBef>
              <a:spcAft>
                <a:spcPts val="0"/>
              </a:spcAft>
              <a:buClr>
                <a:schemeClr val="dk1"/>
              </a:buClr>
              <a:buSzPts val="1100"/>
              <a:buFont typeface="Arial"/>
              <a:buNone/>
            </a:pPr>
            <a:r>
              <a:rPr lang="fr" sz="1300">
                <a:solidFill>
                  <a:schemeClr val="dk1"/>
                </a:solidFill>
                <a:latin typeface="Roboto"/>
                <a:ea typeface="Roboto"/>
                <a:cs typeface="Roboto"/>
                <a:sym typeface="Roboto"/>
              </a:rPr>
              <a:t>Il qui utilise des paires </a:t>
            </a:r>
            <a:r>
              <a:rPr b="1" lang="fr" sz="1300">
                <a:solidFill>
                  <a:srgbClr val="F90820"/>
                </a:solidFill>
                <a:latin typeface="Roboto"/>
                <a:ea typeface="Roboto"/>
                <a:cs typeface="Roboto"/>
                <a:sym typeface="Roboto"/>
              </a:rPr>
              <a:t>clé-</a:t>
            </a:r>
            <a:r>
              <a:rPr b="1" lang="fr" sz="1300">
                <a:solidFill>
                  <a:srgbClr val="1A7534"/>
                </a:solidFill>
                <a:latin typeface="Roboto"/>
                <a:ea typeface="Roboto"/>
                <a:cs typeface="Roboto"/>
                <a:sym typeface="Roboto"/>
              </a:rPr>
              <a:t>valeur</a:t>
            </a:r>
            <a:r>
              <a:rPr lang="fr" sz="1300">
                <a:solidFill>
                  <a:schemeClr val="dk1"/>
                </a:solidFill>
                <a:latin typeface="Roboto"/>
                <a:ea typeface="Roboto"/>
                <a:cs typeface="Roboto"/>
                <a:sym typeface="Roboto"/>
              </a:rPr>
              <a:t> pour représenter les données, où une </a:t>
            </a:r>
            <a:r>
              <a:rPr lang="fr" sz="1300">
                <a:solidFill>
                  <a:srgbClr val="E50D0D"/>
                </a:solidFill>
                <a:latin typeface="Roboto"/>
                <a:ea typeface="Roboto"/>
                <a:cs typeface="Roboto"/>
                <a:sym typeface="Roboto"/>
              </a:rPr>
              <a:t>clé </a:t>
            </a:r>
            <a:r>
              <a:rPr lang="fr" sz="1300">
                <a:solidFill>
                  <a:schemeClr val="dk1"/>
                </a:solidFill>
                <a:latin typeface="Roboto"/>
                <a:ea typeface="Roboto"/>
                <a:cs typeface="Roboto"/>
                <a:sym typeface="Roboto"/>
              </a:rPr>
              <a:t>est une chaîne de caractères et la </a:t>
            </a:r>
            <a:r>
              <a:rPr lang="fr" sz="1300">
                <a:solidFill>
                  <a:srgbClr val="1A7534"/>
                </a:solidFill>
                <a:latin typeface="Roboto"/>
                <a:ea typeface="Roboto"/>
                <a:cs typeface="Roboto"/>
                <a:sym typeface="Roboto"/>
              </a:rPr>
              <a:t>valeur</a:t>
            </a:r>
            <a:r>
              <a:rPr lang="fr" sz="1300">
                <a:solidFill>
                  <a:schemeClr val="dk1"/>
                </a:solidFill>
                <a:latin typeface="Roboto"/>
                <a:ea typeface="Roboto"/>
                <a:cs typeface="Roboto"/>
                <a:sym typeface="Roboto"/>
              </a:rPr>
              <a:t> peut être un nombre, une chaîne, un booléen, un tableau, un objet ou la valeur nulle.</a:t>
            </a:r>
            <a:endParaRPr sz="1300">
              <a:solidFill>
                <a:schemeClr val="dk1"/>
              </a:solidFill>
              <a:latin typeface="Roboto"/>
              <a:ea typeface="Roboto"/>
              <a:cs typeface="Roboto"/>
              <a:sym typeface="Roboto"/>
            </a:endParaRPr>
          </a:p>
          <a:p>
            <a:pPr indent="0" lvl="0" marL="0" rtl="0" algn="l">
              <a:lnSpc>
                <a:spcPct val="128000"/>
              </a:lnSpc>
              <a:spcBef>
                <a:spcPts val="1200"/>
              </a:spcBef>
              <a:spcAft>
                <a:spcPts val="1200"/>
              </a:spcAft>
              <a:buClr>
                <a:schemeClr val="dk1"/>
              </a:buClr>
              <a:buSzPts val="1100"/>
              <a:buFont typeface="Arial"/>
              <a:buNone/>
            </a:pPr>
            <a:r>
              <a:rPr lang="fr" sz="1300">
                <a:solidFill>
                  <a:schemeClr val="dk1"/>
                </a:solidFill>
                <a:latin typeface="Roboto"/>
                <a:ea typeface="Roboto"/>
                <a:cs typeface="Roboto"/>
                <a:sym typeface="Roboto"/>
              </a:rPr>
              <a:t>Sa syntaxe s’appuie s</a:t>
            </a:r>
            <a:r>
              <a:rPr lang="fr" sz="1500">
                <a:solidFill>
                  <a:schemeClr val="dk1"/>
                </a:solidFill>
                <a:latin typeface="Roboto"/>
                <a:ea typeface="Roboto"/>
                <a:cs typeface="Roboto"/>
                <a:sym typeface="Roboto"/>
              </a:rPr>
              <a:t>ur des</a:t>
            </a:r>
            <a:r>
              <a:rPr b="1" lang="fr" sz="1300">
                <a:solidFill>
                  <a:schemeClr val="dk1"/>
                </a:solidFill>
                <a:latin typeface="Roboto"/>
                <a:ea typeface="Roboto"/>
                <a:cs typeface="Roboto"/>
                <a:sym typeface="Roboto"/>
              </a:rPr>
              <a:t> </a:t>
            </a:r>
            <a:r>
              <a:rPr b="1" lang="fr" sz="1300">
                <a:solidFill>
                  <a:srgbClr val="222222"/>
                </a:solidFill>
                <a:highlight>
                  <a:srgbClr val="FFFFFF"/>
                </a:highlight>
              </a:rPr>
              <a:t>accolades</a:t>
            </a:r>
            <a:r>
              <a:rPr lang="fr" sz="1300">
                <a:solidFill>
                  <a:srgbClr val="222222"/>
                </a:solidFill>
                <a:highlight>
                  <a:srgbClr val="FFFFFF"/>
                </a:highlight>
              </a:rPr>
              <a:t>.</a:t>
            </a:r>
            <a:endParaRPr sz="1300">
              <a:solidFill>
                <a:schemeClr val="dk1"/>
              </a:solidFill>
              <a:latin typeface="Roboto"/>
              <a:ea typeface="Roboto"/>
              <a:cs typeface="Roboto"/>
              <a:sym typeface="Roboto"/>
            </a:endParaRPr>
          </a:p>
        </p:txBody>
      </p:sp>
      <p:sp>
        <p:nvSpPr>
          <p:cNvPr id="178" name="Google Shape;178;p26"/>
          <p:cNvSpPr txBox="1"/>
          <p:nvPr>
            <p:ph type="title"/>
          </p:nvPr>
        </p:nvSpPr>
        <p:spPr>
          <a:xfrm>
            <a:off x="0" y="96450"/>
            <a:ext cx="9144000" cy="572700"/>
          </a:xfrm>
          <a:prstGeom prst="rect">
            <a:avLst/>
          </a:prstGeom>
          <a:solidFill>
            <a:srgbClr val="FFD800"/>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lang="fr" sz="2720"/>
              <a:t>2</a:t>
            </a:r>
            <a:r>
              <a:rPr lang="fr" sz="2720"/>
              <a:t>. Les formats de données</a:t>
            </a:r>
            <a:endParaRPr sz="2720"/>
          </a:p>
        </p:txBody>
      </p:sp>
      <p:sp>
        <p:nvSpPr>
          <p:cNvPr id="179" name="Google Shape;179;p26"/>
          <p:cNvSpPr txBox="1"/>
          <p:nvPr/>
        </p:nvSpPr>
        <p:spPr>
          <a:xfrm>
            <a:off x="7528425" y="4744500"/>
            <a:ext cx="5739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a:t>
            </a:r>
            <a:endParaRPr sz="1800">
              <a:solidFill>
                <a:schemeClr val="dk1"/>
              </a:solidFill>
            </a:endParaRPr>
          </a:p>
        </p:txBody>
      </p:sp>
      <p:sp>
        <p:nvSpPr>
          <p:cNvPr id="180" name="Google Shape;180;p26"/>
          <p:cNvSpPr txBox="1"/>
          <p:nvPr/>
        </p:nvSpPr>
        <p:spPr>
          <a:xfrm>
            <a:off x="7550" y="1299025"/>
            <a:ext cx="9144000" cy="4986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1200"/>
              </a:spcAft>
              <a:buClr>
                <a:schemeClr val="dk1"/>
              </a:buClr>
              <a:buSzPts val="1100"/>
              <a:buFont typeface="Arial"/>
              <a:buNone/>
            </a:pPr>
            <a:r>
              <a:rPr b="1" lang="fr" sz="1200">
                <a:solidFill>
                  <a:schemeClr val="dk1"/>
                </a:solidFill>
                <a:latin typeface="Roboto"/>
                <a:ea typeface="Roboto"/>
                <a:cs typeface="Roboto"/>
                <a:sym typeface="Roboto"/>
              </a:rPr>
              <a:t>2</a:t>
            </a:r>
            <a:r>
              <a:rPr b="1" lang="fr" sz="1200">
                <a:solidFill>
                  <a:schemeClr val="dk1"/>
                </a:solidFill>
                <a:latin typeface="Roboto"/>
                <a:ea typeface="Roboto"/>
                <a:cs typeface="Roboto"/>
                <a:sym typeface="Roboto"/>
              </a:rPr>
              <a:t>. 2. 1. JSON (JavaScript Object Notation)</a:t>
            </a:r>
            <a:endParaRPr sz="1200">
              <a:solidFill>
                <a:schemeClr val="dk2"/>
              </a:solidFill>
            </a:endParaRPr>
          </a:p>
        </p:txBody>
      </p:sp>
      <p:sp>
        <p:nvSpPr>
          <p:cNvPr id="181" name="Google Shape;181;p26"/>
          <p:cNvSpPr txBox="1"/>
          <p:nvPr/>
        </p:nvSpPr>
        <p:spPr>
          <a:xfrm>
            <a:off x="-2475" y="1730175"/>
            <a:ext cx="9144000" cy="498600"/>
          </a:xfrm>
          <a:prstGeom prst="rect">
            <a:avLst/>
          </a:prstGeom>
          <a:noFill/>
          <a:ln>
            <a:noFill/>
          </a:ln>
        </p:spPr>
        <p:txBody>
          <a:bodyPr anchorCtr="0" anchor="t" bIns="91425" lIns="91425" spcFirstLastPara="1" rIns="91425" wrap="square" tIns="91425">
            <a:noAutofit/>
          </a:bodyPr>
          <a:lstStyle/>
          <a:p>
            <a:pPr indent="457200" lvl="0" marL="457200" rtl="0" algn="l">
              <a:spcBef>
                <a:spcPts val="800"/>
              </a:spcBef>
              <a:spcAft>
                <a:spcPts val="0"/>
              </a:spcAft>
              <a:buClr>
                <a:schemeClr val="dk1"/>
              </a:buClr>
              <a:buSzPts val="1100"/>
              <a:buFont typeface="Arial"/>
              <a:buNone/>
            </a:pPr>
            <a:r>
              <a:rPr lang="fr" sz="1200">
                <a:solidFill>
                  <a:schemeClr val="dk1"/>
                </a:solidFill>
                <a:latin typeface="Roboto"/>
                <a:ea typeface="Roboto"/>
                <a:cs typeface="Roboto"/>
                <a:sym typeface="Roboto"/>
              </a:rPr>
              <a:t>2</a:t>
            </a:r>
            <a:r>
              <a:rPr lang="fr" sz="1200">
                <a:solidFill>
                  <a:schemeClr val="dk1"/>
                </a:solidFill>
                <a:latin typeface="Roboto"/>
                <a:ea typeface="Roboto"/>
                <a:cs typeface="Roboto"/>
                <a:sym typeface="Roboto"/>
              </a:rPr>
              <a:t>. 2. 1. 1. Définition</a:t>
            </a:r>
            <a:endParaRPr sz="2000">
              <a:solidFill>
                <a:schemeClr val="dk2"/>
              </a:solidFill>
            </a:endParaRPr>
          </a:p>
        </p:txBody>
      </p:sp>
      <p:sp>
        <p:nvSpPr>
          <p:cNvPr id="182" name="Google Shape;182;p26"/>
          <p:cNvSpPr txBox="1"/>
          <p:nvPr/>
        </p:nvSpPr>
        <p:spPr>
          <a:xfrm>
            <a:off x="7528425" y="4744500"/>
            <a:ext cx="7710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13/38</a:t>
            </a:r>
            <a:endParaRPr sz="1800">
              <a:solidFill>
                <a:schemeClr val="dk1"/>
              </a:solidFill>
            </a:endParaRPr>
          </a:p>
        </p:txBody>
      </p:sp>
      <p:sp>
        <p:nvSpPr>
          <p:cNvPr id="183" name="Google Shape;183;p26"/>
          <p:cNvSpPr txBox="1"/>
          <p:nvPr/>
        </p:nvSpPr>
        <p:spPr>
          <a:xfrm>
            <a:off x="8102325" y="207300"/>
            <a:ext cx="7134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2"/>
                </a:solidFill>
              </a:rPr>
              <a:t>2</a:t>
            </a:r>
            <a:r>
              <a:rPr lang="fr" sz="1800">
                <a:solidFill>
                  <a:schemeClr val="dk2"/>
                </a:solidFill>
              </a:rPr>
              <a:t>/8</a:t>
            </a:r>
            <a:endParaRPr sz="18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p:nvPr/>
        </p:nvSpPr>
        <p:spPr>
          <a:xfrm>
            <a:off x="5743675" y="1029050"/>
            <a:ext cx="2535600" cy="3508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9" name="Google Shape;189;p27"/>
          <p:cNvSpPr txBox="1"/>
          <p:nvPr>
            <p:ph type="title"/>
          </p:nvPr>
        </p:nvSpPr>
        <p:spPr>
          <a:xfrm>
            <a:off x="0" y="96450"/>
            <a:ext cx="9144000" cy="572700"/>
          </a:xfrm>
          <a:prstGeom prst="rect">
            <a:avLst/>
          </a:prstGeom>
          <a:solidFill>
            <a:srgbClr val="FFFF00"/>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lang="fr" sz="2720"/>
              <a:t>II. Les formats de données</a:t>
            </a:r>
            <a:endParaRPr sz="2720"/>
          </a:p>
        </p:txBody>
      </p:sp>
      <p:sp>
        <p:nvSpPr>
          <p:cNvPr id="190" name="Google Shape;190;p27"/>
          <p:cNvSpPr txBox="1"/>
          <p:nvPr>
            <p:ph type="title"/>
          </p:nvPr>
        </p:nvSpPr>
        <p:spPr>
          <a:xfrm>
            <a:off x="322675" y="791425"/>
            <a:ext cx="85242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100"/>
              <a:buNone/>
            </a:pPr>
            <a:r>
              <a:rPr b="1" lang="fr" sz="1900">
                <a:latin typeface="Roboto"/>
                <a:ea typeface="Roboto"/>
                <a:cs typeface="Roboto"/>
                <a:sym typeface="Roboto"/>
              </a:rPr>
              <a:t>2</a:t>
            </a:r>
            <a:r>
              <a:rPr b="1" lang="fr" sz="1900">
                <a:latin typeface="Roboto"/>
                <a:ea typeface="Roboto"/>
                <a:cs typeface="Roboto"/>
                <a:sym typeface="Roboto"/>
              </a:rPr>
              <a:t>. 2. Les principaux formats de données</a:t>
            </a:r>
            <a:endParaRPr sz="2720"/>
          </a:p>
        </p:txBody>
      </p:sp>
      <p:sp>
        <p:nvSpPr>
          <p:cNvPr id="191" name="Google Shape;191;p27"/>
          <p:cNvSpPr txBox="1"/>
          <p:nvPr/>
        </p:nvSpPr>
        <p:spPr>
          <a:xfrm>
            <a:off x="750450" y="2510825"/>
            <a:ext cx="3905400" cy="1445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oboto"/>
              <a:buChar char="●"/>
            </a:pPr>
            <a:r>
              <a:rPr lang="fr">
                <a:solidFill>
                  <a:schemeClr val="dk1"/>
                </a:solidFill>
                <a:latin typeface="Roboto"/>
                <a:ea typeface="Roboto"/>
                <a:cs typeface="Roboto"/>
                <a:sym typeface="Roboto"/>
              </a:rPr>
              <a:t>La structure générale est définie avec des accolades {} pour l'objet principal</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fr">
                <a:solidFill>
                  <a:schemeClr val="dk1"/>
                </a:solidFill>
                <a:latin typeface="Roboto"/>
                <a:ea typeface="Roboto"/>
                <a:cs typeface="Roboto"/>
                <a:sym typeface="Roboto"/>
              </a:rPr>
              <a:t>Les paires </a:t>
            </a:r>
            <a:r>
              <a:rPr lang="fr">
                <a:solidFill>
                  <a:srgbClr val="F90820"/>
                </a:solidFill>
                <a:latin typeface="Roboto"/>
                <a:ea typeface="Roboto"/>
                <a:cs typeface="Roboto"/>
                <a:sym typeface="Roboto"/>
              </a:rPr>
              <a:t>clé</a:t>
            </a:r>
            <a:r>
              <a:rPr lang="fr">
                <a:solidFill>
                  <a:schemeClr val="dk1"/>
                </a:solidFill>
                <a:latin typeface="Roboto"/>
                <a:ea typeface="Roboto"/>
                <a:cs typeface="Roboto"/>
                <a:sym typeface="Roboto"/>
              </a:rPr>
              <a:t>-</a:t>
            </a:r>
            <a:r>
              <a:rPr lang="fr">
                <a:solidFill>
                  <a:srgbClr val="1A7534"/>
                </a:solidFill>
                <a:latin typeface="Roboto"/>
                <a:ea typeface="Roboto"/>
                <a:cs typeface="Roboto"/>
                <a:sym typeface="Roboto"/>
              </a:rPr>
              <a:t>valeur </a:t>
            </a:r>
            <a:r>
              <a:rPr lang="fr">
                <a:solidFill>
                  <a:schemeClr val="dk1"/>
                </a:solidFill>
                <a:latin typeface="Roboto"/>
                <a:ea typeface="Roboto"/>
                <a:cs typeface="Roboto"/>
                <a:sym typeface="Roboto"/>
              </a:rPr>
              <a:t>sont utilisées pour représenter les différents aspects de l'entreprise, comme ici, son adresse</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sz="1700">
              <a:solidFill>
                <a:schemeClr val="dk1"/>
              </a:solidFill>
              <a:latin typeface="Roboto"/>
              <a:ea typeface="Roboto"/>
              <a:cs typeface="Roboto"/>
              <a:sym typeface="Roboto"/>
            </a:endParaRPr>
          </a:p>
        </p:txBody>
      </p:sp>
      <p:sp>
        <p:nvSpPr>
          <p:cNvPr id="192" name="Google Shape;192;p27"/>
          <p:cNvSpPr txBox="1"/>
          <p:nvPr>
            <p:ph type="title"/>
          </p:nvPr>
        </p:nvSpPr>
        <p:spPr>
          <a:xfrm>
            <a:off x="0" y="96450"/>
            <a:ext cx="9144000" cy="572700"/>
          </a:xfrm>
          <a:prstGeom prst="rect">
            <a:avLst/>
          </a:prstGeom>
          <a:solidFill>
            <a:srgbClr val="FFD800"/>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lang="fr" sz="2720"/>
              <a:t>2</a:t>
            </a:r>
            <a:r>
              <a:rPr lang="fr" sz="2720"/>
              <a:t>. Les formats de données</a:t>
            </a:r>
            <a:endParaRPr sz="2720"/>
          </a:p>
        </p:txBody>
      </p:sp>
      <p:sp>
        <p:nvSpPr>
          <p:cNvPr id="193" name="Google Shape;193;p27"/>
          <p:cNvSpPr txBox="1"/>
          <p:nvPr/>
        </p:nvSpPr>
        <p:spPr>
          <a:xfrm>
            <a:off x="7528425" y="4744500"/>
            <a:ext cx="5739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a:t>
            </a:r>
            <a:endParaRPr sz="1800">
              <a:solidFill>
                <a:schemeClr val="dk1"/>
              </a:solidFill>
            </a:endParaRPr>
          </a:p>
        </p:txBody>
      </p:sp>
      <p:sp>
        <p:nvSpPr>
          <p:cNvPr id="194" name="Google Shape;194;p27"/>
          <p:cNvSpPr txBox="1"/>
          <p:nvPr/>
        </p:nvSpPr>
        <p:spPr>
          <a:xfrm>
            <a:off x="0" y="1203150"/>
            <a:ext cx="9144000" cy="689400"/>
          </a:xfrm>
          <a:prstGeom prst="rect">
            <a:avLst/>
          </a:prstGeom>
          <a:noFill/>
          <a:ln>
            <a:noFill/>
          </a:ln>
        </p:spPr>
        <p:txBody>
          <a:bodyPr anchorCtr="0" anchor="t" bIns="91425" lIns="91425" spcFirstLastPara="1" rIns="91425" wrap="square" tIns="91425">
            <a:spAutoFit/>
          </a:bodyPr>
          <a:lstStyle/>
          <a:p>
            <a:pPr indent="457200" lvl="0" marL="0" rtl="0" algn="l">
              <a:lnSpc>
                <a:spcPct val="115000"/>
              </a:lnSpc>
              <a:spcBef>
                <a:spcPts val="0"/>
              </a:spcBef>
              <a:spcAft>
                <a:spcPts val="0"/>
              </a:spcAft>
              <a:buNone/>
            </a:pPr>
            <a:r>
              <a:rPr b="1" lang="fr" sz="1200">
                <a:solidFill>
                  <a:schemeClr val="dk1"/>
                </a:solidFill>
                <a:latin typeface="Roboto"/>
                <a:ea typeface="Roboto"/>
                <a:cs typeface="Roboto"/>
                <a:sym typeface="Roboto"/>
              </a:rPr>
              <a:t>2</a:t>
            </a:r>
            <a:r>
              <a:rPr b="1" lang="fr" sz="1200">
                <a:solidFill>
                  <a:schemeClr val="dk1"/>
                </a:solidFill>
                <a:latin typeface="Roboto"/>
                <a:ea typeface="Roboto"/>
                <a:cs typeface="Roboto"/>
                <a:sym typeface="Roboto"/>
              </a:rPr>
              <a:t>. 2. 1. JSON (JavaScript Object Notation)</a:t>
            </a:r>
            <a:endParaRPr b="1" sz="1200">
              <a:solidFill>
                <a:schemeClr val="dk1"/>
              </a:solidFill>
              <a:latin typeface="Roboto"/>
              <a:ea typeface="Roboto"/>
              <a:cs typeface="Roboto"/>
              <a:sym typeface="Roboto"/>
            </a:endParaRPr>
          </a:p>
          <a:p>
            <a:pPr indent="0" lvl="0" marL="0" rtl="0" algn="l">
              <a:spcBef>
                <a:spcPts val="1200"/>
              </a:spcBef>
              <a:spcAft>
                <a:spcPts val="0"/>
              </a:spcAft>
              <a:buNone/>
            </a:pPr>
            <a:r>
              <a:t/>
            </a:r>
            <a:endParaRPr sz="900">
              <a:solidFill>
                <a:schemeClr val="dk1"/>
              </a:solidFill>
              <a:latin typeface="Roboto"/>
              <a:ea typeface="Roboto"/>
              <a:cs typeface="Roboto"/>
              <a:sym typeface="Roboto"/>
            </a:endParaRPr>
          </a:p>
        </p:txBody>
      </p:sp>
      <p:sp>
        <p:nvSpPr>
          <p:cNvPr id="195" name="Google Shape;195;p27"/>
          <p:cNvSpPr txBox="1"/>
          <p:nvPr/>
        </p:nvSpPr>
        <p:spPr>
          <a:xfrm>
            <a:off x="5843950" y="1113450"/>
            <a:ext cx="3153300" cy="190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fr" sz="1200">
                <a:solidFill>
                  <a:schemeClr val="dk2"/>
                </a:solidFill>
              </a:rPr>
              <a:t>{</a:t>
            </a:r>
            <a:endParaRPr sz="12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fr" sz="1200">
                <a:solidFill>
                  <a:schemeClr val="dk2"/>
                </a:solidFill>
              </a:rPr>
              <a:t>"</a:t>
            </a:r>
            <a:r>
              <a:rPr lang="fr" sz="1200">
                <a:solidFill>
                  <a:srgbClr val="E50D0D"/>
                </a:solidFill>
              </a:rPr>
              <a:t>entreprise</a:t>
            </a:r>
            <a:r>
              <a:rPr lang="fr" sz="1200">
                <a:solidFill>
                  <a:schemeClr val="dk2"/>
                </a:solidFill>
              </a:rPr>
              <a:t>": {</a:t>
            </a:r>
            <a:endParaRPr sz="12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fr" sz="1200">
                <a:solidFill>
                  <a:schemeClr val="dk2"/>
                </a:solidFill>
              </a:rPr>
              <a:t>    </a:t>
            </a:r>
            <a:r>
              <a:rPr lang="fr" sz="1200">
                <a:solidFill>
                  <a:srgbClr val="1A7534"/>
                </a:solidFill>
              </a:rPr>
              <a:t>"</a:t>
            </a:r>
            <a:r>
              <a:rPr lang="fr" sz="1200">
                <a:solidFill>
                  <a:srgbClr val="E50D0D"/>
                </a:solidFill>
              </a:rPr>
              <a:t>nom</a:t>
            </a:r>
            <a:r>
              <a:rPr lang="fr" sz="1200">
                <a:solidFill>
                  <a:srgbClr val="1A7534"/>
                </a:solidFill>
              </a:rPr>
              <a:t>":</a:t>
            </a:r>
            <a:r>
              <a:rPr lang="fr" sz="1200">
                <a:solidFill>
                  <a:schemeClr val="dk2"/>
                </a:solidFill>
              </a:rPr>
              <a:t> "</a:t>
            </a:r>
            <a:r>
              <a:rPr lang="fr" sz="1200">
                <a:solidFill>
                  <a:srgbClr val="1A7534"/>
                </a:solidFill>
              </a:rPr>
              <a:t>Tech Solutions</a:t>
            </a:r>
            <a:r>
              <a:rPr lang="fr" sz="1200">
                <a:solidFill>
                  <a:schemeClr val="dk2"/>
                </a:solidFill>
              </a:rPr>
              <a:t>",</a:t>
            </a:r>
            <a:endParaRPr sz="12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fr" sz="1200">
                <a:solidFill>
                  <a:schemeClr val="dk2"/>
                </a:solidFill>
              </a:rPr>
              <a:t>    </a:t>
            </a:r>
            <a:r>
              <a:rPr lang="fr" sz="1200">
                <a:solidFill>
                  <a:srgbClr val="1A7534"/>
                </a:solidFill>
              </a:rPr>
              <a:t>"</a:t>
            </a:r>
            <a:r>
              <a:rPr lang="fr" sz="1200">
                <a:solidFill>
                  <a:srgbClr val="E50D0D"/>
                </a:solidFill>
              </a:rPr>
              <a:t>secteur</a:t>
            </a:r>
            <a:r>
              <a:rPr lang="fr" sz="1200">
                <a:solidFill>
                  <a:srgbClr val="1A7534"/>
                </a:solidFill>
              </a:rPr>
              <a:t>":</a:t>
            </a:r>
            <a:r>
              <a:rPr lang="fr" sz="1200">
                <a:solidFill>
                  <a:schemeClr val="dk2"/>
                </a:solidFill>
              </a:rPr>
              <a:t> </a:t>
            </a:r>
            <a:r>
              <a:rPr lang="fr" sz="1200">
                <a:solidFill>
                  <a:srgbClr val="E50D0D"/>
                </a:solidFill>
              </a:rPr>
              <a:t>"</a:t>
            </a:r>
            <a:r>
              <a:rPr lang="fr" sz="1200">
                <a:solidFill>
                  <a:srgbClr val="1A7534"/>
                </a:solidFill>
              </a:rPr>
              <a:t>Technologie</a:t>
            </a:r>
            <a:r>
              <a:rPr lang="fr" sz="1200">
                <a:solidFill>
                  <a:srgbClr val="E50D0D"/>
                </a:solidFill>
              </a:rPr>
              <a:t>",</a:t>
            </a:r>
            <a:endParaRPr sz="1200">
              <a:solidFill>
                <a:srgbClr val="E50D0D"/>
              </a:solidFill>
            </a:endParaRPr>
          </a:p>
          <a:p>
            <a:pPr indent="0" lvl="0" marL="0" rtl="0" algn="l">
              <a:lnSpc>
                <a:spcPct val="115000"/>
              </a:lnSpc>
              <a:spcBef>
                <a:spcPts val="1200"/>
              </a:spcBef>
              <a:spcAft>
                <a:spcPts val="0"/>
              </a:spcAft>
              <a:buClr>
                <a:schemeClr val="dk1"/>
              </a:buClr>
              <a:buSzPts val="1100"/>
              <a:buFont typeface="Arial"/>
              <a:buNone/>
            </a:pPr>
            <a:r>
              <a:rPr lang="fr" sz="1200">
                <a:solidFill>
                  <a:schemeClr val="dk2"/>
                </a:solidFill>
              </a:rPr>
              <a:t>"</a:t>
            </a:r>
            <a:r>
              <a:rPr lang="fr" sz="1200">
                <a:solidFill>
                  <a:srgbClr val="E50D0D"/>
                </a:solidFill>
              </a:rPr>
              <a:t>adresse</a:t>
            </a:r>
            <a:r>
              <a:rPr lang="fr" sz="1200">
                <a:solidFill>
                  <a:schemeClr val="dk2"/>
                </a:solidFill>
              </a:rPr>
              <a:t>": {</a:t>
            </a:r>
            <a:endParaRPr sz="12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fr" sz="1200">
                <a:solidFill>
                  <a:schemeClr val="dk2"/>
                </a:solidFill>
              </a:rPr>
              <a:t>      "</a:t>
            </a:r>
            <a:r>
              <a:rPr lang="fr" sz="1200">
                <a:solidFill>
                  <a:srgbClr val="E50D0D"/>
                </a:solidFill>
              </a:rPr>
              <a:t>ville</a:t>
            </a:r>
            <a:r>
              <a:rPr lang="fr" sz="1200">
                <a:solidFill>
                  <a:schemeClr val="dk2"/>
                </a:solidFill>
              </a:rPr>
              <a:t>": "VilleTech",</a:t>
            </a:r>
            <a:endParaRPr sz="12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fr" sz="1200">
                <a:solidFill>
                  <a:schemeClr val="dk2"/>
                </a:solidFill>
              </a:rPr>
              <a:t>      "</a:t>
            </a:r>
            <a:r>
              <a:rPr lang="fr" sz="1200">
                <a:solidFill>
                  <a:srgbClr val="E50D0D"/>
                </a:solidFill>
              </a:rPr>
              <a:t>rue</a:t>
            </a:r>
            <a:r>
              <a:rPr lang="fr" sz="1200">
                <a:solidFill>
                  <a:schemeClr val="dk2"/>
                </a:solidFill>
              </a:rPr>
              <a:t>": "</a:t>
            </a:r>
            <a:r>
              <a:rPr lang="fr" sz="1200">
                <a:solidFill>
                  <a:srgbClr val="1A7534"/>
                </a:solidFill>
              </a:rPr>
              <a:t>Rue de l'Innovatio</a:t>
            </a:r>
            <a:r>
              <a:rPr lang="fr" sz="1200">
                <a:solidFill>
                  <a:schemeClr val="dk2"/>
                </a:solidFill>
              </a:rPr>
              <a:t>n",</a:t>
            </a:r>
            <a:endParaRPr sz="12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fr" sz="1200">
                <a:solidFill>
                  <a:schemeClr val="dk2"/>
                </a:solidFill>
              </a:rPr>
              <a:t>      "</a:t>
            </a:r>
            <a:r>
              <a:rPr lang="fr" sz="1200">
                <a:solidFill>
                  <a:srgbClr val="E50D0D"/>
                </a:solidFill>
              </a:rPr>
              <a:t>code_postal</a:t>
            </a:r>
            <a:r>
              <a:rPr lang="fr" sz="1200">
                <a:solidFill>
                  <a:schemeClr val="dk2"/>
                </a:solidFill>
              </a:rPr>
              <a:t>": "</a:t>
            </a:r>
            <a:r>
              <a:rPr lang="fr" sz="1200">
                <a:solidFill>
                  <a:srgbClr val="1A7534"/>
                </a:solidFill>
              </a:rPr>
              <a:t>12345</a:t>
            </a:r>
            <a:r>
              <a:rPr lang="fr" sz="1200">
                <a:solidFill>
                  <a:schemeClr val="dk2"/>
                </a:solidFill>
              </a:rPr>
              <a:t>"</a:t>
            </a:r>
            <a:endParaRPr sz="12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fr" sz="1200">
                <a:solidFill>
                  <a:schemeClr val="dk2"/>
                </a:solidFill>
              </a:rPr>
              <a:t>    },</a:t>
            </a:r>
            <a:endParaRPr sz="1200" u="sng">
              <a:solidFill>
                <a:schemeClr val="dk1"/>
              </a:solidFill>
              <a:latin typeface="Roboto"/>
              <a:ea typeface="Roboto"/>
              <a:cs typeface="Roboto"/>
              <a:sym typeface="Roboto"/>
            </a:endParaRPr>
          </a:p>
          <a:p>
            <a:pPr indent="0" lvl="0" marL="0" rtl="0" algn="l">
              <a:spcBef>
                <a:spcPts val="1200"/>
              </a:spcBef>
              <a:spcAft>
                <a:spcPts val="0"/>
              </a:spcAft>
              <a:buNone/>
            </a:pPr>
            <a:r>
              <a:t/>
            </a:r>
            <a:endParaRPr sz="1800">
              <a:solidFill>
                <a:schemeClr val="dk2"/>
              </a:solidFill>
            </a:endParaRPr>
          </a:p>
        </p:txBody>
      </p:sp>
      <p:sp>
        <p:nvSpPr>
          <p:cNvPr id="196" name="Google Shape;196;p27"/>
          <p:cNvSpPr txBox="1"/>
          <p:nvPr/>
        </p:nvSpPr>
        <p:spPr>
          <a:xfrm>
            <a:off x="0" y="1559725"/>
            <a:ext cx="9144000" cy="521400"/>
          </a:xfrm>
          <a:prstGeom prst="rect">
            <a:avLst/>
          </a:prstGeom>
          <a:noFill/>
          <a:ln>
            <a:noFill/>
          </a:ln>
        </p:spPr>
        <p:txBody>
          <a:bodyPr anchorCtr="0" anchor="t" bIns="91425" lIns="91425" spcFirstLastPara="1" rIns="91425" wrap="square" tIns="91425">
            <a:noAutofit/>
          </a:bodyPr>
          <a:lstStyle/>
          <a:p>
            <a:pPr indent="457200" lvl="0" marL="457200" rtl="0" algn="l">
              <a:spcBef>
                <a:spcPts val="800"/>
              </a:spcBef>
              <a:spcAft>
                <a:spcPts val="0"/>
              </a:spcAft>
              <a:buClr>
                <a:schemeClr val="dk1"/>
              </a:buClr>
              <a:buSzPts val="1100"/>
              <a:buFont typeface="Arial"/>
              <a:buNone/>
            </a:pPr>
            <a:r>
              <a:rPr lang="fr" sz="1200">
                <a:solidFill>
                  <a:schemeClr val="dk1"/>
                </a:solidFill>
                <a:latin typeface="Roboto"/>
                <a:ea typeface="Roboto"/>
                <a:cs typeface="Roboto"/>
                <a:sym typeface="Roboto"/>
              </a:rPr>
              <a:t>2</a:t>
            </a:r>
            <a:r>
              <a:rPr lang="fr" sz="1200">
                <a:solidFill>
                  <a:schemeClr val="dk1"/>
                </a:solidFill>
                <a:latin typeface="Roboto"/>
                <a:ea typeface="Roboto"/>
                <a:cs typeface="Roboto"/>
                <a:sym typeface="Roboto"/>
              </a:rPr>
              <a:t>. 2. 1. 2. Exemple</a:t>
            </a:r>
            <a:endParaRPr b="1" sz="12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endParaRPr>
          </a:p>
        </p:txBody>
      </p:sp>
      <p:sp>
        <p:nvSpPr>
          <p:cNvPr id="197" name="Google Shape;197;p27"/>
          <p:cNvSpPr txBox="1"/>
          <p:nvPr/>
        </p:nvSpPr>
        <p:spPr>
          <a:xfrm>
            <a:off x="7528425" y="4744500"/>
            <a:ext cx="7710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14/38</a:t>
            </a:r>
            <a:endParaRPr sz="1800">
              <a:solidFill>
                <a:schemeClr val="dk1"/>
              </a:solidFill>
            </a:endParaRPr>
          </a:p>
        </p:txBody>
      </p:sp>
      <p:sp>
        <p:nvSpPr>
          <p:cNvPr id="198" name="Google Shape;198;p27"/>
          <p:cNvSpPr txBox="1"/>
          <p:nvPr/>
        </p:nvSpPr>
        <p:spPr>
          <a:xfrm>
            <a:off x="8102325" y="207300"/>
            <a:ext cx="7134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2"/>
                </a:solidFill>
              </a:rPr>
              <a:t>3</a:t>
            </a:r>
            <a:r>
              <a:rPr lang="fr" sz="1800">
                <a:solidFill>
                  <a:schemeClr val="dk2"/>
                </a:solidFill>
              </a:rPr>
              <a:t>/8</a:t>
            </a:r>
            <a:endParaRPr sz="18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8"/>
          <p:cNvSpPr txBox="1"/>
          <p:nvPr>
            <p:ph type="title"/>
          </p:nvPr>
        </p:nvSpPr>
        <p:spPr>
          <a:xfrm>
            <a:off x="0" y="96450"/>
            <a:ext cx="9144000" cy="572700"/>
          </a:xfrm>
          <a:prstGeom prst="rect">
            <a:avLst/>
          </a:prstGeom>
          <a:solidFill>
            <a:srgbClr val="FFFF00"/>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lang="fr" sz="2720"/>
              <a:t>II. Les formats de données</a:t>
            </a:r>
            <a:endParaRPr sz="2720"/>
          </a:p>
        </p:txBody>
      </p:sp>
      <p:sp>
        <p:nvSpPr>
          <p:cNvPr id="204" name="Google Shape;204;p28"/>
          <p:cNvSpPr txBox="1"/>
          <p:nvPr>
            <p:ph type="title"/>
          </p:nvPr>
        </p:nvSpPr>
        <p:spPr>
          <a:xfrm>
            <a:off x="322675" y="791425"/>
            <a:ext cx="85242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100"/>
              <a:buNone/>
            </a:pPr>
            <a:r>
              <a:rPr b="1" lang="fr" sz="1900">
                <a:latin typeface="Roboto"/>
                <a:ea typeface="Roboto"/>
                <a:cs typeface="Roboto"/>
                <a:sym typeface="Roboto"/>
              </a:rPr>
              <a:t>2</a:t>
            </a:r>
            <a:r>
              <a:rPr b="1" lang="fr" sz="1900">
                <a:latin typeface="Roboto"/>
                <a:ea typeface="Roboto"/>
                <a:cs typeface="Roboto"/>
                <a:sym typeface="Roboto"/>
              </a:rPr>
              <a:t>. 2. Les principaux formats de données</a:t>
            </a:r>
            <a:endParaRPr sz="2720"/>
          </a:p>
        </p:txBody>
      </p:sp>
      <p:sp>
        <p:nvSpPr>
          <p:cNvPr id="205" name="Google Shape;205;p28"/>
          <p:cNvSpPr txBox="1"/>
          <p:nvPr>
            <p:ph idx="1" type="body"/>
          </p:nvPr>
        </p:nvSpPr>
        <p:spPr>
          <a:xfrm>
            <a:off x="371850" y="2018875"/>
            <a:ext cx="8520600" cy="2725500"/>
          </a:xfrm>
          <a:prstGeom prst="rect">
            <a:avLst/>
          </a:prstGeom>
        </p:spPr>
        <p:txBody>
          <a:bodyPr anchorCtr="0" anchor="t" bIns="91425" lIns="91425" spcFirstLastPara="1" rIns="91425" wrap="square" tIns="91425">
            <a:normAutofit/>
          </a:bodyPr>
          <a:lstStyle/>
          <a:p>
            <a:pPr indent="0" lvl="0" marL="0" rtl="0" algn="l">
              <a:lnSpc>
                <a:spcPct val="118000"/>
              </a:lnSpc>
              <a:spcBef>
                <a:spcPts val="1200"/>
              </a:spcBef>
              <a:spcAft>
                <a:spcPts val="0"/>
              </a:spcAft>
              <a:buSzPts val="935"/>
              <a:buNone/>
            </a:pPr>
            <a:r>
              <a:rPr lang="fr" sz="1415">
                <a:solidFill>
                  <a:schemeClr val="dk1"/>
                </a:solidFill>
                <a:latin typeface="Roboto"/>
                <a:ea typeface="Roboto"/>
                <a:cs typeface="Roboto"/>
                <a:sym typeface="Roboto"/>
              </a:rPr>
              <a:t>Tout comme le langage Json, c’est un langage qui permet de décrire des données d'une manière facile à lire et à écrire, qui privilégie la lisibilité pour les humains. Il est simple d’utilisation.</a:t>
            </a:r>
            <a:endParaRPr sz="1415">
              <a:solidFill>
                <a:schemeClr val="dk1"/>
              </a:solidFill>
              <a:latin typeface="Roboto"/>
              <a:ea typeface="Roboto"/>
              <a:cs typeface="Roboto"/>
              <a:sym typeface="Roboto"/>
            </a:endParaRPr>
          </a:p>
          <a:p>
            <a:pPr indent="0" lvl="0" marL="0" rtl="0" algn="l">
              <a:lnSpc>
                <a:spcPct val="118000"/>
              </a:lnSpc>
              <a:spcBef>
                <a:spcPts val="1200"/>
              </a:spcBef>
              <a:spcAft>
                <a:spcPts val="0"/>
              </a:spcAft>
              <a:buSzPts val="935"/>
              <a:buNone/>
            </a:pPr>
            <a:r>
              <a:rPr lang="fr" sz="1415">
                <a:solidFill>
                  <a:schemeClr val="dk1"/>
                </a:solidFill>
                <a:latin typeface="Roboto"/>
                <a:ea typeface="Roboto"/>
                <a:cs typeface="Roboto"/>
                <a:sym typeface="Roboto"/>
              </a:rPr>
              <a:t>C’est aussi un langage qui utilise des paires </a:t>
            </a:r>
            <a:r>
              <a:rPr b="1" lang="fr" sz="1415">
                <a:solidFill>
                  <a:srgbClr val="F90820"/>
                </a:solidFill>
                <a:latin typeface="Roboto"/>
                <a:ea typeface="Roboto"/>
                <a:cs typeface="Roboto"/>
                <a:sym typeface="Roboto"/>
              </a:rPr>
              <a:t>clé-</a:t>
            </a:r>
            <a:r>
              <a:rPr b="1" lang="fr" sz="1415">
                <a:solidFill>
                  <a:srgbClr val="1A7534"/>
                </a:solidFill>
                <a:latin typeface="Roboto"/>
                <a:ea typeface="Roboto"/>
                <a:cs typeface="Roboto"/>
                <a:sym typeface="Roboto"/>
              </a:rPr>
              <a:t>valeur</a:t>
            </a:r>
            <a:r>
              <a:rPr lang="fr" sz="1415">
                <a:solidFill>
                  <a:schemeClr val="dk1"/>
                </a:solidFill>
                <a:latin typeface="Roboto"/>
                <a:ea typeface="Roboto"/>
                <a:cs typeface="Roboto"/>
                <a:sym typeface="Roboto"/>
              </a:rPr>
              <a:t> pour représenter les données. Il prend en charge plusieurs types de données, notamment les chaînes de caractères, les nombres, les booléens, les listes, les structures imbriquées et les valeurs nulles. </a:t>
            </a:r>
            <a:endParaRPr sz="1415">
              <a:solidFill>
                <a:schemeClr val="dk1"/>
              </a:solidFill>
              <a:latin typeface="Roboto"/>
              <a:ea typeface="Roboto"/>
              <a:cs typeface="Roboto"/>
              <a:sym typeface="Roboto"/>
            </a:endParaRPr>
          </a:p>
          <a:p>
            <a:pPr indent="0" lvl="0" marL="0" rtl="0" algn="l">
              <a:lnSpc>
                <a:spcPct val="118000"/>
              </a:lnSpc>
              <a:spcBef>
                <a:spcPts val="1200"/>
              </a:spcBef>
              <a:spcAft>
                <a:spcPts val="0"/>
              </a:spcAft>
              <a:buSzPts val="935"/>
              <a:buNone/>
            </a:pPr>
            <a:r>
              <a:rPr lang="fr" sz="1415">
                <a:solidFill>
                  <a:schemeClr val="dk1"/>
                </a:solidFill>
                <a:highlight>
                  <a:srgbClr val="FFFFFF"/>
                </a:highlight>
                <a:latin typeface="Roboto"/>
                <a:ea typeface="Roboto"/>
                <a:cs typeface="Roboto"/>
                <a:sym typeface="Roboto"/>
              </a:rPr>
              <a:t>Sa syntaxe s’appuie sur l’</a:t>
            </a:r>
            <a:r>
              <a:rPr b="1" lang="fr" sz="1415">
                <a:solidFill>
                  <a:schemeClr val="dk1"/>
                </a:solidFill>
                <a:highlight>
                  <a:srgbClr val="FFFFFF"/>
                </a:highlight>
                <a:latin typeface="Roboto"/>
                <a:ea typeface="Roboto"/>
                <a:cs typeface="Roboto"/>
                <a:sym typeface="Roboto"/>
              </a:rPr>
              <a:t>indentation</a:t>
            </a:r>
            <a:r>
              <a:rPr lang="fr" sz="1415">
                <a:solidFill>
                  <a:schemeClr val="dk1"/>
                </a:solidFill>
                <a:highlight>
                  <a:srgbClr val="FFFFFF"/>
                </a:highlight>
                <a:latin typeface="Roboto"/>
                <a:ea typeface="Roboto"/>
                <a:cs typeface="Roboto"/>
                <a:sym typeface="Roboto"/>
              </a:rPr>
              <a:t>.</a:t>
            </a:r>
            <a:endParaRPr sz="1415">
              <a:solidFill>
                <a:schemeClr val="dk1"/>
              </a:solidFill>
              <a:latin typeface="Roboto"/>
              <a:ea typeface="Roboto"/>
              <a:cs typeface="Roboto"/>
              <a:sym typeface="Roboto"/>
            </a:endParaRPr>
          </a:p>
          <a:p>
            <a:pPr indent="0" lvl="0" marL="0" rtl="0" algn="l">
              <a:lnSpc>
                <a:spcPct val="118000"/>
              </a:lnSpc>
              <a:spcBef>
                <a:spcPts val="1200"/>
              </a:spcBef>
              <a:spcAft>
                <a:spcPts val="1200"/>
              </a:spcAft>
              <a:buSzPts val="935"/>
              <a:buNone/>
            </a:pPr>
            <a:r>
              <a:rPr lang="fr" sz="1415">
                <a:solidFill>
                  <a:schemeClr val="dk1"/>
                </a:solidFill>
                <a:latin typeface="Roboto"/>
                <a:ea typeface="Roboto"/>
                <a:cs typeface="Roboto"/>
                <a:sym typeface="Roboto"/>
              </a:rPr>
              <a:t>Il est souvent utilisé dans le développement logiciel, la configuration de serveurs, et d'autres domaines où la lisibilité humaine et la simplicité sont importantes.</a:t>
            </a:r>
            <a:endParaRPr sz="1415">
              <a:solidFill>
                <a:schemeClr val="dk1"/>
              </a:solidFill>
              <a:latin typeface="Roboto"/>
              <a:ea typeface="Roboto"/>
              <a:cs typeface="Roboto"/>
              <a:sym typeface="Roboto"/>
            </a:endParaRPr>
          </a:p>
        </p:txBody>
      </p:sp>
      <p:sp>
        <p:nvSpPr>
          <p:cNvPr id="206" name="Google Shape;206;p28"/>
          <p:cNvSpPr txBox="1"/>
          <p:nvPr>
            <p:ph type="title"/>
          </p:nvPr>
        </p:nvSpPr>
        <p:spPr>
          <a:xfrm>
            <a:off x="0" y="96450"/>
            <a:ext cx="9144000" cy="572700"/>
          </a:xfrm>
          <a:prstGeom prst="rect">
            <a:avLst/>
          </a:prstGeom>
          <a:solidFill>
            <a:srgbClr val="FFD800"/>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lang="fr" sz="2720"/>
              <a:t>2</a:t>
            </a:r>
            <a:r>
              <a:rPr lang="fr" sz="2720"/>
              <a:t>. Les formats de données</a:t>
            </a:r>
            <a:endParaRPr sz="2720"/>
          </a:p>
        </p:txBody>
      </p:sp>
      <p:sp>
        <p:nvSpPr>
          <p:cNvPr id="207" name="Google Shape;207;p28"/>
          <p:cNvSpPr txBox="1"/>
          <p:nvPr/>
        </p:nvSpPr>
        <p:spPr>
          <a:xfrm>
            <a:off x="7528425" y="4744500"/>
            <a:ext cx="5739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a:t>
            </a:r>
            <a:endParaRPr sz="1800">
              <a:solidFill>
                <a:schemeClr val="dk1"/>
              </a:solidFill>
            </a:endParaRPr>
          </a:p>
        </p:txBody>
      </p:sp>
      <p:sp>
        <p:nvSpPr>
          <p:cNvPr id="208" name="Google Shape;208;p28"/>
          <p:cNvSpPr txBox="1"/>
          <p:nvPr/>
        </p:nvSpPr>
        <p:spPr>
          <a:xfrm>
            <a:off x="0" y="1203150"/>
            <a:ext cx="9144000" cy="689400"/>
          </a:xfrm>
          <a:prstGeom prst="rect">
            <a:avLst/>
          </a:prstGeom>
          <a:noFill/>
          <a:ln>
            <a:noFill/>
          </a:ln>
        </p:spPr>
        <p:txBody>
          <a:bodyPr anchorCtr="0" anchor="t" bIns="91425" lIns="91425" spcFirstLastPara="1" rIns="91425" wrap="square" tIns="91425">
            <a:spAutoFit/>
          </a:bodyPr>
          <a:lstStyle/>
          <a:p>
            <a:pPr indent="457200" lvl="0" marL="0" rtl="0" algn="l">
              <a:lnSpc>
                <a:spcPct val="115000"/>
              </a:lnSpc>
              <a:spcBef>
                <a:spcPts val="0"/>
              </a:spcBef>
              <a:spcAft>
                <a:spcPts val="0"/>
              </a:spcAft>
              <a:buNone/>
            </a:pPr>
            <a:r>
              <a:rPr b="1" lang="fr" sz="1200">
                <a:solidFill>
                  <a:schemeClr val="dk1"/>
                </a:solidFill>
                <a:latin typeface="Roboto"/>
                <a:ea typeface="Roboto"/>
                <a:cs typeface="Roboto"/>
                <a:sym typeface="Roboto"/>
              </a:rPr>
              <a:t>2</a:t>
            </a:r>
            <a:r>
              <a:rPr b="1" lang="fr" sz="1200">
                <a:solidFill>
                  <a:schemeClr val="dk1"/>
                </a:solidFill>
                <a:latin typeface="Roboto"/>
                <a:ea typeface="Roboto"/>
                <a:cs typeface="Roboto"/>
                <a:sym typeface="Roboto"/>
              </a:rPr>
              <a:t>. 2. 2. YAML (Ain't Markup Language)</a:t>
            </a:r>
            <a:endParaRPr b="1" sz="1200">
              <a:solidFill>
                <a:schemeClr val="dk1"/>
              </a:solidFill>
              <a:latin typeface="Roboto"/>
              <a:ea typeface="Roboto"/>
              <a:cs typeface="Roboto"/>
              <a:sym typeface="Roboto"/>
            </a:endParaRPr>
          </a:p>
          <a:p>
            <a:pPr indent="0" lvl="0" marL="0" rtl="0" algn="l">
              <a:spcBef>
                <a:spcPts val="1200"/>
              </a:spcBef>
              <a:spcAft>
                <a:spcPts val="0"/>
              </a:spcAft>
              <a:buNone/>
            </a:pPr>
            <a:r>
              <a:t/>
            </a:r>
            <a:endParaRPr sz="900">
              <a:solidFill>
                <a:schemeClr val="dk1"/>
              </a:solidFill>
              <a:latin typeface="Roboto"/>
              <a:ea typeface="Roboto"/>
              <a:cs typeface="Roboto"/>
              <a:sym typeface="Roboto"/>
            </a:endParaRPr>
          </a:p>
        </p:txBody>
      </p:sp>
      <p:sp>
        <p:nvSpPr>
          <p:cNvPr id="209" name="Google Shape;209;p28"/>
          <p:cNvSpPr txBox="1"/>
          <p:nvPr/>
        </p:nvSpPr>
        <p:spPr>
          <a:xfrm>
            <a:off x="0" y="1619875"/>
            <a:ext cx="9081300" cy="399000"/>
          </a:xfrm>
          <a:prstGeom prst="rect">
            <a:avLst/>
          </a:prstGeom>
          <a:noFill/>
          <a:ln>
            <a:noFill/>
          </a:ln>
        </p:spPr>
        <p:txBody>
          <a:bodyPr anchorCtr="0" anchor="t" bIns="91425" lIns="91425" spcFirstLastPara="1" rIns="91425" wrap="square" tIns="91425">
            <a:noAutofit/>
          </a:bodyPr>
          <a:lstStyle/>
          <a:p>
            <a:pPr indent="457200" lvl="0" marL="457200" rtl="0" algn="l">
              <a:lnSpc>
                <a:spcPct val="138000"/>
              </a:lnSpc>
              <a:spcBef>
                <a:spcPts val="1200"/>
              </a:spcBef>
              <a:spcAft>
                <a:spcPts val="1200"/>
              </a:spcAft>
              <a:buClr>
                <a:schemeClr val="dk1"/>
              </a:buClr>
              <a:buSzPts val="1100"/>
              <a:buFont typeface="Arial"/>
              <a:buNone/>
            </a:pPr>
            <a:r>
              <a:rPr lang="fr" sz="1200">
                <a:solidFill>
                  <a:schemeClr val="dk1"/>
                </a:solidFill>
                <a:latin typeface="Roboto"/>
                <a:ea typeface="Roboto"/>
                <a:cs typeface="Roboto"/>
                <a:sym typeface="Roboto"/>
              </a:rPr>
              <a:t>2</a:t>
            </a:r>
            <a:r>
              <a:rPr lang="fr" sz="1200">
                <a:solidFill>
                  <a:schemeClr val="dk1"/>
                </a:solidFill>
                <a:latin typeface="Roboto"/>
                <a:ea typeface="Roboto"/>
                <a:cs typeface="Roboto"/>
                <a:sym typeface="Roboto"/>
              </a:rPr>
              <a:t>. 2. 2. 1. Définition</a:t>
            </a:r>
            <a:endParaRPr sz="1200">
              <a:solidFill>
                <a:schemeClr val="dk2"/>
              </a:solidFill>
            </a:endParaRPr>
          </a:p>
        </p:txBody>
      </p:sp>
      <p:sp>
        <p:nvSpPr>
          <p:cNvPr id="210" name="Google Shape;210;p28"/>
          <p:cNvSpPr txBox="1"/>
          <p:nvPr/>
        </p:nvSpPr>
        <p:spPr>
          <a:xfrm>
            <a:off x="7528425" y="4744500"/>
            <a:ext cx="7710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15/38</a:t>
            </a:r>
            <a:endParaRPr sz="1800">
              <a:solidFill>
                <a:schemeClr val="dk1"/>
              </a:solidFill>
            </a:endParaRPr>
          </a:p>
        </p:txBody>
      </p:sp>
      <p:sp>
        <p:nvSpPr>
          <p:cNvPr id="211" name="Google Shape;211;p28"/>
          <p:cNvSpPr txBox="1"/>
          <p:nvPr/>
        </p:nvSpPr>
        <p:spPr>
          <a:xfrm>
            <a:off x="8102325" y="207300"/>
            <a:ext cx="7134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2"/>
                </a:solidFill>
              </a:rPr>
              <a:t>4</a:t>
            </a:r>
            <a:r>
              <a:rPr lang="fr" sz="1800">
                <a:solidFill>
                  <a:schemeClr val="dk2"/>
                </a:solidFill>
              </a:rPr>
              <a:t>/8</a:t>
            </a:r>
            <a:endParaRPr sz="18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9"/>
          <p:cNvSpPr/>
          <p:nvPr/>
        </p:nvSpPr>
        <p:spPr>
          <a:xfrm>
            <a:off x="5742725" y="1615375"/>
            <a:ext cx="2145600" cy="2877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7" name="Google Shape;217;p29"/>
          <p:cNvSpPr txBox="1"/>
          <p:nvPr>
            <p:ph type="title"/>
          </p:nvPr>
        </p:nvSpPr>
        <p:spPr>
          <a:xfrm>
            <a:off x="0" y="96450"/>
            <a:ext cx="9144000" cy="572700"/>
          </a:xfrm>
          <a:prstGeom prst="rect">
            <a:avLst/>
          </a:prstGeom>
          <a:solidFill>
            <a:srgbClr val="FFFF00"/>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lang="fr" sz="2720"/>
              <a:t>II. Les formats de données</a:t>
            </a:r>
            <a:endParaRPr sz="2720"/>
          </a:p>
        </p:txBody>
      </p:sp>
      <p:sp>
        <p:nvSpPr>
          <p:cNvPr id="218" name="Google Shape;218;p29"/>
          <p:cNvSpPr txBox="1"/>
          <p:nvPr>
            <p:ph type="title"/>
          </p:nvPr>
        </p:nvSpPr>
        <p:spPr>
          <a:xfrm>
            <a:off x="322675" y="791425"/>
            <a:ext cx="85242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100"/>
              <a:buNone/>
            </a:pPr>
            <a:r>
              <a:rPr b="1" lang="fr" sz="1900">
                <a:latin typeface="Roboto"/>
                <a:ea typeface="Roboto"/>
                <a:cs typeface="Roboto"/>
                <a:sym typeface="Roboto"/>
              </a:rPr>
              <a:t>2</a:t>
            </a:r>
            <a:r>
              <a:rPr b="1" lang="fr" sz="1900">
                <a:latin typeface="Roboto"/>
                <a:ea typeface="Roboto"/>
                <a:cs typeface="Roboto"/>
                <a:sym typeface="Roboto"/>
              </a:rPr>
              <a:t>. 2. Les principaux formats de données</a:t>
            </a:r>
            <a:endParaRPr sz="2720"/>
          </a:p>
        </p:txBody>
      </p:sp>
      <p:sp>
        <p:nvSpPr>
          <p:cNvPr id="219" name="Google Shape;219;p29"/>
          <p:cNvSpPr txBox="1"/>
          <p:nvPr>
            <p:ph idx="1" type="body"/>
          </p:nvPr>
        </p:nvSpPr>
        <p:spPr>
          <a:xfrm>
            <a:off x="5866300" y="1794763"/>
            <a:ext cx="2092200" cy="2519100"/>
          </a:xfrm>
          <a:prstGeom prst="rect">
            <a:avLst/>
          </a:prstGeom>
        </p:spPr>
        <p:txBody>
          <a:bodyPr anchorCtr="0" anchor="t" bIns="91425" lIns="91425" spcFirstLastPara="1" rIns="91425" wrap="square" tIns="91425">
            <a:normAutofit/>
          </a:bodyPr>
          <a:lstStyle/>
          <a:p>
            <a:pPr indent="0" lvl="0" marL="0" rtl="0" algn="l">
              <a:lnSpc>
                <a:spcPct val="100000"/>
              </a:lnSpc>
              <a:spcBef>
                <a:spcPts val="1200"/>
              </a:spcBef>
              <a:spcAft>
                <a:spcPts val="0"/>
              </a:spcAft>
              <a:buNone/>
            </a:pPr>
            <a:r>
              <a:rPr i="1" lang="fr" sz="1200">
                <a:solidFill>
                  <a:srgbClr val="E50D0D"/>
                </a:solidFill>
                <a:latin typeface="Roboto"/>
                <a:ea typeface="Roboto"/>
                <a:cs typeface="Roboto"/>
                <a:sym typeface="Roboto"/>
              </a:rPr>
              <a:t>entreprise:</a:t>
            </a:r>
            <a:endParaRPr i="1" sz="1200">
              <a:solidFill>
                <a:srgbClr val="E50D0D"/>
              </a:solidFill>
              <a:latin typeface="Roboto"/>
              <a:ea typeface="Roboto"/>
              <a:cs typeface="Roboto"/>
              <a:sym typeface="Roboto"/>
            </a:endParaRPr>
          </a:p>
          <a:p>
            <a:pPr indent="0" lvl="0" marL="0" rtl="0" algn="l">
              <a:lnSpc>
                <a:spcPct val="100000"/>
              </a:lnSpc>
              <a:spcBef>
                <a:spcPts val="1200"/>
              </a:spcBef>
              <a:spcAft>
                <a:spcPts val="0"/>
              </a:spcAft>
              <a:buNone/>
            </a:pPr>
            <a:r>
              <a:rPr i="1" lang="fr" sz="1200">
                <a:solidFill>
                  <a:srgbClr val="F90820"/>
                </a:solidFill>
                <a:latin typeface="Roboto"/>
                <a:ea typeface="Roboto"/>
                <a:cs typeface="Roboto"/>
                <a:sym typeface="Roboto"/>
              </a:rPr>
              <a:t>  nom</a:t>
            </a:r>
            <a:r>
              <a:rPr i="1" lang="fr" sz="1200">
                <a:solidFill>
                  <a:srgbClr val="1A7534"/>
                </a:solidFill>
                <a:latin typeface="Roboto"/>
                <a:ea typeface="Roboto"/>
                <a:cs typeface="Roboto"/>
                <a:sym typeface="Roboto"/>
              </a:rPr>
              <a:t>: "Tech Solutions"</a:t>
            </a:r>
            <a:endParaRPr i="1" sz="1200">
              <a:solidFill>
                <a:srgbClr val="1A7534"/>
              </a:solidFill>
              <a:latin typeface="Roboto"/>
              <a:ea typeface="Roboto"/>
              <a:cs typeface="Roboto"/>
              <a:sym typeface="Roboto"/>
            </a:endParaRPr>
          </a:p>
          <a:p>
            <a:pPr indent="0" lvl="0" marL="0" rtl="0" algn="l">
              <a:lnSpc>
                <a:spcPct val="100000"/>
              </a:lnSpc>
              <a:spcBef>
                <a:spcPts val="1200"/>
              </a:spcBef>
              <a:spcAft>
                <a:spcPts val="0"/>
              </a:spcAft>
              <a:buNone/>
            </a:pPr>
            <a:r>
              <a:rPr i="1" lang="fr" sz="1200">
                <a:solidFill>
                  <a:srgbClr val="F90820"/>
                </a:solidFill>
                <a:latin typeface="Roboto"/>
                <a:ea typeface="Roboto"/>
                <a:cs typeface="Roboto"/>
                <a:sym typeface="Roboto"/>
              </a:rPr>
              <a:t>  secteur:</a:t>
            </a:r>
            <a:r>
              <a:rPr i="1" lang="fr" sz="1100">
                <a:solidFill>
                  <a:srgbClr val="F90820"/>
                </a:solidFill>
                <a:latin typeface="Roboto"/>
                <a:ea typeface="Roboto"/>
                <a:cs typeface="Roboto"/>
                <a:sym typeface="Roboto"/>
              </a:rPr>
              <a:t> "</a:t>
            </a:r>
            <a:r>
              <a:rPr i="1" lang="fr" sz="1100">
                <a:solidFill>
                  <a:srgbClr val="1A7534"/>
                </a:solidFill>
                <a:latin typeface="Roboto"/>
                <a:ea typeface="Roboto"/>
                <a:cs typeface="Roboto"/>
                <a:sym typeface="Roboto"/>
              </a:rPr>
              <a:t>Technologie</a:t>
            </a:r>
            <a:r>
              <a:rPr i="1" lang="fr" sz="1100">
                <a:solidFill>
                  <a:srgbClr val="F90820"/>
                </a:solidFill>
                <a:latin typeface="Roboto"/>
                <a:ea typeface="Roboto"/>
                <a:cs typeface="Roboto"/>
                <a:sym typeface="Roboto"/>
              </a:rPr>
              <a:t>"</a:t>
            </a:r>
            <a:endParaRPr i="1" sz="1100">
              <a:solidFill>
                <a:srgbClr val="F90820"/>
              </a:solidFill>
              <a:latin typeface="Roboto"/>
              <a:ea typeface="Roboto"/>
              <a:cs typeface="Roboto"/>
              <a:sym typeface="Roboto"/>
            </a:endParaRPr>
          </a:p>
          <a:p>
            <a:pPr indent="0" lvl="0" marL="0" rtl="0" algn="l">
              <a:lnSpc>
                <a:spcPct val="100000"/>
              </a:lnSpc>
              <a:spcBef>
                <a:spcPts val="1200"/>
              </a:spcBef>
              <a:spcAft>
                <a:spcPts val="0"/>
              </a:spcAft>
              <a:buNone/>
            </a:pPr>
            <a:r>
              <a:rPr i="1" lang="fr" sz="1200">
                <a:solidFill>
                  <a:srgbClr val="E50D0D"/>
                </a:solidFill>
                <a:latin typeface="Roboto"/>
                <a:ea typeface="Roboto"/>
                <a:cs typeface="Roboto"/>
                <a:sym typeface="Roboto"/>
              </a:rPr>
              <a:t>adresse:</a:t>
            </a:r>
            <a:endParaRPr i="1" sz="1200">
              <a:solidFill>
                <a:srgbClr val="E50D0D"/>
              </a:solidFill>
              <a:latin typeface="Roboto"/>
              <a:ea typeface="Roboto"/>
              <a:cs typeface="Roboto"/>
              <a:sym typeface="Roboto"/>
            </a:endParaRPr>
          </a:p>
          <a:p>
            <a:pPr indent="0" lvl="0" marL="0" rtl="0" algn="l">
              <a:lnSpc>
                <a:spcPct val="100000"/>
              </a:lnSpc>
              <a:spcBef>
                <a:spcPts val="1200"/>
              </a:spcBef>
              <a:spcAft>
                <a:spcPts val="0"/>
              </a:spcAft>
              <a:buNone/>
            </a:pPr>
            <a:r>
              <a:rPr i="1" lang="fr" sz="1200">
                <a:solidFill>
                  <a:srgbClr val="F90820"/>
                </a:solidFill>
                <a:latin typeface="Roboto"/>
                <a:ea typeface="Roboto"/>
                <a:cs typeface="Roboto"/>
                <a:sym typeface="Roboto"/>
              </a:rPr>
              <a:t>  ville:</a:t>
            </a:r>
            <a:r>
              <a:rPr i="1" lang="fr" sz="1100">
                <a:solidFill>
                  <a:srgbClr val="F90820"/>
                </a:solidFill>
                <a:latin typeface="Roboto"/>
                <a:ea typeface="Roboto"/>
                <a:cs typeface="Roboto"/>
                <a:sym typeface="Roboto"/>
              </a:rPr>
              <a:t> "</a:t>
            </a:r>
            <a:r>
              <a:rPr i="1" lang="fr" sz="1100">
                <a:solidFill>
                  <a:srgbClr val="1A7534"/>
                </a:solidFill>
                <a:latin typeface="Roboto"/>
                <a:ea typeface="Roboto"/>
                <a:cs typeface="Roboto"/>
                <a:sym typeface="Roboto"/>
              </a:rPr>
              <a:t>VilleTech</a:t>
            </a:r>
            <a:r>
              <a:rPr i="1" lang="fr" sz="1100">
                <a:solidFill>
                  <a:srgbClr val="F90820"/>
                </a:solidFill>
                <a:latin typeface="Roboto"/>
                <a:ea typeface="Roboto"/>
                <a:cs typeface="Roboto"/>
                <a:sym typeface="Roboto"/>
              </a:rPr>
              <a:t>"</a:t>
            </a:r>
            <a:endParaRPr i="1" sz="1100">
              <a:solidFill>
                <a:srgbClr val="F90820"/>
              </a:solidFill>
              <a:latin typeface="Roboto"/>
              <a:ea typeface="Roboto"/>
              <a:cs typeface="Roboto"/>
              <a:sym typeface="Roboto"/>
            </a:endParaRPr>
          </a:p>
          <a:p>
            <a:pPr indent="0" lvl="0" marL="0" rtl="0" algn="l">
              <a:lnSpc>
                <a:spcPct val="100000"/>
              </a:lnSpc>
              <a:spcBef>
                <a:spcPts val="1200"/>
              </a:spcBef>
              <a:spcAft>
                <a:spcPts val="0"/>
              </a:spcAft>
              <a:buNone/>
            </a:pPr>
            <a:r>
              <a:rPr i="1" lang="fr" sz="1200">
                <a:solidFill>
                  <a:srgbClr val="F90820"/>
                </a:solidFill>
                <a:latin typeface="Roboto"/>
                <a:ea typeface="Roboto"/>
                <a:cs typeface="Roboto"/>
                <a:sym typeface="Roboto"/>
              </a:rPr>
              <a:t>  rue:</a:t>
            </a:r>
            <a:r>
              <a:rPr i="1" lang="fr" sz="1100">
                <a:solidFill>
                  <a:srgbClr val="F90820"/>
                </a:solidFill>
                <a:latin typeface="Roboto"/>
                <a:ea typeface="Roboto"/>
                <a:cs typeface="Roboto"/>
                <a:sym typeface="Roboto"/>
              </a:rPr>
              <a:t> "</a:t>
            </a:r>
            <a:r>
              <a:rPr i="1" lang="fr" sz="1100">
                <a:solidFill>
                  <a:srgbClr val="1A7534"/>
                </a:solidFill>
                <a:latin typeface="Roboto"/>
                <a:ea typeface="Roboto"/>
                <a:cs typeface="Roboto"/>
                <a:sym typeface="Roboto"/>
              </a:rPr>
              <a:t>Rue de l'Innovation</a:t>
            </a:r>
            <a:r>
              <a:rPr i="1" lang="fr" sz="1100">
                <a:solidFill>
                  <a:srgbClr val="F90820"/>
                </a:solidFill>
                <a:latin typeface="Roboto"/>
                <a:ea typeface="Roboto"/>
                <a:cs typeface="Roboto"/>
                <a:sym typeface="Roboto"/>
              </a:rPr>
              <a:t>"</a:t>
            </a:r>
            <a:endParaRPr i="1" sz="1100">
              <a:solidFill>
                <a:srgbClr val="F90820"/>
              </a:solidFill>
              <a:latin typeface="Roboto"/>
              <a:ea typeface="Roboto"/>
              <a:cs typeface="Roboto"/>
              <a:sym typeface="Roboto"/>
            </a:endParaRPr>
          </a:p>
          <a:p>
            <a:pPr indent="0" lvl="0" marL="0" rtl="0" algn="l">
              <a:lnSpc>
                <a:spcPct val="100000"/>
              </a:lnSpc>
              <a:spcBef>
                <a:spcPts val="1200"/>
              </a:spcBef>
              <a:spcAft>
                <a:spcPts val="1200"/>
              </a:spcAft>
              <a:buNone/>
            </a:pPr>
            <a:r>
              <a:rPr i="1" lang="fr" sz="1200">
                <a:solidFill>
                  <a:srgbClr val="F90820"/>
                </a:solidFill>
                <a:latin typeface="Roboto"/>
                <a:ea typeface="Roboto"/>
                <a:cs typeface="Roboto"/>
                <a:sym typeface="Roboto"/>
              </a:rPr>
              <a:t>  code_postal:</a:t>
            </a:r>
            <a:r>
              <a:rPr i="1" lang="fr" sz="1100">
                <a:solidFill>
                  <a:srgbClr val="F90820"/>
                </a:solidFill>
                <a:latin typeface="Roboto"/>
                <a:ea typeface="Roboto"/>
                <a:cs typeface="Roboto"/>
                <a:sym typeface="Roboto"/>
              </a:rPr>
              <a:t> "</a:t>
            </a:r>
            <a:r>
              <a:rPr i="1" lang="fr" sz="1100">
                <a:solidFill>
                  <a:srgbClr val="1A7534"/>
                </a:solidFill>
                <a:latin typeface="Roboto"/>
                <a:ea typeface="Roboto"/>
                <a:cs typeface="Roboto"/>
                <a:sym typeface="Roboto"/>
              </a:rPr>
              <a:t>12345</a:t>
            </a:r>
            <a:r>
              <a:rPr i="1" lang="fr" sz="1100">
                <a:solidFill>
                  <a:srgbClr val="F90820"/>
                </a:solidFill>
                <a:latin typeface="Roboto"/>
                <a:ea typeface="Roboto"/>
                <a:cs typeface="Roboto"/>
                <a:sym typeface="Roboto"/>
              </a:rPr>
              <a:t>"</a:t>
            </a:r>
            <a:endParaRPr i="1" sz="1200">
              <a:solidFill>
                <a:srgbClr val="1A7534"/>
              </a:solidFill>
              <a:latin typeface="Roboto"/>
              <a:ea typeface="Roboto"/>
              <a:cs typeface="Roboto"/>
              <a:sym typeface="Roboto"/>
            </a:endParaRPr>
          </a:p>
        </p:txBody>
      </p:sp>
      <p:sp>
        <p:nvSpPr>
          <p:cNvPr id="220" name="Google Shape;220;p29"/>
          <p:cNvSpPr txBox="1"/>
          <p:nvPr>
            <p:ph type="title"/>
          </p:nvPr>
        </p:nvSpPr>
        <p:spPr>
          <a:xfrm>
            <a:off x="0" y="96450"/>
            <a:ext cx="9144000" cy="572700"/>
          </a:xfrm>
          <a:prstGeom prst="rect">
            <a:avLst/>
          </a:prstGeom>
          <a:solidFill>
            <a:srgbClr val="FFD800"/>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lang="fr" sz="2720"/>
              <a:t>2</a:t>
            </a:r>
            <a:r>
              <a:rPr lang="fr" sz="2720"/>
              <a:t>. Les formats de données</a:t>
            </a:r>
            <a:endParaRPr sz="2720"/>
          </a:p>
        </p:txBody>
      </p:sp>
      <p:sp>
        <p:nvSpPr>
          <p:cNvPr id="221" name="Google Shape;221;p29"/>
          <p:cNvSpPr txBox="1"/>
          <p:nvPr/>
        </p:nvSpPr>
        <p:spPr>
          <a:xfrm>
            <a:off x="7528425" y="4744500"/>
            <a:ext cx="5739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a:t>
            </a:r>
            <a:endParaRPr sz="1800">
              <a:solidFill>
                <a:schemeClr val="dk1"/>
              </a:solidFill>
            </a:endParaRPr>
          </a:p>
        </p:txBody>
      </p:sp>
      <p:sp>
        <p:nvSpPr>
          <p:cNvPr id="222" name="Google Shape;222;p29"/>
          <p:cNvSpPr txBox="1"/>
          <p:nvPr/>
        </p:nvSpPr>
        <p:spPr>
          <a:xfrm>
            <a:off x="373775" y="2426550"/>
            <a:ext cx="3831900" cy="1332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fr">
                <a:solidFill>
                  <a:schemeClr val="dk1"/>
                </a:solidFill>
                <a:latin typeface="Roboto"/>
                <a:ea typeface="Roboto"/>
                <a:cs typeface="Roboto"/>
                <a:sym typeface="Roboto"/>
              </a:rPr>
              <a:t>Les</a:t>
            </a:r>
            <a:r>
              <a:rPr lang="fr">
                <a:solidFill>
                  <a:srgbClr val="E50D0D"/>
                </a:solidFill>
                <a:latin typeface="Roboto"/>
                <a:ea typeface="Roboto"/>
                <a:cs typeface="Roboto"/>
                <a:sym typeface="Roboto"/>
              </a:rPr>
              <a:t> clés </a:t>
            </a:r>
            <a:r>
              <a:rPr lang="fr">
                <a:solidFill>
                  <a:schemeClr val="dk1"/>
                </a:solidFill>
                <a:latin typeface="Roboto"/>
                <a:ea typeface="Roboto"/>
                <a:cs typeface="Roboto"/>
                <a:sym typeface="Roboto"/>
              </a:rPr>
              <a:t>et</a:t>
            </a:r>
            <a:r>
              <a:rPr lang="fr">
                <a:solidFill>
                  <a:srgbClr val="374151"/>
                </a:solidFill>
                <a:latin typeface="Roboto"/>
                <a:ea typeface="Roboto"/>
                <a:cs typeface="Roboto"/>
                <a:sym typeface="Roboto"/>
              </a:rPr>
              <a:t> les </a:t>
            </a:r>
            <a:r>
              <a:rPr lang="fr">
                <a:solidFill>
                  <a:srgbClr val="1A7534"/>
                </a:solidFill>
                <a:latin typeface="Roboto"/>
                <a:ea typeface="Roboto"/>
                <a:cs typeface="Roboto"/>
                <a:sym typeface="Roboto"/>
              </a:rPr>
              <a:t>valeurs</a:t>
            </a:r>
            <a:r>
              <a:rPr lang="fr">
                <a:solidFill>
                  <a:srgbClr val="374151"/>
                </a:solidFill>
                <a:latin typeface="Roboto"/>
                <a:ea typeface="Roboto"/>
                <a:cs typeface="Roboto"/>
                <a:sym typeface="Roboto"/>
              </a:rPr>
              <a:t> </a:t>
            </a:r>
            <a:r>
              <a:rPr lang="fr">
                <a:solidFill>
                  <a:schemeClr val="dk1"/>
                </a:solidFill>
                <a:latin typeface="Roboto"/>
                <a:ea typeface="Roboto"/>
                <a:cs typeface="Roboto"/>
                <a:sym typeface="Roboto"/>
              </a:rPr>
              <a:t>doivent être séparées par des deux-points (:)</a:t>
            </a:r>
            <a:endParaRPr>
              <a:solidFill>
                <a:schemeClr val="dk1"/>
              </a:solidFill>
            </a:endParaRPr>
          </a:p>
        </p:txBody>
      </p:sp>
      <p:sp>
        <p:nvSpPr>
          <p:cNvPr id="223" name="Google Shape;223;p29"/>
          <p:cNvSpPr txBox="1"/>
          <p:nvPr/>
        </p:nvSpPr>
        <p:spPr>
          <a:xfrm>
            <a:off x="0" y="1203150"/>
            <a:ext cx="9144000" cy="689400"/>
          </a:xfrm>
          <a:prstGeom prst="rect">
            <a:avLst/>
          </a:prstGeom>
          <a:noFill/>
          <a:ln>
            <a:noFill/>
          </a:ln>
        </p:spPr>
        <p:txBody>
          <a:bodyPr anchorCtr="0" anchor="t" bIns="91425" lIns="91425" spcFirstLastPara="1" rIns="91425" wrap="square" tIns="91425">
            <a:spAutoFit/>
          </a:bodyPr>
          <a:lstStyle/>
          <a:p>
            <a:pPr indent="457200" lvl="0" marL="0" rtl="0" algn="l">
              <a:lnSpc>
                <a:spcPct val="115000"/>
              </a:lnSpc>
              <a:spcBef>
                <a:spcPts val="0"/>
              </a:spcBef>
              <a:spcAft>
                <a:spcPts val="0"/>
              </a:spcAft>
              <a:buNone/>
            </a:pPr>
            <a:r>
              <a:rPr b="1" lang="fr" sz="1200">
                <a:solidFill>
                  <a:schemeClr val="dk1"/>
                </a:solidFill>
                <a:latin typeface="Roboto"/>
                <a:ea typeface="Roboto"/>
                <a:cs typeface="Roboto"/>
                <a:sym typeface="Roboto"/>
              </a:rPr>
              <a:t>2</a:t>
            </a:r>
            <a:r>
              <a:rPr b="1" lang="fr" sz="1200">
                <a:solidFill>
                  <a:schemeClr val="dk1"/>
                </a:solidFill>
                <a:latin typeface="Roboto"/>
                <a:ea typeface="Roboto"/>
                <a:cs typeface="Roboto"/>
                <a:sym typeface="Roboto"/>
              </a:rPr>
              <a:t>. 2. 2. YAML (Ain't Markup Language)</a:t>
            </a:r>
            <a:endParaRPr b="1" sz="1200">
              <a:solidFill>
                <a:schemeClr val="dk1"/>
              </a:solidFill>
              <a:latin typeface="Roboto"/>
              <a:ea typeface="Roboto"/>
              <a:cs typeface="Roboto"/>
              <a:sym typeface="Roboto"/>
            </a:endParaRPr>
          </a:p>
          <a:p>
            <a:pPr indent="0" lvl="0" marL="0" rtl="0" algn="l">
              <a:spcBef>
                <a:spcPts val="1200"/>
              </a:spcBef>
              <a:spcAft>
                <a:spcPts val="0"/>
              </a:spcAft>
              <a:buNone/>
            </a:pPr>
            <a:r>
              <a:t/>
            </a:r>
            <a:endParaRPr sz="900">
              <a:solidFill>
                <a:schemeClr val="dk1"/>
              </a:solidFill>
              <a:latin typeface="Roboto"/>
              <a:ea typeface="Roboto"/>
              <a:cs typeface="Roboto"/>
              <a:sym typeface="Roboto"/>
            </a:endParaRPr>
          </a:p>
        </p:txBody>
      </p:sp>
      <p:sp>
        <p:nvSpPr>
          <p:cNvPr id="224" name="Google Shape;224;p29"/>
          <p:cNvSpPr txBox="1"/>
          <p:nvPr/>
        </p:nvSpPr>
        <p:spPr>
          <a:xfrm>
            <a:off x="0" y="1619875"/>
            <a:ext cx="9081300" cy="399000"/>
          </a:xfrm>
          <a:prstGeom prst="rect">
            <a:avLst/>
          </a:prstGeom>
          <a:noFill/>
          <a:ln>
            <a:noFill/>
          </a:ln>
        </p:spPr>
        <p:txBody>
          <a:bodyPr anchorCtr="0" anchor="t" bIns="91425" lIns="91425" spcFirstLastPara="1" rIns="91425" wrap="square" tIns="91425">
            <a:noAutofit/>
          </a:bodyPr>
          <a:lstStyle/>
          <a:p>
            <a:pPr indent="457200" lvl="0" marL="457200" rtl="0" algn="l">
              <a:lnSpc>
                <a:spcPct val="138000"/>
              </a:lnSpc>
              <a:spcBef>
                <a:spcPts val="1200"/>
              </a:spcBef>
              <a:spcAft>
                <a:spcPts val="1200"/>
              </a:spcAft>
              <a:buNone/>
            </a:pPr>
            <a:r>
              <a:rPr lang="fr" sz="1200">
                <a:solidFill>
                  <a:schemeClr val="dk1"/>
                </a:solidFill>
                <a:latin typeface="Roboto"/>
                <a:ea typeface="Roboto"/>
                <a:cs typeface="Roboto"/>
                <a:sym typeface="Roboto"/>
              </a:rPr>
              <a:t>2</a:t>
            </a:r>
            <a:r>
              <a:rPr lang="fr" sz="1200">
                <a:solidFill>
                  <a:schemeClr val="dk1"/>
                </a:solidFill>
                <a:latin typeface="Roboto"/>
                <a:ea typeface="Roboto"/>
                <a:cs typeface="Roboto"/>
                <a:sym typeface="Roboto"/>
              </a:rPr>
              <a:t>. 2. 2. 2. Exemple</a:t>
            </a:r>
            <a:endParaRPr sz="1200">
              <a:solidFill>
                <a:schemeClr val="dk2"/>
              </a:solidFill>
            </a:endParaRPr>
          </a:p>
        </p:txBody>
      </p:sp>
      <p:sp>
        <p:nvSpPr>
          <p:cNvPr id="225" name="Google Shape;225;p29"/>
          <p:cNvSpPr txBox="1"/>
          <p:nvPr/>
        </p:nvSpPr>
        <p:spPr>
          <a:xfrm>
            <a:off x="7528425" y="4744500"/>
            <a:ext cx="7710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16/38</a:t>
            </a:r>
            <a:endParaRPr sz="1800">
              <a:solidFill>
                <a:schemeClr val="dk1"/>
              </a:solidFill>
            </a:endParaRPr>
          </a:p>
        </p:txBody>
      </p:sp>
      <p:sp>
        <p:nvSpPr>
          <p:cNvPr id="226" name="Google Shape;226;p29"/>
          <p:cNvSpPr txBox="1"/>
          <p:nvPr/>
        </p:nvSpPr>
        <p:spPr>
          <a:xfrm>
            <a:off x="8102325" y="207300"/>
            <a:ext cx="7134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2"/>
                </a:solidFill>
              </a:rPr>
              <a:t>5</a:t>
            </a:r>
            <a:r>
              <a:rPr lang="fr" sz="1800">
                <a:solidFill>
                  <a:schemeClr val="dk2"/>
                </a:solidFill>
              </a:rPr>
              <a:t>/8</a:t>
            </a:r>
            <a:endParaRPr sz="18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0"/>
          <p:cNvSpPr txBox="1"/>
          <p:nvPr>
            <p:ph type="title"/>
          </p:nvPr>
        </p:nvSpPr>
        <p:spPr>
          <a:xfrm>
            <a:off x="0" y="96450"/>
            <a:ext cx="9144000" cy="572700"/>
          </a:xfrm>
          <a:prstGeom prst="rect">
            <a:avLst/>
          </a:prstGeom>
          <a:solidFill>
            <a:srgbClr val="FFD800"/>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lang="fr" sz="2720"/>
              <a:t>2</a:t>
            </a:r>
            <a:r>
              <a:rPr lang="fr" sz="2720"/>
              <a:t>. Les formats de données</a:t>
            </a:r>
            <a:endParaRPr sz="2720"/>
          </a:p>
        </p:txBody>
      </p:sp>
      <p:sp>
        <p:nvSpPr>
          <p:cNvPr id="232" name="Google Shape;232;p30"/>
          <p:cNvSpPr txBox="1"/>
          <p:nvPr>
            <p:ph type="title"/>
          </p:nvPr>
        </p:nvSpPr>
        <p:spPr>
          <a:xfrm>
            <a:off x="322675" y="791425"/>
            <a:ext cx="85242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100"/>
              <a:buNone/>
            </a:pPr>
            <a:r>
              <a:rPr b="1" lang="fr" sz="1900">
                <a:latin typeface="Roboto"/>
                <a:ea typeface="Roboto"/>
                <a:cs typeface="Roboto"/>
                <a:sym typeface="Roboto"/>
              </a:rPr>
              <a:t>2</a:t>
            </a:r>
            <a:r>
              <a:rPr b="1" lang="fr" sz="1900">
                <a:latin typeface="Roboto"/>
                <a:ea typeface="Roboto"/>
                <a:cs typeface="Roboto"/>
                <a:sym typeface="Roboto"/>
              </a:rPr>
              <a:t>. 2. Les principaux formats de données</a:t>
            </a:r>
            <a:endParaRPr sz="2720"/>
          </a:p>
        </p:txBody>
      </p:sp>
      <p:sp>
        <p:nvSpPr>
          <p:cNvPr id="233" name="Google Shape;233;p30"/>
          <p:cNvSpPr txBox="1"/>
          <p:nvPr>
            <p:ph idx="1" type="body"/>
          </p:nvPr>
        </p:nvSpPr>
        <p:spPr>
          <a:xfrm>
            <a:off x="370200" y="2149225"/>
            <a:ext cx="8520600" cy="2358600"/>
          </a:xfrm>
          <a:prstGeom prst="rect">
            <a:avLst/>
          </a:prstGeom>
        </p:spPr>
        <p:txBody>
          <a:bodyPr anchorCtr="0" anchor="t" bIns="91425" lIns="91425" spcFirstLastPara="1" rIns="91425" wrap="square" tIns="91425">
            <a:normAutofit fontScale="92500" lnSpcReduction="20000"/>
          </a:bodyPr>
          <a:lstStyle/>
          <a:p>
            <a:pPr indent="0" lvl="0" marL="0" rtl="0" algn="l">
              <a:lnSpc>
                <a:spcPct val="138000"/>
              </a:lnSpc>
              <a:spcBef>
                <a:spcPts val="1200"/>
              </a:spcBef>
              <a:spcAft>
                <a:spcPts val="0"/>
              </a:spcAft>
              <a:buNone/>
            </a:pPr>
            <a:r>
              <a:rPr lang="fr">
                <a:solidFill>
                  <a:schemeClr val="dk1"/>
                </a:solidFill>
                <a:latin typeface="Roboto"/>
                <a:ea typeface="Roboto"/>
                <a:cs typeface="Roboto"/>
                <a:sym typeface="Roboto"/>
              </a:rPr>
              <a:t>Ce langage utilise des</a:t>
            </a:r>
            <a:r>
              <a:rPr b="1" lang="fr">
                <a:solidFill>
                  <a:schemeClr val="dk1"/>
                </a:solidFill>
                <a:latin typeface="Roboto"/>
                <a:ea typeface="Roboto"/>
                <a:cs typeface="Roboto"/>
                <a:sym typeface="Roboto"/>
              </a:rPr>
              <a:t> balises </a:t>
            </a:r>
            <a:r>
              <a:rPr lang="fr">
                <a:solidFill>
                  <a:schemeClr val="dk1"/>
                </a:solidFill>
                <a:latin typeface="Roboto"/>
                <a:ea typeface="Roboto"/>
                <a:cs typeface="Roboto"/>
                <a:sym typeface="Roboto"/>
              </a:rPr>
              <a:t>pour délimiter et décrire les éléments d'information.</a:t>
            </a:r>
            <a:endParaRPr>
              <a:solidFill>
                <a:schemeClr val="dk1"/>
              </a:solidFill>
              <a:latin typeface="Roboto"/>
              <a:ea typeface="Roboto"/>
              <a:cs typeface="Roboto"/>
              <a:sym typeface="Roboto"/>
            </a:endParaRPr>
          </a:p>
          <a:p>
            <a:pPr indent="0" lvl="0" marL="0" rtl="0" algn="l">
              <a:lnSpc>
                <a:spcPct val="138000"/>
              </a:lnSpc>
              <a:spcBef>
                <a:spcPts val="1200"/>
              </a:spcBef>
              <a:spcAft>
                <a:spcPts val="0"/>
              </a:spcAft>
              <a:buNone/>
            </a:pPr>
            <a:r>
              <a:rPr lang="fr">
                <a:solidFill>
                  <a:schemeClr val="dk1"/>
                </a:solidFill>
                <a:latin typeface="Roboto"/>
                <a:ea typeface="Roboto"/>
                <a:cs typeface="Roboto"/>
                <a:sym typeface="Roboto"/>
              </a:rPr>
              <a:t>Chaque balise a un nom qui décrit ce qu'elle contient. Il y a toujours une balise ouvrante et une balise fermante.</a:t>
            </a:r>
            <a:endParaRPr>
              <a:solidFill>
                <a:schemeClr val="dk1"/>
              </a:solidFill>
              <a:latin typeface="Roboto"/>
              <a:ea typeface="Roboto"/>
              <a:cs typeface="Roboto"/>
              <a:sym typeface="Roboto"/>
            </a:endParaRPr>
          </a:p>
          <a:p>
            <a:pPr indent="0" lvl="0" marL="0" rtl="0" algn="l">
              <a:lnSpc>
                <a:spcPct val="138000"/>
              </a:lnSpc>
              <a:spcBef>
                <a:spcPts val="1200"/>
              </a:spcBef>
              <a:spcAft>
                <a:spcPts val="0"/>
              </a:spcAft>
              <a:buNone/>
            </a:pPr>
            <a:r>
              <a:rPr lang="fr">
                <a:solidFill>
                  <a:schemeClr val="dk1"/>
                </a:solidFill>
                <a:latin typeface="Roboto"/>
                <a:ea typeface="Roboto"/>
                <a:cs typeface="Roboto"/>
                <a:sym typeface="Roboto"/>
              </a:rPr>
              <a:t>XML est souvent utilisé pour échanger des données entre différents systèmes informatiques de manière standardisée et extensible.</a:t>
            </a:r>
            <a:endParaRPr>
              <a:solidFill>
                <a:schemeClr val="dk1"/>
              </a:solidFill>
              <a:latin typeface="Roboto"/>
              <a:ea typeface="Roboto"/>
              <a:cs typeface="Roboto"/>
              <a:sym typeface="Roboto"/>
            </a:endParaRPr>
          </a:p>
          <a:p>
            <a:pPr indent="0" lvl="0" marL="0" rtl="0" algn="l">
              <a:lnSpc>
                <a:spcPct val="100000"/>
              </a:lnSpc>
              <a:spcBef>
                <a:spcPts val="1200"/>
              </a:spcBef>
              <a:spcAft>
                <a:spcPts val="1200"/>
              </a:spcAft>
              <a:buNone/>
            </a:pPr>
            <a:r>
              <a:t/>
            </a:r>
            <a:endParaRPr b="1" sz="900">
              <a:solidFill>
                <a:srgbClr val="1A7534"/>
              </a:solidFill>
            </a:endParaRPr>
          </a:p>
        </p:txBody>
      </p:sp>
      <p:sp>
        <p:nvSpPr>
          <p:cNvPr id="234" name="Google Shape;234;p30"/>
          <p:cNvSpPr txBox="1"/>
          <p:nvPr/>
        </p:nvSpPr>
        <p:spPr>
          <a:xfrm>
            <a:off x="7528425" y="4744500"/>
            <a:ext cx="5739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a:t>
            </a:r>
            <a:endParaRPr sz="1800">
              <a:solidFill>
                <a:schemeClr val="dk1"/>
              </a:solidFill>
            </a:endParaRPr>
          </a:p>
        </p:txBody>
      </p:sp>
      <p:sp>
        <p:nvSpPr>
          <p:cNvPr id="235" name="Google Shape;235;p30"/>
          <p:cNvSpPr txBox="1"/>
          <p:nvPr/>
        </p:nvSpPr>
        <p:spPr>
          <a:xfrm>
            <a:off x="0" y="1203150"/>
            <a:ext cx="9144000" cy="732000"/>
          </a:xfrm>
          <a:prstGeom prst="rect">
            <a:avLst/>
          </a:prstGeom>
          <a:noFill/>
          <a:ln>
            <a:noFill/>
          </a:ln>
        </p:spPr>
        <p:txBody>
          <a:bodyPr anchorCtr="0" anchor="t" bIns="91425" lIns="91425" spcFirstLastPara="1" rIns="91425" wrap="square" tIns="91425">
            <a:spAutoFit/>
          </a:bodyPr>
          <a:lstStyle/>
          <a:p>
            <a:pPr indent="457200" lvl="0" marL="0" rtl="0" algn="l">
              <a:lnSpc>
                <a:spcPct val="138000"/>
              </a:lnSpc>
              <a:spcBef>
                <a:spcPts val="1200"/>
              </a:spcBef>
              <a:spcAft>
                <a:spcPts val="0"/>
              </a:spcAft>
              <a:buNone/>
            </a:pPr>
            <a:r>
              <a:rPr b="1" lang="fr" sz="1200">
                <a:solidFill>
                  <a:schemeClr val="dk1"/>
                </a:solidFill>
                <a:latin typeface="Roboto"/>
                <a:ea typeface="Roboto"/>
                <a:cs typeface="Roboto"/>
                <a:sym typeface="Roboto"/>
              </a:rPr>
              <a:t>2</a:t>
            </a:r>
            <a:r>
              <a:rPr b="1" lang="fr" sz="1200">
                <a:solidFill>
                  <a:schemeClr val="dk1"/>
                </a:solidFill>
                <a:latin typeface="Roboto"/>
                <a:ea typeface="Roboto"/>
                <a:cs typeface="Roboto"/>
                <a:sym typeface="Roboto"/>
              </a:rPr>
              <a:t>. 2. 3. XML (eXtensible Markup Language)</a:t>
            </a:r>
            <a:endParaRPr b="1" sz="1200">
              <a:solidFill>
                <a:schemeClr val="dk1"/>
              </a:solidFill>
              <a:latin typeface="Roboto"/>
              <a:ea typeface="Roboto"/>
              <a:cs typeface="Roboto"/>
              <a:sym typeface="Roboto"/>
            </a:endParaRPr>
          </a:p>
          <a:p>
            <a:pPr indent="0" lvl="0" marL="0" rtl="0" algn="l">
              <a:spcBef>
                <a:spcPts val="1200"/>
              </a:spcBef>
              <a:spcAft>
                <a:spcPts val="0"/>
              </a:spcAft>
              <a:buNone/>
            </a:pPr>
            <a:r>
              <a:t/>
            </a:r>
            <a:endParaRPr sz="900">
              <a:solidFill>
                <a:schemeClr val="dk1"/>
              </a:solidFill>
              <a:latin typeface="Roboto"/>
              <a:ea typeface="Roboto"/>
              <a:cs typeface="Roboto"/>
              <a:sym typeface="Roboto"/>
            </a:endParaRPr>
          </a:p>
        </p:txBody>
      </p:sp>
      <p:sp>
        <p:nvSpPr>
          <p:cNvPr id="236" name="Google Shape;236;p30"/>
          <p:cNvSpPr txBox="1"/>
          <p:nvPr/>
        </p:nvSpPr>
        <p:spPr>
          <a:xfrm>
            <a:off x="0" y="1619875"/>
            <a:ext cx="9081300" cy="399000"/>
          </a:xfrm>
          <a:prstGeom prst="rect">
            <a:avLst/>
          </a:prstGeom>
          <a:noFill/>
          <a:ln>
            <a:noFill/>
          </a:ln>
        </p:spPr>
        <p:txBody>
          <a:bodyPr anchorCtr="0" anchor="t" bIns="91425" lIns="91425" spcFirstLastPara="1" rIns="91425" wrap="square" tIns="91425">
            <a:noAutofit/>
          </a:bodyPr>
          <a:lstStyle/>
          <a:p>
            <a:pPr indent="457200" lvl="0" marL="457200" rtl="0" algn="l">
              <a:lnSpc>
                <a:spcPct val="138000"/>
              </a:lnSpc>
              <a:spcBef>
                <a:spcPts val="1200"/>
              </a:spcBef>
              <a:spcAft>
                <a:spcPts val="1200"/>
              </a:spcAft>
              <a:buNone/>
            </a:pPr>
            <a:r>
              <a:rPr lang="fr" sz="1200">
                <a:solidFill>
                  <a:schemeClr val="dk1"/>
                </a:solidFill>
                <a:latin typeface="Roboto"/>
                <a:ea typeface="Roboto"/>
                <a:cs typeface="Roboto"/>
                <a:sym typeface="Roboto"/>
              </a:rPr>
              <a:t>2</a:t>
            </a:r>
            <a:r>
              <a:rPr lang="fr" sz="1200">
                <a:solidFill>
                  <a:schemeClr val="dk1"/>
                </a:solidFill>
                <a:latin typeface="Roboto"/>
                <a:ea typeface="Roboto"/>
                <a:cs typeface="Roboto"/>
                <a:sym typeface="Roboto"/>
              </a:rPr>
              <a:t>. 2. 3. 1. Définition</a:t>
            </a:r>
            <a:endParaRPr sz="1200">
              <a:solidFill>
                <a:schemeClr val="dk2"/>
              </a:solidFill>
            </a:endParaRPr>
          </a:p>
        </p:txBody>
      </p:sp>
      <p:sp>
        <p:nvSpPr>
          <p:cNvPr id="237" name="Google Shape;237;p30"/>
          <p:cNvSpPr txBox="1"/>
          <p:nvPr/>
        </p:nvSpPr>
        <p:spPr>
          <a:xfrm>
            <a:off x="7528425" y="4744500"/>
            <a:ext cx="7710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17/38</a:t>
            </a:r>
            <a:endParaRPr sz="1800">
              <a:solidFill>
                <a:schemeClr val="dk1"/>
              </a:solidFill>
            </a:endParaRPr>
          </a:p>
        </p:txBody>
      </p:sp>
      <p:sp>
        <p:nvSpPr>
          <p:cNvPr id="238" name="Google Shape;238;p30"/>
          <p:cNvSpPr txBox="1"/>
          <p:nvPr/>
        </p:nvSpPr>
        <p:spPr>
          <a:xfrm>
            <a:off x="8102325" y="207300"/>
            <a:ext cx="7134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2"/>
                </a:solidFill>
              </a:rPr>
              <a:t>6</a:t>
            </a:r>
            <a:r>
              <a:rPr lang="fr" sz="1800">
                <a:solidFill>
                  <a:schemeClr val="dk2"/>
                </a:solidFill>
              </a:rPr>
              <a:t>/8</a:t>
            </a:r>
            <a:endParaRPr sz="18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1"/>
          <p:cNvSpPr/>
          <p:nvPr/>
        </p:nvSpPr>
        <p:spPr>
          <a:xfrm>
            <a:off x="5482050" y="1123575"/>
            <a:ext cx="3226800" cy="3361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4" name="Google Shape;244;p31"/>
          <p:cNvSpPr txBox="1"/>
          <p:nvPr>
            <p:ph type="title"/>
          </p:nvPr>
        </p:nvSpPr>
        <p:spPr>
          <a:xfrm>
            <a:off x="0" y="96450"/>
            <a:ext cx="9144000" cy="572700"/>
          </a:xfrm>
          <a:prstGeom prst="rect">
            <a:avLst/>
          </a:prstGeom>
          <a:solidFill>
            <a:srgbClr val="FFFF00"/>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lang="fr" sz="2720"/>
              <a:t>II. Les formats de données</a:t>
            </a:r>
            <a:endParaRPr sz="2720"/>
          </a:p>
        </p:txBody>
      </p:sp>
      <p:sp>
        <p:nvSpPr>
          <p:cNvPr id="245" name="Google Shape;245;p31"/>
          <p:cNvSpPr txBox="1"/>
          <p:nvPr>
            <p:ph type="title"/>
          </p:nvPr>
        </p:nvSpPr>
        <p:spPr>
          <a:xfrm>
            <a:off x="322675" y="791425"/>
            <a:ext cx="85242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100"/>
              <a:buNone/>
            </a:pPr>
            <a:r>
              <a:rPr b="1" lang="fr" sz="1900">
                <a:latin typeface="Roboto"/>
                <a:ea typeface="Roboto"/>
                <a:cs typeface="Roboto"/>
                <a:sym typeface="Roboto"/>
              </a:rPr>
              <a:t>2</a:t>
            </a:r>
            <a:r>
              <a:rPr b="1" lang="fr" sz="1900">
                <a:latin typeface="Roboto"/>
                <a:ea typeface="Roboto"/>
                <a:cs typeface="Roboto"/>
                <a:sym typeface="Roboto"/>
              </a:rPr>
              <a:t>. 2. Les principaux formats de données</a:t>
            </a:r>
            <a:endParaRPr sz="2720"/>
          </a:p>
        </p:txBody>
      </p:sp>
      <p:sp>
        <p:nvSpPr>
          <p:cNvPr id="246" name="Google Shape;246;p31"/>
          <p:cNvSpPr txBox="1"/>
          <p:nvPr>
            <p:ph idx="1" type="body"/>
          </p:nvPr>
        </p:nvSpPr>
        <p:spPr>
          <a:xfrm>
            <a:off x="5756875" y="1164450"/>
            <a:ext cx="3090000" cy="3321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fr" sz="1200">
                <a:solidFill>
                  <a:schemeClr val="dk1"/>
                </a:solidFill>
                <a:latin typeface="Roboto"/>
                <a:ea typeface="Roboto"/>
                <a:cs typeface="Roboto"/>
                <a:sym typeface="Roboto"/>
              </a:rPr>
              <a:t>&lt;entreprise&gt;</a:t>
            </a:r>
            <a:endParaRPr sz="1200">
              <a:solidFill>
                <a:schemeClr val="dk1"/>
              </a:solidFill>
              <a:latin typeface="Roboto"/>
              <a:ea typeface="Roboto"/>
              <a:cs typeface="Roboto"/>
              <a:sym typeface="Roboto"/>
            </a:endParaRPr>
          </a:p>
          <a:p>
            <a:pPr indent="0" lvl="0" marL="0" rtl="0" algn="l">
              <a:spcBef>
                <a:spcPts val="1200"/>
              </a:spcBef>
              <a:spcAft>
                <a:spcPts val="0"/>
              </a:spcAft>
              <a:buNone/>
            </a:pPr>
            <a:r>
              <a:rPr lang="fr" sz="1200">
                <a:solidFill>
                  <a:schemeClr val="dk1"/>
                </a:solidFill>
                <a:latin typeface="Roboto"/>
                <a:ea typeface="Roboto"/>
                <a:cs typeface="Roboto"/>
                <a:sym typeface="Roboto"/>
              </a:rPr>
              <a:t>        &lt;nom&gt;Tech Solutions&lt;/nom&gt;</a:t>
            </a:r>
            <a:endParaRPr sz="1200">
              <a:solidFill>
                <a:schemeClr val="dk1"/>
              </a:solidFill>
              <a:latin typeface="Roboto"/>
              <a:ea typeface="Roboto"/>
              <a:cs typeface="Roboto"/>
              <a:sym typeface="Roboto"/>
            </a:endParaRPr>
          </a:p>
          <a:p>
            <a:pPr indent="0" lvl="0" marL="0" rtl="0" algn="l">
              <a:spcBef>
                <a:spcPts val="1200"/>
              </a:spcBef>
              <a:spcAft>
                <a:spcPts val="0"/>
              </a:spcAft>
              <a:buNone/>
            </a:pPr>
            <a:r>
              <a:rPr lang="fr" sz="1200">
                <a:solidFill>
                  <a:schemeClr val="dk1"/>
                </a:solidFill>
                <a:latin typeface="Roboto"/>
                <a:ea typeface="Roboto"/>
                <a:cs typeface="Roboto"/>
                <a:sym typeface="Roboto"/>
              </a:rPr>
              <a:t>        &lt;secteur&gt;Technologie&lt;/secteur&gt;</a:t>
            </a:r>
            <a:endParaRPr sz="1200">
              <a:solidFill>
                <a:schemeClr val="dk1"/>
              </a:solidFill>
              <a:latin typeface="Roboto"/>
              <a:ea typeface="Roboto"/>
              <a:cs typeface="Roboto"/>
              <a:sym typeface="Roboto"/>
            </a:endParaRPr>
          </a:p>
          <a:p>
            <a:pPr indent="0" lvl="0" marL="0" rtl="0" algn="l">
              <a:spcBef>
                <a:spcPts val="1200"/>
              </a:spcBef>
              <a:spcAft>
                <a:spcPts val="0"/>
              </a:spcAft>
              <a:buNone/>
            </a:pPr>
            <a:r>
              <a:rPr lang="fr" sz="1200">
                <a:solidFill>
                  <a:schemeClr val="dk1"/>
                </a:solidFill>
                <a:latin typeface="Roboto"/>
                <a:ea typeface="Roboto"/>
                <a:cs typeface="Roboto"/>
                <a:sym typeface="Roboto"/>
              </a:rPr>
              <a:t>   &lt;adresse&gt;</a:t>
            </a:r>
            <a:endParaRPr sz="1200">
              <a:solidFill>
                <a:schemeClr val="dk1"/>
              </a:solidFill>
              <a:latin typeface="Roboto"/>
              <a:ea typeface="Roboto"/>
              <a:cs typeface="Roboto"/>
              <a:sym typeface="Roboto"/>
            </a:endParaRPr>
          </a:p>
          <a:p>
            <a:pPr indent="0" lvl="0" marL="0" rtl="0" algn="l">
              <a:spcBef>
                <a:spcPts val="1200"/>
              </a:spcBef>
              <a:spcAft>
                <a:spcPts val="0"/>
              </a:spcAft>
              <a:buNone/>
            </a:pPr>
            <a:r>
              <a:rPr lang="fr" sz="1200">
                <a:solidFill>
                  <a:schemeClr val="dk1"/>
                </a:solidFill>
                <a:latin typeface="Roboto"/>
                <a:ea typeface="Roboto"/>
                <a:cs typeface="Roboto"/>
                <a:sym typeface="Roboto"/>
              </a:rPr>
              <a:t>        &lt;ville&gt;VilleTech&lt;/ville&gt;</a:t>
            </a:r>
            <a:endParaRPr sz="1200">
              <a:solidFill>
                <a:schemeClr val="dk1"/>
              </a:solidFill>
              <a:latin typeface="Roboto"/>
              <a:ea typeface="Roboto"/>
              <a:cs typeface="Roboto"/>
              <a:sym typeface="Roboto"/>
            </a:endParaRPr>
          </a:p>
          <a:p>
            <a:pPr indent="0" lvl="0" marL="0" rtl="0" algn="l">
              <a:spcBef>
                <a:spcPts val="1200"/>
              </a:spcBef>
              <a:spcAft>
                <a:spcPts val="0"/>
              </a:spcAft>
              <a:buNone/>
            </a:pPr>
            <a:r>
              <a:rPr lang="fr" sz="1200">
                <a:solidFill>
                  <a:schemeClr val="dk1"/>
                </a:solidFill>
                <a:latin typeface="Roboto"/>
                <a:ea typeface="Roboto"/>
                <a:cs typeface="Roboto"/>
                <a:sym typeface="Roboto"/>
              </a:rPr>
              <a:t>        &lt;rue&gt;Rue de l'Innovation&lt;/rue&gt;</a:t>
            </a:r>
            <a:endParaRPr sz="1200">
              <a:solidFill>
                <a:schemeClr val="dk1"/>
              </a:solidFill>
              <a:latin typeface="Roboto"/>
              <a:ea typeface="Roboto"/>
              <a:cs typeface="Roboto"/>
              <a:sym typeface="Roboto"/>
            </a:endParaRPr>
          </a:p>
          <a:p>
            <a:pPr indent="0" lvl="0" marL="0" rtl="0" algn="l">
              <a:spcBef>
                <a:spcPts val="1200"/>
              </a:spcBef>
              <a:spcAft>
                <a:spcPts val="0"/>
              </a:spcAft>
              <a:buNone/>
            </a:pPr>
            <a:r>
              <a:rPr lang="fr" sz="1200">
                <a:solidFill>
                  <a:schemeClr val="dk1"/>
                </a:solidFill>
                <a:latin typeface="Roboto"/>
                <a:ea typeface="Roboto"/>
                <a:cs typeface="Roboto"/>
                <a:sym typeface="Roboto"/>
              </a:rPr>
              <a:t>        &lt;code_postal&gt;12345&lt;/code_postal&gt;</a:t>
            </a:r>
            <a:endParaRPr sz="1200">
              <a:solidFill>
                <a:schemeClr val="dk1"/>
              </a:solidFill>
              <a:latin typeface="Roboto"/>
              <a:ea typeface="Roboto"/>
              <a:cs typeface="Roboto"/>
              <a:sym typeface="Roboto"/>
            </a:endParaRPr>
          </a:p>
          <a:p>
            <a:pPr indent="0" lvl="0" marL="0" rtl="0" algn="l">
              <a:spcBef>
                <a:spcPts val="1200"/>
              </a:spcBef>
              <a:spcAft>
                <a:spcPts val="0"/>
              </a:spcAft>
              <a:buNone/>
            </a:pPr>
            <a:r>
              <a:rPr lang="fr" sz="1200">
                <a:solidFill>
                  <a:schemeClr val="dk1"/>
                </a:solidFill>
                <a:latin typeface="Roboto"/>
                <a:ea typeface="Roboto"/>
                <a:cs typeface="Roboto"/>
                <a:sym typeface="Roboto"/>
              </a:rPr>
              <a:t>   &lt;/adresse&gt;</a:t>
            </a:r>
            <a:endParaRPr sz="1200">
              <a:solidFill>
                <a:schemeClr val="dk1"/>
              </a:solidFill>
              <a:latin typeface="Roboto"/>
              <a:ea typeface="Roboto"/>
              <a:cs typeface="Roboto"/>
              <a:sym typeface="Roboto"/>
            </a:endParaRPr>
          </a:p>
          <a:p>
            <a:pPr indent="0" lvl="0" marL="0" rtl="0" algn="l">
              <a:spcBef>
                <a:spcPts val="1200"/>
              </a:spcBef>
              <a:spcAft>
                <a:spcPts val="1200"/>
              </a:spcAft>
              <a:buNone/>
            </a:pPr>
            <a:r>
              <a:rPr lang="fr" sz="1200">
                <a:solidFill>
                  <a:schemeClr val="dk1"/>
                </a:solidFill>
                <a:latin typeface="Roboto"/>
                <a:ea typeface="Roboto"/>
                <a:cs typeface="Roboto"/>
                <a:sym typeface="Roboto"/>
              </a:rPr>
              <a:t>&lt;/entreprise&gt;</a:t>
            </a:r>
            <a:endParaRPr sz="1200">
              <a:solidFill>
                <a:schemeClr val="dk1"/>
              </a:solidFill>
              <a:latin typeface="Roboto"/>
              <a:ea typeface="Roboto"/>
              <a:cs typeface="Roboto"/>
              <a:sym typeface="Roboto"/>
            </a:endParaRPr>
          </a:p>
        </p:txBody>
      </p:sp>
      <p:sp>
        <p:nvSpPr>
          <p:cNvPr id="247" name="Google Shape;247;p31"/>
          <p:cNvSpPr txBox="1"/>
          <p:nvPr/>
        </p:nvSpPr>
        <p:spPr>
          <a:xfrm>
            <a:off x="278350" y="2229875"/>
            <a:ext cx="3935100" cy="1650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500"/>
              </a:spcBef>
              <a:spcAft>
                <a:spcPts val="0"/>
              </a:spcAft>
              <a:buClr>
                <a:schemeClr val="dk1"/>
              </a:buClr>
              <a:buSzPts val="1500"/>
              <a:buFont typeface="Roboto"/>
              <a:buChar char="●"/>
            </a:pPr>
            <a:r>
              <a:rPr lang="fr" sz="1500">
                <a:solidFill>
                  <a:schemeClr val="dk1"/>
                </a:solidFill>
                <a:latin typeface="Roboto"/>
                <a:ea typeface="Roboto"/>
                <a:cs typeface="Roboto"/>
                <a:sym typeface="Roboto"/>
              </a:rPr>
              <a:t>Les balises peuvent être imbriquées pour représenter la structure hiérarchique des données</a:t>
            </a:r>
            <a:endParaRPr sz="1500">
              <a:solidFill>
                <a:schemeClr val="dk1"/>
              </a:solidFill>
              <a:latin typeface="Roboto"/>
              <a:ea typeface="Roboto"/>
              <a:cs typeface="Roboto"/>
              <a:sym typeface="Roboto"/>
            </a:endParaRPr>
          </a:p>
          <a:p>
            <a:pPr indent="-323850" lvl="0" marL="457200" rtl="0" algn="l">
              <a:lnSpc>
                <a:spcPct val="115000"/>
              </a:lnSpc>
              <a:spcBef>
                <a:spcPts val="0"/>
              </a:spcBef>
              <a:spcAft>
                <a:spcPts val="0"/>
              </a:spcAft>
              <a:buClr>
                <a:schemeClr val="dk1"/>
              </a:buClr>
              <a:buSzPts val="1500"/>
              <a:buFont typeface="Roboto"/>
              <a:buChar char="●"/>
            </a:pPr>
            <a:r>
              <a:rPr lang="fr" sz="1500">
                <a:solidFill>
                  <a:schemeClr val="dk1"/>
                </a:solidFill>
                <a:highlight>
                  <a:srgbClr val="FFFFFF"/>
                </a:highlight>
              </a:rPr>
              <a:t>Les balises autorisent une structuration arborescente des données</a:t>
            </a:r>
            <a:endParaRPr sz="1500">
              <a:solidFill>
                <a:schemeClr val="dk1"/>
              </a:solidFill>
              <a:latin typeface="Roboto"/>
              <a:ea typeface="Roboto"/>
              <a:cs typeface="Roboto"/>
              <a:sym typeface="Roboto"/>
            </a:endParaRPr>
          </a:p>
          <a:p>
            <a:pPr indent="0" lvl="0" marL="457200" rtl="0" algn="l">
              <a:lnSpc>
                <a:spcPct val="115000"/>
              </a:lnSpc>
              <a:spcBef>
                <a:spcPts val="1500"/>
              </a:spcBef>
              <a:spcAft>
                <a:spcPts val="0"/>
              </a:spcAft>
              <a:buNone/>
            </a:pPr>
            <a:r>
              <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endParaRPr>
          </a:p>
        </p:txBody>
      </p:sp>
      <p:sp>
        <p:nvSpPr>
          <p:cNvPr id="248" name="Google Shape;248;p31"/>
          <p:cNvSpPr txBox="1"/>
          <p:nvPr>
            <p:ph type="title"/>
          </p:nvPr>
        </p:nvSpPr>
        <p:spPr>
          <a:xfrm>
            <a:off x="0" y="96450"/>
            <a:ext cx="9144000" cy="572700"/>
          </a:xfrm>
          <a:prstGeom prst="rect">
            <a:avLst/>
          </a:prstGeom>
          <a:solidFill>
            <a:srgbClr val="FFD800"/>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lang="fr" sz="2720"/>
              <a:t>2</a:t>
            </a:r>
            <a:r>
              <a:rPr lang="fr" sz="2720"/>
              <a:t>. Les formats de données</a:t>
            </a:r>
            <a:endParaRPr sz="2720"/>
          </a:p>
        </p:txBody>
      </p:sp>
      <p:sp>
        <p:nvSpPr>
          <p:cNvPr id="249" name="Google Shape;249;p31"/>
          <p:cNvSpPr txBox="1"/>
          <p:nvPr/>
        </p:nvSpPr>
        <p:spPr>
          <a:xfrm>
            <a:off x="7528425" y="4744500"/>
            <a:ext cx="5739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a:t>
            </a:r>
            <a:endParaRPr sz="1800">
              <a:solidFill>
                <a:schemeClr val="dk1"/>
              </a:solidFill>
            </a:endParaRPr>
          </a:p>
        </p:txBody>
      </p:sp>
      <p:sp>
        <p:nvSpPr>
          <p:cNvPr id="250" name="Google Shape;250;p31"/>
          <p:cNvSpPr txBox="1"/>
          <p:nvPr/>
        </p:nvSpPr>
        <p:spPr>
          <a:xfrm>
            <a:off x="31350" y="1597500"/>
            <a:ext cx="9081300" cy="399000"/>
          </a:xfrm>
          <a:prstGeom prst="rect">
            <a:avLst/>
          </a:prstGeom>
          <a:noFill/>
          <a:ln>
            <a:noFill/>
          </a:ln>
        </p:spPr>
        <p:txBody>
          <a:bodyPr anchorCtr="0" anchor="t" bIns="91425" lIns="91425" spcFirstLastPara="1" rIns="91425" wrap="square" tIns="91425">
            <a:noAutofit/>
          </a:bodyPr>
          <a:lstStyle/>
          <a:p>
            <a:pPr indent="457200" lvl="0" marL="457200" rtl="0" algn="l">
              <a:lnSpc>
                <a:spcPct val="138000"/>
              </a:lnSpc>
              <a:spcBef>
                <a:spcPts val="1200"/>
              </a:spcBef>
              <a:spcAft>
                <a:spcPts val="1200"/>
              </a:spcAft>
              <a:buNone/>
            </a:pPr>
            <a:r>
              <a:rPr lang="fr" sz="1200">
                <a:solidFill>
                  <a:schemeClr val="dk1"/>
                </a:solidFill>
                <a:latin typeface="Roboto"/>
                <a:ea typeface="Roboto"/>
                <a:cs typeface="Roboto"/>
                <a:sym typeface="Roboto"/>
              </a:rPr>
              <a:t>2</a:t>
            </a:r>
            <a:r>
              <a:rPr lang="fr" sz="1200">
                <a:solidFill>
                  <a:schemeClr val="dk1"/>
                </a:solidFill>
                <a:latin typeface="Roboto"/>
                <a:ea typeface="Roboto"/>
                <a:cs typeface="Roboto"/>
                <a:sym typeface="Roboto"/>
              </a:rPr>
              <a:t>. 2. 3. 2. Exemple</a:t>
            </a:r>
            <a:endParaRPr sz="1200">
              <a:solidFill>
                <a:schemeClr val="dk2"/>
              </a:solidFill>
            </a:endParaRPr>
          </a:p>
        </p:txBody>
      </p:sp>
      <p:sp>
        <p:nvSpPr>
          <p:cNvPr id="251" name="Google Shape;251;p31"/>
          <p:cNvSpPr txBox="1"/>
          <p:nvPr/>
        </p:nvSpPr>
        <p:spPr>
          <a:xfrm>
            <a:off x="12775" y="1264488"/>
            <a:ext cx="9144000" cy="732000"/>
          </a:xfrm>
          <a:prstGeom prst="rect">
            <a:avLst/>
          </a:prstGeom>
          <a:noFill/>
          <a:ln>
            <a:noFill/>
          </a:ln>
        </p:spPr>
        <p:txBody>
          <a:bodyPr anchorCtr="0" anchor="t" bIns="91425" lIns="91425" spcFirstLastPara="1" rIns="91425" wrap="square" tIns="91425">
            <a:spAutoFit/>
          </a:bodyPr>
          <a:lstStyle/>
          <a:p>
            <a:pPr indent="457200" lvl="0" marL="0" rtl="0" algn="l">
              <a:lnSpc>
                <a:spcPct val="138000"/>
              </a:lnSpc>
              <a:spcBef>
                <a:spcPts val="1200"/>
              </a:spcBef>
              <a:spcAft>
                <a:spcPts val="0"/>
              </a:spcAft>
              <a:buNone/>
            </a:pPr>
            <a:r>
              <a:rPr b="1" lang="fr" sz="1200">
                <a:solidFill>
                  <a:schemeClr val="dk1"/>
                </a:solidFill>
                <a:latin typeface="Roboto"/>
                <a:ea typeface="Roboto"/>
                <a:cs typeface="Roboto"/>
                <a:sym typeface="Roboto"/>
              </a:rPr>
              <a:t>2</a:t>
            </a:r>
            <a:r>
              <a:rPr b="1" lang="fr" sz="1200">
                <a:solidFill>
                  <a:schemeClr val="dk1"/>
                </a:solidFill>
                <a:latin typeface="Roboto"/>
                <a:ea typeface="Roboto"/>
                <a:cs typeface="Roboto"/>
                <a:sym typeface="Roboto"/>
              </a:rPr>
              <a:t>. 2. 3. XML (eXtensible Markup Language)</a:t>
            </a:r>
            <a:endParaRPr b="1" sz="1200">
              <a:solidFill>
                <a:schemeClr val="dk1"/>
              </a:solidFill>
              <a:latin typeface="Roboto"/>
              <a:ea typeface="Roboto"/>
              <a:cs typeface="Roboto"/>
              <a:sym typeface="Roboto"/>
            </a:endParaRPr>
          </a:p>
          <a:p>
            <a:pPr indent="0" lvl="0" marL="0" rtl="0" algn="l">
              <a:spcBef>
                <a:spcPts val="1200"/>
              </a:spcBef>
              <a:spcAft>
                <a:spcPts val="0"/>
              </a:spcAft>
              <a:buNone/>
            </a:pPr>
            <a:r>
              <a:t/>
            </a:r>
            <a:endParaRPr sz="900">
              <a:solidFill>
                <a:schemeClr val="dk1"/>
              </a:solidFill>
              <a:latin typeface="Roboto"/>
              <a:ea typeface="Roboto"/>
              <a:cs typeface="Roboto"/>
              <a:sym typeface="Roboto"/>
            </a:endParaRPr>
          </a:p>
        </p:txBody>
      </p:sp>
      <p:sp>
        <p:nvSpPr>
          <p:cNvPr id="252" name="Google Shape;252;p31"/>
          <p:cNvSpPr txBox="1"/>
          <p:nvPr/>
        </p:nvSpPr>
        <p:spPr>
          <a:xfrm>
            <a:off x="7528425" y="4744500"/>
            <a:ext cx="7710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18/38</a:t>
            </a:r>
            <a:endParaRPr sz="1800">
              <a:solidFill>
                <a:schemeClr val="dk1"/>
              </a:solidFill>
            </a:endParaRPr>
          </a:p>
        </p:txBody>
      </p:sp>
      <p:sp>
        <p:nvSpPr>
          <p:cNvPr id="253" name="Google Shape;253;p31"/>
          <p:cNvSpPr txBox="1"/>
          <p:nvPr/>
        </p:nvSpPr>
        <p:spPr>
          <a:xfrm>
            <a:off x="8102325" y="207300"/>
            <a:ext cx="7134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2"/>
                </a:solidFill>
              </a:rPr>
              <a:t>7</a:t>
            </a:r>
            <a:r>
              <a:rPr lang="fr" sz="1800">
                <a:solidFill>
                  <a:schemeClr val="dk2"/>
                </a:solidFill>
              </a:rPr>
              <a:t>/8</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idx="4294967295" type="body"/>
          </p:nvPr>
        </p:nvSpPr>
        <p:spPr>
          <a:xfrm>
            <a:off x="107100" y="795925"/>
            <a:ext cx="2529900" cy="3882300"/>
          </a:xfrm>
          <a:prstGeom prst="rect">
            <a:avLst/>
          </a:prstGeom>
        </p:spPr>
        <p:txBody>
          <a:bodyPr anchorCtr="0" anchor="t" bIns="91425" lIns="91425" spcFirstLastPara="1" rIns="91425" wrap="square" tIns="91425">
            <a:normAutofit/>
          </a:bodyPr>
          <a:lstStyle/>
          <a:p>
            <a:pPr indent="-292100" lvl="0" marL="457200" rtl="0" algn="l">
              <a:lnSpc>
                <a:spcPct val="100000"/>
              </a:lnSpc>
              <a:spcBef>
                <a:spcPts val="1200"/>
              </a:spcBef>
              <a:spcAft>
                <a:spcPts val="0"/>
              </a:spcAft>
              <a:buClr>
                <a:schemeClr val="dk1"/>
              </a:buClr>
              <a:buSzPts val="1000"/>
              <a:buFont typeface="Roboto"/>
              <a:buAutoNum type="arabicPeriod"/>
            </a:pPr>
            <a:r>
              <a:rPr b="1" lang="fr" sz="1000">
                <a:solidFill>
                  <a:schemeClr val="dk1"/>
                </a:solidFill>
                <a:latin typeface="Roboto"/>
                <a:ea typeface="Roboto"/>
                <a:cs typeface="Roboto"/>
                <a:sym typeface="Roboto"/>
              </a:rPr>
              <a:t>Les langages de programmation</a:t>
            </a:r>
            <a:endParaRPr b="1" sz="1000">
              <a:solidFill>
                <a:schemeClr val="dk1"/>
              </a:solidFill>
              <a:latin typeface="Roboto"/>
              <a:ea typeface="Roboto"/>
              <a:cs typeface="Roboto"/>
              <a:sym typeface="Roboto"/>
            </a:endParaRPr>
          </a:p>
          <a:p>
            <a:pPr indent="0" lvl="0" marL="0" rtl="0" algn="l">
              <a:lnSpc>
                <a:spcPct val="100000"/>
              </a:lnSpc>
              <a:spcBef>
                <a:spcPts val="1200"/>
              </a:spcBef>
              <a:spcAft>
                <a:spcPts val="0"/>
              </a:spcAft>
              <a:buNone/>
            </a:pPr>
            <a:r>
              <a:rPr lang="fr" sz="1000">
                <a:solidFill>
                  <a:schemeClr val="dk1"/>
                </a:solidFill>
                <a:latin typeface="Roboto"/>
                <a:ea typeface="Roboto"/>
                <a:cs typeface="Roboto"/>
                <a:sym typeface="Roboto"/>
              </a:rPr>
              <a:t>1.1. Les paradigmes de programmation</a:t>
            </a:r>
            <a:endParaRPr sz="1000">
              <a:solidFill>
                <a:schemeClr val="dk1"/>
              </a:solidFill>
              <a:latin typeface="Roboto"/>
              <a:ea typeface="Roboto"/>
              <a:cs typeface="Roboto"/>
              <a:sym typeface="Roboto"/>
            </a:endParaRPr>
          </a:p>
          <a:p>
            <a:pPr indent="0" lvl="0" marL="0" rtl="0" algn="l">
              <a:lnSpc>
                <a:spcPct val="100000"/>
              </a:lnSpc>
              <a:spcBef>
                <a:spcPts val="1200"/>
              </a:spcBef>
              <a:spcAft>
                <a:spcPts val="0"/>
              </a:spcAft>
              <a:buNone/>
            </a:pPr>
            <a:r>
              <a:rPr lang="fr" sz="1000">
                <a:solidFill>
                  <a:schemeClr val="dk1"/>
                </a:solidFill>
                <a:latin typeface="Roboto"/>
                <a:ea typeface="Roboto"/>
                <a:cs typeface="Roboto"/>
                <a:sym typeface="Roboto"/>
              </a:rPr>
              <a:t>1.2. Niveau de langage</a:t>
            </a:r>
            <a:endParaRPr sz="1000">
              <a:solidFill>
                <a:schemeClr val="dk1"/>
              </a:solidFill>
              <a:latin typeface="Roboto"/>
              <a:ea typeface="Roboto"/>
              <a:cs typeface="Roboto"/>
              <a:sym typeface="Roboto"/>
            </a:endParaRPr>
          </a:p>
          <a:p>
            <a:pPr indent="0" lvl="0" marL="0" rtl="0" algn="l">
              <a:lnSpc>
                <a:spcPct val="100000"/>
              </a:lnSpc>
              <a:spcBef>
                <a:spcPts val="1200"/>
              </a:spcBef>
              <a:spcAft>
                <a:spcPts val="0"/>
              </a:spcAft>
              <a:buNone/>
            </a:pPr>
            <a:r>
              <a:rPr lang="fr" sz="1000">
                <a:solidFill>
                  <a:schemeClr val="dk1"/>
                </a:solidFill>
                <a:latin typeface="Roboto"/>
                <a:ea typeface="Roboto"/>
                <a:cs typeface="Roboto"/>
                <a:sym typeface="Roboto"/>
              </a:rPr>
              <a:t>1.3. Langages compilés et interprétés</a:t>
            </a:r>
            <a:endParaRPr sz="1000">
              <a:solidFill>
                <a:schemeClr val="dk1"/>
              </a:solidFill>
              <a:latin typeface="Roboto"/>
              <a:ea typeface="Roboto"/>
              <a:cs typeface="Roboto"/>
              <a:sym typeface="Roboto"/>
            </a:endParaRPr>
          </a:p>
          <a:p>
            <a:pPr indent="0" lvl="0" marL="0" rtl="0" algn="l">
              <a:lnSpc>
                <a:spcPct val="100000"/>
              </a:lnSpc>
              <a:spcBef>
                <a:spcPts val="1200"/>
              </a:spcBef>
              <a:spcAft>
                <a:spcPts val="0"/>
              </a:spcAft>
              <a:buNone/>
            </a:pPr>
            <a:r>
              <a:rPr lang="fr" sz="1000">
                <a:solidFill>
                  <a:schemeClr val="dk1"/>
                </a:solidFill>
                <a:latin typeface="Roboto"/>
                <a:ea typeface="Roboto"/>
                <a:cs typeface="Roboto"/>
                <a:sym typeface="Roboto"/>
              </a:rPr>
              <a:t>1.4 </a:t>
            </a:r>
            <a:r>
              <a:rPr b="1" lang="fr" sz="1000">
                <a:solidFill>
                  <a:schemeClr val="dk1"/>
                </a:solidFill>
                <a:latin typeface="Roboto"/>
                <a:ea typeface="Roboto"/>
                <a:cs typeface="Roboto"/>
                <a:sym typeface="Roboto"/>
              </a:rPr>
              <a:t>Langages impératifs</a:t>
            </a:r>
            <a:endParaRPr b="1" sz="1000">
              <a:solidFill>
                <a:schemeClr val="dk1"/>
              </a:solidFill>
              <a:latin typeface="Roboto"/>
              <a:ea typeface="Roboto"/>
              <a:cs typeface="Roboto"/>
              <a:sym typeface="Roboto"/>
            </a:endParaRPr>
          </a:p>
          <a:p>
            <a:pPr indent="0" lvl="0" marL="0" rtl="0" algn="l">
              <a:lnSpc>
                <a:spcPct val="100000"/>
              </a:lnSpc>
              <a:spcBef>
                <a:spcPts val="1200"/>
              </a:spcBef>
              <a:spcAft>
                <a:spcPts val="0"/>
              </a:spcAft>
              <a:buNone/>
            </a:pPr>
            <a:r>
              <a:rPr lang="fr" sz="1000">
                <a:solidFill>
                  <a:schemeClr val="dk1"/>
                </a:solidFill>
                <a:latin typeface="Roboto"/>
                <a:ea typeface="Roboto"/>
                <a:cs typeface="Roboto"/>
                <a:sym typeface="Roboto"/>
              </a:rPr>
              <a:t>1.4.1 Orienté objet</a:t>
            </a:r>
            <a:endParaRPr sz="1000">
              <a:solidFill>
                <a:schemeClr val="dk1"/>
              </a:solidFill>
              <a:latin typeface="Roboto"/>
              <a:ea typeface="Roboto"/>
              <a:cs typeface="Roboto"/>
              <a:sym typeface="Roboto"/>
            </a:endParaRPr>
          </a:p>
          <a:p>
            <a:pPr indent="0" lvl="0" marL="0" rtl="0" algn="l">
              <a:lnSpc>
                <a:spcPct val="100000"/>
              </a:lnSpc>
              <a:spcBef>
                <a:spcPts val="1200"/>
              </a:spcBef>
              <a:spcAft>
                <a:spcPts val="0"/>
              </a:spcAft>
              <a:buNone/>
            </a:pPr>
            <a:r>
              <a:rPr lang="fr" sz="1000">
                <a:solidFill>
                  <a:schemeClr val="dk1"/>
                </a:solidFill>
                <a:latin typeface="Roboto"/>
                <a:ea typeface="Roboto"/>
                <a:cs typeface="Roboto"/>
                <a:sym typeface="Roboto"/>
              </a:rPr>
              <a:t>1.4.2 Procédural et structural</a:t>
            </a:r>
            <a:endParaRPr sz="1000">
              <a:solidFill>
                <a:schemeClr val="dk1"/>
              </a:solidFill>
              <a:latin typeface="Roboto"/>
              <a:ea typeface="Roboto"/>
              <a:cs typeface="Roboto"/>
              <a:sym typeface="Roboto"/>
            </a:endParaRPr>
          </a:p>
          <a:p>
            <a:pPr indent="0" lvl="0" marL="0" rtl="0" algn="l">
              <a:lnSpc>
                <a:spcPct val="100000"/>
              </a:lnSpc>
              <a:spcBef>
                <a:spcPts val="1200"/>
              </a:spcBef>
              <a:spcAft>
                <a:spcPts val="0"/>
              </a:spcAft>
              <a:buNone/>
            </a:pPr>
            <a:r>
              <a:rPr lang="fr" sz="1000">
                <a:solidFill>
                  <a:schemeClr val="dk1"/>
                </a:solidFill>
                <a:latin typeface="Roboto"/>
                <a:ea typeface="Roboto"/>
                <a:cs typeface="Roboto"/>
                <a:sym typeface="Roboto"/>
              </a:rPr>
              <a:t>1.5.</a:t>
            </a:r>
            <a:r>
              <a:rPr b="1" lang="fr" sz="1000">
                <a:solidFill>
                  <a:schemeClr val="dk1"/>
                </a:solidFill>
                <a:latin typeface="Roboto"/>
                <a:ea typeface="Roboto"/>
                <a:cs typeface="Roboto"/>
                <a:sym typeface="Roboto"/>
              </a:rPr>
              <a:t> Langages déclaratifs</a:t>
            </a:r>
            <a:endParaRPr b="1" sz="1000">
              <a:solidFill>
                <a:schemeClr val="dk1"/>
              </a:solidFill>
              <a:latin typeface="Roboto"/>
              <a:ea typeface="Roboto"/>
              <a:cs typeface="Roboto"/>
              <a:sym typeface="Roboto"/>
            </a:endParaRPr>
          </a:p>
          <a:p>
            <a:pPr indent="0" lvl="0" marL="0" rtl="0" algn="l">
              <a:lnSpc>
                <a:spcPct val="100000"/>
              </a:lnSpc>
              <a:spcBef>
                <a:spcPts val="1200"/>
              </a:spcBef>
              <a:spcAft>
                <a:spcPts val="0"/>
              </a:spcAft>
              <a:buNone/>
            </a:pPr>
            <a:r>
              <a:rPr lang="fr" sz="1000">
                <a:solidFill>
                  <a:schemeClr val="dk1"/>
                </a:solidFill>
                <a:latin typeface="Roboto"/>
                <a:ea typeface="Roboto"/>
                <a:cs typeface="Roboto"/>
                <a:sym typeface="Roboto"/>
              </a:rPr>
              <a:t>1.5.1 Fonctionnel et logique</a:t>
            </a:r>
            <a:endParaRPr sz="1000">
              <a:solidFill>
                <a:schemeClr val="dk1"/>
              </a:solidFill>
              <a:latin typeface="Roboto"/>
              <a:ea typeface="Roboto"/>
              <a:cs typeface="Roboto"/>
              <a:sym typeface="Roboto"/>
            </a:endParaRPr>
          </a:p>
        </p:txBody>
      </p:sp>
      <p:sp>
        <p:nvSpPr>
          <p:cNvPr id="67" name="Google Shape;67;p14"/>
          <p:cNvSpPr txBox="1"/>
          <p:nvPr>
            <p:ph idx="4294967295" type="title"/>
          </p:nvPr>
        </p:nvSpPr>
        <p:spPr>
          <a:xfrm>
            <a:off x="0" y="96450"/>
            <a:ext cx="9144000" cy="572700"/>
          </a:xfrm>
          <a:prstGeom prst="rect">
            <a:avLst/>
          </a:prstGeom>
          <a:solidFill>
            <a:srgbClr val="FFFF00"/>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lang="fr" sz="2720"/>
              <a:t>Sommaire</a:t>
            </a:r>
            <a:endParaRPr sz="2720"/>
          </a:p>
        </p:txBody>
      </p:sp>
      <p:sp>
        <p:nvSpPr>
          <p:cNvPr id="68" name="Google Shape;68;p14"/>
          <p:cNvSpPr txBox="1"/>
          <p:nvPr>
            <p:ph idx="4294967295" type="title"/>
          </p:nvPr>
        </p:nvSpPr>
        <p:spPr>
          <a:xfrm>
            <a:off x="0" y="96450"/>
            <a:ext cx="9144000" cy="572700"/>
          </a:xfrm>
          <a:prstGeom prst="rect">
            <a:avLst/>
          </a:prstGeom>
          <a:solidFill>
            <a:srgbClr val="FFD800"/>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lang="fr" sz="2720"/>
              <a:t>Sommaire</a:t>
            </a:r>
            <a:endParaRPr sz="2720"/>
          </a:p>
        </p:txBody>
      </p:sp>
      <p:sp>
        <p:nvSpPr>
          <p:cNvPr id="69" name="Google Shape;69;p14"/>
          <p:cNvSpPr txBox="1"/>
          <p:nvPr/>
        </p:nvSpPr>
        <p:spPr>
          <a:xfrm>
            <a:off x="7528425" y="4744500"/>
            <a:ext cx="7107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1/38</a:t>
            </a:r>
            <a:endParaRPr sz="1800">
              <a:solidFill>
                <a:schemeClr val="dk1"/>
              </a:solidFill>
            </a:endParaRPr>
          </a:p>
        </p:txBody>
      </p:sp>
      <p:sp>
        <p:nvSpPr>
          <p:cNvPr id="70" name="Google Shape;70;p14"/>
          <p:cNvSpPr txBox="1"/>
          <p:nvPr/>
        </p:nvSpPr>
        <p:spPr>
          <a:xfrm>
            <a:off x="6277775" y="795925"/>
            <a:ext cx="2731200" cy="3300900"/>
          </a:xfrm>
          <a:prstGeom prst="rect">
            <a:avLst/>
          </a:prstGeom>
          <a:noFill/>
          <a:ln>
            <a:noFill/>
          </a:ln>
        </p:spPr>
        <p:txBody>
          <a:bodyPr anchorCtr="0" anchor="t" bIns="91425" lIns="91425" spcFirstLastPara="1" rIns="91425" wrap="square" tIns="91425">
            <a:noAutofit/>
          </a:bodyPr>
          <a:lstStyle/>
          <a:p>
            <a:pPr indent="457200" lvl="0" marL="0" rtl="0" algn="l">
              <a:spcBef>
                <a:spcPts val="1200"/>
              </a:spcBef>
              <a:spcAft>
                <a:spcPts val="0"/>
              </a:spcAft>
              <a:buNone/>
            </a:pPr>
            <a:r>
              <a:rPr b="1" lang="fr" sz="1000">
                <a:solidFill>
                  <a:schemeClr val="dk1"/>
                </a:solidFill>
                <a:latin typeface="Roboto"/>
                <a:ea typeface="Roboto"/>
                <a:cs typeface="Roboto"/>
                <a:sym typeface="Roboto"/>
              </a:rPr>
              <a:t>3. </a:t>
            </a:r>
            <a:r>
              <a:rPr b="1" lang="fr" sz="1000">
                <a:solidFill>
                  <a:schemeClr val="dk1"/>
                </a:solidFill>
                <a:latin typeface="Roboto"/>
                <a:ea typeface="Roboto"/>
                <a:cs typeface="Roboto"/>
                <a:sym typeface="Roboto"/>
              </a:rPr>
              <a:t>Les langages de conception</a:t>
            </a:r>
            <a:endParaRPr b="1" sz="1000">
              <a:solidFill>
                <a:schemeClr val="dk1"/>
              </a:solidFill>
              <a:latin typeface="Roboto"/>
              <a:ea typeface="Roboto"/>
              <a:cs typeface="Roboto"/>
              <a:sym typeface="Roboto"/>
            </a:endParaRPr>
          </a:p>
          <a:p>
            <a:pPr indent="0" lvl="0" marL="0" rtl="0" algn="l">
              <a:spcBef>
                <a:spcPts val="1200"/>
              </a:spcBef>
              <a:spcAft>
                <a:spcPts val="0"/>
              </a:spcAft>
              <a:buNone/>
            </a:pPr>
            <a:r>
              <a:rPr b="1" lang="fr" sz="1000">
                <a:solidFill>
                  <a:schemeClr val="dk1"/>
                </a:solidFill>
                <a:latin typeface="Roboto"/>
                <a:ea typeface="Roboto"/>
                <a:cs typeface="Roboto"/>
                <a:sym typeface="Roboto"/>
              </a:rPr>
              <a:t>3.1. UML définition et objectif</a:t>
            </a:r>
            <a:endParaRPr b="1" sz="1000">
              <a:solidFill>
                <a:schemeClr val="dk1"/>
              </a:solidFill>
              <a:latin typeface="Roboto"/>
              <a:ea typeface="Roboto"/>
              <a:cs typeface="Roboto"/>
              <a:sym typeface="Roboto"/>
            </a:endParaRPr>
          </a:p>
          <a:p>
            <a:pPr indent="0" lvl="0" marL="0" rtl="0" algn="l">
              <a:spcBef>
                <a:spcPts val="1200"/>
              </a:spcBef>
              <a:spcAft>
                <a:spcPts val="0"/>
              </a:spcAft>
              <a:buNone/>
            </a:pPr>
            <a:r>
              <a:rPr lang="fr" sz="1000">
                <a:solidFill>
                  <a:schemeClr val="dk1"/>
                </a:solidFill>
                <a:latin typeface="Roboto"/>
                <a:ea typeface="Roboto"/>
                <a:cs typeface="Roboto"/>
                <a:sym typeface="Roboto"/>
              </a:rPr>
              <a:t>3.1.1. Types de diagrammes UML</a:t>
            </a:r>
            <a:endParaRPr sz="1000">
              <a:solidFill>
                <a:schemeClr val="dk1"/>
              </a:solidFill>
              <a:latin typeface="Roboto"/>
              <a:ea typeface="Roboto"/>
              <a:cs typeface="Roboto"/>
              <a:sym typeface="Roboto"/>
            </a:endParaRPr>
          </a:p>
          <a:p>
            <a:pPr indent="0" lvl="0" marL="0" rtl="0" algn="l">
              <a:spcBef>
                <a:spcPts val="1200"/>
              </a:spcBef>
              <a:spcAft>
                <a:spcPts val="0"/>
              </a:spcAft>
              <a:buNone/>
            </a:pPr>
            <a:r>
              <a:rPr lang="fr" sz="1000">
                <a:solidFill>
                  <a:schemeClr val="dk1"/>
                </a:solidFill>
                <a:latin typeface="Roboto"/>
                <a:ea typeface="Roboto"/>
                <a:cs typeface="Roboto"/>
                <a:sym typeface="Roboto"/>
              </a:rPr>
              <a:t>3.1.1.1. Diagrammes de classes</a:t>
            </a:r>
            <a:endParaRPr sz="1000">
              <a:solidFill>
                <a:schemeClr val="dk1"/>
              </a:solidFill>
              <a:latin typeface="Roboto"/>
              <a:ea typeface="Roboto"/>
              <a:cs typeface="Roboto"/>
              <a:sym typeface="Roboto"/>
            </a:endParaRPr>
          </a:p>
          <a:p>
            <a:pPr indent="0" lvl="0" marL="0" rtl="0" algn="l">
              <a:spcBef>
                <a:spcPts val="1200"/>
              </a:spcBef>
              <a:spcAft>
                <a:spcPts val="0"/>
              </a:spcAft>
              <a:buNone/>
            </a:pPr>
            <a:r>
              <a:rPr lang="fr" sz="1000">
                <a:solidFill>
                  <a:schemeClr val="dk1"/>
                </a:solidFill>
                <a:latin typeface="Roboto"/>
                <a:ea typeface="Roboto"/>
                <a:cs typeface="Roboto"/>
                <a:sym typeface="Roboto"/>
              </a:rPr>
              <a:t>3.1.1.2. Diagrammes de cas d’utilisation</a:t>
            </a:r>
            <a:endParaRPr sz="1000">
              <a:solidFill>
                <a:schemeClr val="dk1"/>
              </a:solidFill>
              <a:latin typeface="Roboto"/>
              <a:ea typeface="Roboto"/>
              <a:cs typeface="Roboto"/>
              <a:sym typeface="Roboto"/>
            </a:endParaRPr>
          </a:p>
          <a:p>
            <a:pPr indent="0" lvl="0" marL="0" rtl="0" algn="l">
              <a:spcBef>
                <a:spcPts val="1200"/>
              </a:spcBef>
              <a:spcAft>
                <a:spcPts val="0"/>
              </a:spcAft>
              <a:buNone/>
            </a:pPr>
            <a:r>
              <a:rPr b="1" lang="fr" sz="1000">
                <a:solidFill>
                  <a:schemeClr val="dk1"/>
                </a:solidFill>
                <a:latin typeface="Roboto"/>
                <a:ea typeface="Roboto"/>
                <a:cs typeface="Roboto"/>
                <a:sym typeface="Roboto"/>
              </a:rPr>
              <a:t>3.2. MERISE définition et objectif</a:t>
            </a:r>
            <a:endParaRPr b="1" sz="1000">
              <a:solidFill>
                <a:schemeClr val="dk1"/>
              </a:solidFill>
              <a:latin typeface="Roboto"/>
              <a:ea typeface="Roboto"/>
              <a:cs typeface="Roboto"/>
              <a:sym typeface="Roboto"/>
            </a:endParaRPr>
          </a:p>
          <a:p>
            <a:pPr indent="0" lvl="0" marL="0" rtl="0" algn="l">
              <a:spcBef>
                <a:spcPts val="1200"/>
              </a:spcBef>
              <a:spcAft>
                <a:spcPts val="0"/>
              </a:spcAft>
              <a:buNone/>
            </a:pPr>
            <a:r>
              <a:rPr lang="fr" sz="1000">
                <a:solidFill>
                  <a:schemeClr val="dk1"/>
                </a:solidFill>
                <a:latin typeface="Roboto"/>
                <a:ea typeface="Roboto"/>
                <a:cs typeface="Roboto"/>
                <a:sym typeface="Roboto"/>
              </a:rPr>
              <a:t>3.2.1. Les niveaux</a:t>
            </a:r>
            <a:endParaRPr sz="1000">
              <a:solidFill>
                <a:schemeClr val="dk1"/>
              </a:solidFill>
              <a:latin typeface="Roboto"/>
              <a:ea typeface="Roboto"/>
              <a:cs typeface="Roboto"/>
              <a:sym typeface="Roboto"/>
            </a:endParaRPr>
          </a:p>
          <a:p>
            <a:pPr indent="0" lvl="0" marL="0" rtl="0" algn="l">
              <a:spcBef>
                <a:spcPts val="1200"/>
              </a:spcBef>
              <a:spcAft>
                <a:spcPts val="0"/>
              </a:spcAft>
              <a:buNone/>
            </a:pPr>
            <a:r>
              <a:rPr lang="fr" sz="1000">
                <a:solidFill>
                  <a:schemeClr val="dk1"/>
                </a:solidFill>
                <a:latin typeface="Roboto"/>
                <a:ea typeface="Roboto"/>
                <a:cs typeface="Roboto"/>
                <a:sym typeface="Roboto"/>
              </a:rPr>
              <a:t>3.2.1. 1. MCD</a:t>
            </a:r>
            <a:endParaRPr sz="1000">
              <a:solidFill>
                <a:schemeClr val="dk1"/>
              </a:solidFill>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fr" sz="1000">
                <a:solidFill>
                  <a:schemeClr val="dk1"/>
                </a:solidFill>
                <a:latin typeface="Roboto"/>
                <a:ea typeface="Roboto"/>
                <a:cs typeface="Roboto"/>
                <a:sym typeface="Roboto"/>
              </a:rPr>
              <a:t>3.2.1. 2. MLD</a:t>
            </a:r>
            <a:endParaRPr sz="1000">
              <a:solidFill>
                <a:schemeClr val="dk1"/>
              </a:solidFill>
              <a:latin typeface="Roboto"/>
              <a:ea typeface="Roboto"/>
              <a:cs typeface="Roboto"/>
              <a:sym typeface="Roboto"/>
            </a:endParaRPr>
          </a:p>
          <a:p>
            <a:pPr indent="0" lvl="0" marL="914400" rtl="0" algn="l">
              <a:spcBef>
                <a:spcPts val="1200"/>
              </a:spcBef>
              <a:spcAft>
                <a:spcPts val="0"/>
              </a:spcAft>
              <a:buNone/>
            </a:pPr>
            <a:r>
              <a:t/>
            </a:r>
            <a:endParaRPr sz="2800">
              <a:solidFill>
                <a:schemeClr val="dk1"/>
              </a:solidFill>
              <a:latin typeface="Roboto"/>
              <a:ea typeface="Roboto"/>
              <a:cs typeface="Roboto"/>
              <a:sym typeface="Roboto"/>
            </a:endParaRPr>
          </a:p>
        </p:txBody>
      </p:sp>
      <p:sp>
        <p:nvSpPr>
          <p:cNvPr id="71" name="Google Shape;71;p14"/>
          <p:cNvSpPr txBox="1"/>
          <p:nvPr/>
        </p:nvSpPr>
        <p:spPr>
          <a:xfrm>
            <a:off x="2785950" y="732475"/>
            <a:ext cx="3146700" cy="4009200"/>
          </a:xfrm>
          <a:prstGeom prst="rect">
            <a:avLst/>
          </a:prstGeom>
          <a:noFill/>
          <a:ln>
            <a:noFill/>
          </a:ln>
        </p:spPr>
        <p:txBody>
          <a:bodyPr anchorCtr="0" anchor="t" bIns="91425" lIns="91425" spcFirstLastPara="1" rIns="91425" wrap="square" tIns="91425">
            <a:noAutofit/>
          </a:bodyPr>
          <a:lstStyle/>
          <a:p>
            <a:pPr indent="457200" lvl="0" marL="0" rtl="0" algn="l">
              <a:spcBef>
                <a:spcPts val="1200"/>
              </a:spcBef>
              <a:spcAft>
                <a:spcPts val="0"/>
              </a:spcAft>
              <a:buNone/>
            </a:pPr>
            <a:r>
              <a:rPr b="1" lang="fr" sz="1000">
                <a:solidFill>
                  <a:schemeClr val="dk1"/>
                </a:solidFill>
                <a:latin typeface="Roboto"/>
                <a:ea typeface="Roboto"/>
                <a:cs typeface="Roboto"/>
                <a:sym typeface="Roboto"/>
              </a:rPr>
              <a:t>2. </a:t>
            </a:r>
            <a:r>
              <a:rPr b="1" lang="fr" sz="1000">
                <a:solidFill>
                  <a:schemeClr val="dk1"/>
                </a:solidFill>
                <a:latin typeface="Roboto"/>
                <a:ea typeface="Roboto"/>
                <a:cs typeface="Roboto"/>
                <a:sym typeface="Roboto"/>
              </a:rPr>
              <a:t>Les formats de données</a:t>
            </a:r>
            <a:endParaRPr b="1" sz="1000">
              <a:solidFill>
                <a:schemeClr val="dk1"/>
              </a:solidFill>
              <a:latin typeface="Roboto"/>
              <a:ea typeface="Roboto"/>
              <a:cs typeface="Roboto"/>
              <a:sym typeface="Roboto"/>
            </a:endParaRPr>
          </a:p>
          <a:p>
            <a:pPr indent="0" lvl="0" marL="0" rtl="0" algn="l">
              <a:lnSpc>
                <a:spcPct val="100000"/>
              </a:lnSpc>
              <a:spcBef>
                <a:spcPts val="800"/>
              </a:spcBef>
              <a:spcAft>
                <a:spcPts val="0"/>
              </a:spcAft>
              <a:buNone/>
            </a:pPr>
            <a:r>
              <a:rPr b="1" lang="fr" sz="1000">
                <a:solidFill>
                  <a:schemeClr val="dk1"/>
                </a:solidFill>
                <a:latin typeface="Roboto"/>
                <a:ea typeface="Roboto"/>
                <a:cs typeface="Roboto"/>
                <a:sym typeface="Roboto"/>
              </a:rPr>
              <a:t>2. 1. Qu’est ce qu’un format de données ?</a:t>
            </a:r>
            <a:endParaRPr b="1" sz="1000">
              <a:solidFill>
                <a:schemeClr val="dk1"/>
              </a:solidFill>
              <a:latin typeface="Roboto"/>
              <a:ea typeface="Roboto"/>
              <a:cs typeface="Roboto"/>
              <a:sym typeface="Roboto"/>
            </a:endParaRPr>
          </a:p>
          <a:p>
            <a:pPr indent="0" lvl="0" marL="0" rtl="0" algn="l">
              <a:lnSpc>
                <a:spcPct val="100000"/>
              </a:lnSpc>
              <a:spcBef>
                <a:spcPts val="800"/>
              </a:spcBef>
              <a:spcAft>
                <a:spcPts val="0"/>
              </a:spcAft>
              <a:buNone/>
            </a:pPr>
            <a:r>
              <a:rPr lang="fr" sz="1000">
                <a:solidFill>
                  <a:schemeClr val="dk1"/>
                </a:solidFill>
                <a:latin typeface="Roboto"/>
                <a:ea typeface="Roboto"/>
                <a:cs typeface="Roboto"/>
                <a:sym typeface="Roboto"/>
              </a:rPr>
              <a:t>2. 1. 1. Définition </a:t>
            </a:r>
            <a:endParaRPr sz="1000">
              <a:solidFill>
                <a:schemeClr val="dk1"/>
              </a:solidFill>
              <a:latin typeface="Roboto"/>
              <a:ea typeface="Roboto"/>
              <a:cs typeface="Roboto"/>
              <a:sym typeface="Roboto"/>
            </a:endParaRPr>
          </a:p>
          <a:p>
            <a:pPr indent="0" lvl="0" marL="0" rtl="0" algn="l">
              <a:lnSpc>
                <a:spcPct val="100000"/>
              </a:lnSpc>
              <a:spcBef>
                <a:spcPts val="800"/>
              </a:spcBef>
              <a:spcAft>
                <a:spcPts val="0"/>
              </a:spcAft>
              <a:buNone/>
            </a:pPr>
            <a:r>
              <a:rPr lang="fr" sz="1000">
                <a:solidFill>
                  <a:schemeClr val="dk1"/>
                </a:solidFill>
                <a:latin typeface="Roboto"/>
                <a:ea typeface="Roboto"/>
                <a:cs typeface="Roboto"/>
                <a:sym typeface="Roboto"/>
              </a:rPr>
              <a:t>2. 1. 2.  L'importance des formats de données dans l'informatique</a:t>
            </a:r>
            <a:endParaRPr sz="1000">
              <a:solidFill>
                <a:schemeClr val="dk1"/>
              </a:solidFill>
              <a:latin typeface="Roboto"/>
              <a:ea typeface="Roboto"/>
              <a:cs typeface="Roboto"/>
              <a:sym typeface="Roboto"/>
            </a:endParaRPr>
          </a:p>
          <a:p>
            <a:pPr indent="0" lvl="0" marL="0" rtl="0" algn="l">
              <a:lnSpc>
                <a:spcPct val="100000"/>
              </a:lnSpc>
              <a:spcBef>
                <a:spcPts val="800"/>
              </a:spcBef>
              <a:spcAft>
                <a:spcPts val="0"/>
              </a:spcAft>
              <a:buNone/>
            </a:pPr>
            <a:r>
              <a:rPr b="1" lang="fr" sz="1000">
                <a:solidFill>
                  <a:schemeClr val="dk1"/>
                </a:solidFill>
                <a:latin typeface="Roboto"/>
                <a:ea typeface="Roboto"/>
                <a:cs typeface="Roboto"/>
                <a:sym typeface="Roboto"/>
              </a:rPr>
              <a:t>2. 2. Principaux formats de données</a:t>
            </a:r>
            <a:endParaRPr b="1" sz="1000">
              <a:solidFill>
                <a:schemeClr val="dk1"/>
              </a:solidFill>
              <a:latin typeface="Roboto"/>
              <a:ea typeface="Roboto"/>
              <a:cs typeface="Roboto"/>
              <a:sym typeface="Roboto"/>
            </a:endParaRPr>
          </a:p>
          <a:p>
            <a:pPr indent="0" lvl="0" marL="0" rtl="0" algn="l">
              <a:lnSpc>
                <a:spcPct val="100000"/>
              </a:lnSpc>
              <a:spcBef>
                <a:spcPts val="800"/>
              </a:spcBef>
              <a:spcAft>
                <a:spcPts val="0"/>
              </a:spcAft>
              <a:buNone/>
            </a:pPr>
            <a:r>
              <a:rPr lang="fr" sz="1000">
                <a:solidFill>
                  <a:schemeClr val="dk1"/>
                </a:solidFill>
                <a:latin typeface="Roboto"/>
                <a:ea typeface="Roboto"/>
                <a:cs typeface="Roboto"/>
                <a:sym typeface="Roboto"/>
              </a:rPr>
              <a:t>2. 2. 1. JSON (JavaScript Object Notation)</a:t>
            </a:r>
            <a:endParaRPr sz="1000">
              <a:solidFill>
                <a:schemeClr val="dk1"/>
              </a:solidFill>
              <a:latin typeface="Roboto"/>
              <a:ea typeface="Roboto"/>
              <a:cs typeface="Roboto"/>
              <a:sym typeface="Roboto"/>
            </a:endParaRPr>
          </a:p>
          <a:p>
            <a:pPr indent="0" lvl="0" marL="0" rtl="0" algn="l">
              <a:lnSpc>
                <a:spcPct val="100000"/>
              </a:lnSpc>
              <a:spcBef>
                <a:spcPts val="800"/>
              </a:spcBef>
              <a:spcAft>
                <a:spcPts val="0"/>
              </a:spcAft>
              <a:buNone/>
            </a:pPr>
            <a:r>
              <a:rPr lang="fr" sz="1000">
                <a:solidFill>
                  <a:schemeClr val="dk1"/>
                </a:solidFill>
                <a:latin typeface="Roboto"/>
                <a:ea typeface="Roboto"/>
                <a:cs typeface="Roboto"/>
                <a:sym typeface="Roboto"/>
              </a:rPr>
              <a:t>2. 2. 2. YAML (Ain't Markup Language)</a:t>
            </a:r>
            <a:endParaRPr sz="1000">
              <a:solidFill>
                <a:schemeClr val="dk1"/>
              </a:solidFill>
              <a:latin typeface="Roboto"/>
              <a:ea typeface="Roboto"/>
              <a:cs typeface="Roboto"/>
              <a:sym typeface="Roboto"/>
            </a:endParaRPr>
          </a:p>
          <a:p>
            <a:pPr indent="0" lvl="0" marL="0" rtl="0" algn="l">
              <a:lnSpc>
                <a:spcPct val="100000"/>
              </a:lnSpc>
              <a:spcBef>
                <a:spcPts val="800"/>
              </a:spcBef>
              <a:spcAft>
                <a:spcPts val="0"/>
              </a:spcAft>
              <a:buNone/>
            </a:pPr>
            <a:r>
              <a:rPr lang="fr" sz="1000">
                <a:solidFill>
                  <a:schemeClr val="dk1"/>
                </a:solidFill>
                <a:latin typeface="Roboto"/>
                <a:ea typeface="Roboto"/>
                <a:cs typeface="Roboto"/>
                <a:sym typeface="Roboto"/>
              </a:rPr>
              <a:t>2. 2. 3. XML (eXtensible Markup Language)</a:t>
            </a:r>
            <a:endParaRPr sz="1000">
              <a:solidFill>
                <a:schemeClr val="dk1"/>
              </a:solidFill>
              <a:latin typeface="Roboto"/>
              <a:ea typeface="Roboto"/>
              <a:cs typeface="Roboto"/>
              <a:sym typeface="Roboto"/>
            </a:endParaRPr>
          </a:p>
          <a:p>
            <a:pPr indent="0" lvl="0" marL="0" rtl="0" algn="l">
              <a:lnSpc>
                <a:spcPct val="100000"/>
              </a:lnSpc>
              <a:spcBef>
                <a:spcPts val="800"/>
              </a:spcBef>
              <a:spcAft>
                <a:spcPts val="0"/>
              </a:spcAft>
              <a:buNone/>
            </a:pPr>
            <a:r>
              <a:rPr lang="fr" sz="1000">
                <a:solidFill>
                  <a:schemeClr val="dk1"/>
                </a:solidFill>
                <a:latin typeface="Roboto"/>
                <a:ea typeface="Roboto"/>
                <a:cs typeface="Roboto"/>
                <a:sym typeface="Roboto"/>
              </a:rPr>
              <a:t>2. 2. 4. La représentation des données</a:t>
            </a:r>
            <a:endParaRPr sz="1000">
              <a:solidFill>
                <a:schemeClr val="dk1"/>
              </a:solidFill>
              <a:latin typeface="Roboto"/>
              <a:ea typeface="Roboto"/>
              <a:cs typeface="Roboto"/>
              <a:sym typeface="Roboto"/>
            </a:endParaRPr>
          </a:p>
          <a:p>
            <a:pPr indent="0" lvl="0" marL="0" rtl="0" algn="l">
              <a:lnSpc>
                <a:spcPct val="100000"/>
              </a:lnSpc>
              <a:spcBef>
                <a:spcPts val="800"/>
              </a:spcBef>
              <a:spcAft>
                <a:spcPts val="0"/>
              </a:spcAft>
              <a:buNone/>
            </a:pPr>
            <a:r>
              <a:t/>
            </a:r>
            <a:endParaRPr sz="10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graphicFrame>
        <p:nvGraphicFramePr>
          <p:cNvPr id="258" name="Google Shape;258;p32"/>
          <p:cNvGraphicFramePr/>
          <p:nvPr/>
        </p:nvGraphicFramePr>
        <p:xfrm>
          <a:off x="255250" y="1679475"/>
          <a:ext cx="3000000" cy="3000000"/>
        </p:xfrm>
        <a:graphic>
          <a:graphicData uri="http://schemas.openxmlformats.org/drawingml/2006/table">
            <a:tbl>
              <a:tblPr>
                <a:noFill/>
                <a:tableStyleId>{73CB8A08-B497-4372-89C0-D31623A6210F}</a:tableStyleId>
              </a:tblPr>
              <a:tblGrid>
                <a:gridCol w="2158375"/>
                <a:gridCol w="2158375"/>
                <a:gridCol w="2158375"/>
                <a:gridCol w="2158375"/>
              </a:tblGrid>
              <a:tr h="2959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fr"/>
                        <a:t>XML</a:t>
                      </a:r>
                      <a:endParaRPr/>
                    </a:p>
                  </a:txBody>
                  <a:tcPr marT="91425" marB="91425" marR="91425" marL="91425"/>
                </a:tc>
                <a:tc>
                  <a:txBody>
                    <a:bodyPr/>
                    <a:lstStyle/>
                    <a:p>
                      <a:pPr indent="0" lvl="0" marL="0" rtl="0" algn="ctr">
                        <a:spcBef>
                          <a:spcPts val="0"/>
                        </a:spcBef>
                        <a:spcAft>
                          <a:spcPts val="0"/>
                        </a:spcAft>
                        <a:buNone/>
                      </a:pPr>
                      <a:r>
                        <a:rPr lang="fr"/>
                        <a:t>JSON</a:t>
                      </a:r>
                      <a:endParaRPr/>
                    </a:p>
                  </a:txBody>
                  <a:tcPr marT="91425" marB="91425" marR="91425" marL="91425"/>
                </a:tc>
                <a:tc>
                  <a:txBody>
                    <a:bodyPr/>
                    <a:lstStyle/>
                    <a:p>
                      <a:pPr indent="0" lvl="0" marL="0" rtl="0" algn="ctr">
                        <a:spcBef>
                          <a:spcPts val="0"/>
                        </a:spcBef>
                        <a:spcAft>
                          <a:spcPts val="0"/>
                        </a:spcAft>
                        <a:buNone/>
                      </a:pPr>
                      <a:r>
                        <a:rPr lang="fr"/>
                        <a:t>YAML</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1200"/>
                        </a:spcAft>
                        <a:buClr>
                          <a:schemeClr val="dk1"/>
                        </a:buClr>
                        <a:buSzPts val="1100"/>
                        <a:buFont typeface="Arial"/>
                        <a:buNone/>
                      </a:pPr>
                      <a:r>
                        <a:rPr lang="fr">
                          <a:solidFill>
                            <a:srgbClr val="1B1C1D"/>
                          </a:solidFill>
                          <a:highlight>
                            <a:srgbClr val="FFFFFF"/>
                          </a:highlight>
                        </a:rPr>
                        <a:t>Langage de </a:t>
                      </a:r>
                      <a:r>
                        <a:rPr lang="fr">
                          <a:solidFill>
                            <a:srgbClr val="1B1C1D"/>
                          </a:solidFill>
                          <a:highlight>
                            <a:srgbClr val="FFFFFF"/>
                          </a:highlight>
                        </a:rPr>
                        <a:t>balisage</a:t>
                      </a:r>
                      <a:endParaRPr/>
                    </a:p>
                  </a:txBody>
                  <a:tcPr marT="91425" marB="91425" marR="91425" marL="91425"/>
                </a:tc>
                <a:tc>
                  <a:txBody>
                    <a:bodyPr/>
                    <a:lstStyle/>
                    <a:p>
                      <a:pPr indent="0" lvl="0" marL="0" rtl="0" algn="l">
                        <a:lnSpc>
                          <a:spcPct val="115000"/>
                        </a:lnSpc>
                        <a:spcBef>
                          <a:spcPts val="0"/>
                        </a:spcBef>
                        <a:spcAft>
                          <a:spcPts val="1200"/>
                        </a:spcAft>
                        <a:buClr>
                          <a:schemeClr val="dk1"/>
                        </a:buClr>
                        <a:buSzPts val="1100"/>
                        <a:buFont typeface="Arial"/>
                        <a:buNone/>
                      </a:pPr>
                      <a:r>
                        <a:rPr lang="fr">
                          <a:solidFill>
                            <a:srgbClr val="1B1C1D"/>
                          </a:solidFill>
                          <a:highlight>
                            <a:srgbClr val="FFFFFF"/>
                          </a:highlight>
                        </a:rPr>
                        <a:t>Formats de données</a:t>
                      </a:r>
                      <a:endParaRPr/>
                    </a:p>
                  </a:txBody>
                  <a:tcPr marT="91425" marB="91425" marR="91425" marL="91425"/>
                </a:tc>
                <a:tc>
                  <a:txBody>
                    <a:bodyPr/>
                    <a:lstStyle/>
                    <a:p>
                      <a:pPr indent="0" lvl="0" marL="0" rtl="0" algn="l">
                        <a:lnSpc>
                          <a:spcPct val="115000"/>
                        </a:lnSpc>
                        <a:spcBef>
                          <a:spcPts val="0"/>
                        </a:spcBef>
                        <a:spcAft>
                          <a:spcPts val="1200"/>
                        </a:spcAft>
                        <a:buNone/>
                      </a:pPr>
                      <a:r>
                        <a:rPr lang="fr">
                          <a:solidFill>
                            <a:srgbClr val="1B1C1D"/>
                          </a:solidFill>
                          <a:highlight>
                            <a:srgbClr val="FFFFFF"/>
                          </a:highlight>
                        </a:rPr>
                        <a:t>Formats de données</a:t>
                      </a:r>
                      <a:endParaRPr/>
                    </a:p>
                  </a:txBody>
                  <a:tcPr marT="91425" marB="91425" marR="91425" marL="91425"/>
                </a:tc>
              </a:tr>
              <a:tr h="381000">
                <a:tc>
                  <a:txBody>
                    <a:bodyPr/>
                    <a:lstStyle/>
                    <a:p>
                      <a:pPr indent="0" lvl="0" marL="0" rtl="0" algn="l">
                        <a:spcBef>
                          <a:spcPts val="0"/>
                        </a:spcBef>
                        <a:spcAft>
                          <a:spcPts val="0"/>
                        </a:spcAft>
                        <a:buNone/>
                      </a:pPr>
                      <a:r>
                        <a:rPr lang="fr"/>
                        <a:t>Définition</a:t>
                      </a:r>
                      <a:r>
                        <a:rPr lang="fr"/>
                        <a:t> des éléments</a:t>
                      </a:r>
                      <a:endParaRPr/>
                    </a:p>
                  </a:txBody>
                  <a:tcPr marT="91425" marB="91425" marR="91425" marL="91425"/>
                </a:tc>
                <a:tc>
                  <a:txBody>
                    <a:bodyPr/>
                    <a:lstStyle/>
                    <a:p>
                      <a:pPr indent="0" lvl="0" marL="0" rtl="0" algn="l">
                        <a:spcBef>
                          <a:spcPts val="0"/>
                        </a:spcBef>
                        <a:spcAft>
                          <a:spcPts val="0"/>
                        </a:spcAft>
                        <a:buNone/>
                      </a:pPr>
                      <a:r>
                        <a:rPr lang="fr"/>
                        <a:t>Balises </a:t>
                      </a:r>
                      <a:endParaRPr>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lnSpc>
                          <a:spcPct val="115000"/>
                        </a:lnSpc>
                        <a:spcBef>
                          <a:spcPts val="0"/>
                        </a:spcBef>
                        <a:spcAft>
                          <a:spcPts val="1200"/>
                        </a:spcAft>
                        <a:buClr>
                          <a:schemeClr val="dk1"/>
                        </a:buClr>
                        <a:buSzPts val="1100"/>
                        <a:buFont typeface="Arial"/>
                        <a:buNone/>
                      </a:pPr>
                      <a:r>
                        <a:rPr lang="fr">
                          <a:solidFill>
                            <a:srgbClr val="1B1C1D"/>
                          </a:solidFill>
                          <a:highlight>
                            <a:srgbClr val="FFFFFF"/>
                          </a:highlight>
                        </a:rPr>
                        <a:t>paires clé/valeur</a:t>
                      </a:r>
                      <a:endParaRPr/>
                    </a:p>
                  </a:txBody>
                  <a:tcPr marT="91425" marB="91425" marR="91425" marL="91425"/>
                </a:tc>
                <a:tc>
                  <a:txBody>
                    <a:bodyPr/>
                    <a:lstStyle/>
                    <a:p>
                      <a:pPr indent="0" lvl="0" marL="0" rtl="0" algn="l">
                        <a:lnSpc>
                          <a:spcPct val="115000"/>
                        </a:lnSpc>
                        <a:spcBef>
                          <a:spcPts val="0"/>
                        </a:spcBef>
                        <a:spcAft>
                          <a:spcPts val="1200"/>
                        </a:spcAft>
                        <a:buClr>
                          <a:schemeClr val="dk1"/>
                        </a:buClr>
                        <a:buSzPts val="1100"/>
                        <a:buFont typeface="Arial"/>
                        <a:buNone/>
                      </a:pPr>
                      <a:r>
                        <a:rPr lang="fr">
                          <a:solidFill>
                            <a:srgbClr val="1B1C1D"/>
                          </a:solidFill>
                          <a:highlight>
                            <a:srgbClr val="FFFFFF"/>
                          </a:highlight>
                        </a:rPr>
                        <a:t>paires clé/valeur</a:t>
                      </a:r>
                      <a:endParaRPr/>
                    </a:p>
                  </a:txBody>
                  <a:tcPr marT="91425" marB="91425" marR="91425" marL="91425"/>
                </a:tc>
              </a:tr>
              <a:tr h="562225">
                <a:tc>
                  <a:txBody>
                    <a:bodyPr/>
                    <a:lstStyle/>
                    <a:p>
                      <a:pPr indent="0" lvl="0" marL="0" rtl="0" algn="l">
                        <a:spcBef>
                          <a:spcPts val="0"/>
                        </a:spcBef>
                        <a:spcAft>
                          <a:spcPts val="0"/>
                        </a:spcAft>
                        <a:buNone/>
                      </a:pPr>
                      <a:r>
                        <a:rPr lang="fr"/>
                        <a:t>Styles d’indentation</a:t>
                      </a:r>
                      <a:endParaRPr/>
                    </a:p>
                  </a:txBody>
                  <a:tcPr marT="91425" marB="91425" marR="91425" marL="91425"/>
                </a:tc>
                <a:tc>
                  <a:txBody>
                    <a:bodyPr/>
                    <a:lstStyle/>
                    <a:p>
                      <a:pPr indent="0" lvl="0" marL="0" rtl="0" algn="l">
                        <a:spcBef>
                          <a:spcPts val="0"/>
                        </a:spcBef>
                        <a:spcAft>
                          <a:spcPts val="0"/>
                        </a:spcAft>
                        <a:buNone/>
                      </a:pPr>
                      <a:r>
                        <a:rPr lang="fr"/>
                        <a:t>Structuration arborescente des données</a:t>
                      </a:r>
                      <a:endParaRPr/>
                    </a:p>
                  </a:txBody>
                  <a:tcPr marT="91425" marB="91425" marR="91425" marL="91425"/>
                </a:tc>
                <a:tc>
                  <a:txBody>
                    <a:bodyPr/>
                    <a:lstStyle/>
                    <a:p>
                      <a:pPr indent="0" lvl="0" marL="0" rtl="0" algn="l">
                        <a:lnSpc>
                          <a:spcPct val="115000"/>
                        </a:lnSpc>
                        <a:spcBef>
                          <a:spcPts val="0"/>
                        </a:spcBef>
                        <a:spcAft>
                          <a:spcPts val="1200"/>
                        </a:spcAft>
                        <a:buClr>
                          <a:schemeClr val="dk1"/>
                        </a:buClr>
                        <a:buSzPts val="1100"/>
                        <a:buFont typeface="Arial"/>
                        <a:buNone/>
                      </a:pPr>
                      <a:r>
                        <a:rPr lang="fr">
                          <a:solidFill>
                            <a:srgbClr val="1B1C1D"/>
                          </a:solidFill>
                          <a:highlight>
                            <a:srgbClr val="FFFFFF"/>
                          </a:highlight>
                        </a:rPr>
                        <a:t>tabulations</a:t>
                      </a:r>
                      <a:endParaRPr>
                        <a:solidFill>
                          <a:srgbClr val="1B1C1D"/>
                        </a:solidFill>
                        <a:highlight>
                          <a:srgbClr val="FFFFFF"/>
                        </a:highlight>
                      </a:endParaRPr>
                    </a:p>
                  </a:txBody>
                  <a:tcPr marT="91425" marB="91425" marR="91425" marL="91425"/>
                </a:tc>
                <a:tc>
                  <a:txBody>
                    <a:bodyPr/>
                    <a:lstStyle/>
                    <a:p>
                      <a:pPr indent="0" lvl="0" marL="0" rtl="0" algn="l">
                        <a:lnSpc>
                          <a:spcPct val="115000"/>
                        </a:lnSpc>
                        <a:spcBef>
                          <a:spcPts val="0"/>
                        </a:spcBef>
                        <a:spcAft>
                          <a:spcPts val="1200"/>
                        </a:spcAft>
                        <a:buClr>
                          <a:schemeClr val="dk1"/>
                        </a:buClr>
                        <a:buSzPts val="1100"/>
                        <a:buFont typeface="Arial"/>
                        <a:buNone/>
                      </a:pPr>
                      <a:r>
                        <a:rPr lang="fr">
                          <a:solidFill>
                            <a:srgbClr val="1B1C1D"/>
                          </a:solidFill>
                          <a:highlight>
                            <a:srgbClr val="FFFFFF"/>
                          </a:highlight>
                        </a:rPr>
                        <a:t>trait d'union (-) suivi d'espaces</a:t>
                      </a:r>
                      <a:endParaRPr>
                        <a:solidFill>
                          <a:srgbClr val="1B1C1D"/>
                        </a:solidFill>
                        <a:highlight>
                          <a:srgbClr val="FFFFFF"/>
                        </a:highlight>
                      </a:endParaRPr>
                    </a:p>
                  </a:txBody>
                  <a:tcPr marT="91425" marB="91425" marR="91425" marL="91425"/>
                </a:tc>
              </a:tr>
            </a:tbl>
          </a:graphicData>
        </a:graphic>
      </p:graphicFrame>
      <p:sp>
        <p:nvSpPr>
          <p:cNvPr id="259" name="Google Shape;259;p32"/>
          <p:cNvSpPr txBox="1"/>
          <p:nvPr>
            <p:ph type="title"/>
          </p:nvPr>
        </p:nvSpPr>
        <p:spPr>
          <a:xfrm>
            <a:off x="0" y="96450"/>
            <a:ext cx="9144000" cy="572700"/>
          </a:xfrm>
          <a:prstGeom prst="rect">
            <a:avLst/>
          </a:prstGeom>
          <a:solidFill>
            <a:srgbClr val="FFD800"/>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lang="fr" sz="2720"/>
              <a:t>2</a:t>
            </a:r>
            <a:r>
              <a:rPr lang="fr" sz="2720"/>
              <a:t>. Les formats de données</a:t>
            </a:r>
            <a:endParaRPr sz="2720"/>
          </a:p>
        </p:txBody>
      </p:sp>
      <p:sp>
        <p:nvSpPr>
          <p:cNvPr id="260" name="Google Shape;260;p32"/>
          <p:cNvSpPr txBox="1"/>
          <p:nvPr/>
        </p:nvSpPr>
        <p:spPr>
          <a:xfrm>
            <a:off x="0" y="1173100"/>
            <a:ext cx="9144000" cy="369300"/>
          </a:xfrm>
          <a:prstGeom prst="rect">
            <a:avLst/>
          </a:prstGeom>
          <a:noFill/>
          <a:ln>
            <a:noFill/>
          </a:ln>
        </p:spPr>
        <p:txBody>
          <a:bodyPr anchorCtr="0" anchor="t" bIns="91425" lIns="91425" spcFirstLastPara="1" rIns="91425" wrap="square" tIns="91425">
            <a:spAutoFit/>
          </a:bodyPr>
          <a:lstStyle/>
          <a:p>
            <a:pPr indent="457200" lvl="0" marL="0" rtl="0" algn="l">
              <a:lnSpc>
                <a:spcPct val="138000"/>
              </a:lnSpc>
              <a:spcBef>
                <a:spcPts val="1200"/>
              </a:spcBef>
              <a:spcAft>
                <a:spcPts val="1200"/>
              </a:spcAft>
              <a:buNone/>
            </a:pPr>
            <a:r>
              <a:rPr b="1" lang="fr" sz="1200">
                <a:solidFill>
                  <a:schemeClr val="dk1"/>
                </a:solidFill>
                <a:latin typeface="Roboto"/>
                <a:ea typeface="Roboto"/>
                <a:cs typeface="Roboto"/>
                <a:sym typeface="Roboto"/>
              </a:rPr>
              <a:t>2</a:t>
            </a:r>
            <a:r>
              <a:rPr b="1" lang="fr" sz="1200">
                <a:solidFill>
                  <a:schemeClr val="dk1"/>
                </a:solidFill>
                <a:latin typeface="Roboto"/>
                <a:ea typeface="Roboto"/>
                <a:cs typeface="Roboto"/>
                <a:sym typeface="Roboto"/>
              </a:rPr>
              <a:t>. 2. 4. La représentation des données</a:t>
            </a:r>
            <a:endParaRPr b="1" sz="1200">
              <a:solidFill>
                <a:schemeClr val="dk1"/>
              </a:solidFill>
              <a:latin typeface="Roboto"/>
              <a:ea typeface="Roboto"/>
              <a:cs typeface="Roboto"/>
              <a:sym typeface="Roboto"/>
            </a:endParaRPr>
          </a:p>
        </p:txBody>
      </p:sp>
      <p:sp>
        <p:nvSpPr>
          <p:cNvPr id="261" name="Google Shape;261;p32"/>
          <p:cNvSpPr txBox="1"/>
          <p:nvPr/>
        </p:nvSpPr>
        <p:spPr>
          <a:xfrm>
            <a:off x="7528425" y="4744500"/>
            <a:ext cx="5739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a:t>
            </a:r>
            <a:endParaRPr sz="1800">
              <a:solidFill>
                <a:schemeClr val="dk1"/>
              </a:solidFill>
            </a:endParaRPr>
          </a:p>
        </p:txBody>
      </p:sp>
      <p:sp>
        <p:nvSpPr>
          <p:cNvPr id="262" name="Google Shape;262;p32"/>
          <p:cNvSpPr txBox="1"/>
          <p:nvPr/>
        </p:nvSpPr>
        <p:spPr>
          <a:xfrm>
            <a:off x="7528425" y="4744500"/>
            <a:ext cx="7710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19/38</a:t>
            </a:r>
            <a:endParaRPr sz="1800">
              <a:solidFill>
                <a:schemeClr val="dk1"/>
              </a:solidFill>
            </a:endParaRPr>
          </a:p>
        </p:txBody>
      </p:sp>
      <p:sp>
        <p:nvSpPr>
          <p:cNvPr id="263" name="Google Shape;263;p32"/>
          <p:cNvSpPr txBox="1"/>
          <p:nvPr>
            <p:ph type="title"/>
          </p:nvPr>
        </p:nvSpPr>
        <p:spPr>
          <a:xfrm>
            <a:off x="322675" y="791425"/>
            <a:ext cx="85242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100"/>
              <a:buNone/>
            </a:pPr>
            <a:r>
              <a:rPr b="1" lang="fr" sz="1900">
                <a:latin typeface="Roboto"/>
                <a:ea typeface="Roboto"/>
                <a:cs typeface="Roboto"/>
                <a:sym typeface="Roboto"/>
              </a:rPr>
              <a:t>2. 2. Les principaux formats de données</a:t>
            </a:r>
            <a:endParaRPr sz="2720"/>
          </a:p>
        </p:txBody>
      </p:sp>
      <p:sp>
        <p:nvSpPr>
          <p:cNvPr id="264" name="Google Shape;264;p32"/>
          <p:cNvSpPr txBox="1"/>
          <p:nvPr/>
        </p:nvSpPr>
        <p:spPr>
          <a:xfrm>
            <a:off x="8102325" y="207300"/>
            <a:ext cx="7134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2"/>
                </a:solidFill>
              </a:rPr>
              <a:t>8</a:t>
            </a:r>
            <a:r>
              <a:rPr lang="fr" sz="1800">
                <a:solidFill>
                  <a:schemeClr val="dk2"/>
                </a:solidFill>
              </a:rPr>
              <a:t>/8</a:t>
            </a:r>
            <a:endParaRPr sz="180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3"/>
          <p:cNvSpPr txBox="1"/>
          <p:nvPr>
            <p:ph type="title"/>
          </p:nvPr>
        </p:nvSpPr>
        <p:spPr>
          <a:xfrm>
            <a:off x="373175" y="1999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fr" sz="3500"/>
              <a:t>3</a:t>
            </a:r>
            <a:r>
              <a:rPr lang="fr" sz="3500"/>
              <a:t>. </a:t>
            </a:r>
            <a:r>
              <a:rPr lang="fr" sz="3500">
                <a:latin typeface="Roboto"/>
                <a:ea typeface="Roboto"/>
                <a:cs typeface="Roboto"/>
                <a:sym typeface="Roboto"/>
              </a:rPr>
              <a:t>Les langages de conception</a:t>
            </a:r>
            <a:endParaRPr sz="3500"/>
          </a:p>
        </p:txBody>
      </p:sp>
      <p:sp>
        <p:nvSpPr>
          <p:cNvPr id="270" name="Google Shape;270;p33"/>
          <p:cNvSpPr txBox="1"/>
          <p:nvPr/>
        </p:nvSpPr>
        <p:spPr>
          <a:xfrm>
            <a:off x="7528425" y="4744500"/>
            <a:ext cx="5739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a:t>
            </a:r>
            <a:endParaRPr sz="1800">
              <a:solidFill>
                <a:schemeClr val="dk1"/>
              </a:solidFill>
            </a:endParaRPr>
          </a:p>
        </p:txBody>
      </p:sp>
      <p:sp>
        <p:nvSpPr>
          <p:cNvPr id="271" name="Google Shape;271;p33"/>
          <p:cNvSpPr txBox="1"/>
          <p:nvPr/>
        </p:nvSpPr>
        <p:spPr>
          <a:xfrm>
            <a:off x="7528425" y="4744500"/>
            <a:ext cx="7710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20</a:t>
            </a:r>
            <a:r>
              <a:rPr lang="fr" sz="1800">
                <a:solidFill>
                  <a:schemeClr val="dk1"/>
                </a:solidFill>
              </a:rPr>
              <a:t>/38</a:t>
            </a:r>
            <a:endParaRPr sz="18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b="1" lang="fr" sz="2000">
                <a:solidFill>
                  <a:srgbClr val="282C33"/>
                </a:solidFill>
                <a:latin typeface="Roboto"/>
                <a:ea typeface="Roboto"/>
                <a:cs typeface="Roboto"/>
                <a:sym typeface="Roboto"/>
              </a:rPr>
              <a:t>3. 1.</a:t>
            </a:r>
            <a:r>
              <a:rPr lang="fr">
                <a:solidFill>
                  <a:srgbClr val="282C33"/>
                </a:solidFill>
                <a:latin typeface="Roboto"/>
                <a:ea typeface="Roboto"/>
                <a:cs typeface="Roboto"/>
                <a:sym typeface="Roboto"/>
              </a:rPr>
              <a:t> </a:t>
            </a:r>
            <a:r>
              <a:rPr b="1" lang="fr" sz="2000">
                <a:solidFill>
                  <a:schemeClr val="dk1"/>
                </a:solidFill>
              </a:rPr>
              <a:t>UML</a:t>
            </a:r>
            <a:r>
              <a:rPr lang="fr">
                <a:solidFill>
                  <a:schemeClr val="dk1"/>
                </a:solidFill>
              </a:rPr>
              <a:t> (</a:t>
            </a:r>
            <a:r>
              <a:rPr i="1" lang="fr">
                <a:solidFill>
                  <a:srgbClr val="282C33"/>
                </a:solidFill>
              </a:rPr>
              <a:t>Unified Modeling Language</a:t>
            </a:r>
            <a:r>
              <a:rPr lang="fr">
                <a:solidFill>
                  <a:srgbClr val="282C33"/>
                </a:solidFill>
              </a:rPr>
              <a:t>, ou Langage de Modélisation Unifié</a:t>
            </a:r>
            <a:r>
              <a:rPr lang="fr">
                <a:solidFill>
                  <a:schemeClr val="dk1"/>
                </a:solidFill>
              </a:rPr>
              <a:t>)</a:t>
            </a:r>
            <a:r>
              <a:rPr b="1" lang="fr">
                <a:solidFill>
                  <a:schemeClr val="dk1"/>
                </a:solidFill>
              </a:rPr>
              <a:t> </a:t>
            </a:r>
            <a:endParaRPr b="1">
              <a:solidFill>
                <a:schemeClr val="dk1"/>
              </a:solidFill>
            </a:endParaRPr>
          </a:p>
          <a:p>
            <a:pPr indent="0" lvl="0" marL="0" rtl="0" algn="just">
              <a:lnSpc>
                <a:spcPct val="100000"/>
              </a:lnSpc>
              <a:spcBef>
                <a:spcPts val="1200"/>
              </a:spcBef>
              <a:spcAft>
                <a:spcPts val="0"/>
              </a:spcAft>
              <a:buClr>
                <a:schemeClr val="dk1"/>
              </a:buClr>
              <a:buSzPts val="1100"/>
              <a:buFont typeface="Arial"/>
              <a:buNone/>
            </a:pPr>
            <a:br>
              <a:rPr lang="fr">
                <a:solidFill>
                  <a:srgbClr val="282C33"/>
                </a:solidFill>
                <a:latin typeface="Roboto"/>
                <a:ea typeface="Roboto"/>
                <a:cs typeface="Roboto"/>
                <a:sym typeface="Roboto"/>
              </a:rPr>
            </a:br>
            <a:r>
              <a:rPr lang="fr">
                <a:solidFill>
                  <a:srgbClr val="282C33"/>
                </a:solidFill>
                <a:latin typeface="Roboto"/>
                <a:ea typeface="Roboto"/>
                <a:cs typeface="Roboto"/>
                <a:sym typeface="Roboto"/>
              </a:rPr>
              <a:t>	Le langage UML a été pensé pour être un langage de modélisation visuelle commun, et riche sémantiquement et syntaxiquement. </a:t>
            </a:r>
            <a:r>
              <a:rPr lang="fr" u="sng">
                <a:solidFill>
                  <a:srgbClr val="282C33"/>
                </a:solidFill>
                <a:latin typeface="Roboto"/>
                <a:ea typeface="Roboto"/>
                <a:cs typeface="Roboto"/>
                <a:sym typeface="Roboto"/>
              </a:rPr>
              <a:t>Il est destiné à l'architecture, la conception et la mise en œuvre de systèmes logiciels complexes par leur structure aussi bien que leur comportement. </a:t>
            </a:r>
            <a:endParaRPr u="sng">
              <a:solidFill>
                <a:srgbClr val="282C33"/>
              </a:solidFill>
              <a:latin typeface="Roboto"/>
              <a:ea typeface="Roboto"/>
              <a:cs typeface="Roboto"/>
              <a:sym typeface="Roboto"/>
            </a:endParaRPr>
          </a:p>
          <a:p>
            <a:pPr indent="457200" lvl="0" marL="0" rtl="0" algn="just">
              <a:lnSpc>
                <a:spcPct val="100000"/>
              </a:lnSpc>
              <a:spcBef>
                <a:spcPts val="1200"/>
              </a:spcBef>
              <a:spcAft>
                <a:spcPts val="0"/>
              </a:spcAft>
              <a:buClr>
                <a:schemeClr val="dk1"/>
              </a:buClr>
              <a:buSzPts val="1100"/>
              <a:buFont typeface="Arial"/>
              <a:buNone/>
            </a:pPr>
            <a:r>
              <a:rPr lang="fr">
                <a:solidFill>
                  <a:srgbClr val="282C33"/>
                </a:solidFill>
                <a:latin typeface="Roboto"/>
                <a:ea typeface="Roboto"/>
                <a:cs typeface="Roboto"/>
                <a:sym typeface="Roboto"/>
              </a:rPr>
              <a:t>L'UML a une relation directe avec l'analyse et la conception orientées objet.</a:t>
            </a:r>
            <a:endParaRPr>
              <a:solidFill>
                <a:srgbClr val="282C33"/>
              </a:solidFill>
              <a:latin typeface="Roboto"/>
              <a:ea typeface="Roboto"/>
              <a:cs typeface="Roboto"/>
              <a:sym typeface="Roboto"/>
            </a:endParaRPr>
          </a:p>
          <a:p>
            <a:pPr indent="457200" lvl="0" marL="0" rtl="0" algn="just">
              <a:lnSpc>
                <a:spcPct val="100000"/>
              </a:lnSpc>
              <a:spcBef>
                <a:spcPts val="1200"/>
              </a:spcBef>
              <a:spcAft>
                <a:spcPts val="0"/>
              </a:spcAft>
              <a:buClr>
                <a:schemeClr val="dk1"/>
              </a:buClr>
              <a:buSzPts val="1100"/>
              <a:buFont typeface="Arial"/>
              <a:buNone/>
            </a:pPr>
            <a:r>
              <a:rPr b="1" lang="fr">
                <a:solidFill>
                  <a:srgbClr val="282C33"/>
                </a:solidFill>
                <a:latin typeface="Roboto"/>
                <a:ea typeface="Roboto"/>
                <a:cs typeface="Roboto"/>
                <a:sym typeface="Roboto"/>
              </a:rPr>
              <a:t>Son objectif : créer un langage visuel commun dans le monde complexe du développement de logiciels, un langage qui serait également compris par les utilisateurs professionnels et tous ceux qui veulent comprendre un système. </a:t>
            </a:r>
            <a:endParaRPr b="1">
              <a:solidFill>
                <a:srgbClr val="282C33"/>
              </a:solidFill>
              <a:latin typeface="Roboto"/>
              <a:ea typeface="Roboto"/>
              <a:cs typeface="Roboto"/>
              <a:sym typeface="Roboto"/>
            </a:endParaRPr>
          </a:p>
          <a:p>
            <a:pPr indent="0" lvl="0" marL="0" rtl="0" algn="l">
              <a:spcBef>
                <a:spcPts val="0"/>
              </a:spcBef>
              <a:spcAft>
                <a:spcPts val="1200"/>
              </a:spcAft>
              <a:buNone/>
            </a:pPr>
            <a:r>
              <a:t/>
            </a:r>
            <a:endParaRPr/>
          </a:p>
        </p:txBody>
      </p:sp>
      <p:sp>
        <p:nvSpPr>
          <p:cNvPr id="277" name="Google Shape;277;p34"/>
          <p:cNvSpPr txBox="1"/>
          <p:nvPr>
            <p:ph type="title"/>
          </p:nvPr>
        </p:nvSpPr>
        <p:spPr>
          <a:xfrm>
            <a:off x="0" y="96450"/>
            <a:ext cx="9144000" cy="572700"/>
          </a:xfrm>
          <a:prstGeom prst="rect">
            <a:avLst/>
          </a:prstGeom>
          <a:solidFill>
            <a:srgbClr val="FFD700"/>
          </a:solidFill>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fr" sz="2700"/>
              <a:t>3</a:t>
            </a:r>
            <a:r>
              <a:rPr lang="fr" sz="2700"/>
              <a:t>. </a:t>
            </a:r>
            <a:r>
              <a:rPr lang="fr" sz="2700">
                <a:latin typeface="Roboto"/>
                <a:ea typeface="Roboto"/>
                <a:cs typeface="Roboto"/>
                <a:sym typeface="Roboto"/>
              </a:rPr>
              <a:t>Les langages de conception             </a:t>
            </a:r>
            <a:endParaRPr sz="2700"/>
          </a:p>
        </p:txBody>
      </p:sp>
      <p:sp>
        <p:nvSpPr>
          <p:cNvPr id="278" name="Google Shape;278;p34"/>
          <p:cNvSpPr txBox="1"/>
          <p:nvPr/>
        </p:nvSpPr>
        <p:spPr>
          <a:xfrm>
            <a:off x="7528425" y="4744500"/>
            <a:ext cx="5739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a:t>
            </a:r>
            <a:endParaRPr sz="1800">
              <a:solidFill>
                <a:schemeClr val="dk1"/>
              </a:solidFill>
            </a:endParaRPr>
          </a:p>
        </p:txBody>
      </p:sp>
      <p:sp>
        <p:nvSpPr>
          <p:cNvPr id="279" name="Google Shape;279;p34"/>
          <p:cNvSpPr txBox="1"/>
          <p:nvPr/>
        </p:nvSpPr>
        <p:spPr>
          <a:xfrm>
            <a:off x="7528425" y="4744500"/>
            <a:ext cx="7710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21</a:t>
            </a:r>
            <a:r>
              <a:rPr lang="fr" sz="1800">
                <a:solidFill>
                  <a:schemeClr val="dk1"/>
                </a:solidFill>
              </a:rPr>
              <a:t>/38</a:t>
            </a:r>
            <a:endParaRPr sz="1800">
              <a:solidFill>
                <a:schemeClr val="dk1"/>
              </a:solidFill>
            </a:endParaRPr>
          </a:p>
        </p:txBody>
      </p:sp>
      <p:sp>
        <p:nvSpPr>
          <p:cNvPr id="280" name="Google Shape;280;p34"/>
          <p:cNvSpPr txBox="1"/>
          <p:nvPr/>
        </p:nvSpPr>
        <p:spPr>
          <a:xfrm>
            <a:off x="8102325" y="136500"/>
            <a:ext cx="1181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000">
                <a:solidFill>
                  <a:schemeClr val="dk2"/>
                </a:solidFill>
              </a:rPr>
              <a:t>1/1</a:t>
            </a:r>
            <a:endParaRPr b="1" sz="2000">
              <a:solidFill>
                <a:schemeClr val="dk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5"/>
          <p:cNvSpPr txBox="1"/>
          <p:nvPr>
            <p:ph idx="1" type="body"/>
          </p:nvPr>
        </p:nvSpPr>
        <p:spPr>
          <a:xfrm>
            <a:off x="311700" y="836725"/>
            <a:ext cx="8520600" cy="3732300"/>
          </a:xfrm>
          <a:prstGeom prst="rect">
            <a:avLst/>
          </a:prstGeom>
        </p:spPr>
        <p:txBody>
          <a:bodyPr anchorCtr="0" anchor="t" bIns="91425" lIns="91425" spcFirstLastPara="1" rIns="91425" wrap="square" tIns="91425">
            <a:noAutofit/>
          </a:bodyPr>
          <a:lstStyle/>
          <a:p>
            <a:pPr indent="0" lvl="0" marL="0" rtl="0" algn="l">
              <a:lnSpc>
                <a:spcPct val="80000"/>
              </a:lnSpc>
              <a:spcBef>
                <a:spcPts val="1200"/>
              </a:spcBef>
              <a:spcAft>
                <a:spcPts val="0"/>
              </a:spcAft>
              <a:buSzPts val="275"/>
              <a:buNone/>
            </a:pPr>
            <a:r>
              <a:rPr b="1" lang="fr" sz="2000">
                <a:solidFill>
                  <a:srgbClr val="282C33"/>
                </a:solidFill>
                <a:latin typeface="Roboto"/>
                <a:ea typeface="Roboto"/>
                <a:cs typeface="Roboto"/>
                <a:sym typeface="Roboto"/>
              </a:rPr>
              <a:t>3</a:t>
            </a:r>
            <a:r>
              <a:rPr b="1" lang="fr" sz="2000">
                <a:solidFill>
                  <a:srgbClr val="282C33"/>
                </a:solidFill>
                <a:latin typeface="Roboto"/>
                <a:ea typeface="Roboto"/>
                <a:cs typeface="Roboto"/>
                <a:sym typeface="Roboto"/>
              </a:rPr>
              <a:t>. 1.1. </a:t>
            </a:r>
            <a:r>
              <a:rPr b="1" lang="fr" sz="2000">
                <a:solidFill>
                  <a:schemeClr val="dk1"/>
                </a:solidFill>
                <a:latin typeface="Roboto"/>
                <a:ea typeface="Roboto"/>
                <a:cs typeface="Roboto"/>
                <a:sym typeface="Roboto"/>
              </a:rPr>
              <a:t>Types de diagrammes UML</a:t>
            </a:r>
            <a:endParaRPr b="1" sz="2000">
              <a:solidFill>
                <a:schemeClr val="dk1"/>
              </a:solidFill>
              <a:latin typeface="Roboto"/>
              <a:ea typeface="Roboto"/>
              <a:cs typeface="Roboto"/>
              <a:sym typeface="Roboto"/>
            </a:endParaRPr>
          </a:p>
          <a:p>
            <a:pPr indent="0" lvl="0" marL="457200" rtl="0" algn="l">
              <a:lnSpc>
                <a:spcPct val="95000"/>
              </a:lnSpc>
              <a:spcBef>
                <a:spcPts val="1400"/>
              </a:spcBef>
              <a:spcAft>
                <a:spcPts val="0"/>
              </a:spcAft>
              <a:buSzPts val="275"/>
              <a:buNone/>
            </a:pPr>
            <a:r>
              <a:rPr b="1" lang="fr">
                <a:solidFill>
                  <a:schemeClr val="dk1"/>
                </a:solidFill>
                <a:latin typeface="Roboto"/>
                <a:ea typeface="Roboto"/>
                <a:cs typeface="Roboto"/>
                <a:sym typeface="Roboto"/>
              </a:rPr>
              <a:t>- Diagrammes UML structurels</a:t>
            </a:r>
            <a:endParaRPr b="1">
              <a:solidFill>
                <a:schemeClr val="dk1"/>
              </a:solidFill>
              <a:latin typeface="Roboto"/>
              <a:ea typeface="Roboto"/>
              <a:cs typeface="Roboto"/>
              <a:sym typeface="Roboto"/>
            </a:endParaRPr>
          </a:p>
          <a:p>
            <a:pPr indent="-342900" lvl="0" marL="914400" rtl="0" algn="l">
              <a:lnSpc>
                <a:spcPct val="95000"/>
              </a:lnSpc>
              <a:spcBef>
                <a:spcPts val="1200"/>
              </a:spcBef>
              <a:spcAft>
                <a:spcPts val="0"/>
              </a:spcAft>
              <a:buClr>
                <a:schemeClr val="dk1"/>
              </a:buClr>
              <a:buSzPts val="1800"/>
              <a:buChar char="●"/>
            </a:pPr>
            <a:r>
              <a:rPr b="1" lang="fr">
                <a:solidFill>
                  <a:srgbClr val="1C4587"/>
                </a:solidFill>
                <a:latin typeface="Roboto"/>
                <a:ea typeface="Roboto"/>
                <a:cs typeface="Roboto"/>
                <a:sym typeface="Roboto"/>
              </a:rPr>
              <a:t>Diagramme 	de classes </a:t>
            </a:r>
            <a:r>
              <a:rPr lang="fr">
                <a:solidFill>
                  <a:srgbClr val="F10D0C"/>
                </a:solidFill>
                <a:latin typeface="Roboto"/>
                <a:ea typeface="Roboto"/>
                <a:cs typeface="Roboto"/>
                <a:sym typeface="Roboto"/>
              </a:rPr>
              <a:t>	</a:t>
            </a:r>
            <a:r>
              <a:rPr lang="fr">
                <a:solidFill>
                  <a:schemeClr val="dk1"/>
                </a:solidFill>
                <a:latin typeface="Roboto"/>
                <a:ea typeface="Roboto"/>
                <a:cs typeface="Roboto"/>
                <a:sym typeface="Roboto"/>
              </a:rPr>
              <a:t> 	</a:t>
            </a:r>
            <a:endParaRPr>
              <a:solidFill>
                <a:schemeClr val="dk1"/>
              </a:solidFill>
              <a:latin typeface="Roboto"/>
              <a:ea typeface="Roboto"/>
              <a:cs typeface="Roboto"/>
              <a:sym typeface="Roboto"/>
            </a:endParaRPr>
          </a:p>
          <a:p>
            <a:pPr indent="-342900" lvl="0" marL="914400" rtl="0" algn="l">
              <a:lnSpc>
                <a:spcPct val="95000"/>
              </a:lnSpc>
              <a:spcBef>
                <a:spcPts val="0"/>
              </a:spcBef>
              <a:spcAft>
                <a:spcPts val="0"/>
              </a:spcAft>
              <a:buClr>
                <a:schemeClr val="dk1"/>
              </a:buClr>
              <a:buSzPts val="1800"/>
              <a:buFont typeface="Roboto"/>
              <a:buChar char="●"/>
            </a:pPr>
            <a:r>
              <a:rPr lang="fr">
                <a:solidFill>
                  <a:schemeClr val="dk1"/>
                </a:solidFill>
                <a:latin typeface="Roboto"/>
                <a:ea typeface="Roboto"/>
                <a:cs typeface="Roboto"/>
                <a:sym typeface="Roboto"/>
              </a:rPr>
              <a:t>Diagramme 	de composants  	 	</a:t>
            </a:r>
            <a:endParaRPr>
              <a:solidFill>
                <a:schemeClr val="dk1"/>
              </a:solidFill>
              <a:latin typeface="Roboto"/>
              <a:ea typeface="Roboto"/>
              <a:cs typeface="Roboto"/>
              <a:sym typeface="Roboto"/>
            </a:endParaRPr>
          </a:p>
          <a:p>
            <a:pPr indent="-342900" lvl="0" marL="914400" rtl="0" algn="l">
              <a:lnSpc>
                <a:spcPct val="95000"/>
              </a:lnSpc>
              <a:spcBef>
                <a:spcPts val="0"/>
              </a:spcBef>
              <a:spcAft>
                <a:spcPts val="0"/>
              </a:spcAft>
              <a:buClr>
                <a:schemeClr val="dk1"/>
              </a:buClr>
              <a:buSzPts val="1800"/>
              <a:buFont typeface="Roboto"/>
              <a:buChar char="●"/>
            </a:pPr>
            <a:r>
              <a:rPr lang="fr">
                <a:solidFill>
                  <a:schemeClr val="dk1"/>
                </a:solidFill>
                <a:latin typeface="Roboto"/>
                <a:ea typeface="Roboto"/>
                <a:cs typeface="Roboto"/>
                <a:sym typeface="Roboto"/>
              </a:rPr>
              <a:t>Diagramme 	de structure composite 	 </a:t>
            </a:r>
            <a:endParaRPr>
              <a:solidFill>
                <a:schemeClr val="dk1"/>
              </a:solidFill>
              <a:latin typeface="Roboto"/>
              <a:ea typeface="Roboto"/>
              <a:cs typeface="Roboto"/>
              <a:sym typeface="Roboto"/>
            </a:endParaRPr>
          </a:p>
          <a:p>
            <a:pPr indent="-342900" lvl="0" marL="914400" rtl="0" algn="l">
              <a:lnSpc>
                <a:spcPct val="95000"/>
              </a:lnSpc>
              <a:spcBef>
                <a:spcPts val="0"/>
              </a:spcBef>
              <a:spcAft>
                <a:spcPts val="0"/>
              </a:spcAft>
              <a:buClr>
                <a:schemeClr val="dk1"/>
              </a:buClr>
              <a:buSzPts val="1800"/>
              <a:buFont typeface="Roboto"/>
              <a:buChar char="●"/>
            </a:pPr>
            <a:r>
              <a:rPr lang="fr">
                <a:solidFill>
                  <a:schemeClr val="dk1"/>
                </a:solidFill>
                <a:latin typeface="Roboto"/>
                <a:ea typeface="Roboto"/>
                <a:cs typeface="Roboto"/>
                <a:sym typeface="Roboto"/>
              </a:rPr>
              <a:t>Diagramme 	de déploiement  	 		</a:t>
            </a:r>
            <a:endParaRPr>
              <a:solidFill>
                <a:schemeClr val="dk1"/>
              </a:solidFill>
              <a:latin typeface="Roboto"/>
              <a:ea typeface="Roboto"/>
              <a:cs typeface="Roboto"/>
              <a:sym typeface="Roboto"/>
            </a:endParaRPr>
          </a:p>
          <a:p>
            <a:pPr indent="-342900" lvl="0" marL="914400" rtl="0" algn="l">
              <a:lnSpc>
                <a:spcPct val="95000"/>
              </a:lnSpc>
              <a:spcBef>
                <a:spcPts val="0"/>
              </a:spcBef>
              <a:spcAft>
                <a:spcPts val="0"/>
              </a:spcAft>
              <a:buClr>
                <a:schemeClr val="dk1"/>
              </a:buClr>
              <a:buSzPts val="1800"/>
              <a:buFont typeface="Roboto"/>
              <a:buChar char="●"/>
            </a:pPr>
            <a:r>
              <a:rPr lang="fr">
                <a:solidFill>
                  <a:schemeClr val="dk1"/>
                </a:solidFill>
                <a:latin typeface="Roboto"/>
                <a:ea typeface="Roboto"/>
                <a:cs typeface="Roboto"/>
                <a:sym typeface="Roboto"/>
              </a:rPr>
              <a:t>Diagramme 	d'objets </a:t>
            </a:r>
            <a:endParaRPr>
              <a:solidFill>
                <a:schemeClr val="dk1"/>
              </a:solidFill>
              <a:latin typeface="Roboto"/>
              <a:ea typeface="Roboto"/>
              <a:cs typeface="Roboto"/>
              <a:sym typeface="Roboto"/>
            </a:endParaRPr>
          </a:p>
          <a:p>
            <a:pPr indent="-338137" lvl="0" marL="914400" rtl="0" algn="l">
              <a:lnSpc>
                <a:spcPct val="95000"/>
              </a:lnSpc>
              <a:spcBef>
                <a:spcPts val="0"/>
              </a:spcBef>
              <a:spcAft>
                <a:spcPts val="0"/>
              </a:spcAft>
              <a:buClr>
                <a:schemeClr val="dk1"/>
              </a:buClr>
              <a:buSzPts val="1725"/>
              <a:buFont typeface="Roboto"/>
              <a:buChar char="●"/>
            </a:pPr>
            <a:r>
              <a:rPr lang="fr">
                <a:solidFill>
                  <a:schemeClr val="dk1"/>
                </a:solidFill>
                <a:latin typeface="Roboto"/>
                <a:ea typeface="Roboto"/>
                <a:cs typeface="Roboto"/>
                <a:sym typeface="Roboto"/>
              </a:rPr>
              <a:t>Diagramme 	de paquetages  	</a:t>
            </a:r>
            <a:r>
              <a:rPr lang="fr" sz="1725">
                <a:solidFill>
                  <a:schemeClr val="dk1"/>
                </a:solidFill>
                <a:latin typeface="Roboto"/>
                <a:ea typeface="Roboto"/>
                <a:cs typeface="Roboto"/>
                <a:sym typeface="Roboto"/>
              </a:rPr>
              <a:t> 	</a:t>
            </a:r>
            <a:br>
              <a:rPr lang="fr" sz="1725">
                <a:solidFill>
                  <a:schemeClr val="dk1"/>
                </a:solidFill>
                <a:latin typeface="Roboto"/>
                <a:ea typeface="Roboto"/>
                <a:cs typeface="Roboto"/>
                <a:sym typeface="Roboto"/>
              </a:rPr>
            </a:br>
            <a:endParaRPr sz="1725">
              <a:solidFill>
                <a:schemeClr val="dk1"/>
              </a:solidFill>
              <a:latin typeface="Roboto"/>
              <a:ea typeface="Roboto"/>
              <a:cs typeface="Roboto"/>
              <a:sym typeface="Roboto"/>
            </a:endParaRPr>
          </a:p>
          <a:p>
            <a:pPr indent="0" lvl="0" marL="0" rtl="0" algn="l">
              <a:lnSpc>
                <a:spcPct val="80000"/>
              </a:lnSpc>
              <a:spcBef>
                <a:spcPts val="1200"/>
              </a:spcBef>
              <a:spcAft>
                <a:spcPts val="0"/>
              </a:spcAft>
              <a:buSzPts val="275"/>
              <a:buNone/>
            </a:pPr>
            <a:r>
              <a:t/>
            </a:r>
            <a:endParaRPr b="1" sz="550">
              <a:solidFill>
                <a:schemeClr val="dk1"/>
              </a:solidFill>
            </a:endParaRPr>
          </a:p>
          <a:p>
            <a:pPr indent="0" lvl="0" marL="0" rtl="0" algn="l">
              <a:lnSpc>
                <a:spcPct val="95000"/>
              </a:lnSpc>
              <a:spcBef>
                <a:spcPts val="0"/>
              </a:spcBef>
              <a:spcAft>
                <a:spcPts val="1200"/>
              </a:spcAft>
              <a:buSzPts val="275"/>
              <a:buNone/>
            </a:pPr>
            <a:r>
              <a:t/>
            </a:r>
            <a:endParaRPr sz="550"/>
          </a:p>
        </p:txBody>
      </p:sp>
      <p:sp>
        <p:nvSpPr>
          <p:cNvPr id="286" name="Google Shape;286;p35"/>
          <p:cNvSpPr txBox="1"/>
          <p:nvPr>
            <p:ph type="title"/>
          </p:nvPr>
        </p:nvSpPr>
        <p:spPr>
          <a:xfrm>
            <a:off x="0" y="96450"/>
            <a:ext cx="9144000" cy="572700"/>
          </a:xfrm>
          <a:prstGeom prst="rect">
            <a:avLst/>
          </a:prstGeom>
          <a:solidFill>
            <a:srgbClr val="FFD700"/>
          </a:solidFill>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fr" sz="2700"/>
              <a:t>3</a:t>
            </a:r>
            <a:r>
              <a:rPr lang="fr" sz="2700"/>
              <a:t>. </a:t>
            </a:r>
            <a:r>
              <a:rPr lang="fr" sz="2700">
                <a:latin typeface="Roboto"/>
                <a:ea typeface="Roboto"/>
                <a:cs typeface="Roboto"/>
                <a:sym typeface="Roboto"/>
              </a:rPr>
              <a:t>Les langages de conception</a:t>
            </a:r>
            <a:endParaRPr sz="2700"/>
          </a:p>
        </p:txBody>
      </p:sp>
      <p:sp>
        <p:nvSpPr>
          <p:cNvPr id="287" name="Google Shape;287;p35"/>
          <p:cNvSpPr txBox="1"/>
          <p:nvPr/>
        </p:nvSpPr>
        <p:spPr>
          <a:xfrm>
            <a:off x="7528425" y="4744500"/>
            <a:ext cx="5739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a:t>
            </a:r>
            <a:endParaRPr sz="1800">
              <a:solidFill>
                <a:schemeClr val="dk1"/>
              </a:solidFill>
            </a:endParaRPr>
          </a:p>
        </p:txBody>
      </p:sp>
      <p:sp>
        <p:nvSpPr>
          <p:cNvPr id="288" name="Google Shape;288;p35"/>
          <p:cNvSpPr txBox="1"/>
          <p:nvPr/>
        </p:nvSpPr>
        <p:spPr>
          <a:xfrm>
            <a:off x="7528425" y="4744500"/>
            <a:ext cx="7710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22</a:t>
            </a:r>
            <a:r>
              <a:rPr lang="fr" sz="1800">
                <a:solidFill>
                  <a:schemeClr val="dk1"/>
                </a:solidFill>
              </a:rPr>
              <a:t>/38</a:t>
            </a:r>
            <a:endParaRPr sz="1800">
              <a:solidFill>
                <a:schemeClr val="dk1"/>
              </a:solidFill>
            </a:endParaRPr>
          </a:p>
        </p:txBody>
      </p:sp>
      <p:sp>
        <p:nvSpPr>
          <p:cNvPr id="289" name="Google Shape;289;p35"/>
          <p:cNvSpPr txBox="1"/>
          <p:nvPr/>
        </p:nvSpPr>
        <p:spPr>
          <a:xfrm>
            <a:off x="8102325" y="136500"/>
            <a:ext cx="1181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000">
                <a:solidFill>
                  <a:schemeClr val="dk2"/>
                </a:solidFill>
              </a:rPr>
              <a:t>1/2</a:t>
            </a:r>
            <a:endParaRPr b="1" sz="2000">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6"/>
          <p:cNvSpPr txBox="1"/>
          <p:nvPr>
            <p:ph idx="1" type="body"/>
          </p:nvPr>
        </p:nvSpPr>
        <p:spPr>
          <a:xfrm>
            <a:off x="311700" y="865300"/>
            <a:ext cx="8520600" cy="3703500"/>
          </a:xfrm>
          <a:prstGeom prst="rect">
            <a:avLst/>
          </a:prstGeom>
        </p:spPr>
        <p:txBody>
          <a:bodyPr anchorCtr="0" anchor="t" bIns="91425" lIns="91425" spcFirstLastPara="1" rIns="91425" wrap="square" tIns="91425">
            <a:normAutofit/>
          </a:bodyPr>
          <a:lstStyle/>
          <a:p>
            <a:pPr indent="0" lvl="0" marL="0" rtl="0" algn="l">
              <a:lnSpc>
                <a:spcPct val="100000"/>
              </a:lnSpc>
              <a:spcBef>
                <a:spcPts val="1200"/>
              </a:spcBef>
              <a:spcAft>
                <a:spcPts val="0"/>
              </a:spcAft>
              <a:buNone/>
            </a:pPr>
            <a:r>
              <a:rPr b="1" lang="fr">
                <a:solidFill>
                  <a:srgbClr val="282C33"/>
                </a:solidFill>
                <a:latin typeface="Roboto"/>
                <a:ea typeface="Roboto"/>
                <a:cs typeface="Roboto"/>
                <a:sym typeface="Roboto"/>
              </a:rPr>
              <a:t>3</a:t>
            </a:r>
            <a:r>
              <a:rPr b="1" lang="fr">
                <a:solidFill>
                  <a:srgbClr val="282C33"/>
                </a:solidFill>
                <a:latin typeface="Roboto"/>
                <a:ea typeface="Roboto"/>
                <a:cs typeface="Roboto"/>
                <a:sym typeface="Roboto"/>
              </a:rPr>
              <a:t>. 1.1. </a:t>
            </a:r>
            <a:r>
              <a:rPr b="1" lang="fr">
                <a:solidFill>
                  <a:schemeClr val="dk1"/>
                </a:solidFill>
                <a:latin typeface="Roboto"/>
                <a:ea typeface="Roboto"/>
                <a:cs typeface="Roboto"/>
                <a:sym typeface="Roboto"/>
              </a:rPr>
              <a:t>Types de diagrammes UML</a:t>
            </a:r>
            <a:endParaRPr b="1">
              <a:solidFill>
                <a:schemeClr val="dk1"/>
              </a:solidFill>
              <a:latin typeface="Roboto"/>
              <a:ea typeface="Roboto"/>
              <a:cs typeface="Roboto"/>
              <a:sym typeface="Roboto"/>
            </a:endParaRPr>
          </a:p>
          <a:p>
            <a:pPr indent="0" lvl="0" marL="457200" rtl="0" algn="l">
              <a:spcBef>
                <a:spcPts val="1400"/>
              </a:spcBef>
              <a:spcAft>
                <a:spcPts val="0"/>
              </a:spcAft>
              <a:buNone/>
            </a:pPr>
            <a:r>
              <a:rPr b="1" lang="fr">
                <a:solidFill>
                  <a:schemeClr val="dk1"/>
                </a:solidFill>
                <a:latin typeface="Roboto"/>
                <a:ea typeface="Roboto"/>
                <a:cs typeface="Roboto"/>
                <a:sym typeface="Roboto"/>
              </a:rPr>
              <a:t>- </a:t>
            </a:r>
            <a:r>
              <a:rPr b="1" lang="fr">
                <a:solidFill>
                  <a:schemeClr val="dk1"/>
                </a:solidFill>
                <a:latin typeface="Roboto"/>
                <a:ea typeface="Roboto"/>
                <a:cs typeface="Roboto"/>
                <a:sym typeface="Roboto"/>
              </a:rPr>
              <a:t>Diagrammes UML comportementaux</a:t>
            </a:r>
            <a:endParaRPr b="1">
              <a:solidFill>
                <a:schemeClr val="dk1"/>
              </a:solidFill>
              <a:latin typeface="Roboto"/>
              <a:ea typeface="Roboto"/>
              <a:cs typeface="Roboto"/>
              <a:sym typeface="Roboto"/>
            </a:endParaRPr>
          </a:p>
          <a:p>
            <a:pPr indent="-342900" lvl="0" marL="914400" rtl="0" algn="l">
              <a:spcBef>
                <a:spcPts val="1200"/>
              </a:spcBef>
              <a:spcAft>
                <a:spcPts val="0"/>
              </a:spcAft>
              <a:buClr>
                <a:schemeClr val="dk1"/>
              </a:buClr>
              <a:buSzPts val="1800"/>
              <a:buFont typeface="Roboto"/>
              <a:buChar char="●"/>
            </a:pPr>
            <a:r>
              <a:rPr lang="fr">
                <a:solidFill>
                  <a:schemeClr val="dk1"/>
                </a:solidFill>
                <a:latin typeface="Roboto"/>
                <a:ea typeface="Roboto"/>
                <a:cs typeface="Roboto"/>
                <a:sym typeface="Roboto"/>
              </a:rPr>
              <a:t>Diagrammes 	d'activités </a:t>
            </a:r>
            <a:endParaRPr>
              <a:solidFill>
                <a:schemeClr val="dk1"/>
              </a:solidFill>
              <a:latin typeface="Roboto"/>
              <a:ea typeface="Roboto"/>
              <a:cs typeface="Roboto"/>
              <a:sym typeface="Roboto"/>
            </a:endParaRPr>
          </a:p>
          <a:p>
            <a:pPr indent="-342900" lvl="0" marL="914400" rtl="0" algn="l">
              <a:spcBef>
                <a:spcPts val="0"/>
              </a:spcBef>
              <a:spcAft>
                <a:spcPts val="0"/>
              </a:spcAft>
              <a:buClr>
                <a:schemeClr val="dk1"/>
              </a:buClr>
              <a:buSzPts val="1800"/>
              <a:buFont typeface="Roboto"/>
              <a:buChar char="●"/>
            </a:pPr>
            <a:r>
              <a:rPr lang="fr">
                <a:solidFill>
                  <a:schemeClr val="dk1"/>
                </a:solidFill>
                <a:latin typeface="Roboto"/>
                <a:ea typeface="Roboto"/>
                <a:cs typeface="Roboto"/>
                <a:sym typeface="Roboto"/>
              </a:rPr>
              <a:t>Diagramme de communication 	</a:t>
            </a:r>
            <a:endParaRPr>
              <a:solidFill>
                <a:schemeClr val="dk1"/>
              </a:solidFill>
              <a:latin typeface="Roboto"/>
              <a:ea typeface="Roboto"/>
              <a:cs typeface="Roboto"/>
              <a:sym typeface="Roboto"/>
            </a:endParaRPr>
          </a:p>
          <a:p>
            <a:pPr indent="-342900" lvl="0" marL="914400" rtl="0" algn="l">
              <a:spcBef>
                <a:spcPts val="0"/>
              </a:spcBef>
              <a:spcAft>
                <a:spcPts val="0"/>
              </a:spcAft>
              <a:buClr>
                <a:schemeClr val="dk1"/>
              </a:buClr>
              <a:buSzPts val="1800"/>
              <a:buFont typeface="Roboto"/>
              <a:buChar char="●"/>
            </a:pPr>
            <a:r>
              <a:rPr lang="fr">
                <a:solidFill>
                  <a:schemeClr val="dk1"/>
                </a:solidFill>
                <a:latin typeface="Roboto"/>
                <a:ea typeface="Roboto"/>
                <a:cs typeface="Roboto"/>
                <a:sym typeface="Roboto"/>
              </a:rPr>
              <a:t>Diagramme global d'interaction 	 	</a:t>
            </a:r>
            <a:endParaRPr>
              <a:solidFill>
                <a:schemeClr val="dk1"/>
              </a:solidFill>
              <a:latin typeface="Roboto"/>
              <a:ea typeface="Roboto"/>
              <a:cs typeface="Roboto"/>
              <a:sym typeface="Roboto"/>
            </a:endParaRPr>
          </a:p>
          <a:p>
            <a:pPr indent="-342900" lvl="0" marL="914400" rtl="0" algn="l">
              <a:spcBef>
                <a:spcPts val="0"/>
              </a:spcBef>
              <a:spcAft>
                <a:spcPts val="0"/>
              </a:spcAft>
              <a:buClr>
                <a:schemeClr val="dk1"/>
              </a:buClr>
              <a:buSzPts val="1800"/>
              <a:buFont typeface="Roboto"/>
              <a:buChar char="●"/>
            </a:pPr>
            <a:r>
              <a:rPr lang="fr">
                <a:solidFill>
                  <a:schemeClr val="dk1"/>
                </a:solidFill>
                <a:latin typeface="Roboto"/>
                <a:ea typeface="Roboto"/>
                <a:cs typeface="Roboto"/>
                <a:sym typeface="Roboto"/>
              </a:rPr>
              <a:t>Diagramme de séquence  	 </a:t>
            </a:r>
            <a:endParaRPr>
              <a:solidFill>
                <a:schemeClr val="dk1"/>
              </a:solidFill>
              <a:latin typeface="Roboto"/>
              <a:ea typeface="Roboto"/>
              <a:cs typeface="Roboto"/>
              <a:sym typeface="Roboto"/>
            </a:endParaRPr>
          </a:p>
          <a:p>
            <a:pPr indent="-342900" lvl="0" marL="914400" rtl="0" algn="l">
              <a:spcBef>
                <a:spcPts val="0"/>
              </a:spcBef>
              <a:spcAft>
                <a:spcPts val="0"/>
              </a:spcAft>
              <a:buClr>
                <a:schemeClr val="dk1"/>
              </a:buClr>
              <a:buSzPts val="1800"/>
              <a:buFont typeface="Roboto"/>
              <a:buChar char="●"/>
            </a:pPr>
            <a:r>
              <a:rPr lang="fr">
                <a:solidFill>
                  <a:schemeClr val="dk1"/>
                </a:solidFill>
                <a:latin typeface="Roboto"/>
                <a:ea typeface="Roboto"/>
                <a:cs typeface="Roboto"/>
                <a:sym typeface="Roboto"/>
              </a:rPr>
              <a:t>Diagramme états-transitions  	 	</a:t>
            </a:r>
            <a:endParaRPr>
              <a:solidFill>
                <a:schemeClr val="dk1"/>
              </a:solidFill>
              <a:latin typeface="Roboto"/>
              <a:ea typeface="Roboto"/>
              <a:cs typeface="Roboto"/>
              <a:sym typeface="Roboto"/>
            </a:endParaRPr>
          </a:p>
          <a:p>
            <a:pPr indent="-342900" lvl="0" marL="914400" rtl="0" algn="l">
              <a:spcBef>
                <a:spcPts val="0"/>
              </a:spcBef>
              <a:spcAft>
                <a:spcPts val="0"/>
              </a:spcAft>
              <a:buClr>
                <a:schemeClr val="dk1"/>
              </a:buClr>
              <a:buSzPts val="1800"/>
              <a:buFont typeface="Roboto"/>
              <a:buChar char="●"/>
            </a:pPr>
            <a:r>
              <a:rPr lang="fr">
                <a:solidFill>
                  <a:schemeClr val="dk1"/>
                </a:solidFill>
                <a:latin typeface="Roboto"/>
                <a:ea typeface="Roboto"/>
                <a:cs typeface="Roboto"/>
                <a:sym typeface="Roboto"/>
              </a:rPr>
              <a:t>Diagramme de temps  	 	</a:t>
            </a:r>
            <a:endParaRPr>
              <a:solidFill>
                <a:schemeClr val="dk1"/>
              </a:solidFill>
              <a:latin typeface="Roboto"/>
              <a:ea typeface="Roboto"/>
              <a:cs typeface="Roboto"/>
              <a:sym typeface="Roboto"/>
            </a:endParaRPr>
          </a:p>
          <a:p>
            <a:pPr indent="-342900" lvl="0" marL="914400" rtl="0" algn="l">
              <a:spcBef>
                <a:spcPts val="0"/>
              </a:spcBef>
              <a:spcAft>
                <a:spcPts val="0"/>
              </a:spcAft>
              <a:buClr>
                <a:schemeClr val="dk1"/>
              </a:buClr>
              <a:buSzPts val="1800"/>
              <a:buFont typeface="Roboto"/>
              <a:buChar char="●"/>
            </a:pPr>
            <a:r>
              <a:rPr b="1" lang="fr">
                <a:solidFill>
                  <a:srgbClr val="1C4587"/>
                </a:solidFill>
                <a:latin typeface="Roboto"/>
                <a:ea typeface="Roboto"/>
                <a:cs typeface="Roboto"/>
                <a:sym typeface="Roboto"/>
              </a:rPr>
              <a:t>Diagramme de cas d'utilisation </a:t>
            </a:r>
            <a:br>
              <a:rPr lang="fr">
                <a:solidFill>
                  <a:schemeClr val="dk1"/>
                </a:solidFill>
                <a:latin typeface="Roboto"/>
                <a:ea typeface="Roboto"/>
                <a:cs typeface="Roboto"/>
                <a:sym typeface="Roboto"/>
              </a:rPr>
            </a:br>
            <a:r>
              <a:rPr lang="fr">
                <a:solidFill>
                  <a:srgbClr val="C9211E"/>
                </a:solidFill>
                <a:latin typeface="Roboto"/>
                <a:ea typeface="Roboto"/>
                <a:cs typeface="Roboto"/>
                <a:sym typeface="Roboto"/>
              </a:rPr>
              <a:t>	</a:t>
            </a:r>
            <a:r>
              <a:rPr lang="fr">
                <a:solidFill>
                  <a:schemeClr val="dk1"/>
                </a:solidFill>
                <a:latin typeface="Roboto"/>
                <a:ea typeface="Roboto"/>
                <a:cs typeface="Roboto"/>
                <a:sym typeface="Roboto"/>
              </a:rPr>
              <a:t> </a:t>
            </a:r>
            <a:endParaRPr/>
          </a:p>
        </p:txBody>
      </p:sp>
      <p:sp>
        <p:nvSpPr>
          <p:cNvPr id="295" name="Google Shape;295;p36"/>
          <p:cNvSpPr txBox="1"/>
          <p:nvPr>
            <p:ph type="title"/>
          </p:nvPr>
        </p:nvSpPr>
        <p:spPr>
          <a:xfrm>
            <a:off x="0" y="96450"/>
            <a:ext cx="9144000" cy="572700"/>
          </a:xfrm>
          <a:prstGeom prst="rect">
            <a:avLst/>
          </a:prstGeom>
          <a:solidFill>
            <a:srgbClr val="FFD700"/>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lang="fr" sz="2700"/>
              <a:t>3</a:t>
            </a:r>
            <a:r>
              <a:rPr lang="fr" sz="2700"/>
              <a:t>. </a:t>
            </a:r>
            <a:r>
              <a:rPr lang="fr" sz="2700">
                <a:latin typeface="Roboto"/>
                <a:ea typeface="Roboto"/>
                <a:cs typeface="Roboto"/>
                <a:sym typeface="Roboto"/>
              </a:rPr>
              <a:t>Les langages de conception</a:t>
            </a:r>
            <a:endParaRPr sz="2700"/>
          </a:p>
        </p:txBody>
      </p:sp>
      <p:sp>
        <p:nvSpPr>
          <p:cNvPr id="296" name="Google Shape;296;p36"/>
          <p:cNvSpPr txBox="1"/>
          <p:nvPr/>
        </p:nvSpPr>
        <p:spPr>
          <a:xfrm>
            <a:off x="7528425" y="4744500"/>
            <a:ext cx="5739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a:t>
            </a:r>
            <a:endParaRPr sz="1800">
              <a:solidFill>
                <a:schemeClr val="dk1"/>
              </a:solidFill>
            </a:endParaRPr>
          </a:p>
        </p:txBody>
      </p:sp>
      <p:sp>
        <p:nvSpPr>
          <p:cNvPr id="297" name="Google Shape;297;p36"/>
          <p:cNvSpPr txBox="1"/>
          <p:nvPr/>
        </p:nvSpPr>
        <p:spPr>
          <a:xfrm>
            <a:off x="7528425" y="4744500"/>
            <a:ext cx="7710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23</a:t>
            </a:r>
            <a:r>
              <a:rPr lang="fr" sz="1800">
                <a:solidFill>
                  <a:schemeClr val="dk1"/>
                </a:solidFill>
              </a:rPr>
              <a:t>/38</a:t>
            </a:r>
            <a:endParaRPr sz="1800">
              <a:solidFill>
                <a:schemeClr val="dk1"/>
              </a:solidFill>
            </a:endParaRPr>
          </a:p>
        </p:txBody>
      </p:sp>
      <p:sp>
        <p:nvSpPr>
          <p:cNvPr id="298" name="Google Shape;298;p36"/>
          <p:cNvSpPr txBox="1"/>
          <p:nvPr/>
        </p:nvSpPr>
        <p:spPr>
          <a:xfrm>
            <a:off x="8102325" y="136500"/>
            <a:ext cx="1181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000">
                <a:solidFill>
                  <a:schemeClr val="dk2"/>
                </a:solidFill>
              </a:rPr>
              <a:t>1/3</a:t>
            </a:r>
            <a:endParaRPr b="1" sz="2000">
              <a:solidFill>
                <a:schemeClr val="dk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1200"/>
              </a:spcBef>
              <a:spcAft>
                <a:spcPts val="0"/>
              </a:spcAft>
              <a:buNone/>
            </a:pPr>
            <a:r>
              <a:rPr b="1" lang="fr" sz="2000">
                <a:solidFill>
                  <a:srgbClr val="282C33"/>
                </a:solidFill>
                <a:latin typeface="Roboto"/>
                <a:ea typeface="Roboto"/>
                <a:cs typeface="Roboto"/>
                <a:sym typeface="Roboto"/>
              </a:rPr>
              <a:t>3</a:t>
            </a:r>
            <a:r>
              <a:rPr b="1" lang="fr" sz="2000">
                <a:solidFill>
                  <a:srgbClr val="282C33"/>
                </a:solidFill>
                <a:latin typeface="Roboto"/>
                <a:ea typeface="Roboto"/>
                <a:cs typeface="Roboto"/>
                <a:sym typeface="Roboto"/>
              </a:rPr>
              <a:t>. 1.1.1. </a:t>
            </a:r>
            <a:r>
              <a:rPr b="1" lang="fr" sz="2000">
                <a:solidFill>
                  <a:schemeClr val="dk1"/>
                </a:solidFill>
                <a:latin typeface="Roboto"/>
                <a:ea typeface="Roboto"/>
                <a:cs typeface="Roboto"/>
                <a:sym typeface="Roboto"/>
              </a:rPr>
              <a:t>Diagrammes de classes</a:t>
            </a:r>
            <a:endParaRPr b="1" sz="2000">
              <a:solidFill>
                <a:schemeClr val="dk1"/>
              </a:solidFill>
              <a:latin typeface="Roboto"/>
              <a:ea typeface="Roboto"/>
              <a:cs typeface="Roboto"/>
              <a:sym typeface="Roboto"/>
            </a:endParaRPr>
          </a:p>
          <a:p>
            <a:pPr indent="0" lvl="0" marL="0" rtl="0" algn="l">
              <a:lnSpc>
                <a:spcPct val="100000"/>
              </a:lnSpc>
              <a:spcBef>
                <a:spcPts val="1200"/>
              </a:spcBef>
              <a:spcAft>
                <a:spcPts val="0"/>
              </a:spcAft>
              <a:buNone/>
            </a:pPr>
            <a:r>
              <a:t/>
            </a:r>
            <a:endParaRPr b="1" sz="2000">
              <a:solidFill>
                <a:schemeClr val="dk1"/>
              </a:solidFill>
              <a:latin typeface="Roboto"/>
              <a:ea typeface="Roboto"/>
              <a:cs typeface="Roboto"/>
              <a:sym typeface="Roboto"/>
            </a:endParaRPr>
          </a:p>
          <a:p>
            <a:pPr indent="-342900" lvl="0" marL="914400" rtl="0" algn="just">
              <a:lnSpc>
                <a:spcPct val="95000"/>
              </a:lnSpc>
              <a:spcBef>
                <a:spcPts val="1200"/>
              </a:spcBef>
              <a:spcAft>
                <a:spcPts val="0"/>
              </a:spcAft>
              <a:buClr>
                <a:schemeClr val="dk1"/>
              </a:buClr>
              <a:buSzPts val="1800"/>
              <a:buChar char="●"/>
            </a:pPr>
            <a:r>
              <a:rPr b="1" lang="fr">
                <a:solidFill>
                  <a:schemeClr val="dk1"/>
                </a:solidFill>
                <a:latin typeface="Roboto"/>
                <a:ea typeface="Roboto"/>
                <a:cs typeface="Roboto"/>
                <a:sym typeface="Roboto"/>
              </a:rPr>
              <a:t>Diagramme 	de classes :</a:t>
            </a:r>
            <a:br>
              <a:rPr b="1" lang="fr">
                <a:solidFill>
                  <a:schemeClr val="dk1"/>
                </a:solidFill>
                <a:latin typeface="Roboto"/>
                <a:ea typeface="Roboto"/>
                <a:cs typeface="Roboto"/>
                <a:sym typeface="Roboto"/>
              </a:rPr>
            </a:br>
            <a:r>
              <a:rPr lang="fr">
                <a:solidFill>
                  <a:schemeClr val="dk1"/>
                </a:solidFill>
              </a:rPr>
              <a:t>Les diagrammes de classes sont l'un des types de diagrammes UML les plus utiles, car ils décrivent clairement la structure d'un système particulier en modélisant ses classes, ses attributs, ses opérations et les relations entre ses objets.</a:t>
            </a:r>
            <a:endParaRPr>
              <a:solidFill>
                <a:schemeClr val="dk1"/>
              </a:solidFill>
            </a:endParaRPr>
          </a:p>
          <a:p>
            <a:pPr indent="-246062" lvl="0" marL="914400" rtl="0" algn="l">
              <a:lnSpc>
                <a:spcPct val="95000"/>
              </a:lnSpc>
              <a:spcBef>
                <a:spcPts val="0"/>
              </a:spcBef>
              <a:spcAft>
                <a:spcPts val="0"/>
              </a:spcAft>
              <a:buClr>
                <a:schemeClr val="dk1"/>
              </a:buClr>
              <a:buSzPts val="275"/>
              <a:buFont typeface="Roboto"/>
              <a:buChar char="●"/>
            </a:pPr>
            <a:r>
              <a:t/>
            </a:r>
            <a:endParaRPr>
              <a:solidFill>
                <a:schemeClr val="dk1"/>
              </a:solidFill>
              <a:latin typeface="Roboto"/>
              <a:ea typeface="Roboto"/>
              <a:cs typeface="Roboto"/>
              <a:sym typeface="Roboto"/>
            </a:endParaRPr>
          </a:p>
          <a:p>
            <a:pPr indent="0" lvl="0" marL="457200" rtl="0" algn="l">
              <a:lnSpc>
                <a:spcPct val="95000"/>
              </a:lnSpc>
              <a:spcBef>
                <a:spcPts val="1200"/>
              </a:spcBef>
              <a:spcAft>
                <a:spcPts val="0"/>
              </a:spcAft>
              <a:buNone/>
            </a:pPr>
            <a:r>
              <a:t/>
            </a:r>
            <a:endParaRPr sz="1725">
              <a:solidFill>
                <a:srgbClr val="F10D0C"/>
              </a:solidFill>
              <a:latin typeface="Roboto"/>
              <a:ea typeface="Roboto"/>
              <a:cs typeface="Roboto"/>
              <a:sym typeface="Roboto"/>
            </a:endParaRPr>
          </a:p>
          <a:p>
            <a:pPr indent="0" lvl="0" marL="0" rtl="0" algn="l">
              <a:spcBef>
                <a:spcPts val="1200"/>
              </a:spcBef>
              <a:spcAft>
                <a:spcPts val="1200"/>
              </a:spcAft>
              <a:buNone/>
            </a:pPr>
            <a:r>
              <a:t/>
            </a:r>
            <a:endParaRPr/>
          </a:p>
        </p:txBody>
      </p:sp>
      <p:sp>
        <p:nvSpPr>
          <p:cNvPr id="304" name="Google Shape;304;p37"/>
          <p:cNvSpPr txBox="1"/>
          <p:nvPr>
            <p:ph type="title"/>
          </p:nvPr>
        </p:nvSpPr>
        <p:spPr>
          <a:xfrm>
            <a:off x="0" y="96450"/>
            <a:ext cx="9144000" cy="572700"/>
          </a:xfrm>
          <a:prstGeom prst="rect">
            <a:avLst/>
          </a:prstGeom>
          <a:solidFill>
            <a:srgbClr val="FFD700"/>
          </a:solidFill>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fr" sz="2700"/>
              <a:t>3</a:t>
            </a:r>
            <a:r>
              <a:rPr lang="fr" sz="2700"/>
              <a:t>. </a:t>
            </a:r>
            <a:r>
              <a:rPr lang="fr" sz="2700">
                <a:latin typeface="Roboto"/>
                <a:ea typeface="Roboto"/>
                <a:cs typeface="Roboto"/>
                <a:sym typeface="Roboto"/>
              </a:rPr>
              <a:t>Les langages de conception</a:t>
            </a:r>
            <a:endParaRPr sz="2720"/>
          </a:p>
        </p:txBody>
      </p:sp>
      <p:sp>
        <p:nvSpPr>
          <p:cNvPr id="305" name="Google Shape;305;p37"/>
          <p:cNvSpPr txBox="1"/>
          <p:nvPr/>
        </p:nvSpPr>
        <p:spPr>
          <a:xfrm>
            <a:off x="7528425" y="4744500"/>
            <a:ext cx="5739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a:t>
            </a:r>
            <a:endParaRPr sz="1800">
              <a:solidFill>
                <a:schemeClr val="dk1"/>
              </a:solidFill>
            </a:endParaRPr>
          </a:p>
        </p:txBody>
      </p:sp>
      <p:sp>
        <p:nvSpPr>
          <p:cNvPr id="306" name="Google Shape;306;p37"/>
          <p:cNvSpPr txBox="1"/>
          <p:nvPr/>
        </p:nvSpPr>
        <p:spPr>
          <a:xfrm>
            <a:off x="7528425" y="4744500"/>
            <a:ext cx="7710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24</a:t>
            </a:r>
            <a:r>
              <a:rPr lang="fr" sz="1800">
                <a:solidFill>
                  <a:schemeClr val="dk1"/>
                </a:solidFill>
              </a:rPr>
              <a:t>/38</a:t>
            </a:r>
            <a:endParaRPr sz="1800">
              <a:solidFill>
                <a:schemeClr val="dk1"/>
              </a:solidFill>
            </a:endParaRPr>
          </a:p>
        </p:txBody>
      </p:sp>
      <p:sp>
        <p:nvSpPr>
          <p:cNvPr id="307" name="Google Shape;307;p37"/>
          <p:cNvSpPr txBox="1"/>
          <p:nvPr/>
        </p:nvSpPr>
        <p:spPr>
          <a:xfrm>
            <a:off x="8102325" y="136500"/>
            <a:ext cx="1181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000">
                <a:solidFill>
                  <a:schemeClr val="dk2"/>
                </a:solidFill>
              </a:rPr>
              <a:t>1/4</a:t>
            </a:r>
            <a:endParaRPr b="1" sz="2000">
              <a:solidFill>
                <a:schemeClr val="dk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8"/>
          <p:cNvSpPr txBox="1"/>
          <p:nvPr>
            <p:ph type="title"/>
          </p:nvPr>
        </p:nvSpPr>
        <p:spPr>
          <a:xfrm>
            <a:off x="0" y="96450"/>
            <a:ext cx="9144000" cy="572700"/>
          </a:xfrm>
          <a:prstGeom prst="rect">
            <a:avLst/>
          </a:prstGeom>
          <a:solidFill>
            <a:srgbClr val="FFD700"/>
          </a:solidFill>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fr" sz="2700"/>
              <a:t>3</a:t>
            </a:r>
            <a:r>
              <a:rPr lang="fr" sz="2700"/>
              <a:t>. </a:t>
            </a:r>
            <a:r>
              <a:rPr lang="fr" sz="2700">
                <a:latin typeface="Roboto"/>
                <a:ea typeface="Roboto"/>
                <a:cs typeface="Roboto"/>
                <a:sym typeface="Roboto"/>
              </a:rPr>
              <a:t>Les langages de conception</a:t>
            </a:r>
            <a:endParaRPr sz="2720"/>
          </a:p>
        </p:txBody>
      </p:sp>
      <p:sp>
        <p:nvSpPr>
          <p:cNvPr id="313" name="Google Shape;313;p38"/>
          <p:cNvSpPr txBox="1"/>
          <p:nvPr/>
        </p:nvSpPr>
        <p:spPr>
          <a:xfrm>
            <a:off x="7528425" y="4744500"/>
            <a:ext cx="5739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a:t>
            </a:r>
            <a:endParaRPr sz="1800">
              <a:solidFill>
                <a:schemeClr val="dk1"/>
              </a:solidFill>
            </a:endParaRPr>
          </a:p>
        </p:txBody>
      </p:sp>
      <p:pic>
        <p:nvPicPr>
          <p:cNvPr id="314" name="Google Shape;314;p38"/>
          <p:cNvPicPr preferRelativeResize="0"/>
          <p:nvPr/>
        </p:nvPicPr>
        <p:blipFill>
          <a:blip r:embed="rId3">
            <a:alphaModFix/>
          </a:blip>
          <a:stretch>
            <a:fillRect/>
          </a:stretch>
        </p:blipFill>
        <p:spPr>
          <a:xfrm>
            <a:off x="152400" y="821550"/>
            <a:ext cx="5386550" cy="3876725"/>
          </a:xfrm>
          <a:prstGeom prst="rect">
            <a:avLst/>
          </a:prstGeom>
          <a:noFill/>
          <a:ln>
            <a:noFill/>
          </a:ln>
        </p:spPr>
      </p:pic>
      <p:sp>
        <p:nvSpPr>
          <p:cNvPr id="315" name="Google Shape;315;p38"/>
          <p:cNvSpPr txBox="1"/>
          <p:nvPr/>
        </p:nvSpPr>
        <p:spPr>
          <a:xfrm>
            <a:off x="5725700" y="1113050"/>
            <a:ext cx="3157200" cy="30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Exemple:</a:t>
            </a:r>
            <a:endParaRPr sz="1800">
              <a:solidFill>
                <a:schemeClr val="dk1"/>
              </a:solidFill>
            </a:endParaRPr>
          </a:p>
          <a:p>
            <a:pPr indent="0" lvl="0" marL="0" rtl="0" algn="just">
              <a:lnSpc>
                <a:spcPct val="115000"/>
              </a:lnSpc>
              <a:spcBef>
                <a:spcPts val="1400"/>
              </a:spcBef>
              <a:spcAft>
                <a:spcPts val="0"/>
              </a:spcAft>
              <a:buClr>
                <a:schemeClr val="dk1"/>
              </a:buClr>
              <a:buSzPts val="1100"/>
              <a:buFont typeface="Arial"/>
              <a:buNone/>
            </a:pPr>
            <a:r>
              <a:rPr lang="fr">
                <a:solidFill>
                  <a:schemeClr val="dk1"/>
                </a:solidFill>
              </a:rPr>
              <a:t>Diagramme de classes d'un système de gestion hôtelière</a:t>
            </a:r>
            <a:endParaRPr>
              <a:solidFill>
                <a:schemeClr val="dk1"/>
              </a:solidFill>
            </a:endParaRPr>
          </a:p>
          <a:p>
            <a:pPr indent="0" lvl="0" marL="0" rtl="0" algn="just">
              <a:lnSpc>
                <a:spcPct val="115000"/>
              </a:lnSpc>
              <a:spcBef>
                <a:spcPts val="1200"/>
              </a:spcBef>
              <a:spcAft>
                <a:spcPts val="1200"/>
              </a:spcAft>
              <a:buNone/>
            </a:pPr>
            <a:r>
              <a:rPr lang="fr" sz="1300">
                <a:solidFill>
                  <a:schemeClr val="dk1"/>
                </a:solidFill>
              </a:rPr>
              <a:t>Un diagramme de classes peut montrer les relations entre chaque objet dans un système de gestion hôtelière, y compris les informations des clients, les tâches du personnel et l'occupation des chambres. </a:t>
            </a:r>
            <a:endParaRPr sz="2000">
              <a:solidFill>
                <a:schemeClr val="dk2"/>
              </a:solidFill>
            </a:endParaRPr>
          </a:p>
        </p:txBody>
      </p:sp>
      <p:sp>
        <p:nvSpPr>
          <p:cNvPr id="316" name="Google Shape;316;p38"/>
          <p:cNvSpPr txBox="1"/>
          <p:nvPr/>
        </p:nvSpPr>
        <p:spPr>
          <a:xfrm>
            <a:off x="7528425" y="4744500"/>
            <a:ext cx="7710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25</a:t>
            </a:r>
            <a:r>
              <a:rPr lang="fr" sz="1800">
                <a:solidFill>
                  <a:schemeClr val="dk1"/>
                </a:solidFill>
              </a:rPr>
              <a:t>/38</a:t>
            </a:r>
            <a:endParaRPr sz="1800">
              <a:solidFill>
                <a:schemeClr val="dk1"/>
              </a:solidFill>
            </a:endParaRPr>
          </a:p>
        </p:txBody>
      </p:sp>
      <p:sp>
        <p:nvSpPr>
          <p:cNvPr id="317" name="Google Shape;317;p38"/>
          <p:cNvSpPr txBox="1"/>
          <p:nvPr/>
        </p:nvSpPr>
        <p:spPr>
          <a:xfrm>
            <a:off x="8102325" y="136500"/>
            <a:ext cx="1181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000">
                <a:solidFill>
                  <a:schemeClr val="dk2"/>
                </a:solidFill>
              </a:rPr>
              <a:t>1/5</a:t>
            </a:r>
            <a:endParaRPr b="1" sz="2000">
              <a:solidFill>
                <a:schemeClr val="dk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1200"/>
              </a:spcBef>
              <a:spcAft>
                <a:spcPts val="0"/>
              </a:spcAft>
              <a:buNone/>
            </a:pPr>
            <a:r>
              <a:rPr b="1" lang="fr" sz="2000">
                <a:solidFill>
                  <a:srgbClr val="282C33"/>
                </a:solidFill>
                <a:latin typeface="Roboto"/>
                <a:ea typeface="Roboto"/>
                <a:cs typeface="Roboto"/>
                <a:sym typeface="Roboto"/>
              </a:rPr>
              <a:t>3</a:t>
            </a:r>
            <a:r>
              <a:rPr b="1" lang="fr" sz="2000">
                <a:solidFill>
                  <a:srgbClr val="282C33"/>
                </a:solidFill>
                <a:latin typeface="Roboto"/>
                <a:ea typeface="Roboto"/>
                <a:cs typeface="Roboto"/>
                <a:sym typeface="Roboto"/>
              </a:rPr>
              <a:t>. 1.1.2. </a:t>
            </a:r>
            <a:r>
              <a:rPr b="1" lang="fr" sz="2000">
                <a:solidFill>
                  <a:schemeClr val="dk1"/>
                </a:solidFill>
                <a:latin typeface="Roboto"/>
                <a:ea typeface="Roboto"/>
                <a:cs typeface="Roboto"/>
                <a:sym typeface="Roboto"/>
              </a:rPr>
              <a:t>Diagrammes de cas d’utilisation</a:t>
            </a:r>
            <a:endParaRPr b="1" sz="2000">
              <a:solidFill>
                <a:schemeClr val="dk1"/>
              </a:solidFill>
              <a:latin typeface="Roboto"/>
              <a:ea typeface="Roboto"/>
              <a:cs typeface="Roboto"/>
              <a:sym typeface="Roboto"/>
            </a:endParaRPr>
          </a:p>
          <a:p>
            <a:pPr indent="0" lvl="0" marL="0" rtl="0" algn="l">
              <a:lnSpc>
                <a:spcPct val="100000"/>
              </a:lnSpc>
              <a:spcBef>
                <a:spcPts val="1200"/>
              </a:spcBef>
              <a:spcAft>
                <a:spcPts val="0"/>
              </a:spcAft>
              <a:buNone/>
            </a:pPr>
            <a:r>
              <a:t/>
            </a:r>
            <a:endParaRPr b="1" sz="2000">
              <a:solidFill>
                <a:schemeClr val="dk1"/>
              </a:solidFill>
              <a:latin typeface="Roboto"/>
              <a:ea typeface="Roboto"/>
              <a:cs typeface="Roboto"/>
              <a:sym typeface="Roboto"/>
            </a:endParaRPr>
          </a:p>
          <a:p>
            <a:pPr indent="-342900" lvl="0" marL="914400" rtl="0" algn="just">
              <a:spcBef>
                <a:spcPts val="1200"/>
              </a:spcBef>
              <a:spcAft>
                <a:spcPts val="0"/>
              </a:spcAft>
              <a:buClr>
                <a:schemeClr val="dk1"/>
              </a:buClr>
              <a:buSzPts val="1800"/>
              <a:buChar char="●"/>
            </a:pPr>
            <a:r>
              <a:rPr b="1" lang="fr">
                <a:solidFill>
                  <a:schemeClr val="dk1"/>
                </a:solidFill>
                <a:latin typeface="Roboto"/>
                <a:ea typeface="Roboto"/>
                <a:cs typeface="Roboto"/>
                <a:sym typeface="Roboto"/>
              </a:rPr>
              <a:t>Diagramme de cas d'utilisation :</a:t>
            </a:r>
            <a:br>
              <a:rPr lang="fr">
                <a:solidFill>
                  <a:schemeClr val="dk1"/>
                </a:solidFill>
                <a:latin typeface="Roboto"/>
                <a:ea typeface="Roboto"/>
                <a:cs typeface="Roboto"/>
                <a:sym typeface="Roboto"/>
              </a:rPr>
            </a:br>
            <a:r>
              <a:rPr lang="fr">
                <a:solidFill>
                  <a:schemeClr val="dk1"/>
                </a:solidFill>
                <a:latin typeface="Roboto"/>
                <a:ea typeface="Roboto"/>
                <a:cs typeface="Roboto"/>
                <a:sym typeface="Roboto"/>
              </a:rPr>
              <a:t>Il représente une fonctionnalité spécifique dans un système et est créé pour illustrer comment différentes fonctionnalités sont interconnectées et montrer leurs contrôleurs (ou acteurs) internes et externes. </a:t>
            </a:r>
            <a:endParaRPr>
              <a:solidFill>
                <a:schemeClr val="dk1"/>
              </a:solidFill>
              <a:latin typeface="Roboto"/>
              <a:ea typeface="Roboto"/>
              <a:cs typeface="Roboto"/>
              <a:sym typeface="Roboto"/>
            </a:endParaRPr>
          </a:p>
          <a:p>
            <a:pPr indent="0" lvl="0" marL="457200" rtl="0" algn="l">
              <a:lnSpc>
                <a:spcPct val="95000"/>
              </a:lnSpc>
              <a:spcBef>
                <a:spcPts val="1200"/>
              </a:spcBef>
              <a:spcAft>
                <a:spcPts val="0"/>
              </a:spcAft>
              <a:buNone/>
            </a:pPr>
            <a:r>
              <a:t/>
            </a:r>
            <a:endParaRPr sz="1725">
              <a:solidFill>
                <a:srgbClr val="F10D0C"/>
              </a:solidFill>
              <a:latin typeface="Roboto"/>
              <a:ea typeface="Roboto"/>
              <a:cs typeface="Roboto"/>
              <a:sym typeface="Roboto"/>
            </a:endParaRPr>
          </a:p>
          <a:p>
            <a:pPr indent="0" lvl="0" marL="0" rtl="0" algn="l">
              <a:spcBef>
                <a:spcPts val="1200"/>
              </a:spcBef>
              <a:spcAft>
                <a:spcPts val="1200"/>
              </a:spcAft>
              <a:buNone/>
            </a:pPr>
            <a:r>
              <a:t/>
            </a:r>
            <a:endParaRPr/>
          </a:p>
        </p:txBody>
      </p:sp>
      <p:sp>
        <p:nvSpPr>
          <p:cNvPr id="323" name="Google Shape;323;p39"/>
          <p:cNvSpPr txBox="1"/>
          <p:nvPr>
            <p:ph type="title"/>
          </p:nvPr>
        </p:nvSpPr>
        <p:spPr>
          <a:xfrm>
            <a:off x="0" y="96450"/>
            <a:ext cx="9144000" cy="572700"/>
          </a:xfrm>
          <a:prstGeom prst="rect">
            <a:avLst/>
          </a:prstGeom>
          <a:solidFill>
            <a:srgbClr val="FFD700"/>
          </a:solidFill>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fr" sz="2700"/>
              <a:t>3</a:t>
            </a:r>
            <a:r>
              <a:rPr lang="fr" sz="2700"/>
              <a:t>. </a:t>
            </a:r>
            <a:r>
              <a:rPr lang="fr" sz="2700">
                <a:latin typeface="Roboto"/>
                <a:ea typeface="Roboto"/>
                <a:cs typeface="Roboto"/>
                <a:sym typeface="Roboto"/>
              </a:rPr>
              <a:t>Les langages de conception</a:t>
            </a:r>
            <a:endParaRPr sz="2720"/>
          </a:p>
        </p:txBody>
      </p:sp>
      <p:sp>
        <p:nvSpPr>
          <p:cNvPr id="324" name="Google Shape;324;p39"/>
          <p:cNvSpPr txBox="1"/>
          <p:nvPr/>
        </p:nvSpPr>
        <p:spPr>
          <a:xfrm>
            <a:off x="7528425" y="4744500"/>
            <a:ext cx="5739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a:t>
            </a:r>
            <a:endParaRPr sz="1800">
              <a:solidFill>
                <a:schemeClr val="dk1"/>
              </a:solidFill>
            </a:endParaRPr>
          </a:p>
        </p:txBody>
      </p:sp>
      <p:sp>
        <p:nvSpPr>
          <p:cNvPr id="325" name="Google Shape;325;p39"/>
          <p:cNvSpPr txBox="1"/>
          <p:nvPr/>
        </p:nvSpPr>
        <p:spPr>
          <a:xfrm>
            <a:off x="7528425" y="4744500"/>
            <a:ext cx="7710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26</a:t>
            </a:r>
            <a:r>
              <a:rPr lang="fr" sz="1800">
                <a:solidFill>
                  <a:schemeClr val="dk1"/>
                </a:solidFill>
              </a:rPr>
              <a:t>/38</a:t>
            </a:r>
            <a:endParaRPr sz="1800">
              <a:solidFill>
                <a:schemeClr val="dk1"/>
              </a:solidFill>
            </a:endParaRPr>
          </a:p>
        </p:txBody>
      </p:sp>
      <p:sp>
        <p:nvSpPr>
          <p:cNvPr id="326" name="Google Shape;326;p39"/>
          <p:cNvSpPr txBox="1"/>
          <p:nvPr/>
        </p:nvSpPr>
        <p:spPr>
          <a:xfrm>
            <a:off x="8102325" y="136500"/>
            <a:ext cx="1181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000">
                <a:solidFill>
                  <a:schemeClr val="dk2"/>
                </a:solidFill>
              </a:rPr>
              <a:t>1/6</a:t>
            </a:r>
            <a:endParaRPr b="1" sz="2000">
              <a:solidFill>
                <a:schemeClr val="dk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0"/>
          <p:cNvSpPr txBox="1"/>
          <p:nvPr>
            <p:ph type="title"/>
          </p:nvPr>
        </p:nvSpPr>
        <p:spPr>
          <a:xfrm>
            <a:off x="0" y="96450"/>
            <a:ext cx="9144000" cy="572700"/>
          </a:xfrm>
          <a:prstGeom prst="rect">
            <a:avLst/>
          </a:prstGeom>
          <a:solidFill>
            <a:srgbClr val="FFD700"/>
          </a:solidFill>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fr" sz="2700"/>
              <a:t>3</a:t>
            </a:r>
            <a:r>
              <a:rPr lang="fr" sz="2700"/>
              <a:t>. </a:t>
            </a:r>
            <a:r>
              <a:rPr lang="fr" sz="2700">
                <a:latin typeface="Roboto"/>
                <a:ea typeface="Roboto"/>
                <a:cs typeface="Roboto"/>
                <a:sym typeface="Roboto"/>
              </a:rPr>
              <a:t>Les langages de conception</a:t>
            </a:r>
            <a:endParaRPr sz="2720"/>
          </a:p>
        </p:txBody>
      </p:sp>
      <p:sp>
        <p:nvSpPr>
          <p:cNvPr id="332" name="Google Shape;332;p40"/>
          <p:cNvSpPr txBox="1"/>
          <p:nvPr/>
        </p:nvSpPr>
        <p:spPr>
          <a:xfrm>
            <a:off x="7528425" y="4744500"/>
            <a:ext cx="5739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a:t>
            </a:r>
            <a:endParaRPr sz="1800">
              <a:solidFill>
                <a:schemeClr val="dk1"/>
              </a:solidFill>
            </a:endParaRPr>
          </a:p>
        </p:txBody>
      </p:sp>
      <p:pic>
        <p:nvPicPr>
          <p:cNvPr id="333" name="Google Shape;333;p40"/>
          <p:cNvPicPr preferRelativeResize="0"/>
          <p:nvPr/>
        </p:nvPicPr>
        <p:blipFill>
          <a:blip r:embed="rId3">
            <a:alphaModFix/>
          </a:blip>
          <a:stretch>
            <a:fillRect/>
          </a:stretch>
        </p:blipFill>
        <p:spPr>
          <a:xfrm>
            <a:off x="785645" y="669150"/>
            <a:ext cx="3453155" cy="4075349"/>
          </a:xfrm>
          <a:prstGeom prst="rect">
            <a:avLst/>
          </a:prstGeom>
          <a:noFill/>
          <a:ln>
            <a:noFill/>
          </a:ln>
        </p:spPr>
      </p:pic>
      <p:sp>
        <p:nvSpPr>
          <p:cNvPr id="334" name="Google Shape;334;p40"/>
          <p:cNvSpPr txBox="1"/>
          <p:nvPr/>
        </p:nvSpPr>
        <p:spPr>
          <a:xfrm>
            <a:off x="5522350" y="1113050"/>
            <a:ext cx="3157200" cy="30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Exemple:</a:t>
            </a:r>
            <a:endParaRPr sz="1800">
              <a:solidFill>
                <a:schemeClr val="dk1"/>
              </a:solidFill>
            </a:endParaRPr>
          </a:p>
          <a:p>
            <a:pPr indent="0" lvl="0" marL="0" rtl="0" algn="just">
              <a:lnSpc>
                <a:spcPct val="115000"/>
              </a:lnSpc>
              <a:spcBef>
                <a:spcPts val="1200"/>
              </a:spcBef>
              <a:spcAft>
                <a:spcPts val="0"/>
              </a:spcAft>
              <a:buNone/>
            </a:pPr>
            <a:r>
              <a:rPr lang="fr">
                <a:solidFill>
                  <a:schemeClr val="dk1"/>
                </a:solidFill>
              </a:rPr>
              <a:t>Application bancaire simple</a:t>
            </a:r>
            <a:endParaRPr>
              <a:solidFill>
                <a:schemeClr val="dk1"/>
              </a:solidFill>
            </a:endParaRPr>
          </a:p>
          <a:p>
            <a:pPr indent="0" lvl="0" marL="0" rtl="0" algn="just">
              <a:lnSpc>
                <a:spcPct val="115000"/>
              </a:lnSpc>
              <a:spcBef>
                <a:spcPts val="1200"/>
              </a:spcBef>
              <a:spcAft>
                <a:spcPts val="0"/>
              </a:spcAft>
              <a:buNone/>
            </a:pPr>
            <a:r>
              <a:rPr lang="fr">
                <a:solidFill>
                  <a:schemeClr val="dk1"/>
                </a:solidFill>
              </a:rPr>
              <a:t>Interaction client et banque avec l'application bancaire sur la page de connexion.</a:t>
            </a:r>
            <a:endParaRPr>
              <a:solidFill>
                <a:schemeClr val="dk1"/>
              </a:solidFill>
            </a:endParaRPr>
          </a:p>
          <a:p>
            <a:pPr indent="0" lvl="0" marL="0" rtl="0" algn="l">
              <a:lnSpc>
                <a:spcPct val="115000"/>
              </a:lnSpc>
              <a:spcBef>
                <a:spcPts val="1200"/>
              </a:spcBef>
              <a:spcAft>
                <a:spcPts val="1200"/>
              </a:spcAft>
              <a:buNone/>
            </a:pPr>
            <a:r>
              <a:t/>
            </a:r>
            <a:endParaRPr>
              <a:solidFill>
                <a:schemeClr val="dk1"/>
              </a:solidFill>
            </a:endParaRPr>
          </a:p>
        </p:txBody>
      </p:sp>
      <p:sp>
        <p:nvSpPr>
          <p:cNvPr id="335" name="Google Shape;335;p40"/>
          <p:cNvSpPr txBox="1"/>
          <p:nvPr/>
        </p:nvSpPr>
        <p:spPr>
          <a:xfrm>
            <a:off x="7528425" y="4744500"/>
            <a:ext cx="7710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27</a:t>
            </a:r>
            <a:r>
              <a:rPr lang="fr" sz="1800">
                <a:solidFill>
                  <a:schemeClr val="dk1"/>
                </a:solidFill>
              </a:rPr>
              <a:t>/38</a:t>
            </a:r>
            <a:endParaRPr sz="1800">
              <a:solidFill>
                <a:schemeClr val="dk1"/>
              </a:solidFill>
            </a:endParaRPr>
          </a:p>
        </p:txBody>
      </p:sp>
      <p:sp>
        <p:nvSpPr>
          <p:cNvPr id="336" name="Google Shape;336;p40"/>
          <p:cNvSpPr txBox="1"/>
          <p:nvPr/>
        </p:nvSpPr>
        <p:spPr>
          <a:xfrm>
            <a:off x="8102325" y="136500"/>
            <a:ext cx="1181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000">
                <a:solidFill>
                  <a:schemeClr val="dk2"/>
                </a:solidFill>
              </a:rPr>
              <a:t>1/6</a:t>
            </a:r>
            <a:endParaRPr b="1" sz="2000">
              <a:solidFill>
                <a:schemeClr val="dk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b="1" lang="fr" sz="2000">
                <a:solidFill>
                  <a:srgbClr val="282C33"/>
                </a:solidFill>
                <a:latin typeface="Roboto"/>
                <a:ea typeface="Roboto"/>
                <a:cs typeface="Roboto"/>
                <a:sym typeface="Roboto"/>
              </a:rPr>
              <a:t>3</a:t>
            </a:r>
            <a:r>
              <a:rPr b="1" lang="fr" sz="2000">
                <a:solidFill>
                  <a:srgbClr val="282C33"/>
                </a:solidFill>
                <a:latin typeface="Roboto"/>
                <a:ea typeface="Roboto"/>
                <a:cs typeface="Roboto"/>
                <a:sym typeface="Roboto"/>
              </a:rPr>
              <a:t>. 2.</a:t>
            </a:r>
            <a:r>
              <a:rPr lang="fr">
                <a:solidFill>
                  <a:srgbClr val="282C33"/>
                </a:solidFill>
                <a:latin typeface="Roboto"/>
                <a:ea typeface="Roboto"/>
                <a:cs typeface="Roboto"/>
                <a:sym typeface="Roboto"/>
              </a:rPr>
              <a:t> </a:t>
            </a:r>
            <a:r>
              <a:rPr b="1" lang="fr" sz="2000">
                <a:solidFill>
                  <a:schemeClr val="dk1"/>
                </a:solidFill>
              </a:rPr>
              <a:t>MERISE</a:t>
            </a:r>
            <a:r>
              <a:rPr lang="fr">
                <a:solidFill>
                  <a:schemeClr val="dk1"/>
                </a:solidFill>
              </a:rPr>
              <a:t> (Méthode d’Étude et de Réalisation Informatique des Systèmes d’Entreprise) </a:t>
            </a:r>
            <a:endParaRPr>
              <a:solidFill>
                <a:schemeClr val="dk1"/>
              </a:solidFill>
            </a:endParaRPr>
          </a:p>
          <a:p>
            <a:pPr indent="0" lvl="0" marL="0" rtl="0" algn="l">
              <a:lnSpc>
                <a:spcPct val="100000"/>
              </a:lnSpc>
              <a:spcBef>
                <a:spcPts val="0"/>
              </a:spcBef>
              <a:spcAft>
                <a:spcPts val="0"/>
              </a:spcAft>
              <a:buNone/>
            </a:pPr>
            <a:r>
              <a:t/>
            </a:r>
            <a:endParaRPr sz="1300">
              <a:solidFill>
                <a:schemeClr val="dk1"/>
              </a:solidFill>
            </a:endParaRPr>
          </a:p>
          <a:p>
            <a:pPr indent="457200" lvl="0" marL="0" rtl="0" algn="just">
              <a:lnSpc>
                <a:spcPct val="100000"/>
              </a:lnSpc>
              <a:spcBef>
                <a:spcPts val="1200"/>
              </a:spcBef>
              <a:spcAft>
                <a:spcPts val="0"/>
              </a:spcAft>
              <a:buNone/>
            </a:pPr>
            <a:r>
              <a:rPr lang="fr">
                <a:solidFill>
                  <a:schemeClr val="dk1"/>
                </a:solidFill>
              </a:rPr>
              <a:t>Superficiellement, s'agit d’une méthode qui définit un certain nombre de schémas et diagrammes. </a:t>
            </a:r>
            <a:endParaRPr>
              <a:solidFill>
                <a:schemeClr val="dk1"/>
              </a:solidFill>
            </a:endParaRPr>
          </a:p>
          <a:p>
            <a:pPr indent="457200" lvl="0" marL="0" rtl="0" algn="just">
              <a:lnSpc>
                <a:spcPct val="100000"/>
              </a:lnSpc>
              <a:spcBef>
                <a:spcPts val="1200"/>
              </a:spcBef>
              <a:spcAft>
                <a:spcPts val="0"/>
              </a:spcAft>
              <a:buNone/>
            </a:pPr>
            <a:r>
              <a:rPr lang="fr" sz="1600">
                <a:solidFill>
                  <a:schemeClr val="dk1"/>
                </a:solidFill>
              </a:rPr>
              <a:t>La méthode Merise se caractérise par :</a:t>
            </a:r>
            <a:endParaRPr sz="1600">
              <a:solidFill>
                <a:schemeClr val="dk1"/>
              </a:solidFill>
            </a:endParaRPr>
          </a:p>
          <a:p>
            <a:pPr indent="-323850" lvl="0" marL="914400" rtl="0" algn="just">
              <a:spcBef>
                <a:spcPts val="1200"/>
              </a:spcBef>
              <a:spcAft>
                <a:spcPts val="0"/>
              </a:spcAft>
              <a:buClr>
                <a:schemeClr val="dk1"/>
              </a:buClr>
              <a:buSzPts val="1500"/>
              <a:buChar char="●"/>
            </a:pPr>
            <a:r>
              <a:rPr lang="fr" sz="1500">
                <a:solidFill>
                  <a:schemeClr val="dk1"/>
                </a:solidFill>
              </a:rPr>
              <a:t>une approche systémique en ayant une vue de l’entreprise en termes de systèmes	</a:t>
            </a:r>
            <a:endParaRPr sz="1500">
              <a:solidFill>
                <a:schemeClr val="dk1"/>
              </a:solidFill>
            </a:endParaRPr>
          </a:p>
          <a:p>
            <a:pPr indent="-323850" lvl="0" marL="914400" rtl="0" algn="just">
              <a:spcBef>
                <a:spcPts val="0"/>
              </a:spcBef>
              <a:spcAft>
                <a:spcPts val="0"/>
              </a:spcAft>
              <a:buClr>
                <a:schemeClr val="dk1"/>
              </a:buClr>
              <a:buSzPts val="1500"/>
              <a:buChar char="●"/>
            </a:pPr>
            <a:r>
              <a:rPr lang="fr" sz="1500">
                <a:solidFill>
                  <a:schemeClr val="dk1"/>
                </a:solidFill>
              </a:rPr>
              <a:t>une séparation des données (le côté statique) et des traitements (le côté dynamique)</a:t>
            </a:r>
            <a:endParaRPr sz="1500">
              <a:solidFill>
                <a:schemeClr val="dk1"/>
              </a:solidFill>
            </a:endParaRPr>
          </a:p>
          <a:p>
            <a:pPr indent="-323850" lvl="0" marL="914400" rtl="0" algn="just">
              <a:spcBef>
                <a:spcPts val="0"/>
              </a:spcBef>
              <a:spcAft>
                <a:spcPts val="0"/>
              </a:spcAft>
              <a:buClr>
                <a:schemeClr val="dk1"/>
              </a:buClr>
              <a:buSzPts val="1500"/>
              <a:buChar char="●"/>
            </a:pPr>
            <a:r>
              <a:rPr b="1" lang="fr" sz="1500">
                <a:solidFill>
                  <a:srgbClr val="1C4587"/>
                </a:solidFill>
              </a:rPr>
              <a:t>une approche par niveaux</a:t>
            </a:r>
            <a:br>
              <a:rPr lang="fr" sz="1500">
                <a:solidFill>
                  <a:schemeClr val="dk1"/>
                </a:solidFill>
              </a:rPr>
            </a:br>
            <a:endParaRPr sz="1500">
              <a:solidFill>
                <a:schemeClr val="dk1"/>
              </a:solidFill>
            </a:endParaRPr>
          </a:p>
          <a:p>
            <a:pPr indent="0" lvl="0" marL="0" rtl="0" algn="l">
              <a:lnSpc>
                <a:spcPct val="100000"/>
              </a:lnSpc>
              <a:spcBef>
                <a:spcPts val="1200"/>
              </a:spcBef>
              <a:spcAft>
                <a:spcPts val="0"/>
              </a:spcAft>
              <a:buClr>
                <a:schemeClr val="dk1"/>
              </a:buClr>
              <a:buSzPts val="1100"/>
              <a:buFont typeface="Arial"/>
              <a:buNone/>
            </a:pPr>
            <a:br>
              <a:rPr lang="fr" sz="1100">
                <a:solidFill>
                  <a:schemeClr val="dk1"/>
                </a:solidFill>
              </a:rPr>
            </a:br>
            <a:endParaRPr sz="1100">
              <a:solidFill>
                <a:schemeClr val="dk1"/>
              </a:solidFill>
            </a:endParaRPr>
          </a:p>
          <a:p>
            <a:pPr indent="0" lvl="0" marL="0" rtl="0" algn="l">
              <a:lnSpc>
                <a:spcPct val="100000"/>
              </a:lnSpc>
              <a:spcBef>
                <a:spcPts val="1200"/>
              </a:spcBef>
              <a:spcAft>
                <a:spcPts val="0"/>
              </a:spcAft>
              <a:buNone/>
            </a:pPr>
            <a:r>
              <a:t/>
            </a:r>
            <a:endParaRPr>
              <a:solidFill>
                <a:srgbClr val="282C33"/>
              </a:solidFill>
              <a:latin typeface="Roboto"/>
              <a:ea typeface="Roboto"/>
              <a:cs typeface="Roboto"/>
              <a:sym typeface="Roboto"/>
            </a:endParaRPr>
          </a:p>
        </p:txBody>
      </p:sp>
      <p:sp>
        <p:nvSpPr>
          <p:cNvPr id="342" name="Google Shape;342;p41"/>
          <p:cNvSpPr txBox="1"/>
          <p:nvPr>
            <p:ph type="title"/>
          </p:nvPr>
        </p:nvSpPr>
        <p:spPr>
          <a:xfrm>
            <a:off x="0" y="96450"/>
            <a:ext cx="9144000" cy="572700"/>
          </a:xfrm>
          <a:prstGeom prst="rect">
            <a:avLst/>
          </a:prstGeom>
          <a:solidFill>
            <a:srgbClr val="FFD700"/>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lang="fr" sz="2700"/>
              <a:t>3</a:t>
            </a:r>
            <a:r>
              <a:rPr lang="fr" sz="2700"/>
              <a:t>. </a:t>
            </a:r>
            <a:r>
              <a:rPr lang="fr" sz="2700">
                <a:latin typeface="Roboto"/>
                <a:ea typeface="Roboto"/>
                <a:cs typeface="Roboto"/>
                <a:sym typeface="Roboto"/>
              </a:rPr>
              <a:t>Les langages de conception</a:t>
            </a:r>
            <a:endParaRPr sz="2700"/>
          </a:p>
        </p:txBody>
      </p:sp>
      <p:sp>
        <p:nvSpPr>
          <p:cNvPr id="343" name="Google Shape;343;p41"/>
          <p:cNvSpPr txBox="1"/>
          <p:nvPr/>
        </p:nvSpPr>
        <p:spPr>
          <a:xfrm>
            <a:off x="7528425" y="4744500"/>
            <a:ext cx="5739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a:t>
            </a:r>
            <a:endParaRPr sz="1800">
              <a:solidFill>
                <a:schemeClr val="dk1"/>
              </a:solidFill>
            </a:endParaRPr>
          </a:p>
        </p:txBody>
      </p:sp>
      <p:sp>
        <p:nvSpPr>
          <p:cNvPr id="344" name="Google Shape;344;p41"/>
          <p:cNvSpPr txBox="1"/>
          <p:nvPr/>
        </p:nvSpPr>
        <p:spPr>
          <a:xfrm>
            <a:off x="7528425" y="4744500"/>
            <a:ext cx="7710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28</a:t>
            </a:r>
            <a:r>
              <a:rPr lang="fr" sz="1800">
                <a:solidFill>
                  <a:schemeClr val="dk1"/>
                </a:solidFill>
              </a:rPr>
              <a:t>/38</a:t>
            </a:r>
            <a:endParaRPr sz="1800">
              <a:solidFill>
                <a:schemeClr val="dk1"/>
              </a:solidFill>
            </a:endParaRPr>
          </a:p>
        </p:txBody>
      </p:sp>
      <p:sp>
        <p:nvSpPr>
          <p:cNvPr id="345" name="Google Shape;345;p41"/>
          <p:cNvSpPr txBox="1"/>
          <p:nvPr/>
        </p:nvSpPr>
        <p:spPr>
          <a:xfrm>
            <a:off x="8102325" y="136500"/>
            <a:ext cx="1181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000">
                <a:solidFill>
                  <a:schemeClr val="dk2"/>
                </a:solidFill>
              </a:rPr>
              <a:t>2</a:t>
            </a:r>
            <a:r>
              <a:rPr b="1" lang="fr" sz="2000">
                <a:solidFill>
                  <a:schemeClr val="dk2"/>
                </a:solidFill>
              </a:rPr>
              <a:t>/1</a:t>
            </a:r>
            <a:endParaRPr b="1" sz="20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ctrTitle"/>
          </p:nvPr>
        </p:nvSpPr>
        <p:spPr>
          <a:xfrm>
            <a:off x="0" y="0"/>
            <a:ext cx="9144000" cy="645000"/>
          </a:xfrm>
          <a:prstGeom prst="rect">
            <a:avLst/>
          </a:prstGeom>
        </p:spPr>
        <p:txBody>
          <a:bodyPr anchorCtr="0" anchor="b" bIns="91425" lIns="91425" spcFirstLastPara="1" rIns="91425" wrap="square" tIns="91425">
            <a:normAutofit fontScale="90000"/>
          </a:bodyPr>
          <a:lstStyle/>
          <a:p>
            <a:pPr indent="-428625" lvl="0" marL="914400" rtl="0" algn="ctr">
              <a:spcBef>
                <a:spcPts val="1200"/>
              </a:spcBef>
              <a:spcAft>
                <a:spcPts val="0"/>
              </a:spcAft>
              <a:buClr>
                <a:schemeClr val="dk1"/>
              </a:buClr>
              <a:buSzPct val="100000"/>
              <a:buFont typeface="Roboto"/>
              <a:buAutoNum type="romanUcPeriod"/>
            </a:pPr>
            <a:r>
              <a:rPr lang="fr" sz="3500">
                <a:latin typeface="Roboto"/>
                <a:ea typeface="Roboto"/>
                <a:cs typeface="Roboto"/>
                <a:sym typeface="Roboto"/>
              </a:rPr>
              <a:t>Les langages de programmation</a:t>
            </a:r>
            <a:endParaRPr sz="5900"/>
          </a:p>
        </p:txBody>
      </p:sp>
      <p:sp>
        <p:nvSpPr>
          <p:cNvPr id="77" name="Google Shape;77;p15"/>
          <p:cNvSpPr txBox="1"/>
          <p:nvPr/>
        </p:nvSpPr>
        <p:spPr>
          <a:xfrm>
            <a:off x="111350" y="1212000"/>
            <a:ext cx="8865600" cy="34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78" name="Google Shape;78;p15"/>
          <p:cNvSpPr txBox="1"/>
          <p:nvPr>
            <p:ph idx="4294967295" type="title"/>
          </p:nvPr>
        </p:nvSpPr>
        <p:spPr>
          <a:xfrm>
            <a:off x="0" y="-55950"/>
            <a:ext cx="9144000" cy="788700"/>
          </a:xfrm>
          <a:prstGeom prst="rect">
            <a:avLst/>
          </a:prstGeom>
          <a:solidFill>
            <a:srgbClr val="FFD800"/>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lang="fr" sz="2720"/>
              <a:t>1</a:t>
            </a:r>
            <a:r>
              <a:rPr lang="fr" sz="2720"/>
              <a:t>.1 Les paradigmes de programmation</a:t>
            </a:r>
            <a:endParaRPr sz="2720"/>
          </a:p>
        </p:txBody>
      </p:sp>
      <p:sp>
        <p:nvSpPr>
          <p:cNvPr id="79" name="Google Shape;79;p15"/>
          <p:cNvSpPr txBox="1"/>
          <p:nvPr/>
        </p:nvSpPr>
        <p:spPr>
          <a:xfrm>
            <a:off x="7528425" y="4744500"/>
            <a:ext cx="5739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a:t>
            </a:r>
            <a:endParaRPr sz="1800">
              <a:solidFill>
                <a:schemeClr val="dk1"/>
              </a:solidFill>
            </a:endParaRPr>
          </a:p>
        </p:txBody>
      </p:sp>
      <p:graphicFrame>
        <p:nvGraphicFramePr>
          <p:cNvPr id="80" name="Google Shape;80;p15"/>
          <p:cNvGraphicFramePr/>
          <p:nvPr/>
        </p:nvGraphicFramePr>
        <p:xfrm>
          <a:off x="406000" y="1102050"/>
          <a:ext cx="3000000" cy="3000000"/>
        </p:xfrm>
        <a:graphic>
          <a:graphicData uri="http://schemas.openxmlformats.org/drawingml/2006/table">
            <a:tbl>
              <a:tblPr>
                <a:noFill/>
                <a:tableStyleId>{73CB8A08-B497-4372-89C0-D31623A6210F}</a:tableStyleId>
              </a:tblPr>
              <a:tblGrid>
                <a:gridCol w="4199225"/>
                <a:gridCol w="4199225"/>
              </a:tblGrid>
              <a:tr h="1345125">
                <a:tc>
                  <a:txBody>
                    <a:bodyPr/>
                    <a:lstStyle/>
                    <a:p>
                      <a:pPr indent="0" lvl="0" marL="457200" rtl="0" algn="l">
                        <a:spcBef>
                          <a:spcPts val="0"/>
                        </a:spcBef>
                        <a:spcAft>
                          <a:spcPts val="0"/>
                        </a:spcAft>
                        <a:buNone/>
                      </a:pPr>
                      <a:r>
                        <a:rPr lang="fr" sz="2000">
                          <a:solidFill>
                            <a:schemeClr val="dk2"/>
                          </a:solidFill>
                        </a:rPr>
                        <a:t>Une classification des langages de programmation</a:t>
                      </a:r>
                      <a:endParaRPr sz="1600"/>
                    </a:p>
                  </a:txBody>
                  <a:tcPr marT="91425" marB="91425" marR="91425" marL="91425"/>
                </a:tc>
                <a:tc>
                  <a:txBody>
                    <a:bodyPr/>
                    <a:lstStyle/>
                    <a:p>
                      <a:pPr indent="0" lvl="0" marL="457200" rtl="0" algn="l">
                        <a:spcBef>
                          <a:spcPts val="0"/>
                        </a:spcBef>
                        <a:spcAft>
                          <a:spcPts val="0"/>
                        </a:spcAft>
                        <a:buClr>
                          <a:schemeClr val="dk1"/>
                        </a:buClr>
                        <a:buSzPts val="1100"/>
                        <a:buFont typeface="Arial"/>
                        <a:buNone/>
                      </a:pPr>
                      <a:r>
                        <a:rPr lang="fr" sz="2000">
                          <a:solidFill>
                            <a:schemeClr val="dk2"/>
                          </a:solidFill>
                        </a:rPr>
                        <a:t>Selon leurs capacités. Ce qu’ils peuvent faire ou ne pas faire.</a:t>
                      </a:r>
                      <a:endParaRPr sz="1600"/>
                    </a:p>
                  </a:txBody>
                  <a:tcPr marT="91425" marB="91425" marR="91425" marL="91425"/>
                </a:tc>
              </a:tr>
              <a:tr h="2168625">
                <a:tc>
                  <a:txBody>
                    <a:bodyPr/>
                    <a:lstStyle/>
                    <a:p>
                      <a:pPr indent="0" lvl="0" marL="457200" rtl="0" algn="l">
                        <a:spcBef>
                          <a:spcPts val="0"/>
                        </a:spcBef>
                        <a:spcAft>
                          <a:spcPts val="0"/>
                        </a:spcAft>
                        <a:buNone/>
                      </a:pPr>
                      <a:r>
                        <a:rPr lang="fr" sz="2000">
                          <a:solidFill>
                            <a:schemeClr val="dk2"/>
                          </a:solidFill>
                        </a:rPr>
                        <a:t>Dans le but de résoudre un problème.</a:t>
                      </a:r>
                      <a:endParaRPr sz="2000">
                        <a:solidFill>
                          <a:schemeClr val="dk2"/>
                        </a:solidFill>
                      </a:endParaRPr>
                    </a:p>
                    <a:p>
                      <a:pPr indent="0" lvl="0" marL="457200" rtl="0" algn="l">
                        <a:spcBef>
                          <a:spcPts val="0"/>
                        </a:spcBef>
                        <a:spcAft>
                          <a:spcPts val="0"/>
                        </a:spcAft>
                        <a:buClr>
                          <a:schemeClr val="dk1"/>
                        </a:buClr>
                        <a:buSzPts val="1100"/>
                        <a:buFont typeface="Arial"/>
                        <a:buNone/>
                      </a:pPr>
                      <a:r>
                        <a:rPr lang="fr" sz="2000">
                          <a:solidFill>
                            <a:schemeClr val="dk2"/>
                          </a:solidFill>
                        </a:rPr>
                        <a:t>Dois-je découper en petit morceau et remonter ou faire l’inverse : Top bottom ou bottom down</a:t>
                      </a:r>
                      <a:endParaRPr sz="2000">
                        <a:solidFill>
                          <a:schemeClr val="dk2"/>
                        </a:solidFill>
                      </a:endParaRPr>
                    </a:p>
                  </a:txBody>
                  <a:tcPr marT="91425" marB="91425" marR="91425" marL="91425"/>
                </a:tc>
                <a:tc>
                  <a:txBody>
                    <a:bodyPr/>
                    <a:lstStyle/>
                    <a:p>
                      <a:pPr indent="0" lvl="0" marL="457200" rtl="0" algn="l">
                        <a:spcBef>
                          <a:spcPts val="0"/>
                        </a:spcBef>
                        <a:spcAft>
                          <a:spcPts val="0"/>
                        </a:spcAft>
                        <a:buClr>
                          <a:schemeClr val="dk1"/>
                        </a:buClr>
                        <a:buSzPts val="1100"/>
                        <a:buFont typeface="Arial"/>
                        <a:buNone/>
                      </a:pPr>
                      <a:r>
                        <a:rPr lang="fr" sz="2000">
                          <a:solidFill>
                            <a:schemeClr val="dk2"/>
                          </a:solidFill>
                        </a:rPr>
                        <a:t>Un langage peut appartenir à plusieurs paradigmes.</a:t>
                      </a:r>
                      <a:endParaRPr sz="1600"/>
                    </a:p>
                  </a:txBody>
                  <a:tcPr marT="91425" marB="91425" marR="91425" marL="91425"/>
                </a:tc>
              </a:tr>
            </a:tbl>
          </a:graphicData>
        </a:graphic>
      </p:graphicFrame>
      <p:sp>
        <p:nvSpPr>
          <p:cNvPr id="81" name="Google Shape;81;p15"/>
          <p:cNvSpPr txBox="1"/>
          <p:nvPr/>
        </p:nvSpPr>
        <p:spPr>
          <a:xfrm>
            <a:off x="7528425" y="4744500"/>
            <a:ext cx="7107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2</a:t>
            </a:r>
            <a:r>
              <a:rPr lang="fr" sz="1800">
                <a:solidFill>
                  <a:schemeClr val="dk1"/>
                </a:solidFill>
              </a:rPr>
              <a:t>/38</a:t>
            </a:r>
            <a:endParaRPr sz="1800">
              <a:solidFill>
                <a:schemeClr val="dk1"/>
              </a:solidFill>
            </a:endParaRPr>
          </a:p>
        </p:txBody>
      </p:sp>
      <p:sp>
        <p:nvSpPr>
          <p:cNvPr id="82" name="Google Shape;82;p15"/>
          <p:cNvSpPr txBox="1"/>
          <p:nvPr/>
        </p:nvSpPr>
        <p:spPr>
          <a:xfrm>
            <a:off x="8118975" y="191125"/>
            <a:ext cx="7134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2"/>
                </a:solidFill>
              </a:rPr>
              <a:t>1/2</a:t>
            </a:r>
            <a:endParaRPr sz="1800">
              <a:solidFill>
                <a:schemeClr val="dk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Clr>
                <a:schemeClr val="dk1"/>
              </a:buClr>
              <a:buSzPts val="1100"/>
              <a:buFont typeface="Arial"/>
              <a:buNone/>
            </a:pPr>
            <a:r>
              <a:rPr b="1" lang="fr" sz="2000">
                <a:solidFill>
                  <a:schemeClr val="dk1"/>
                </a:solidFill>
                <a:latin typeface="Roboto"/>
                <a:ea typeface="Roboto"/>
                <a:cs typeface="Roboto"/>
                <a:sym typeface="Roboto"/>
              </a:rPr>
              <a:t>3</a:t>
            </a:r>
            <a:r>
              <a:rPr b="1" lang="fr" sz="2000">
                <a:solidFill>
                  <a:schemeClr val="dk1"/>
                </a:solidFill>
                <a:latin typeface="Roboto"/>
                <a:ea typeface="Roboto"/>
                <a:cs typeface="Roboto"/>
                <a:sym typeface="Roboto"/>
              </a:rPr>
              <a:t>. 2.1. Les niveaux </a:t>
            </a:r>
            <a:endParaRPr b="1" sz="2200">
              <a:solidFill>
                <a:schemeClr val="dk1"/>
              </a:solidFill>
            </a:endParaRPr>
          </a:p>
          <a:p>
            <a:pPr indent="0" lvl="0" marL="0" rtl="0" algn="l">
              <a:spcBef>
                <a:spcPts val="1400"/>
              </a:spcBef>
              <a:spcAft>
                <a:spcPts val="0"/>
              </a:spcAft>
              <a:buNone/>
            </a:pPr>
            <a:r>
              <a:t/>
            </a:r>
            <a:endParaRPr b="1" sz="2000">
              <a:solidFill>
                <a:schemeClr val="dk1"/>
              </a:solidFill>
            </a:endParaRPr>
          </a:p>
          <a:p>
            <a:pPr indent="0" lvl="0" marL="0" rtl="0" algn="l">
              <a:spcBef>
                <a:spcPts val="1400"/>
              </a:spcBef>
              <a:spcAft>
                <a:spcPts val="0"/>
              </a:spcAft>
              <a:buNone/>
            </a:pPr>
            <a:r>
              <a:rPr b="1" lang="fr" sz="2000">
                <a:solidFill>
                  <a:schemeClr val="dk1"/>
                </a:solidFill>
              </a:rPr>
              <a:t>&gt; Niveau conceptuel</a:t>
            </a:r>
            <a:endParaRPr b="1" sz="2000">
              <a:solidFill>
                <a:schemeClr val="dk1"/>
              </a:solidFill>
            </a:endParaRPr>
          </a:p>
          <a:p>
            <a:pPr indent="-342900" lvl="0" marL="914400" rtl="0" algn="l">
              <a:spcBef>
                <a:spcPts val="1200"/>
              </a:spcBef>
              <a:spcAft>
                <a:spcPts val="0"/>
              </a:spcAft>
              <a:buClr>
                <a:schemeClr val="dk1"/>
              </a:buClr>
              <a:buSzPts val="1800"/>
              <a:buChar char="●"/>
            </a:pPr>
            <a:r>
              <a:rPr b="1" lang="fr">
                <a:solidFill>
                  <a:srgbClr val="1C4587"/>
                </a:solidFill>
              </a:rPr>
              <a:t>MCD (Modèle Conceptuel de Données)</a:t>
            </a:r>
            <a:br>
              <a:rPr b="1" lang="fr">
                <a:solidFill>
                  <a:srgbClr val="C9211E"/>
                </a:solidFill>
              </a:rPr>
            </a:br>
            <a:endParaRPr b="1">
              <a:solidFill>
                <a:srgbClr val="C9211E"/>
              </a:solidFill>
            </a:endParaRPr>
          </a:p>
          <a:p>
            <a:pPr indent="-342900" lvl="0" marL="914400" rtl="0" algn="l">
              <a:spcBef>
                <a:spcPts val="0"/>
              </a:spcBef>
              <a:spcAft>
                <a:spcPts val="0"/>
              </a:spcAft>
              <a:buClr>
                <a:schemeClr val="dk1"/>
              </a:buClr>
              <a:buSzPts val="1800"/>
              <a:buChar char="●"/>
            </a:pPr>
            <a:r>
              <a:rPr lang="fr">
                <a:solidFill>
                  <a:schemeClr val="dk1"/>
                </a:solidFill>
              </a:rPr>
              <a:t>MCT (</a:t>
            </a:r>
            <a:r>
              <a:rPr lang="fr">
                <a:solidFill>
                  <a:srgbClr val="202122"/>
                </a:solidFill>
              </a:rPr>
              <a:t>Modèle Conceptuel des Traitements</a:t>
            </a:r>
            <a:r>
              <a:rPr lang="fr">
                <a:solidFill>
                  <a:schemeClr val="dk1"/>
                </a:solidFill>
              </a:rPr>
              <a:t>)</a:t>
            </a:r>
            <a:br>
              <a:rPr lang="fr">
                <a:solidFill>
                  <a:schemeClr val="dk1"/>
                </a:solidFill>
              </a:rPr>
            </a:br>
            <a:endParaRPr>
              <a:solidFill>
                <a:schemeClr val="dk1"/>
              </a:solidFill>
            </a:endParaRPr>
          </a:p>
          <a:p>
            <a:pPr indent="0" lvl="0" marL="0" rtl="0" algn="l">
              <a:lnSpc>
                <a:spcPct val="100000"/>
              </a:lnSpc>
              <a:spcBef>
                <a:spcPts val="1200"/>
              </a:spcBef>
              <a:spcAft>
                <a:spcPts val="0"/>
              </a:spcAft>
              <a:buNone/>
            </a:pPr>
            <a:r>
              <a:t/>
            </a:r>
            <a:endParaRPr>
              <a:solidFill>
                <a:srgbClr val="282C33"/>
              </a:solidFill>
              <a:latin typeface="Roboto"/>
              <a:ea typeface="Roboto"/>
              <a:cs typeface="Roboto"/>
              <a:sym typeface="Roboto"/>
            </a:endParaRPr>
          </a:p>
        </p:txBody>
      </p:sp>
      <p:sp>
        <p:nvSpPr>
          <p:cNvPr id="351" name="Google Shape;351;p42"/>
          <p:cNvSpPr txBox="1"/>
          <p:nvPr>
            <p:ph type="title"/>
          </p:nvPr>
        </p:nvSpPr>
        <p:spPr>
          <a:xfrm>
            <a:off x="0" y="96450"/>
            <a:ext cx="9144000" cy="572700"/>
          </a:xfrm>
          <a:prstGeom prst="rect">
            <a:avLst/>
          </a:prstGeom>
          <a:solidFill>
            <a:srgbClr val="FFD700"/>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lang="fr" sz="2700"/>
              <a:t>3</a:t>
            </a:r>
            <a:r>
              <a:rPr lang="fr" sz="2700"/>
              <a:t>. </a:t>
            </a:r>
            <a:r>
              <a:rPr lang="fr" sz="2700">
                <a:latin typeface="Roboto"/>
                <a:ea typeface="Roboto"/>
                <a:cs typeface="Roboto"/>
                <a:sym typeface="Roboto"/>
              </a:rPr>
              <a:t>Les langages de conception</a:t>
            </a:r>
            <a:endParaRPr sz="2700"/>
          </a:p>
        </p:txBody>
      </p:sp>
      <p:sp>
        <p:nvSpPr>
          <p:cNvPr id="352" name="Google Shape;352;p42"/>
          <p:cNvSpPr txBox="1"/>
          <p:nvPr/>
        </p:nvSpPr>
        <p:spPr>
          <a:xfrm>
            <a:off x="7528425" y="4744500"/>
            <a:ext cx="5739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a:t>
            </a:r>
            <a:endParaRPr sz="1800">
              <a:solidFill>
                <a:schemeClr val="dk1"/>
              </a:solidFill>
            </a:endParaRPr>
          </a:p>
        </p:txBody>
      </p:sp>
      <p:sp>
        <p:nvSpPr>
          <p:cNvPr id="353" name="Google Shape;353;p42"/>
          <p:cNvSpPr txBox="1"/>
          <p:nvPr/>
        </p:nvSpPr>
        <p:spPr>
          <a:xfrm>
            <a:off x="7528425" y="4744500"/>
            <a:ext cx="7710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29</a:t>
            </a:r>
            <a:r>
              <a:rPr lang="fr" sz="1800">
                <a:solidFill>
                  <a:schemeClr val="dk1"/>
                </a:solidFill>
              </a:rPr>
              <a:t>/38</a:t>
            </a:r>
            <a:endParaRPr sz="1800">
              <a:solidFill>
                <a:schemeClr val="dk1"/>
              </a:solidFill>
            </a:endParaRPr>
          </a:p>
        </p:txBody>
      </p:sp>
      <p:sp>
        <p:nvSpPr>
          <p:cNvPr id="354" name="Google Shape;354;p42"/>
          <p:cNvSpPr txBox="1"/>
          <p:nvPr/>
        </p:nvSpPr>
        <p:spPr>
          <a:xfrm>
            <a:off x="8102325" y="136500"/>
            <a:ext cx="1181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000">
                <a:solidFill>
                  <a:schemeClr val="dk2"/>
                </a:solidFill>
              </a:rPr>
              <a:t>2</a:t>
            </a:r>
            <a:r>
              <a:rPr b="1" lang="fr" sz="2000">
                <a:solidFill>
                  <a:schemeClr val="dk2"/>
                </a:solidFill>
              </a:rPr>
              <a:t>/2</a:t>
            </a:r>
            <a:endParaRPr b="1" sz="2000">
              <a:solidFill>
                <a:schemeClr val="dk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Clr>
                <a:schemeClr val="dk1"/>
              </a:buClr>
              <a:buSzPts val="1100"/>
              <a:buFont typeface="Arial"/>
              <a:buNone/>
            </a:pPr>
            <a:r>
              <a:rPr b="1" lang="fr" sz="2000">
                <a:solidFill>
                  <a:srgbClr val="282C33"/>
                </a:solidFill>
                <a:latin typeface="Roboto"/>
                <a:ea typeface="Roboto"/>
                <a:cs typeface="Roboto"/>
                <a:sym typeface="Roboto"/>
              </a:rPr>
              <a:t>3</a:t>
            </a:r>
            <a:r>
              <a:rPr b="1" lang="fr" sz="2000">
                <a:solidFill>
                  <a:srgbClr val="282C33"/>
                </a:solidFill>
                <a:latin typeface="Roboto"/>
                <a:ea typeface="Roboto"/>
                <a:cs typeface="Roboto"/>
                <a:sym typeface="Roboto"/>
              </a:rPr>
              <a:t>. 2.1. Les niveaux </a:t>
            </a:r>
            <a:endParaRPr b="1" sz="2000">
              <a:solidFill>
                <a:schemeClr val="dk1"/>
              </a:solidFill>
            </a:endParaRPr>
          </a:p>
          <a:p>
            <a:pPr indent="0" lvl="0" marL="0" rtl="0" algn="l">
              <a:spcBef>
                <a:spcPts val="1200"/>
              </a:spcBef>
              <a:spcAft>
                <a:spcPts val="0"/>
              </a:spcAft>
              <a:buNone/>
            </a:pPr>
            <a:r>
              <a:t/>
            </a:r>
            <a:endParaRPr b="1" sz="2000">
              <a:solidFill>
                <a:schemeClr val="dk1"/>
              </a:solidFill>
            </a:endParaRPr>
          </a:p>
          <a:p>
            <a:pPr indent="0" lvl="0" marL="0" rtl="0" algn="l">
              <a:spcBef>
                <a:spcPts val="1200"/>
              </a:spcBef>
              <a:spcAft>
                <a:spcPts val="0"/>
              </a:spcAft>
              <a:buNone/>
            </a:pPr>
            <a:r>
              <a:rPr b="1" lang="fr" sz="2000">
                <a:solidFill>
                  <a:schemeClr val="dk1"/>
                </a:solidFill>
              </a:rPr>
              <a:t>&gt;</a:t>
            </a:r>
            <a:r>
              <a:rPr b="1" lang="fr" sz="2000">
                <a:solidFill>
                  <a:schemeClr val="dk1"/>
                </a:solidFill>
              </a:rPr>
              <a:t> Niveau logique ou d’organisation</a:t>
            </a:r>
            <a:endParaRPr>
              <a:solidFill>
                <a:schemeClr val="dk1"/>
              </a:solidFill>
            </a:endParaRPr>
          </a:p>
          <a:p>
            <a:pPr indent="-342900" lvl="0" marL="914400" rtl="0" algn="l">
              <a:spcBef>
                <a:spcPts val="1200"/>
              </a:spcBef>
              <a:spcAft>
                <a:spcPts val="0"/>
              </a:spcAft>
              <a:buClr>
                <a:schemeClr val="dk1"/>
              </a:buClr>
              <a:buSzPts val="1800"/>
              <a:buChar char="●"/>
            </a:pPr>
            <a:r>
              <a:rPr b="1" lang="fr">
                <a:solidFill>
                  <a:srgbClr val="1C4587"/>
                </a:solidFill>
              </a:rPr>
              <a:t>MLD (Modèle Logique des Données)</a:t>
            </a:r>
            <a:br>
              <a:rPr b="1" lang="fr">
                <a:solidFill>
                  <a:srgbClr val="C9211E"/>
                </a:solidFill>
              </a:rPr>
            </a:br>
            <a:r>
              <a:rPr lang="fr">
                <a:solidFill>
                  <a:schemeClr val="dk1"/>
                </a:solidFill>
              </a:rPr>
              <a:t> 	</a:t>
            </a:r>
            <a:endParaRPr>
              <a:solidFill>
                <a:schemeClr val="dk1"/>
              </a:solidFill>
            </a:endParaRPr>
          </a:p>
          <a:p>
            <a:pPr indent="-342900" lvl="0" marL="914400" rtl="0" algn="l">
              <a:spcBef>
                <a:spcPts val="0"/>
              </a:spcBef>
              <a:spcAft>
                <a:spcPts val="0"/>
              </a:spcAft>
              <a:buClr>
                <a:schemeClr val="dk1"/>
              </a:buClr>
              <a:buSzPts val="1800"/>
              <a:buChar char="●"/>
            </a:pPr>
            <a:r>
              <a:rPr lang="fr">
                <a:solidFill>
                  <a:schemeClr val="dk1"/>
                </a:solidFill>
              </a:rPr>
              <a:t>MLT (</a:t>
            </a:r>
            <a:r>
              <a:rPr lang="fr">
                <a:solidFill>
                  <a:srgbClr val="202122"/>
                </a:solidFill>
              </a:rPr>
              <a:t>Modèle Logique des Traitements</a:t>
            </a:r>
            <a:r>
              <a:rPr lang="fr">
                <a:solidFill>
                  <a:schemeClr val="dk1"/>
                </a:solidFill>
              </a:rPr>
              <a:t>)</a:t>
            </a:r>
            <a:br>
              <a:rPr lang="fr" sz="1200">
                <a:solidFill>
                  <a:schemeClr val="dk1"/>
                </a:solidFill>
              </a:rPr>
            </a:br>
            <a:endParaRPr sz="1200">
              <a:solidFill>
                <a:schemeClr val="dk1"/>
              </a:solidFill>
            </a:endParaRPr>
          </a:p>
          <a:p>
            <a:pPr indent="0" lvl="0" marL="0" rtl="0" algn="l">
              <a:lnSpc>
                <a:spcPct val="100000"/>
              </a:lnSpc>
              <a:spcBef>
                <a:spcPts val="1200"/>
              </a:spcBef>
              <a:spcAft>
                <a:spcPts val="0"/>
              </a:spcAft>
              <a:buNone/>
            </a:pPr>
            <a:r>
              <a:t/>
            </a:r>
            <a:endParaRPr>
              <a:solidFill>
                <a:srgbClr val="282C33"/>
              </a:solidFill>
              <a:latin typeface="Roboto"/>
              <a:ea typeface="Roboto"/>
              <a:cs typeface="Roboto"/>
              <a:sym typeface="Roboto"/>
            </a:endParaRPr>
          </a:p>
        </p:txBody>
      </p:sp>
      <p:sp>
        <p:nvSpPr>
          <p:cNvPr id="360" name="Google Shape;360;p43"/>
          <p:cNvSpPr txBox="1"/>
          <p:nvPr>
            <p:ph type="title"/>
          </p:nvPr>
        </p:nvSpPr>
        <p:spPr>
          <a:xfrm>
            <a:off x="0" y="96450"/>
            <a:ext cx="9144000" cy="572700"/>
          </a:xfrm>
          <a:prstGeom prst="rect">
            <a:avLst/>
          </a:prstGeom>
          <a:solidFill>
            <a:srgbClr val="FFD700"/>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lang="fr" sz="2700"/>
              <a:t>3</a:t>
            </a:r>
            <a:r>
              <a:rPr lang="fr" sz="2700"/>
              <a:t>. </a:t>
            </a:r>
            <a:r>
              <a:rPr lang="fr" sz="2700">
                <a:latin typeface="Roboto"/>
                <a:ea typeface="Roboto"/>
                <a:cs typeface="Roboto"/>
                <a:sym typeface="Roboto"/>
              </a:rPr>
              <a:t>Les langages de conception</a:t>
            </a:r>
            <a:endParaRPr sz="2700"/>
          </a:p>
        </p:txBody>
      </p:sp>
      <p:sp>
        <p:nvSpPr>
          <p:cNvPr id="361" name="Google Shape;361;p43"/>
          <p:cNvSpPr txBox="1"/>
          <p:nvPr/>
        </p:nvSpPr>
        <p:spPr>
          <a:xfrm>
            <a:off x="7528425" y="4744500"/>
            <a:ext cx="5739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a:t>
            </a:r>
            <a:endParaRPr sz="1800">
              <a:solidFill>
                <a:schemeClr val="dk1"/>
              </a:solidFill>
            </a:endParaRPr>
          </a:p>
        </p:txBody>
      </p:sp>
      <p:sp>
        <p:nvSpPr>
          <p:cNvPr id="362" name="Google Shape;362;p43"/>
          <p:cNvSpPr txBox="1"/>
          <p:nvPr/>
        </p:nvSpPr>
        <p:spPr>
          <a:xfrm>
            <a:off x="7528425" y="4744500"/>
            <a:ext cx="7710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30</a:t>
            </a:r>
            <a:r>
              <a:rPr lang="fr" sz="1800">
                <a:solidFill>
                  <a:schemeClr val="dk1"/>
                </a:solidFill>
              </a:rPr>
              <a:t>/38</a:t>
            </a:r>
            <a:endParaRPr sz="1800">
              <a:solidFill>
                <a:schemeClr val="dk1"/>
              </a:solidFill>
            </a:endParaRPr>
          </a:p>
        </p:txBody>
      </p:sp>
      <p:sp>
        <p:nvSpPr>
          <p:cNvPr id="363" name="Google Shape;363;p43"/>
          <p:cNvSpPr txBox="1"/>
          <p:nvPr/>
        </p:nvSpPr>
        <p:spPr>
          <a:xfrm>
            <a:off x="8102325" y="136500"/>
            <a:ext cx="1181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000">
                <a:solidFill>
                  <a:schemeClr val="dk2"/>
                </a:solidFill>
              </a:rPr>
              <a:t>2</a:t>
            </a:r>
            <a:r>
              <a:rPr b="1" lang="fr" sz="2000">
                <a:solidFill>
                  <a:schemeClr val="dk2"/>
                </a:solidFill>
              </a:rPr>
              <a:t>/3</a:t>
            </a:r>
            <a:endParaRPr b="1" sz="2000">
              <a:solidFill>
                <a:schemeClr val="dk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b="1" lang="fr" sz="2000">
                <a:solidFill>
                  <a:schemeClr val="dk1"/>
                </a:solidFill>
                <a:latin typeface="Roboto"/>
                <a:ea typeface="Roboto"/>
                <a:cs typeface="Roboto"/>
                <a:sym typeface="Roboto"/>
              </a:rPr>
              <a:t>3</a:t>
            </a:r>
            <a:r>
              <a:rPr b="1" lang="fr" sz="2000">
                <a:solidFill>
                  <a:schemeClr val="dk1"/>
                </a:solidFill>
                <a:latin typeface="Roboto"/>
                <a:ea typeface="Roboto"/>
                <a:cs typeface="Roboto"/>
                <a:sym typeface="Roboto"/>
              </a:rPr>
              <a:t>. 2.1. Les niveaux </a:t>
            </a:r>
            <a:endParaRPr b="1" sz="2000">
              <a:solidFill>
                <a:schemeClr val="dk1"/>
              </a:solidFill>
              <a:latin typeface="Roboto"/>
              <a:ea typeface="Roboto"/>
              <a:cs typeface="Roboto"/>
              <a:sym typeface="Roboto"/>
            </a:endParaRPr>
          </a:p>
          <a:p>
            <a:pPr indent="0" lvl="0" marL="0" rtl="0" algn="l">
              <a:lnSpc>
                <a:spcPct val="100000"/>
              </a:lnSpc>
              <a:spcBef>
                <a:spcPts val="1200"/>
              </a:spcBef>
              <a:spcAft>
                <a:spcPts val="0"/>
              </a:spcAft>
              <a:buClr>
                <a:schemeClr val="dk1"/>
              </a:buClr>
              <a:buSzPts val="1100"/>
              <a:buFont typeface="Arial"/>
              <a:buNone/>
            </a:pPr>
            <a:r>
              <a:t/>
            </a:r>
            <a:endParaRPr b="1" sz="2000">
              <a:solidFill>
                <a:srgbClr val="282C33"/>
              </a:solidFill>
              <a:latin typeface="Roboto"/>
              <a:ea typeface="Roboto"/>
              <a:cs typeface="Roboto"/>
              <a:sym typeface="Roboto"/>
            </a:endParaRPr>
          </a:p>
          <a:p>
            <a:pPr indent="0" lvl="0" marL="0" rtl="0" algn="l">
              <a:spcBef>
                <a:spcPts val="1400"/>
              </a:spcBef>
              <a:spcAft>
                <a:spcPts val="0"/>
              </a:spcAft>
              <a:buNone/>
            </a:pPr>
            <a:r>
              <a:rPr b="1" lang="fr" sz="2000">
                <a:solidFill>
                  <a:schemeClr val="dk1"/>
                </a:solidFill>
              </a:rPr>
              <a:t>&gt;</a:t>
            </a:r>
            <a:r>
              <a:rPr b="1" lang="fr" sz="2000">
                <a:solidFill>
                  <a:schemeClr val="dk1"/>
                </a:solidFill>
              </a:rPr>
              <a:t> Niveau physique</a:t>
            </a:r>
            <a:endParaRPr>
              <a:solidFill>
                <a:schemeClr val="dk1"/>
              </a:solidFill>
            </a:endParaRPr>
          </a:p>
          <a:p>
            <a:pPr indent="-342900" lvl="0" marL="914400" rtl="0" algn="l">
              <a:spcBef>
                <a:spcPts val="1200"/>
              </a:spcBef>
              <a:spcAft>
                <a:spcPts val="0"/>
              </a:spcAft>
              <a:buClr>
                <a:schemeClr val="dk1"/>
              </a:buClr>
              <a:buSzPts val="1800"/>
              <a:buChar char="●"/>
            </a:pPr>
            <a:r>
              <a:rPr lang="fr">
                <a:solidFill>
                  <a:srgbClr val="202122"/>
                </a:solidFill>
              </a:rPr>
              <a:t>MPD ou MPhD (</a:t>
            </a:r>
            <a:r>
              <a:rPr lang="fr">
                <a:solidFill>
                  <a:schemeClr val="dk1"/>
                </a:solidFill>
              </a:rPr>
              <a:t>Modèle Physique des Données) 	 	</a:t>
            </a:r>
            <a:br>
              <a:rPr lang="fr">
                <a:solidFill>
                  <a:schemeClr val="dk1"/>
                </a:solidFill>
              </a:rPr>
            </a:br>
            <a:r>
              <a:rPr lang="fr">
                <a:solidFill>
                  <a:schemeClr val="dk1"/>
                </a:solidFill>
              </a:rPr>
              <a:t> 	</a:t>
            </a:r>
            <a:endParaRPr>
              <a:solidFill>
                <a:schemeClr val="dk1"/>
              </a:solidFill>
            </a:endParaRPr>
          </a:p>
          <a:p>
            <a:pPr indent="-342900" lvl="0" marL="914400" rtl="0" algn="l">
              <a:spcBef>
                <a:spcPts val="0"/>
              </a:spcBef>
              <a:spcAft>
                <a:spcPts val="0"/>
              </a:spcAft>
              <a:buClr>
                <a:schemeClr val="dk1"/>
              </a:buClr>
              <a:buSzPts val="1800"/>
              <a:buChar char="●"/>
            </a:pPr>
            <a:r>
              <a:rPr lang="fr">
                <a:solidFill>
                  <a:srgbClr val="202122"/>
                </a:solidFill>
              </a:rPr>
              <a:t>MOT ou MOpT (Modèle Opérationnel des Traitements)</a:t>
            </a:r>
            <a:r>
              <a:rPr lang="fr">
                <a:solidFill>
                  <a:schemeClr val="dk1"/>
                </a:solidFill>
              </a:rPr>
              <a:t> </a:t>
            </a:r>
            <a:r>
              <a:rPr lang="fr" sz="1100">
                <a:solidFill>
                  <a:schemeClr val="dk1"/>
                </a:solidFill>
              </a:rPr>
              <a:t>	</a:t>
            </a:r>
            <a:br>
              <a:rPr lang="fr" sz="1100">
                <a:solidFill>
                  <a:schemeClr val="dk1"/>
                </a:solidFill>
              </a:rPr>
            </a:br>
            <a:endParaRPr sz="1100">
              <a:solidFill>
                <a:schemeClr val="dk1"/>
              </a:solidFill>
            </a:endParaRPr>
          </a:p>
          <a:p>
            <a:pPr indent="0" lvl="0" marL="0" rtl="0" algn="l">
              <a:spcBef>
                <a:spcPts val="1200"/>
              </a:spcBef>
              <a:spcAft>
                <a:spcPts val="0"/>
              </a:spcAft>
              <a:buNone/>
            </a:pPr>
            <a:r>
              <a:t/>
            </a:r>
            <a:endParaRPr sz="1200">
              <a:solidFill>
                <a:schemeClr val="dk1"/>
              </a:solidFill>
            </a:endParaRPr>
          </a:p>
          <a:p>
            <a:pPr indent="0" lvl="0" marL="457200" rtl="0" algn="l">
              <a:spcBef>
                <a:spcPts val="1200"/>
              </a:spcBef>
              <a:spcAft>
                <a:spcPts val="0"/>
              </a:spcAft>
              <a:buNone/>
            </a:pPr>
            <a:br>
              <a:rPr lang="fr">
                <a:solidFill>
                  <a:schemeClr val="dk1"/>
                </a:solidFill>
              </a:rPr>
            </a:br>
            <a:endParaRPr>
              <a:solidFill>
                <a:schemeClr val="dk1"/>
              </a:solidFill>
            </a:endParaRPr>
          </a:p>
          <a:p>
            <a:pPr indent="0" lvl="0" marL="0" rtl="0" algn="l">
              <a:lnSpc>
                <a:spcPct val="100000"/>
              </a:lnSpc>
              <a:spcBef>
                <a:spcPts val="1200"/>
              </a:spcBef>
              <a:spcAft>
                <a:spcPts val="0"/>
              </a:spcAft>
              <a:buNone/>
            </a:pPr>
            <a:br>
              <a:rPr lang="fr" sz="1100">
                <a:solidFill>
                  <a:schemeClr val="dk1"/>
                </a:solidFill>
              </a:rPr>
            </a:br>
            <a:endParaRPr sz="1100">
              <a:solidFill>
                <a:schemeClr val="dk1"/>
              </a:solidFill>
            </a:endParaRPr>
          </a:p>
          <a:p>
            <a:pPr indent="0" lvl="0" marL="0" rtl="0" algn="l">
              <a:lnSpc>
                <a:spcPct val="100000"/>
              </a:lnSpc>
              <a:spcBef>
                <a:spcPts val="1200"/>
              </a:spcBef>
              <a:spcAft>
                <a:spcPts val="0"/>
              </a:spcAft>
              <a:buNone/>
            </a:pPr>
            <a:r>
              <a:t/>
            </a:r>
            <a:endParaRPr>
              <a:solidFill>
                <a:srgbClr val="282C33"/>
              </a:solidFill>
              <a:latin typeface="Roboto"/>
              <a:ea typeface="Roboto"/>
              <a:cs typeface="Roboto"/>
              <a:sym typeface="Roboto"/>
            </a:endParaRPr>
          </a:p>
        </p:txBody>
      </p:sp>
      <p:sp>
        <p:nvSpPr>
          <p:cNvPr id="369" name="Google Shape;369;p44"/>
          <p:cNvSpPr txBox="1"/>
          <p:nvPr>
            <p:ph type="title"/>
          </p:nvPr>
        </p:nvSpPr>
        <p:spPr>
          <a:xfrm>
            <a:off x="0" y="96450"/>
            <a:ext cx="9144000" cy="572700"/>
          </a:xfrm>
          <a:prstGeom prst="rect">
            <a:avLst/>
          </a:prstGeom>
          <a:solidFill>
            <a:srgbClr val="FFD700"/>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lang="fr" sz="2700"/>
              <a:t>3</a:t>
            </a:r>
            <a:r>
              <a:rPr lang="fr" sz="2700"/>
              <a:t>. </a:t>
            </a:r>
            <a:r>
              <a:rPr lang="fr" sz="2700">
                <a:latin typeface="Roboto"/>
                <a:ea typeface="Roboto"/>
                <a:cs typeface="Roboto"/>
                <a:sym typeface="Roboto"/>
              </a:rPr>
              <a:t>Les langages de conception</a:t>
            </a:r>
            <a:endParaRPr sz="2700"/>
          </a:p>
        </p:txBody>
      </p:sp>
      <p:sp>
        <p:nvSpPr>
          <p:cNvPr id="370" name="Google Shape;370;p44"/>
          <p:cNvSpPr txBox="1"/>
          <p:nvPr/>
        </p:nvSpPr>
        <p:spPr>
          <a:xfrm>
            <a:off x="7528425" y="4744500"/>
            <a:ext cx="5739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a:t>
            </a:r>
            <a:endParaRPr sz="1800">
              <a:solidFill>
                <a:schemeClr val="dk1"/>
              </a:solidFill>
            </a:endParaRPr>
          </a:p>
        </p:txBody>
      </p:sp>
      <p:sp>
        <p:nvSpPr>
          <p:cNvPr id="371" name="Google Shape;371;p44"/>
          <p:cNvSpPr txBox="1"/>
          <p:nvPr/>
        </p:nvSpPr>
        <p:spPr>
          <a:xfrm>
            <a:off x="7528425" y="4744500"/>
            <a:ext cx="7710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31</a:t>
            </a:r>
            <a:r>
              <a:rPr lang="fr" sz="1800">
                <a:solidFill>
                  <a:schemeClr val="dk1"/>
                </a:solidFill>
              </a:rPr>
              <a:t>/38</a:t>
            </a:r>
            <a:endParaRPr sz="1800">
              <a:solidFill>
                <a:schemeClr val="dk1"/>
              </a:solidFill>
            </a:endParaRPr>
          </a:p>
        </p:txBody>
      </p:sp>
      <p:sp>
        <p:nvSpPr>
          <p:cNvPr id="372" name="Google Shape;372;p44"/>
          <p:cNvSpPr txBox="1"/>
          <p:nvPr/>
        </p:nvSpPr>
        <p:spPr>
          <a:xfrm>
            <a:off x="8102325" y="136500"/>
            <a:ext cx="1181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000">
                <a:solidFill>
                  <a:schemeClr val="dk2"/>
                </a:solidFill>
              </a:rPr>
              <a:t>2</a:t>
            </a:r>
            <a:r>
              <a:rPr b="1" lang="fr" sz="2000">
                <a:solidFill>
                  <a:schemeClr val="dk2"/>
                </a:solidFill>
              </a:rPr>
              <a:t>/4</a:t>
            </a:r>
            <a:endParaRPr b="1" sz="2000">
              <a:solidFill>
                <a:schemeClr val="dk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Clr>
                <a:schemeClr val="dk1"/>
              </a:buClr>
              <a:buSzPts val="1100"/>
              <a:buFont typeface="Arial"/>
              <a:buNone/>
            </a:pPr>
            <a:r>
              <a:rPr b="1" lang="fr" sz="2000">
                <a:solidFill>
                  <a:schemeClr val="dk1"/>
                </a:solidFill>
                <a:latin typeface="Roboto"/>
                <a:ea typeface="Roboto"/>
                <a:cs typeface="Roboto"/>
                <a:sym typeface="Roboto"/>
              </a:rPr>
              <a:t>3</a:t>
            </a:r>
            <a:r>
              <a:rPr b="1" lang="fr" sz="2000">
                <a:solidFill>
                  <a:schemeClr val="dk1"/>
                </a:solidFill>
                <a:latin typeface="Roboto"/>
                <a:ea typeface="Roboto"/>
                <a:cs typeface="Roboto"/>
                <a:sym typeface="Roboto"/>
              </a:rPr>
              <a:t>. 2.1.1. MCD</a:t>
            </a:r>
            <a:endParaRPr b="1">
              <a:solidFill>
                <a:schemeClr val="dk1"/>
              </a:solidFill>
            </a:endParaRPr>
          </a:p>
          <a:p>
            <a:pPr indent="0" lvl="0" marL="0" rtl="0" algn="l">
              <a:spcBef>
                <a:spcPts val="1200"/>
              </a:spcBef>
              <a:spcAft>
                <a:spcPts val="0"/>
              </a:spcAft>
              <a:buNone/>
            </a:pPr>
            <a:r>
              <a:t/>
            </a:r>
            <a:endParaRPr b="1">
              <a:solidFill>
                <a:schemeClr val="dk1"/>
              </a:solidFill>
            </a:endParaRPr>
          </a:p>
          <a:p>
            <a:pPr indent="0" lvl="0" marL="0" rtl="0" algn="l">
              <a:spcBef>
                <a:spcPts val="1200"/>
              </a:spcBef>
              <a:spcAft>
                <a:spcPts val="0"/>
              </a:spcAft>
              <a:buNone/>
            </a:pPr>
            <a:r>
              <a:rPr b="1" lang="fr">
                <a:solidFill>
                  <a:schemeClr val="dk1"/>
                </a:solidFill>
              </a:rPr>
              <a:t>MCD (Modèle Conceptuel de Données)</a:t>
            </a:r>
            <a:endParaRPr b="1">
              <a:solidFill>
                <a:schemeClr val="dk1"/>
              </a:solidFill>
            </a:endParaRPr>
          </a:p>
          <a:p>
            <a:pPr indent="457200" lvl="0" marL="0" rtl="0" algn="just">
              <a:lnSpc>
                <a:spcPct val="100000"/>
              </a:lnSpc>
              <a:spcBef>
                <a:spcPts val="1200"/>
              </a:spcBef>
              <a:spcAft>
                <a:spcPts val="0"/>
              </a:spcAft>
              <a:buNone/>
            </a:pPr>
            <a:r>
              <a:rPr lang="fr">
                <a:solidFill>
                  <a:schemeClr val="dk1"/>
                </a:solidFill>
              </a:rPr>
              <a:t>Le modèle conceptuel des données (MCD) a pour but d'</a:t>
            </a:r>
            <a:r>
              <a:rPr lang="fr" u="sng">
                <a:solidFill>
                  <a:schemeClr val="dk1"/>
                </a:solidFill>
              </a:rPr>
              <a:t>écrire de façon formelle les données qui seront utilisées par le système d'information</a:t>
            </a:r>
            <a:r>
              <a:rPr lang="fr">
                <a:solidFill>
                  <a:schemeClr val="dk1"/>
                </a:solidFill>
              </a:rPr>
              <a:t>. Il s'agit donc d'une représentation des données, facilement compréhensible, permettant de décrire le système d'information à l'aide d'entités.</a:t>
            </a:r>
            <a:endParaRPr>
              <a:solidFill>
                <a:schemeClr val="dk1"/>
              </a:solidFill>
            </a:endParaRPr>
          </a:p>
          <a:p>
            <a:pPr indent="457200" lvl="0" marL="0" rtl="0" algn="just">
              <a:lnSpc>
                <a:spcPct val="100000"/>
              </a:lnSpc>
              <a:spcBef>
                <a:spcPts val="1200"/>
              </a:spcBef>
              <a:spcAft>
                <a:spcPts val="0"/>
              </a:spcAft>
              <a:buNone/>
            </a:pPr>
            <a:r>
              <a:rPr lang="fr" sz="1600">
                <a:solidFill>
                  <a:schemeClr val="dk1"/>
                </a:solidFill>
              </a:rPr>
              <a:t>Le MCD possède une syntaxe et un vocabulaire qui lui est propre. On parle d’</a:t>
            </a:r>
            <a:r>
              <a:rPr lang="fr" sz="1600" u="sng">
                <a:solidFill>
                  <a:schemeClr val="dk1"/>
                </a:solidFill>
              </a:rPr>
              <a:t>entités</a:t>
            </a:r>
            <a:r>
              <a:rPr lang="fr" sz="1600">
                <a:solidFill>
                  <a:schemeClr val="dk1"/>
                </a:solidFill>
              </a:rPr>
              <a:t> et d’</a:t>
            </a:r>
            <a:r>
              <a:rPr lang="fr" sz="1600" u="sng">
                <a:solidFill>
                  <a:schemeClr val="dk1"/>
                </a:solidFill>
              </a:rPr>
              <a:t>associations</a:t>
            </a:r>
            <a:r>
              <a:rPr lang="fr" sz="1600">
                <a:solidFill>
                  <a:schemeClr val="dk1"/>
                </a:solidFill>
              </a:rPr>
              <a:t>. C’est pourquoi le MCD est parfois appelé modèle entités-associations.  </a:t>
            </a:r>
            <a:endParaRPr sz="1600">
              <a:solidFill>
                <a:schemeClr val="dk1"/>
              </a:solidFill>
            </a:endParaRPr>
          </a:p>
          <a:p>
            <a:pPr indent="0" lvl="0" marL="457200" rtl="0" algn="l">
              <a:spcBef>
                <a:spcPts val="1200"/>
              </a:spcBef>
              <a:spcAft>
                <a:spcPts val="0"/>
              </a:spcAft>
              <a:buNone/>
            </a:pPr>
            <a:br>
              <a:rPr lang="fr" sz="1100">
                <a:solidFill>
                  <a:schemeClr val="dk1"/>
                </a:solidFill>
              </a:rPr>
            </a:br>
            <a:endParaRPr sz="1100">
              <a:solidFill>
                <a:schemeClr val="dk1"/>
              </a:solidFill>
            </a:endParaRPr>
          </a:p>
          <a:p>
            <a:pPr indent="0" lvl="0" marL="0" rtl="0" algn="l">
              <a:spcBef>
                <a:spcPts val="1200"/>
              </a:spcBef>
              <a:spcAft>
                <a:spcPts val="0"/>
              </a:spcAft>
              <a:buNone/>
            </a:pPr>
            <a:r>
              <a:t/>
            </a:r>
            <a:endParaRPr sz="1200">
              <a:solidFill>
                <a:schemeClr val="dk1"/>
              </a:solidFill>
            </a:endParaRPr>
          </a:p>
          <a:p>
            <a:pPr indent="0" lvl="0" marL="457200" rtl="0" algn="l">
              <a:spcBef>
                <a:spcPts val="1200"/>
              </a:spcBef>
              <a:spcAft>
                <a:spcPts val="0"/>
              </a:spcAft>
              <a:buNone/>
            </a:pPr>
            <a:br>
              <a:rPr lang="fr">
                <a:solidFill>
                  <a:schemeClr val="dk1"/>
                </a:solidFill>
              </a:rPr>
            </a:br>
            <a:endParaRPr>
              <a:solidFill>
                <a:schemeClr val="dk1"/>
              </a:solidFill>
            </a:endParaRPr>
          </a:p>
          <a:p>
            <a:pPr indent="0" lvl="0" marL="0" rtl="0" algn="l">
              <a:lnSpc>
                <a:spcPct val="100000"/>
              </a:lnSpc>
              <a:spcBef>
                <a:spcPts val="1200"/>
              </a:spcBef>
              <a:spcAft>
                <a:spcPts val="0"/>
              </a:spcAft>
              <a:buNone/>
            </a:pPr>
            <a:br>
              <a:rPr lang="fr" sz="1100">
                <a:solidFill>
                  <a:schemeClr val="dk1"/>
                </a:solidFill>
              </a:rPr>
            </a:br>
            <a:endParaRPr sz="1100">
              <a:solidFill>
                <a:schemeClr val="dk1"/>
              </a:solidFill>
            </a:endParaRPr>
          </a:p>
          <a:p>
            <a:pPr indent="0" lvl="0" marL="0" rtl="0" algn="l">
              <a:lnSpc>
                <a:spcPct val="100000"/>
              </a:lnSpc>
              <a:spcBef>
                <a:spcPts val="1200"/>
              </a:spcBef>
              <a:spcAft>
                <a:spcPts val="0"/>
              </a:spcAft>
              <a:buNone/>
            </a:pPr>
            <a:r>
              <a:t/>
            </a:r>
            <a:endParaRPr>
              <a:solidFill>
                <a:srgbClr val="282C33"/>
              </a:solidFill>
              <a:latin typeface="Roboto"/>
              <a:ea typeface="Roboto"/>
              <a:cs typeface="Roboto"/>
              <a:sym typeface="Roboto"/>
            </a:endParaRPr>
          </a:p>
        </p:txBody>
      </p:sp>
      <p:sp>
        <p:nvSpPr>
          <p:cNvPr id="378" name="Google Shape;378;p45"/>
          <p:cNvSpPr txBox="1"/>
          <p:nvPr>
            <p:ph type="title"/>
          </p:nvPr>
        </p:nvSpPr>
        <p:spPr>
          <a:xfrm>
            <a:off x="0" y="96450"/>
            <a:ext cx="9144000" cy="572700"/>
          </a:xfrm>
          <a:prstGeom prst="rect">
            <a:avLst/>
          </a:prstGeom>
          <a:solidFill>
            <a:srgbClr val="FFD700"/>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lang="fr" sz="2700"/>
              <a:t>3</a:t>
            </a:r>
            <a:r>
              <a:rPr lang="fr" sz="2700"/>
              <a:t>. </a:t>
            </a:r>
            <a:r>
              <a:rPr lang="fr" sz="2700">
                <a:latin typeface="Roboto"/>
                <a:ea typeface="Roboto"/>
                <a:cs typeface="Roboto"/>
                <a:sym typeface="Roboto"/>
              </a:rPr>
              <a:t>Les langages de conception</a:t>
            </a:r>
            <a:endParaRPr sz="2700"/>
          </a:p>
        </p:txBody>
      </p:sp>
      <p:sp>
        <p:nvSpPr>
          <p:cNvPr id="379" name="Google Shape;379;p45"/>
          <p:cNvSpPr txBox="1"/>
          <p:nvPr/>
        </p:nvSpPr>
        <p:spPr>
          <a:xfrm>
            <a:off x="7528425" y="4744500"/>
            <a:ext cx="5739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a:t>
            </a:r>
            <a:endParaRPr sz="1800">
              <a:solidFill>
                <a:schemeClr val="dk1"/>
              </a:solidFill>
            </a:endParaRPr>
          </a:p>
        </p:txBody>
      </p:sp>
      <p:sp>
        <p:nvSpPr>
          <p:cNvPr id="380" name="Google Shape;380;p45"/>
          <p:cNvSpPr txBox="1"/>
          <p:nvPr/>
        </p:nvSpPr>
        <p:spPr>
          <a:xfrm>
            <a:off x="7528425" y="4744500"/>
            <a:ext cx="7710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32</a:t>
            </a:r>
            <a:r>
              <a:rPr lang="fr" sz="1800">
                <a:solidFill>
                  <a:schemeClr val="dk1"/>
                </a:solidFill>
              </a:rPr>
              <a:t>/38</a:t>
            </a:r>
            <a:endParaRPr sz="1800">
              <a:solidFill>
                <a:schemeClr val="dk1"/>
              </a:solidFill>
            </a:endParaRPr>
          </a:p>
        </p:txBody>
      </p:sp>
      <p:sp>
        <p:nvSpPr>
          <p:cNvPr id="381" name="Google Shape;381;p45"/>
          <p:cNvSpPr txBox="1"/>
          <p:nvPr/>
        </p:nvSpPr>
        <p:spPr>
          <a:xfrm>
            <a:off x="8102325" y="136500"/>
            <a:ext cx="1181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000">
                <a:solidFill>
                  <a:schemeClr val="dk2"/>
                </a:solidFill>
              </a:rPr>
              <a:t>2</a:t>
            </a:r>
            <a:r>
              <a:rPr b="1" lang="fr" sz="2000">
                <a:solidFill>
                  <a:schemeClr val="dk2"/>
                </a:solidFill>
              </a:rPr>
              <a:t>/5</a:t>
            </a:r>
            <a:endParaRPr b="1" sz="2000">
              <a:solidFill>
                <a:schemeClr val="dk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t/>
            </a:r>
            <a:endParaRPr>
              <a:solidFill>
                <a:schemeClr val="dk1"/>
              </a:solidFill>
            </a:endParaRPr>
          </a:p>
          <a:p>
            <a:pPr indent="0" lvl="0" marL="457200" rtl="0" algn="l">
              <a:spcBef>
                <a:spcPts val="1200"/>
              </a:spcBef>
              <a:spcAft>
                <a:spcPts val="0"/>
              </a:spcAft>
              <a:buNone/>
            </a:pPr>
            <a:br>
              <a:rPr lang="fr" sz="1100">
                <a:solidFill>
                  <a:schemeClr val="dk1"/>
                </a:solidFill>
              </a:rPr>
            </a:br>
            <a:endParaRPr sz="1100">
              <a:solidFill>
                <a:schemeClr val="dk1"/>
              </a:solidFill>
            </a:endParaRPr>
          </a:p>
          <a:p>
            <a:pPr indent="0" lvl="0" marL="0" rtl="0" algn="l">
              <a:spcBef>
                <a:spcPts val="1200"/>
              </a:spcBef>
              <a:spcAft>
                <a:spcPts val="0"/>
              </a:spcAft>
              <a:buNone/>
            </a:pPr>
            <a:r>
              <a:t/>
            </a:r>
            <a:endParaRPr sz="1200">
              <a:solidFill>
                <a:schemeClr val="dk1"/>
              </a:solidFill>
            </a:endParaRPr>
          </a:p>
          <a:p>
            <a:pPr indent="0" lvl="0" marL="457200" rtl="0" algn="l">
              <a:spcBef>
                <a:spcPts val="1200"/>
              </a:spcBef>
              <a:spcAft>
                <a:spcPts val="0"/>
              </a:spcAft>
              <a:buNone/>
            </a:pPr>
            <a:br>
              <a:rPr lang="fr">
                <a:solidFill>
                  <a:schemeClr val="dk1"/>
                </a:solidFill>
              </a:rPr>
            </a:br>
            <a:endParaRPr>
              <a:solidFill>
                <a:schemeClr val="dk1"/>
              </a:solidFill>
            </a:endParaRPr>
          </a:p>
          <a:p>
            <a:pPr indent="0" lvl="0" marL="0" rtl="0" algn="l">
              <a:lnSpc>
                <a:spcPct val="100000"/>
              </a:lnSpc>
              <a:spcBef>
                <a:spcPts val="1200"/>
              </a:spcBef>
              <a:spcAft>
                <a:spcPts val="0"/>
              </a:spcAft>
              <a:buNone/>
            </a:pPr>
            <a:br>
              <a:rPr lang="fr" sz="1100">
                <a:solidFill>
                  <a:schemeClr val="dk1"/>
                </a:solidFill>
              </a:rPr>
            </a:br>
            <a:endParaRPr sz="1100">
              <a:solidFill>
                <a:schemeClr val="dk1"/>
              </a:solidFill>
            </a:endParaRPr>
          </a:p>
          <a:p>
            <a:pPr indent="0" lvl="0" marL="0" rtl="0" algn="l">
              <a:lnSpc>
                <a:spcPct val="100000"/>
              </a:lnSpc>
              <a:spcBef>
                <a:spcPts val="1200"/>
              </a:spcBef>
              <a:spcAft>
                <a:spcPts val="0"/>
              </a:spcAft>
              <a:buNone/>
            </a:pPr>
            <a:r>
              <a:t/>
            </a:r>
            <a:endParaRPr>
              <a:solidFill>
                <a:srgbClr val="282C33"/>
              </a:solidFill>
              <a:latin typeface="Roboto"/>
              <a:ea typeface="Roboto"/>
              <a:cs typeface="Roboto"/>
              <a:sym typeface="Roboto"/>
            </a:endParaRPr>
          </a:p>
        </p:txBody>
      </p:sp>
      <p:sp>
        <p:nvSpPr>
          <p:cNvPr id="387" name="Google Shape;387;p46"/>
          <p:cNvSpPr txBox="1"/>
          <p:nvPr>
            <p:ph type="title"/>
          </p:nvPr>
        </p:nvSpPr>
        <p:spPr>
          <a:xfrm>
            <a:off x="0" y="96450"/>
            <a:ext cx="9144000" cy="572700"/>
          </a:xfrm>
          <a:prstGeom prst="rect">
            <a:avLst/>
          </a:prstGeom>
          <a:solidFill>
            <a:srgbClr val="FFD700"/>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lang="fr" sz="2700"/>
              <a:t>3</a:t>
            </a:r>
            <a:r>
              <a:rPr lang="fr" sz="2700"/>
              <a:t>. </a:t>
            </a:r>
            <a:r>
              <a:rPr lang="fr" sz="2700">
                <a:latin typeface="Roboto"/>
                <a:ea typeface="Roboto"/>
                <a:cs typeface="Roboto"/>
                <a:sym typeface="Roboto"/>
              </a:rPr>
              <a:t>Les langages de conception</a:t>
            </a:r>
            <a:endParaRPr sz="2700"/>
          </a:p>
        </p:txBody>
      </p:sp>
      <p:sp>
        <p:nvSpPr>
          <p:cNvPr id="388" name="Google Shape;388;p46"/>
          <p:cNvSpPr txBox="1"/>
          <p:nvPr/>
        </p:nvSpPr>
        <p:spPr>
          <a:xfrm>
            <a:off x="7528425" y="4744500"/>
            <a:ext cx="5739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a:t>
            </a:r>
            <a:endParaRPr sz="1800">
              <a:solidFill>
                <a:schemeClr val="dk1"/>
              </a:solidFill>
            </a:endParaRPr>
          </a:p>
        </p:txBody>
      </p:sp>
      <p:pic>
        <p:nvPicPr>
          <p:cNvPr id="389" name="Google Shape;389;p46"/>
          <p:cNvPicPr preferRelativeResize="0"/>
          <p:nvPr/>
        </p:nvPicPr>
        <p:blipFill>
          <a:blip r:embed="rId3">
            <a:alphaModFix/>
          </a:blip>
          <a:stretch>
            <a:fillRect/>
          </a:stretch>
        </p:blipFill>
        <p:spPr>
          <a:xfrm>
            <a:off x="684950" y="669150"/>
            <a:ext cx="4173875" cy="4088525"/>
          </a:xfrm>
          <a:prstGeom prst="rect">
            <a:avLst/>
          </a:prstGeom>
          <a:noFill/>
          <a:ln>
            <a:noFill/>
          </a:ln>
        </p:spPr>
      </p:pic>
      <p:sp>
        <p:nvSpPr>
          <p:cNvPr id="390" name="Google Shape;390;p46"/>
          <p:cNvSpPr txBox="1"/>
          <p:nvPr/>
        </p:nvSpPr>
        <p:spPr>
          <a:xfrm>
            <a:off x="5886250" y="1583950"/>
            <a:ext cx="2697000" cy="172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Représentation du schéma MCD et MPD</a:t>
            </a:r>
            <a:endParaRPr sz="1800">
              <a:solidFill>
                <a:schemeClr val="dk1"/>
              </a:solidFill>
            </a:endParaRPr>
          </a:p>
        </p:txBody>
      </p:sp>
      <p:sp>
        <p:nvSpPr>
          <p:cNvPr id="391" name="Google Shape;391;p46"/>
          <p:cNvSpPr txBox="1"/>
          <p:nvPr/>
        </p:nvSpPr>
        <p:spPr>
          <a:xfrm>
            <a:off x="7528425" y="4744500"/>
            <a:ext cx="7710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33</a:t>
            </a:r>
            <a:r>
              <a:rPr lang="fr" sz="1800">
                <a:solidFill>
                  <a:schemeClr val="dk1"/>
                </a:solidFill>
              </a:rPr>
              <a:t>/38</a:t>
            </a:r>
            <a:endParaRPr sz="1800">
              <a:solidFill>
                <a:schemeClr val="dk1"/>
              </a:solidFill>
            </a:endParaRPr>
          </a:p>
        </p:txBody>
      </p:sp>
      <p:sp>
        <p:nvSpPr>
          <p:cNvPr id="392" name="Google Shape;392;p46"/>
          <p:cNvSpPr txBox="1"/>
          <p:nvPr/>
        </p:nvSpPr>
        <p:spPr>
          <a:xfrm>
            <a:off x="8102325" y="136500"/>
            <a:ext cx="1181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000">
                <a:solidFill>
                  <a:schemeClr val="dk2"/>
                </a:solidFill>
              </a:rPr>
              <a:t>2</a:t>
            </a:r>
            <a:r>
              <a:rPr b="1" lang="fr" sz="2000">
                <a:solidFill>
                  <a:schemeClr val="dk2"/>
                </a:solidFill>
              </a:rPr>
              <a:t>/6</a:t>
            </a:r>
            <a:endParaRPr b="1" sz="2000">
              <a:solidFill>
                <a:schemeClr val="dk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7"/>
          <p:cNvSpPr txBox="1"/>
          <p:nvPr>
            <p:ph idx="1" type="body"/>
          </p:nvPr>
        </p:nvSpPr>
        <p:spPr>
          <a:xfrm>
            <a:off x="311700" y="829588"/>
            <a:ext cx="8520600" cy="37392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Clr>
                <a:schemeClr val="dk1"/>
              </a:buClr>
              <a:buSzPts val="1100"/>
              <a:buFont typeface="Arial"/>
              <a:buNone/>
            </a:pPr>
            <a:r>
              <a:rPr b="1" lang="fr" sz="2000">
                <a:solidFill>
                  <a:schemeClr val="dk1"/>
                </a:solidFill>
                <a:latin typeface="Roboto"/>
                <a:ea typeface="Roboto"/>
                <a:cs typeface="Roboto"/>
                <a:sym typeface="Roboto"/>
              </a:rPr>
              <a:t>3</a:t>
            </a:r>
            <a:r>
              <a:rPr b="1" lang="fr" sz="2000">
                <a:solidFill>
                  <a:schemeClr val="dk1"/>
                </a:solidFill>
                <a:latin typeface="Roboto"/>
                <a:ea typeface="Roboto"/>
                <a:cs typeface="Roboto"/>
                <a:sym typeface="Roboto"/>
              </a:rPr>
              <a:t>. 2.1.2. MLD</a:t>
            </a:r>
            <a:endParaRPr b="1">
              <a:solidFill>
                <a:schemeClr val="dk1"/>
              </a:solidFill>
            </a:endParaRPr>
          </a:p>
          <a:p>
            <a:pPr indent="0" lvl="0" marL="0" rtl="0" algn="l">
              <a:spcBef>
                <a:spcPts val="1200"/>
              </a:spcBef>
              <a:spcAft>
                <a:spcPts val="0"/>
              </a:spcAft>
              <a:buNone/>
            </a:pPr>
            <a:r>
              <a:t/>
            </a:r>
            <a:endParaRPr b="1" sz="1300">
              <a:solidFill>
                <a:schemeClr val="dk1"/>
              </a:solidFill>
            </a:endParaRPr>
          </a:p>
          <a:p>
            <a:pPr indent="0" lvl="0" marL="0" rtl="0" algn="l">
              <a:lnSpc>
                <a:spcPct val="100000"/>
              </a:lnSpc>
              <a:spcBef>
                <a:spcPts val="1200"/>
              </a:spcBef>
              <a:spcAft>
                <a:spcPts val="0"/>
              </a:spcAft>
              <a:buNone/>
            </a:pPr>
            <a:r>
              <a:rPr b="1" lang="fr">
                <a:solidFill>
                  <a:schemeClr val="dk1"/>
                </a:solidFill>
              </a:rPr>
              <a:t>MLD (Modèle Logique des Données)</a:t>
            </a:r>
            <a:endParaRPr b="1">
              <a:solidFill>
                <a:schemeClr val="dk1"/>
              </a:solidFill>
            </a:endParaRPr>
          </a:p>
          <a:p>
            <a:pPr indent="457200" lvl="0" marL="0" rtl="0" algn="just">
              <a:lnSpc>
                <a:spcPct val="100000"/>
              </a:lnSpc>
              <a:spcBef>
                <a:spcPts val="1200"/>
              </a:spcBef>
              <a:spcAft>
                <a:spcPts val="0"/>
              </a:spcAft>
              <a:buNone/>
            </a:pPr>
            <a:r>
              <a:rPr lang="fr" sz="1400">
                <a:solidFill>
                  <a:schemeClr val="dk1"/>
                </a:solidFill>
              </a:rPr>
              <a:t>Est une étape de la méthodologie Merise. C’est une des dernières étapes proposée et elle permet d</a:t>
            </a:r>
            <a:r>
              <a:rPr lang="fr" sz="1400" u="sng">
                <a:solidFill>
                  <a:schemeClr val="dk1"/>
                </a:solidFill>
              </a:rPr>
              <a:t>’implémenter la base de données en transcrivant le MCD/MPD en instructions SQL adaptées au SGBDR prévu</a:t>
            </a:r>
            <a:r>
              <a:rPr lang="fr" sz="1400">
                <a:solidFill>
                  <a:schemeClr val="dk1"/>
                </a:solidFill>
              </a:rPr>
              <a:t>. Concrètement, le MLD permet de connaître le nombre de tables ainsi que leurs contraintes (liaisons entre tables) à mettre en œuvre dans une base de données relationnelle.</a:t>
            </a:r>
            <a:endParaRPr sz="1100">
              <a:solidFill>
                <a:schemeClr val="dk1"/>
              </a:solidFill>
            </a:endParaRPr>
          </a:p>
          <a:p>
            <a:pPr indent="457200" lvl="0" marL="0" rtl="0" algn="just">
              <a:lnSpc>
                <a:spcPct val="100000"/>
              </a:lnSpc>
              <a:spcBef>
                <a:spcPts val="1200"/>
              </a:spcBef>
              <a:spcAft>
                <a:spcPts val="0"/>
              </a:spcAft>
              <a:buNone/>
            </a:pPr>
            <a:r>
              <a:rPr lang="fr" sz="1200">
                <a:solidFill>
                  <a:schemeClr val="dk1"/>
                </a:solidFill>
                <a:highlight>
                  <a:srgbClr val="FFFFFF"/>
                </a:highlight>
              </a:rPr>
              <a:t>On représente ainsi les données issues de la modélisation </a:t>
            </a:r>
            <a:r>
              <a:rPr lang="fr" sz="1200">
                <a:solidFill>
                  <a:schemeClr val="dk1"/>
                </a:solidFill>
                <a:highlight>
                  <a:srgbClr val="FFFFFF"/>
                </a:highlight>
                <a:uFill>
                  <a:noFill/>
                </a:uFill>
                <a:hlinkClick r:id="rId3">
                  <a:extLst>
                    <a:ext uri="{A12FA001-AC4F-418D-AE19-62706E023703}">
                      <ahyp:hlinkClr val="tx"/>
                    </a:ext>
                  </a:extLst>
                </a:hlinkClick>
              </a:rPr>
              <a:t>Merise</a:t>
            </a:r>
            <a:r>
              <a:rPr lang="fr" sz="1200">
                <a:solidFill>
                  <a:schemeClr val="dk1"/>
                </a:solidFill>
                <a:highlight>
                  <a:srgbClr val="FFFFFF"/>
                </a:highlight>
              </a:rPr>
              <a:t> sous la forme suivante :</a:t>
            </a:r>
            <a:endParaRPr sz="1200">
              <a:solidFill>
                <a:schemeClr val="dk1"/>
              </a:solidFill>
              <a:highlight>
                <a:srgbClr val="FFFFFF"/>
              </a:highlight>
            </a:endParaRPr>
          </a:p>
          <a:p>
            <a:pPr indent="-304800" lvl="0" marL="914400" rtl="0" algn="just">
              <a:spcBef>
                <a:spcPts val="800"/>
              </a:spcBef>
              <a:spcAft>
                <a:spcPts val="0"/>
              </a:spcAft>
              <a:buClr>
                <a:schemeClr val="dk1"/>
              </a:buClr>
              <a:buSzPts val="1200"/>
              <a:buChar char="●"/>
            </a:pPr>
            <a:r>
              <a:rPr lang="fr" sz="1200">
                <a:solidFill>
                  <a:schemeClr val="dk1"/>
                </a:solidFill>
                <a:highlight>
                  <a:srgbClr val="FFFFFF"/>
                </a:highlight>
              </a:rPr>
              <a:t>Chaque ligne représente une </a:t>
            </a:r>
            <a:r>
              <a:rPr lang="fr" sz="1200">
                <a:solidFill>
                  <a:schemeClr val="dk1"/>
                </a:solidFill>
                <a:highlight>
                  <a:srgbClr val="FFFFFF"/>
                </a:highlight>
                <a:uFill>
                  <a:noFill/>
                </a:uFill>
                <a:hlinkClick r:id="rId4">
                  <a:extLst>
                    <a:ext uri="{A12FA001-AC4F-418D-AE19-62706E023703}">
                      <ahyp:hlinkClr val="tx"/>
                    </a:ext>
                  </a:extLst>
                </a:hlinkClick>
              </a:rPr>
              <a:t>table</a:t>
            </a:r>
            <a:r>
              <a:rPr lang="fr" sz="1200">
                <a:solidFill>
                  <a:schemeClr val="dk1"/>
                </a:solidFill>
                <a:highlight>
                  <a:srgbClr val="FFFFFF"/>
                </a:highlight>
              </a:rPr>
              <a:t> ;</a:t>
            </a:r>
            <a:endParaRPr sz="1200">
              <a:solidFill>
                <a:schemeClr val="dk1"/>
              </a:solidFill>
              <a:highlight>
                <a:srgbClr val="FFFFFF"/>
              </a:highlight>
            </a:endParaRPr>
          </a:p>
          <a:p>
            <a:pPr indent="-304800" lvl="0" marL="914400" rtl="0" algn="just">
              <a:spcBef>
                <a:spcPts val="0"/>
              </a:spcBef>
              <a:spcAft>
                <a:spcPts val="0"/>
              </a:spcAft>
              <a:buClr>
                <a:schemeClr val="dk1"/>
              </a:buClr>
              <a:buSzPts val="1200"/>
              <a:buChar char="●"/>
            </a:pPr>
            <a:r>
              <a:rPr lang="fr" sz="1200">
                <a:solidFill>
                  <a:schemeClr val="dk1"/>
                </a:solidFill>
                <a:highlight>
                  <a:srgbClr val="FFFFFF"/>
                </a:highlight>
              </a:rPr>
              <a:t>C’est toujours le nom de la table qui est écrit en premier ;</a:t>
            </a:r>
            <a:endParaRPr sz="1200">
              <a:solidFill>
                <a:schemeClr val="dk1"/>
              </a:solidFill>
              <a:highlight>
                <a:srgbClr val="FFFFFF"/>
              </a:highlight>
            </a:endParaRPr>
          </a:p>
          <a:p>
            <a:pPr indent="-304800" lvl="0" marL="914400" rtl="0" algn="just">
              <a:spcBef>
                <a:spcPts val="0"/>
              </a:spcBef>
              <a:spcAft>
                <a:spcPts val="0"/>
              </a:spcAft>
              <a:buClr>
                <a:schemeClr val="dk1"/>
              </a:buClr>
              <a:buSzPts val="1200"/>
              <a:buChar char="●"/>
            </a:pPr>
            <a:r>
              <a:rPr lang="fr" sz="1200">
                <a:solidFill>
                  <a:schemeClr val="dk1"/>
                </a:solidFill>
                <a:highlight>
                  <a:srgbClr val="FFFFFF"/>
                </a:highlight>
              </a:rPr>
              <a:t>Les </a:t>
            </a:r>
            <a:r>
              <a:rPr lang="fr" sz="1200">
                <a:solidFill>
                  <a:schemeClr val="dk1"/>
                </a:solidFill>
                <a:highlight>
                  <a:srgbClr val="FFFFFF"/>
                </a:highlight>
                <a:uFill>
                  <a:noFill/>
                </a:uFill>
                <a:hlinkClick r:id="rId5">
                  <a:extLst>
                    <a:ext uri="{A12FA001-AC4F-418D-AE19-62706E023703}">
                      <ahyp:hlinkClr val="tx"/>
                    </a:ext>
                  </a:extLst>
                </a:hlinkClick>
              </a:rPr>
              <a:t>champs</a:t>
            </a:r>
            <a:r>
              <a:rPr lang="fr" sz="1200">
                <a:solidFill>
                  <a:schemeClr val="dk1"/>
                </a:solidFill>
                <a:highlight>
                  <a:srgbClr val="FFFFFF"/>
                </a:highlight>
              </a:rPr>
              <a:t> sont listés entre parenthèses et séparés par des virgules ;</a:t>
            </a:r>
            <a:endParaRPr sz="1200">
              <a:solidFill>
                <a:schemeClr val="dk1"/>
              </a:solidFill>
              <a:highlight>
                <a:srgbClr val="FFFFFF"/>
              </a:highlight>
            </a:endParaRPr>
          </a:p>
          <a:p>
            <a:pPr indent="-304800" lvl="0" marL="914400" rtl="0" algn="just">
              <a:spcBef>
                <a:spcPts val="0"/>
              </a:spcBef>
              <a:spcAft>
                <a:spcPts val="0"/>
              </a:spcAft>
              <a:buClr>
                <a:schemeClr val="dk1"/>
              </a:buClr>
              <a:buSzPts val="1200"/>
              <a:buChar char="●"/>
            </a:pPr>
            <a:r>
              <a:rPr lang="fr" sz="1200">
                <a:solidFill>
                  <a:schemeClr val="dk1"/>
                </a:solidFill>
                <a:highlight>
                  <a:srgbClr val="FFFFFF"/>
                </a:highlight>
              </a:rPr>
              <a:t>Les </a:t>
            </a:r>
            <a:r>
              <a:rPr lang="fr" sz="1200">
                <a:solidFill>
                  <a:schemeClr val="dk1"/>
                </a:solidFill>
                <a:highlight>
                  <a:srgbClr val="FFFFFF"/>
                </a:highlight>
                <a:uFill>
                  <a:noFill/>
                </a:uFill>
                <a:hlinkClick r:id="rId6">
                  <a:extLst>
                    <a:ext uri="{A12FA001-AC4F-418D-AE19-62706E023703}">
                      <ahyp:hlinkClr val="tx"/>
                    </a:ext>
                  </a:extLst>
                </a:hlinkClick>
              </a:rPr>
              <a:t>clés primaires</a:t>
            </a:r>
            <a:r>
              <a:rPr lang="fr" sz="1200">
                <a:solidFill>
                  <a:schemeClr val="dk1"/>
                </a:solidFill>
                <a:highlight>
                  <a:srgbClr val="FFFFFF"/>
                </a:highlight>
              </a:rPr>
              <a:t> sont soulignées et placées au début de la liste des champs ;</a:t>
            </a:r>
            <a:endParaRPr sz="1200">
              <a:solidFill>
                <a:schemeClr val="dk1"/>
              </a:solidFill>
              <a:highlight>
                <a:srgbClr val="FFFFFF"/>
              </a:highlight>
            </a:endParaRPr>
          </a:p>
          <a:p>
            <a:pPr indent="-304800" lvl="0" marL="914400" rtl="0" algn="just">
              <a:spcBef>
                <a:spcPts val="0"/>
              </a:spcBef>
              <a:spcAft>
                <a:spcPts val="0"/>
              </a:spcAft>
              <a:buClr>
                <a:schemeClr val="dk1"/>
              </a:buClr>
              <a:buSzPts val="1200"/>
              <a:buChar char="●"/>
            </a:pPr>
            <a:r>
              <a:rPr lang="fr" sz="1200">
                <a:solidFill>
                  <a:schemeClr val="dk1"/>
                </a:solidFill>
                <a:highlight>
                  <a:srgbClr val="FFFFFF"/>
                </a:highlight>
              </a:rPr>
              <a:t>Les </a:t>
            </a:r>
            <a:r>
              <a:rPr lang="fr" sz="1200">
                <a:solidFill>
                  <a:schemeClr val="dk1"/>
                </a:solidFill>
                <a:highlight>
                  <a:srgbClr val="FFFFFF"/>
                </a:highlight>
                <a:uFill>
                  <a:noFill/>
                </a:uFill>
                <a:hlinkClick r:id="rId7">
                  <a:extLst>
                    <a:ext uri="{A12FA001-AC4F-418D-AE19-62706E023703}">
                      <ahyp:hlinkClr val="tx"/>
                    </a:ext>
                  </a:extLst>
                </a:hlinkClick>
              </a:rPr>
              <a:t>clés étrangères</a:t>
            </a:r>
            <a:r>
              <a:rPr lang="fr" sz="1200">
                <a:solidFill>
                  <a:schemeClr val="dk1"/>
                </a:solidFill>
                <a:highlight>
                  <a:srgbClr val="FFFFFF"/>
                </a:highlight>
              </a:rPr>
              <a:t> sont préfixées par un dièse.</a:t>
            </a:r>
            <a:endParaRPr sz="1200">
              <a:solidFill>
                <a:schemeClr val="dk1"/>
              </a:solidFill>
              <a:highlight>
                <a:srgbClr val="FFFFFF"/>
              </a:highlight>
            </a:endParaRPr>
          </a:p>
          <a:p>
            <a:pPr indent="0" lvl="0" marL="0" rtl="0" algn="l">
              <a:lnSpc>
                <a:spcPct val="100000"/>
              </a:lnSpc>
              <a:spcBef>
                <a:spcPts val="1200"/>
              </a:spcBef>
              <a:spcAft>
                <a:spcPts val="0"/>
              </a:spcAft>
              <a:buNone/>
            </a:pPr>
            <a:r>
              <a:t/>
            </a:r>
            <a:endParaRPr>
              <a:solidFill>
                <a:schemeClr val="dk1"/>
              </a:solidFill>
            </a:endParaRPr>
          </a:p>
          <a:p>
            <a:pPr indent="0" lvl="0" marL="0" rtl="0" algn="l">
              <a:lnSpc>
                <a:spcPct val="100000"/>
              </a:lnSpc>
              <a:spcBef>
                <a:spcPts val="1200"/>
              </a:spcBef>
              <a:spcAft>
                <a:spcPts val="0"/>
              </a:spcAft>
              <a:buNone/>
            </a:pPr>
            <a:r>
              <a:t/>
            </a:r>
            <a:endParaRPr>
              <a:solidFill>
                <a:schemeClr val="dk1"/>
              </a:solidFill>
              <a:highlight>
                <a:srgbClr val="4285F4"/>
              </a:highlight>
            </a:endParaRPr>
          </a:p>
          <a:p>
            <a:pPr indent="0" lvl="0" marL="0" rtl="0" algn="l">
              <a:lnSpc>
                <a:spcPct val="100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1200"/>
              </a:spcBef>
              <a:spcAft>
                <a:spcPts val="0"/>
              </a:spcAft>
              <a:buNone/>
            </a:pPr>
            <a:r>
              <a:t/>
            </a:r>
            <a:endParaRPr>
              <a:solidFill>
                <a:schemeClr val="dk1"/>
              </a:solidFill>
            </a:endParaRPr>
          </a:p>
          <a:p>
            <a:pPr indent="0" lvl="0" marL="457200" rtl="0" algn="l">
              <a:spcBef>
                <a:spcPts val="1200"/>
              </a:spcBef>
              <a:spcAft>
                <a:spcPts val="0"/>
              </a:spcAft>
              <a:buNone/>
            </a:pPr>
            <a:br>
              <a:rPr lang="fr" sz="1100">
                <a:solidFill>
                  <a:schemeClr val="dk1"/>
                </a:solidFill>
              </a:rPr>
            </a:br>
            <a:endParaRPr sz="1100">
              <a:solidFill>
                <a:schemeClr val="dk1"/>
              </a:solidFill>
            </a:endParaRPr>
          </a:p>
          <a:p>
            <a:pPr indent="0" lvl="0" marL="0" rtl="0" algn="l">
              <a:spcBef>
                <a:spcPts val="1200"/>
              </a:spcBef>
              <a:spcAft>
                <a:spcPts val="0"/>
              </a:spcAft>
              <a:buNone/>
            </a:pPr>
            <a:r>
              <a:t/>
            </a:r>
            <a:endParaRPr sz="1200">
              <a:solidFill>
                <a:schemeClr val="dk1"/>
              </a:solidFill>
            </a:endParaRPr>
          </a:p>
          <a:p>
            <a:pPr indent="0" lvl="0" marL="457200" rtl="0" algn="l">
              <a:spcBef>
                <a:spcPts val="1200"/>
              </a:spcBef>
              <a:spcAft>
                <a:spcPts val="0"/>
              </a:spcAft>
              <a:buNone/>
            </a:pPr>
            <a:br>
              <a:rPr lang="fr">
                <a:solidFill>
                  <a:schemeClr val="dk1"/>
                </a:solidFill>
              </a:rPr>
            </a:br>
            <a:endParaRPr>
              <a:solidFill>
                <a:schemeClr val="dk1"/>
              </a:solidFill>
            </a:endParaRPr>
          </a:p>
          <a:p>
            <a:pPr indent="0" lvl="0" marL="0" rtl="0" algn="l">
              <a:lnSpc>
                <a:spcPct val="100000"/>
              </a:lnSpc>
              <a:spcBef>
                <a:spcPts val="1200"/>
              </a:spcBef>
              <a:spcAft>
                <a:spcPts val="0"/>
              </a:spcAft>
              <a:buNone/>
            </a:pPr>
            <a:br>
              <a:rPr lang="fr" sz="1100">
                <a:solidFill>
                  <a:schemeClr val="dk1"/>
                </a:solidFill>
              </a:rPr>
            </a:br>
            <a:endParaRPr sz="1100">
              <a:solidFill>
                <a:schemeClr val="dk1"/>
              </a:solidFill>
            </a:endParaRPr>
          </a:p>
          <a:p>
            <a:pPr indent="0" lvl="0" marL="0" rtl="0" algn="l">
              <a:lnSpc>
                <a:spcPct val="100000"/>
              </a:lnSpc>
              <a:spcBef>
                <a:spcPts val="1200"/>
              </a:spcBef>
              <a:spcAft>
                <a:spcPts val="0"/>
              </a:spcAft>
              <a:buNone/>
            </a:pPr>
            <a:r>
              <a:t/>
            </a:r>
            <a:endParaRPr>
              <a:solidFill>
                <a:srgbClr val="282C33"/>
              </a:solidFill>
              <a:latin typeface="Roboto"/>
              <a:ea typeface="Roboto"/>
              <a:cs typeface="Roboto"/>
              <a:sym typeface="Roboto"/>
            </a:endParaRPr>
          </a:p>
        </p:txBody>
      </p:sp>
      <p:sp>
        <p:nvSpPr>
          <p:cNvPr id="398" name="Google Shape;398;p47"/>
          <p:cNvSpPr txBox="1"/>
          <p:nvPr>
            <p:ph type="title"/>
          </p:nvPr>
        </p:nvSpPr>
        <p:spPr>
          <a:xfrm>
            <a:off x="0" y="96450"/>
            <a:ext cx="9144000" cy="572700"/>
          </a:xfrm>
          <a:prstGeom prst="rect">
            <a:avLst/>
          </a:prstGeom>
          <a:solidFill>
            <a:srgbClr val="FFD700"/>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lang="fr" sz="2700"/>
              <a:t>3</a:t>
            </a:r>
            <a:r>
              <a:rPr lang="fr" sz="2700"/>
              <a:t>. </a:t>
            </a:r>
            <a:r>
              <a:rPr lang="fr" sz="2700">
                <a:latin typeface="Roboto"/>
                <a:ea typeface="Roboto"/>
                <a:cs typeface="Roboto"/>
                <a:sym typeface="Roboto"/>
              </a:rPr>
              <a:t>Les langages de conception</a:t>
            </a:r>
            <a:endParaRPr sz="2700"/>
          </a:p>
        </p:txBody>
      </p:sp>
      <p:sp>
        <p:nvSpPr>
          <p:cNvPr id="399" name="Google Shape;399;p47"/>
          <p:cNvSpPr txBox="1"/>
          <p:nvPr/>
        </p:nvSpPr>
        <p:spPr>
          <a:xfrm>
            <a:off x="7528425" y="4744500"/>
            <a:ext cx="5739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a:t>
            </a:r>
            <a:endParaRPr sz="1800">
              <a:solidFill>
                <a:schemeClr val="dk1"/>
              </a:solidFill>
            </a:endParaRPr>
          </a:p>
        </p:txBody>
      </p:sp>
      <p:sp>
        <p:nvSpPr>
          <p:cNvPr id="400" name="Google Shape;400;p47"/>
          <p:cNvSpPr txBox="1"/>
          <p:nvPr/>
        </p:nvSpPr>
        <p:spPr>
          <a:xfrm>
            <a:off x="7528425" y="4744500"/>
            <a:ext cx="7710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34</a:t>
            </a:r>
            <a:r>
              <a:rPr lang="fr" sz="1800">
                <a:solidFill>
                  <a:schemeClr val="dk1"/>
                </a:solidFill>
              </a:rPr>
              <a:t>/38</a:t>
            </a:r>
            <a:endParaRPr sz="1800">
              <a:solidFill>
                <a:schemeClr val="dk1"/>
              </a:solidFill>
            </a:endParaRPr>
          </a:p>
        </p:txBody>
      </p:sp>
      <p:sp>
        <p:nvSpPr>
          <p:cNvPr id="401" name="Google Shape;401;p47"/>
          <p:cNvSpPr txBox="1"/>
          <p:nvPr/>
        </p:nvSpPr>
        <p:spPr>
          <a:xfrm>
            <a:off x="8102325" y="136500"/>
            <a:ext cx="1181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000">
                <a:solidFill>
                  <a:schemeClr val="dk2"/>
                </a:solidFill>
              </a:rPr>
              <a:t>2</a:t>
            </a:r>
            <a:r>
              <a:rPr b="1" lang="fr" sz="2000">
                <a:solidFill>
                  <a:schemeClr val="dk2"/>
                </a:solidFill>
              </a:rPr>
              <a:t>/7</a:t>
            </a:r>
            <a:endParaRPr b="1" sz="2000">
              <a:solidFill>
                <a:schemeClr val="dk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t/>
            </a:r>
            <a:endParaRPr>
              <a:solidFill>
                <a:schemeClr val="dk1"/>
              </a:solidFill>
            </a:endParaRPr>
          </a:p>
          <a:p>
            <a:pPr indent="0" lvl="0" marL="457200" rtl="0" algn="l">
              <a:spcBef>
                <a:spcPts val="1200"/>
              </a:spcBef>
              <a:spcAft>
                <a:spcPts val="0"/>
              </a:spcAft>
              <a:buNone/>
            </a:pPr>
            <a:br>
              <a:rPr lang="fr" sz="1100">
                <a:solidFill>
                  <a:schemeClr val="dk1"/>
                </a:solidFill>
              </a:rPr>
            </a:br>
            <a:endParaRPr sz="1100">
              <a:solidFill>
                <a:schemeClr val="dk1"/>
              </a:solidFill>
            </a:endParaRPr>
          </a:p>
          <a:p>
            <a:pPr indent="0" lvl="0" marL="0" rtl="0" algn="l">
              <a:spcBef>
                <a:spcPts val="1200"/>
              </a:spcBef>
              <a:spcAft>
                <a:spcPts val="0"/>
              </a:spcAft>
              <a:buNone/>
            </a:pPr>
            <a:r>
              <a:t/>
            </a:r>
            <a:endParaRPr sz="1200">
              <a:solidFill>
                <a:schemeClr val="dk1"/>
              </a:solidFill>
            </a:endParaRPr>
          </a:p>
          <a:p>
            <a:pPr indent="0" lvl="0" marL="457200" rtl="0" algn="l">
              <a:spcBef>
                <a:spcPts val="1200"/>
              </a:spcBef>
              <a:spcAft>
                <a:spcPts val="0"/>
              </a:spcAft>
              <a:buNone/>
            </a:pPr>
            <a:br>
              <a:rPr lang="fr">
                <a:solidFill>
                  <a:schemeClr val="dk1"/>
                </a:solidFill>
              </a:rPr>
            </a:br>
            <a:endParaRPr>
              <a:solidFill>
                <a:schemeClr val="dk1"/>
              </a:solidFill>
            </a:endParaRPr>
          </a:p>
          <a:p>
            <a:pPr indent="0" lvl="0" marL="0" rtl="0" algn="l">
              <a:lnSpc>
                <a:spcPct val="100000"/>
              </a:lnSpc>
              <a:spcBef>
                <a:spcPts val="1200"/>
              </a:spcBef>
              <a:spcAft>
                <a:spcPts val="0"/>
              </a:spcAft>
              <a:buNone/>
            </a:pPr>
            <a:br>
              <a:rPr lang="fr" sz="1100">
                <a:solidFill>
                  <a:schemeClr val="dk1"/>
                </a:solidFill>
              </a:rPr>
            </a:br>
            <a:endParaRPr sz="1100">
              <a:solidFill>
                <a:schemeClr val="dk1"/>
              </a:solidFill>
            </a:endParaRPr>
          </a:p>
          <a:p>
            <a:pPr indent="0" lvl="0" marL="0" rtl="0" algn="l">
              <a:lnSpc>
                <a:spcPct val="100000"/>
              </a:lnSpc>
              <a:spcBef>
                <a:spcPts val="1200"/>
              </a:spcBef>
              <a:spcAft>
                <a:spcPts val="0"/>
              </a:spcAft>
              <a:buNone/>
            </a:pPr>
            <a:r>
              <a:t/>
            </a:r>
            <a:endParaRPr>
              <a:solidFill>
                <a:srgbClr val="282C33"/>
              </a:solidFill>
              <a:latin typeface="Roboto"/>
              <a:ea typeface="Roboto"/>
              <a:cs typeface="Roboto"/>
              <a:sym typeface="Roboto"/>
            </a:endParaRPr>
          </a:p>
        </p:txBody>
      </p:sp>
      <p:sp>
        <p:nvSpPr>
          <p:cNvPr id="407" name="Google Shape;407;p48"/>
          <p:cNvSpPr txBox="1"/>
          <p:nvPr>
            <p:ph type="title"/>
          </p:nvPr>
        </p:nvSpPr>
        <p:spPr>
          <a:xfrm>
            <a:off x="0" y="96450"/>
            <a:ext cx="9144000" cy="572700"/>
          </a:xfrm>
          <a:prstGeom prst="rect">
            <a:avLst/>
          </a:prstGeom>
          <a:solidFill>
            <a:srgbClr val="FFD700"/>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lang="fr" sz="2700"/>
              <a:t>3</a:t>
            </a:r>
            <a:r>
              <a:rPr lang="fr" sz="2700"/>
              <a:t>. </a:t>
            </a:r>
            <a:r>
              <a:rPr lang="fr" sz="2700">
                <a:latin typeface="Roboto"/>
                <a:ea typeface="Roboto"/>
                <a:cs typeface="Roboto"/>
                <a:sym typeface="Roboto"/>
              </a:rPr>
              <a:t>Les langages de conception</a:t>
            </a:r>
            <a:endParaRPr sz="2700"/>
          </a:p>
        </p:txBody>
      </p:sp>
      <p:sp>
        <p:nvSpPr>
          <p:cNvPr id="408" name="Google Shape;408;p48"/>
          <p:cNvSpPr txBox="1"/>
          <p:nvPr/>
        </p:nvSpPr>
        <p:spPr>
          <a:xfrm>
            <a:off x="7528425" y="4744500"/>
            <a:ext cx="5739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a:t>
            </a:r>
            <a:endParaRPr sz="1800">
              <a:solidFill>
                <a:schemeClr val="dk1"/>
              </a:solidFill>
            </a:endParaRPr>
          </a:p>
        </p:txBody>
      </p:sp>
      <p:pic>
        <p:nvPicPr>
          <p:cNvPr id="409" name="Google Shape;409;p48"/>
          <p:cNvPicPr preferRelativeResize="0"/>
          <p:nvPr/>
        </p:nvPicPr>
        <p:blipFill>
          <a:blip r:embed="rId3">
            <a:alphaModFix/>
          </a:blip>
          <a:stretch>
            <a:fillRect/>
          </a:stretch>
        </p:blipFill>
        <p:spPr>
          <a:xfrm>
            <a:off x="0" y="1982506"/>
            <a:ext cx="9144002" cy="1178489"/>
          </a:xfrm>
          <a:prstGeom prst="rect">
            <a:avLst/>
          </a:prstGeom>
          <a:noFill/>
          <a:ln>
            <a:noFill/>
          </a:ln>
        </p:spPr>
      </p:pic>
      <p:sp>
        <p:nvSpPr>
          <p:cNvPr id="410" name="Google Shape;410;p48"/>
          <p:cNvSpPr txBox="1"/>
          <p:nvPr/>
        </p:nvSpPr>
        <p:spPr>
          <a:xfrm>
            <a:off x="5458150" y="3467525"/>
            <a:ext cx="3114300" cy="117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411" name="Google Shape;411;p48"/>
          <p:cNvSpPr txBox="1"/>
          <p:nvPr/>
        </p:nvSpPr>
        <p:spPr>
          <a:xfrm>
            <a:off x="5543775" y="3478225"/>
            <a:ext cx="3189300" cy="10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MLD représenté de manière pratique</a:t>
            </a:r>
            <a:endParaRPr sz="1800">
              <a:solidFill>
                <a:schemeClr val="dk1"/>
              </a:solidFill>
            </a:endParaRPr>
          </a:p>
        </p:txBody>
      </p:sp>
      <p:sp>
        <p:nvSpPr>
          <p:cNvPr id="412" name="Google Shape;412;p48"/>
          <p:cNvSpPr txBox="1"/>
          <p:nvPr/>
        </p:nvSpPr>
        <p:spPr>
          <a:xfrm>
            <a:off x="7528425" y="4744500"/>
            <a:ext cx="7710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35</a:t>
            </a:r>
            <a:r>
              <a:rPr lang="fr" sz="1800">
                <a:solidFill>
                  <a:schemeClr val="dk1"/>
                </a:solidFill>
              </a:rPr>
              <a:t>/38</a:t>
            </a:r>
            <a:endParaRPr sz="1800">
              <a:solidFill>
                <a:schemeClr val="dk1"/>
              </a:solidFill>
            </a:endParaRPr>
          </a:p>
        </p:txBody>
      </p:sp>
      <p:sp>
        <p:nvSpPr>
          <p:cNvPr id="413" name="Google Shape;413;p48"/>
          <p:cNvSpPr txBox="1"/>
          <p:nvPr/>
        </p:nvSpPr>
        <p:spPr>
          <a:xfrm>
            <a:off x="8102325" y="136500"/>
            <a:ext cx="1181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000">
                <a:solidFill>
                  <a:schemeClr val="dk2"/>
                </a:solidFill>
              </a:rPr>
              <a:t>2</a:t>
            </a:r>
            <a:r>
              <a:rPr b="1" lang="fr" sz="2000">
                <a:solidFill>
                  <a:schemeClr val="dk2"/>
                </a:solidFill>
              </a:rPr>
              <a:t>/8</a:t>
            </a:r>
            <a:endParaRPr b="1" sz="2000">
              <a:solidFill>
                <a:schemeClr val="dk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9"/>
          <p:cNvSpPr txBox="1"/>
          <p:nvPr>
            <p:ph idx="1" type="body"/>
          </p:nvPr>
        </p:nvSpPr>
        <p:spPr>
          <a:xfrm>
            <a:off x="311700" y="800050"/>
            <a:ext cx="8520600" cy="36588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b="1" lang="fr" sz="3150">
                <a:solidFill>
                  <a:schemeClr val="dk1"/>
                </a:solidFill>
              </a:rPr>
              <a:t>Langages de programmations</a:t>
            </a:r>
            <a:endParaRPr b="1" sz="3150">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ct val="61111"/>
              <a:buFont typeface="Arial"/>
              <a:buNone/>
            </a:pPr>
            <a:r>
              <a:rPr lang="fr"/>
              <a:t>beefington,  u/. (n.d.). Eli5:what is the difference between "compiled vs interpreted ... - reddit. Reddit. </a:t>
            </a:r>
            <a:r>
              <a:rPr lang="fr" u="sng">
                <a:solidFill>
                  <a:schemeClr val="hlink"/>
                </a:solidFill>
                <a:hlinkClick r:id="rId3"/>
              </a:rPr>
              <a:t>https://www.reddit.com/r/explainlikeimfive/comments/3tnrrr/eli5what_is_the_difference_between_compiled_vs/</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fr"/>
              <a:t>pankaj,  pp_. (2022, June 28). Differences between procedural and Object Oriented Programming. GeeksforGeeks. </a:t>
            </a:r>
            <a:r>
              <a:rPr lang="fr" u="sng">
                <a:solidFill>
                  <a:schemeClr val="hlink"/>
                </a:solidFill>
                <a:hlinkClick r:id="rId4"/>
              </a:rPr>
              <a:t>https://www.geeksforgeeks.org/differences-between-procedural-and-object-oriented-programming/</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fr"/>
              <a:t>coll,  anon. (n.d.). 2. A broad look at programming and programming languages¶ colab open the notebook in Colab. 2. A Broad Look at Programming and Programming </a:t>
            </a:r>
            <a:r>
              <a:rPr lang="fr" u="sng">
                <a:solidFill>
                  <a:schemeClr val="hlink"/>
                </a:solidFill>
                <a:hlinkClick r:id="rId5"/>
              </a:rPr>
              <a:t>Languages - Programming with Python for Engineers 1.0 documentation. https://pp4e-book.github.io/chapters/ch2_programming.html</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fr"/>
              <a:t>Aryan, A. (2019, September 30). Functional programming in JavaScript: Toptal®. Toptal Engineering Blog. </a:t>
            </a:r>
            <a:r>
              <a:rPr lang="fr" u="sng">
                <a:solidFill>
                  <a:schemeClr val="hlink"/>
                </a:solidFill>
                <a:hlinkClick r:id="rId6"/>
              </a:rPr>
              <a:t>https://www.toptal.com/javascript/functional-programming-javascript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
        <p:nvSpPr>
          <p:cNvPr id="419" name="Google Shape;419;p49"/>
          <p:cNvSpPr txBox="1"/>
          <p:nvPr>
            <p:ph type="title"/>
          </p:nvPr>
        </p:nvSpPr>
        <p:spPr>
          <a:xfrm>
            <a:off x="0" y="-55950"/>
            <a:ext cx="9144000" cy="572700"/>
          </a:xfrm>
          <a:prstGeom prst="rect">
            <a:avLst/>
          </a:prstGeom>
          <a:solidFill>
            <a:srgbClr val="FFD700"/>
          </a:solidFill>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fr"/>
              <a:t>Sources </a:t>
            </a:r>
            <a:endParaRPr sz="2720"/>
          </a:p>
        </p:txBody>
      </p:sp>
      <p:sp>
        <p:nvSpPr>
          <p:cNvPr id="420" name="Google Shape;420;p49"/>
          <p:cNvSpPr txBox="1"/>
          <p:nvPr/>
        </p:nvSpPr>
        <p:spPr>
          <a:xfrm>
            <a:off x="7528425" y="4744500"/>
            <a:ext cx="7710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36</a:t>
            </a:r>
            <a:r>
              <a:rPr lang="fr" sz="1800">
                <a:solidFill>
                  <a:schemeClr val="dk1"/>
                </a:solidFill>
              </a:rPr>
              <a:t>/38</a:t>
            </a:r>
            <a:endParaRPr sz="1800">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0"/>
          <p:cNvSpPr txBox="1"/>
          <p:nvPr>
            <p:ph idx="1" type="body"/>
          </p:nvPr>
        </p:nvSpPr>
        <p:spPr>
          <a:xfrm>
            <a:off x="311700" y="860975"/>
            <a:ext cx="8520600" cy="3701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fr" sz="1635">
                <a:solidFill>
                  <a:schemeClr val="dk1"/>
                </a:solidFill>
                <a:latin typeface="Roboto"/>
                <a:ea typeface="Roboto"/>
                <a:cs typeface="Roboto"/>
                <a:sym typeface="Roboto"/>
              </a:rPr>
              <a:t>Les formats de données</a:t>
            </a:r>
            <a:endParaRPr b="1" sz="1635">
              <a:solidFill>
                <a:schemeClr val="dk1"/>
              </a:solidFill>
              <a:latin typeface="Roboto"/>
              <a:ea typeface="Roboto"/>
              <a:cs typeface="Roboto"/>
              <a:sym typeface="Roboto"/>
            </a:endParaRPr>
          </a:p>
          <a:p>
            <a:pPr indent="0" lvl="0" marL="0" rtl="0" algn="l">
              <a:spcBef>
                <a:spcPts val="1200"/>
              </a:spcBef>
              <a:spcAft>
                <a:spcPts val="0"/>
              </a:spcAft>
              <a:buNone/>
            </a:pPr>
            <a:r>
              <a:rPr lang="fr" sz="1400">
                <a:solidFill>
                  <a:schemeClr val="dk1"/>
                </a:solidFill>
              </a:rPr>
              <a:t>Format de données ; Wikipedia ;  </a:t>
            </a:r>
            <a:r>
              <a:rPr lang="fr" sz="1400" u="sng">
                <a:solidFill>
                  <a:schemeClr val="hlink"/>
                </a:solidFill>
                <a:hlinkClick r:id="rId3"/>
              </a:rPr>
              <a:t>https://fr.wikipedia.org/wiki/Format_de_donn%C3%A9es</a:t>
            </a:r>
            <a:r>
              <a:rPr lang="fr" sz="1400">
                <a:solidFill>
                  <a:schemeClr val="dk1"/>
                </a:solidFill>
              </a:rPr>
              <a:t> </a:t>
            </a:r>
            <a:endParaRPr sz="1400">
              <a:solidFill>
                <a:schemeClr val="dk1"/>
              </a:solidFill>
            </a:endParaRPr>
          </a:p>
          <a:p>
            <a:pPr indent="0" lvl="0" marL="0" rtl="0" algn="l">
              <a:spcBef>
                <a:spcPts val="1200"/>
              </a:spcBef>
              <a:spcAft>
                <a:spcPts val="0"/>
              </a:spcAft>
              <a:buNone/>
            </a:pPr>
            <a:r>
              <a:rPr lang="fr" sz="1400">
                <a:solidFill>
                  <a:schemeClr val="dk1"/>
                </a:solidFill>
              </a:rPr>
              <a:t>OpenAI. (2023). ChatGPT. Formats de données en informatique définition ; définition YAML ; définition JSON ; définition XML ; Différences entre YAML JSON et XML ; Quand est-ce qu’on utilise XML ; Quand est-ce qu’on utilise JSON ;  Quand est-ce qu’on utilise YAML. </a:t>
            </a:r>
            <a:r>
              <a:rPr lang="fr" sz="1400" u="sng">
                <a:solidFill>
                  <a:schemeClr val="hlink"/>
                </a:solidFill>
                <a:hlinkClick r:id="rId4"/>
              </a:rPr>
              <a:t>https://chat.openai.com/</a:t>
            </a:r>
            <a:r>
              <a:rPr lang="fr" sz="1400">
                <a:solidFill>
                  <a:schemeClr val="dk1"/>
                </a:solidFill>
              </a:rPr>
              <a:t> </a:t>
            </a:r>
            <a:endParaRPr sz="1400">
              <a:solidFill>
                <a:schemeClr val="dk1"/>
              </a:solidFill>
            </a:endParaRPr>
          </a:p>
          <a:p>
            <a:pPr indent="0" lvl="0" marL="0" rtl="0" algn="l">
              <a:spcBef>
                <a:spcPts val="1200"/>
              </a:spcBef>
              <a:spcAft>
                <a:spcPts val="0"/>
              </a:spcAft>
              <a:buNone/>
            </a:pPr>
            <a:r>
              <a:rPr lang="fr" sz="1400">
                <a:solidFill>
                  <a:schemeClr val="dk1"/>
                </a:solidFill>
              </a:rPr>
              <a:t>Manipuler des données JSON ; mdn web docs ; </a:t>
            </a:r>
            <a:r>
              <a:rPr lang="fr" sz="1400" u="sng">
                <a:solidFill>
                  <a:schemeClr val="hlink"/>
                </a:solidFill>
                <a:hlinkClick r:id="rId5"/>
              </a:rPr>
              <a:t>https://developer.mozilla.org/fr/docs/Learn/JavaScript/Objects/JSON</a:t>
            </a:r>
            <a:r>
              <a:rPr lang="fr" sz="1400">
                <a:solidFill>
                  <a:schemeClr val="dk1"/>
                </a:solidFill>
              </a:rPr>
              <a:t> </a:t>
            </a:r>
            <a:endParaRPr sz="1400">
              <a:solidFill>
                <a:schemeClr val="dk1"/>
              </a:solidFill>
            </a:endParaRPr>
          </a:p>
          <a:p>
            <a:pPr indent="0" lvl="0" marL="0" rtl="0" algn="l">
              <a:spcBef>
                <a:spcPts val="1200"/>
              </a:spcBef>
              <a:spcAft>
                <a:spcPts val="0"/>
              </a:spcAft>
              <a:buNone/>
            </a:pPr>
            <a:r>
              <a:rPr lang="fr" sz="1400">
                <a:solidFill>
                  <a:schemeClr val="dk1"/>
                </a:solidFill>
              </a:rPr>
              <a:t>Techno-science.net ;</a:t>
            </a:r>
            <a:r>
              <a:rPr lang="fr" sz="1400"/>
              <a:t> </a:t>
            </a:r>
            <a:r>
              <a:rPr lang="fr" sz="1400" u="sng">
                <a:solidFill>
                  <a:schemeClr val="hlink"/>
                </a:solidFill>
                <a:hlinkClick r:id="rId6"/>
              </a:rPr>
              <a:t>https://www.techno-science.net/definition/658.html</a:t>
            </a:r>
            <a:r>
              <a:rPr lang="fr" sz="1400"/>
              <a:t>  </a:t>
            </a:r>
            <a:endParaRPr sz="1400"/>
          </a:p>
          <a:p>
            <a:pPr indent="0" lvl="0" marL="0" rtl="0" algn="l">
              <a:spcBef>
                <a:spcPts val="1200"/>
              </a:spcBef>
              <a:spcAft>
                <a:spcPts val="0"/>
              </a:spcAft>
              <a:buNone/>
            </a:pPr>
            <a:r>
              <a:rPr lang="fr" sz="1400">
                <a:solidFill>
                  <a:schemeClr val="dk1"/>
                </a:solidFill>
              </a:rPr>
              <a:t>Romain Frutos, (8 décembre 2023), Un guide complet sur les formats de données structurées : JSON, XML, YAML et CSV ; </a:t>
            </a:r>
            <a:r>
              <a:rPr lang="fr" sz="1400" u="sng">
                <a:solidFill>
                  <a:schemeClr val="hlink"/>
                </a:solidFill>
                <a:hlinkClick r:id="rId7"/>
              </a:rPr>
              <a:t>https://talks.freelancerepublik.com/donnes-structurees-json-xml-csv-yaml/</a:t>
            </a:r>
            <a:endParaRPr sz="1400"/>
          </a:p>
          <a:p>
            <a:pPr indent="0" lvl="0" marL="0" rtl="0" algn="l">
              <a:spcBef>
                <a:spcPts val="1200"/>
              </a:spcBef>
              <a:spcAft>
                <a:spcPts val="1200"/>
              </a:spcAft>
              <a:buNone/>
            </a:pPr>
            <a:r>
              <a:rPr lang="fr" sz="1400">
                <a:solidFill>
                  <a:schemeClr val="dk1"/>
                </a:solidFill>
              </a:rPr>
              <a:t>CANTALOUBE J. (2018) , Eduscol ; TP1 : CSV, XML, JSON; </a:t>
            </a:r>
            <a:r>
              <a:rPr lang="fr" sz="1400" u="sng">
                <a:solidFill>
                  <a:schemeClr val="hlink"/>
                </a:solidFill>
                <a:hlinkClick r:id="rId8"/>
              </a:rPr>
              <a:t>https://eduscol.education.fr/sti/sites/eduscol.education.fr.sti/files/ressources/pedagogiques/9734/9734-1-les-formats-csv-xml-json.pdf</a:t>
            </a:r>
            <a:endParaRPr/>
          </a:p>
        </p:txBody>
      </p:sp>
      <p:sp>
        <p:nvSpPr>
          <p:cNvPr id="426" name="Google Shape;426;p50"/>
          <p:cNvSpPr txBox="1"/>
          <p:nvPr>
            <p:ph type="title"/>
          </p:nvPr>
        </p:nvSpPr>
        <p:spPr>
          <a:xfrm>
            <a:off x="0" y="96450"/>
            <a:ext cx="9144000" cy="572700"/>
          </a:xfrm>
          <a:prstGeom prst="rect">
            <a:avLst/>
          </a:prstGeom>
          <a:solidFill>
            <a:srgbClr val="FFD700"/>
          </a:solidFill>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fr"/>
              <a:t>Sources </a:t>
            </a:r>
            <a:endParaRPr sz="2720"/>
          </a:p>
        </p:txBody>
      </p:sp>
      <p:sp>
        <p:nvSpPr>
          <p:cNvPr id="427" name="Google Shape;427;p50"/>
          <p:cNvSpPr txBox="1"/>
          <p:nvPr/>
        </p:nvSpPr>
        <p:spPr>
          <a:xfrm>
            <a:off x="7528425" y="4744500"/>
            <a:ext cx="5739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a:t>
            </a:r>
            <a:endParaRPr sz="1800">
              <a:solidFill>
                <a:schemeClr val="dk1"/>
              </a:solidFill>
            </a:endParaRPr>
          </a:p>
        </p:txBody>
      </p:sp>
      <p:sp>
        <p:nvSpPr>
          <p:cNvPr id="428" name="Google Shape;428;p50"/>
          <p:cNvSpPr txBox="1"/>
          <p:nvPr/>
        </p:nvSpPr>
        <p:spPr>
          <a:xfrm>
            <a:off x="7528425" y="4744500"/>
            <a:ext cx="7710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37</a:t>
            </a:r>
            <a:r>
              <a:rPr lang="fr" sz="1800">
                <a:solidFill>
                  <a:schemeClr val="dk1"/>
                </a:solidFill>
              </a:rPr>
              <a:t>/38</a:t>
            </a:r>
            <a:endParaRPr sz="1800">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1"/>
          <p:cNvSpPr txBox="1"/>
          <p:nvPr>
            <p:ph idx="1" type="body"/>
          </p:nvPr>
        </p:nvSpPr>
        <p:spPr>
          <a:xfrm>
            <a:off x="311700" y="727750"/>
            <a:ext cx="8520600" cy="37887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b="1" lang="fr" sz="1400">
                <a:solidFill>
                  <a:schemeClr val="dk1"/>
                </a:solidFill>
                <a:latin typeface="Roboto"/>
                <a:ea typeface="Roboto"/>
                <a:cs typeface="Roboto"/>
                <a:sym typeface="Roboto"/>
              </a:rPr>
              <a:t>Les langages de conception</a:t>
            </a:r>
            <a:endParaRPr b="1" sz="1400">
              <a:solidFill>
                <a:schemeClr val="dk1"/>
              </a:solidFill>
              <a:latin typeface="Roboto"/>
              <a:ea typeface="Roboto"/>
              <a:cs typeface="Roboto"/>
              <a:sym typeface="Roboto"/>
            </a:endParaRPr>
          </a:p>
          <a:p>
            <a:pPr indent="0" lvl="0" marL="0" rtl="0" algn="l">
              <a:lnSpc>
                <a:spcPct val="100000"/>
              </a:lnSpc>
              <a:spcBef>
                <a:spcPts val="1200"/>
              </a:spcBef>
              <a:spcAft>
                <a:spcPts val="0"/>
              </a:spcAft>
              <a:buNone/>
            </a:pPr>
            <a:r>
              <a:t/>
            </a:r>
            <a:endParaRPr b="1" sz="400">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rPr b="1" lang="fr" sz="1000">
                <a:solidFill>
                  <a:schemeClr val="dk1"/>
                </a:solidFill>
              </a:rPr>
              <a:t>-UML</a:t>
            </a:r>
            <a:endParaRPr b="1" sz="1000">
              <a:solidFill>
                <a:schemeClr val="dk1"/>
              </a:solidFill>
            </a:endParaRPr>
          </a:p>
          <a:p>
            <a:pPr indent="0" lvl="0" marL="0" rtl="0" algn="l">
              <a:lnSpc>
                <a:spcPct val="100000"/>
              </a:lnSpc>
              <a:spcBef>
                <a:spcPts val="500"/>
              </a:spcBef>
              <a:spcAft>
                <a:spcPts val="0"/>
              </a:spcAft>
              <a:buClr>
                <a:schemeClr val="dk1"/>
              </a:buClr>
              <a:buSzPts val="1100"/>
              <a:buFont typeface="Arial"/>
              <a:buNone/>
            </a:pPr>
            <a:r>
              <a:rPr lang="fr" sz="1000">
                <a:solidFill>
                  <a:schemeClr val="dk1"/>
                </a:solidFill>
              </a:rPr>
              <a:t>Outils UML : Lucidchart </a:t>
            </a:r>
            <a:r>
              <a:rPr lang="fr" sz="1000" u="sng">
                <a:solidFill>
                  <a:schemeClr val="accent5"/>
                </a:solidFill>
                <a:hlinkClick r:id="rId3">
                  <a:extLst>
                    <a:ext uri="{A12FA001-AC4F-418D-AE19-62706E023703}">
                      <ahyp:hlinkClr val="tx"/>
                    </a:ext>
                  </a:extLst>
                </a:hlinkClick>
              </a:rPr>
              <a:t>https://www.lucidchart.com/</a:t>
            </a:r>
            <a:endParaRPr sz="1000">
              <a:solidFill>
                <a:schemeClr val="dk1"/>
              </a:solidFill>
            </a:endParaRPr>
          </a:p>
          <a:p>
            <a:pPr indent="0" lvl="0" marL="0" rtl="0" algn="l">
              <a:lnSpc>
                <a:spcPct val="100000"/>
              </a:lnSpc>
              <a:spcBef>
                <a:spcPts val="500"/>
              </a:spcBef>
              <a:spcAft>
                <a:spcPts val="0"/>
              </a:spcAft>
              <a:buNone/>
            </a:pPr>
            <a:r>
              <a:rPr lang="fr" sz="1000">
                <a:solidFill>
                  <a:schemeClr val="dk1"/>
                </a:solidFill>
              </a:rPr>
              <a:t>Sources : </a:t>
            </a:r>
            <a:endParaRPr sz="1000">
              <a:solidFill>
                <a:schemeClr val="dk1"/>
              </a:solidFill>
            </a:endParaRPr>
          </a:p>
          <a:p>
            <a:pPr indent="0" lvl="0" marL="0" rtl="0" algn="l">
              <a:lnSpc>
                <a:spcPct val="100000"/>
              </a:lnSpc>
              <a:spcBef>
                <a:spcPts val="500"/>
              </a:spcBef>
              <a:spcAft>
                <a:spcPts val="0"/>
              </a:spcAft>
              <a:buNone/>
            </a:pPr>
            <a:r>
              <a:rPr lang="fr" sz="1000">
                <a:solidFill>
                  <a:schemeClr val="dk1"/>
                </a:solidFill>
              </a:rPr>
              <a:t>Lucidchart:</a:t>
            </a:r>
            <a:r>
              <a:rPr lang="fr" sz="1000">
                <a:solidFill>
                  <a:srgbClr val="282C33"/>
                </a:solidFill>
                <a:uFill>
                  <a:noFill/>
                </a:uFill>
                <a:hlinkClick r:id="rId4">
                  <a:extLst>
                    <a:ext uri="{A12FA001-AC4F-418D-AE19-62706E023703}">
                      <ahyp:hlinkClr val="tx"/>
                    </a:ext>
                  </a:extLst>
                </a:hlinkClick>
              </a:rPr>
              <a:t> </a:t>
            </a:r>
            <a:r>
              <a:rPr lang="fr" sz="1000" u="sng">
                <a:solidFill>
                  <a:schemeClr val="hlink"/>
                </a:solidFill>
                <a:hlinkClick r:id="rId5"/>
              </a:rPr>
              <a:t>https://www.lucidchart.com/pages/fr/langage-uml</a:t>
            </a:r>
            <a:endParaRPr sz="1000" u="sng">
              <a:solidFill>
                <a:schemeClr val="hlink"/>
              </a:solidFill>
            </a:endParaRPr>
          </a:p>
          <a:p>
            <a:pPr indent="0" lvl="0" marL="0" rtl="0" algn="l">
              <a:lnSpc>
                <a:spcPct val="100000"/>
              </a:lnSpc>
              <a:spcBef>
                <a:spcPts val="500"/>
              </a:spcBef>
              <a:spcAft>
                <a:spcPts val="0"/>
              </a:spcAft>
              <a:buNone/>
            </a:pPr>
            <a:r>
              <a:rPr lang="fr" sz="1000">
                <a:solidFill>
                  <a:srgbClr val="212529"/>
                </a:solidFill>
                <a:highlight>
                  <a:srgbClr val="FFFFFF"/>
                </a:highlight>
              </a:rPr>
              <a:t>Louis Vandevelde </a:t>
            </a:r>
            <a:r>
              <a:rPr lang="fr" sz="1000" u="sng">
                <a:solidFill>
                  <a:schemeClr val="hlink"/>
                </a:solidFill>
              </a:rPr>
              <a:t>https://louisvandevelde.be/index.php?dos=my&amp;fic=meris#:~:text=Le%20MCD%20permet%20de%20repr%C3%A9senter,l'information%20statique%20et%20durable.</a:t>
            </a:r>
            <a:endParaRPr sz="1000" u="sng">
              <a:solidFill>
                <a:schemeClr val="hlink"/>
              </a:solidFill>
            </a:endParaRPr>
          </a:p>
          <a:p>
            <a:pPr indent="0" lvl="0" marL="0" rtl="0" algn="l">
              <a:lnSpc>
                <a:spcPct val="100000"/>
              </a:lnSpc>
              <a:spcBef>
                <a:spcPts val="500"/>
              </a:spcBef>
              <a:spcAft>
                <a:spcPts val="0"/>
              </a:spcAft>
              <a:buClr>
                <a:schemeClr val="dk1"/>
              </a:buClr>
              <a:buSzPts val="1100"/>
              <a:buFont typeface="Arial"/>
              <a:buNone/>
            </a:pPr>
            <a:r>
              <a:t/>
            </a:r>
            <a:endParaRPr sz="1000" u="sng">
              <a:solidFill>
                <a:schemeClr val="hlink"/>
              </a:solidFill>
            </a:endParaRPr>
          </a:p>
          <a:p>
            <a:pPr indent="0" lvl="0" marL="0" rtl="0" algn="l">
              <a:lnSpc>
                <a:spcPct val="100000"/>
              </a:lnSpc>
              <a:spcBef>
                <a:spcPts val="500"/>
              </a:spcBef>
              <a:spcAft>
                <a:spcPts val="0"/>
              </a:spcAft>
              <a:buNone/>
            </a:pPr>
            <a:r>
              <a:rPr b="1" lang="fr" sz="1000">
                <a:solidFill>
                  <a:srgbClr val="202122"/>
                </a:solidFill>
              </a:rPr>
              <a:t>-Merise</a:t>
            </a:r>
            <a:endParaRPr b="1" sz="1000">
              <a:solidFill>
                <a:srgbClr val="202122"/>
              </a:solidFill>
            </a:endParaRPr>
          </a:p>
          <a:p>
            <a:pPr indent="0" lvl="0" marL="0" rtl="0" algn="l">
              <a:lnSpc>
                <a:spcPct val="100000"/>
              </a:lnSpc>
              <a:spcBef>
                <a:spcPts val="500"/>
              </a:spcBef>
              <a:spcAft>
                <a:spcPts val="0"/>
              </a:spcAft>
              <a:buNone/>
            </a:pPr>
            <a:r>
              <a:rPr lang="fr" sz="1000">
                <a:solidFill>
                  <a:schemeClr val="dk1"/>
                </a:solidFill>
              </a:rPr>
              <a:t>Outil MCD : Draw Io:</a:t>
            </a:r>
            <a:r>
              <a:rPr lang="fr" sz="1000">
                <a:solidFill>
                  <a:schemeClr val="dk1"/>
                </a:solidFill>
                <a:uFill>
                  <a:noFill/>
                </a:uFill>
                <a:hlinkClick r:id="rId6">
                  <a:extLst>
                    <a:ext uri="{A12FA001-AC4F-418D-AE19-62706E023703}">
                      <ahyp:hlinkClr val="tx"/>
                    </a:ext>
                  </a:extLst>
                </a:hlinkClick>
              </a:rPr>
              <a:t> </a:t>
            </a:r>
            <a:r>
              <a:rPr lang="fr" sz="1000" u="sng">
                <a:solidFill>
                  <a:schemeClr val="hlink"/>
                </a:solidFill>
                <a:hlinkClick r:id="rId7"/>
              </a:rPr>
              <a:t>https://www.drawio.com/</a:t>
            </a:r>
            <a:endParaRPr sz="1000" u="sng">
              <a:solidFill>
                <a:schemeClr val="hlink"/>
              </a:solidFill>
            </a:endParaRPr>
          </a:p>
          <a:p>
            <a:pPr indent="0" lvl="0" marL="0" rtl="0" algn="l">
              <a:lnSpc>
                <a:spcPct val="100000"/>
              </a:lnSpc>
              <a:spcBef>
                <a:spcPts val="500"/>
              </a:spcBef>
              <a:spcAft>
                <a:spcPts val="0"/>
              </a:spcAft>
              <a:buNone/>
            </a:pPr>
            <a:r>
              <a:rPr lang="fr" sz="1000">
                <a:solidFill>
                  <a:schemeClr val="dk1"/>
                </a:solidFill>
              </a:rPr>
              <a:t>Sources :</a:t>
            </a:r>
            <a:endParaRPr sz="1000">
              <a:solidFill>
                <a:schemeClr val="dk1"/>
              </a:solidFill>
            </a:endParaRPr>
          </a:p>
          <a:p>
            <a:pPr indent="0" lvl="0" marL="0" rtl="0" algn="l">
              <a:lnSpc>
                <a:spcPct val="100000"/>
              </a:lnSpc>
              <a:spcBef>
                <a:spcPts val="500"/>
              </a:spcBef>
              <a:spcAft>
                <a:spcPts val="0"/>
              </a:spcAft>
              <a:buNone/>
            </a:pPr>
            <a:r>
              <a:rPr lang="fr" sz="1000">
                <a:solidFill>
                  <a:schemeClr val="dk1"/>
                </a:solidFill>
              </a:rPr>
              <a:t>Wikipedia:</a:t>
            </a:r>
            <a:r>
              <a:rPr lang="fr" sz="1000">
                <a:solidFill>
                  <a:schemeClr val="dk1"/>
                </a:solidFill>
                <a:uFill>
                  <a:noFill/>
                </a:uFill>
                <a:hlinkClick r:id="rId8">
                  <a:extLst>
                    <a:ext uri="{A12FA001-AC4F-418D-AE19-62706E023703}">
                      <ahyp:hlinkClr val="tx"/>
                    </a:ext>
                  </a:extLst>
                </a:hlinkClick>
              </a:rPr>
              <a:t> </a:t>
            </a:r>
            <a:r>
              <a:rPr lang="fr" sz="1000" u="sng">
                <a:solidFill>
                  <a:schemeClr val="hlink"/>
                </a:solidFill>
                <a:hlinkClick r:id="rId9"/>
              </a:rPr>
              <a:t>https://fr.wikipedia.org/wiki/Merise_(informatique)</a:t>
            </a:r>
            <a:endParaRPr sz="1000" u="sng">
              <a:solidFill>
                <a:schemeClr val="hlink"/>
              </a:solidFill>
            </a:endParaRPr>
          </a:p>
          <a:p>
            <a:pPr indent="0" lvl="0" marL="0" rtl="0" algn="l">
              <a:lnSpc>
                <a:spcPct val="100000"/>
              </a:lnSpc>
              <a:spcBef>
                <a:spcPts val="500"/>
              </a:spcBef>
              <a:spcAft>
                <a:spcPts val="0"/>
              </a:spcAft>
              <a:buNone/>
            </a:pPr>
            <a:r>
              <a:rPr lang="fr" sz="1000">
                <a:solidFill>
                  <a:schemeClr val="dk1"/>
                </a:solidFill>
              </a:rPr>
              <a:t>Editions ENI:</a:t>
            </a:r>
            <a:r>
              <a:rPr lang="fr" sz="1000">
                <a:solidFill>
                  <a:schemeClr val="dk1"/>
                </a:solidFill>
                <a:uFill>
                  <a:noFill/>
                </a:uFill>
                <a:hlinkClick r:id="rId10">
                  <a:extLst>
                    <a:ext uri="{A12FA001-AC4F-418D-AE19-62706E023703}">
                      <ahyp:hlinkClr val="tx"/>
                    </a:ext>
                  </a:extLst>
                </a:hlinkClick>
              </a:rPr>
              <a:t> </a:t>
            </a:r>
            <a:r>
              <a:rPr lang="fr" sz="1000" u="sng">
                <a:solidFill>
                  <a:schemeClr val="hlink"/>
                </a:solidFill>
                <a:hlinkClick r:id="rId11"/>
              </a:rPr>
              <a:t>https://www.editions-eni.fr/livre/merise-guide-pratique-3e-edition-modelisation-des-donnees-et-des-traitements-manipulations-avec-le-langage-sql-9782409015342/presentation-de-la-methode-merise</a:t>
            </a:r>
            <a:endParaRPr sz="1000" u="sng">
              <a:solidFill>
                <a:schemeClr val="hlink"/>
              </a:solidFill>
            </a:endParaRPr>
          </a:p>
          <a:p>
            <a:pPr indent="0" lvl="0" marL="0" rtl="0" algn="l">
              <a:lnSpc>
                <a:spcPct val="100000"/>
              </a:lnSpc>
              <a:spcBef>
                <a:spcPts val="500"/>
              </a:spcBef>
              <a:spcAft>
                <a:spcPts val="0"/>
              </a:spcAft>
              <a:buNone/>
            </a:pPr>
            <a:r>
              <a:rPr lang="fr" sz="1000">
                <a:solidFill>
                  <a:schemeClr val="dk1"/>
                </a:solidFill>
              </a:rPr>
              <a:t>Prospection Ciblee:</a:t>
            </a:r>
            <a:r>
              <a:rPr lang="fr" sz="1000">
                <a:solidFill>
                  <a:schemeClr val="dk1"/>
                </a:solidFill>
                <a:uFill>
                  <a:noFill/>
                </a:uFill>
                <a:hlinkClick r:id="rId12">
                  <a:extLst>
                    <a:ext uri="{A12FA001-AC4F-418D-AE19-62706E023703}">
                      <ahyp:hlinkClr val="tx"/>
                    </a:ext>
                  </a:extLst>
                </a:hlinkClick>
              </a:rPr>
              <a:t> </a:t>
            </a:r>
            <a:r>
              <a:rPr lang="fr" sz="1000" u="sng">
                <a:solidFill>
                  <a:schemeClr val="hlink"/>
                </a:solidFill>
                <a:hlinkClick r:id="rId13"/>
              </a:rPr>
              <a:t>https://www.prospection-ciblee.com/mcd-modele-conceptuel-de-donnees-base-de-donnees/</a:t>
            </a:r>
            <a:endParaRPr sz="1000" u="sng">
              <a:solidFill>
                <a:schemeClr val="hlink"/>
              </a:solidFill>
            </a:endParaRPr>
          </a:p>
          <a:p>
            <a:pPr indent="0" lvl="0" marL="0" rtl="0" algn="l">
              <a:lnSpc>
                <a:spcPct val="100000"/>
              </a:lnSpc>
              <a:spcBef>
                <a:spcPts val="500"/>
              </a:spcBef>
              <a:spcAft>
                <a:spcPts val="500"/>
              </a:spcAft>
              <a:buNone/>
            </a:pPr>
            <a:r>
              <a:rPr lang="fr" sz="1000">
                <a:solidFill>
                  <a:schemeClr val="dk1"/>
                </a:solidFill>
              </a:rPr>
              <a:t>Base de Donnees.com:</a:t>
            </a:r>
            <a:r>
              <a:rPr lang="fr" sz="1000">
                <a:solidFill>
                  <a:schemeClr val="dk1"/>
                </a:solidFill>
                <a:uFill>
                  <a:noFill/>
                </a:uFill>
                <a:hlinkClick r:id="rId14">
                  <a:extLst>
                    <a:ext uri="{A12FA001-AC4F-418D-AE19-62706E023703}">
                      <ahyp:hlinkClr val="tx"/>
                    </a:ext>
                  </a:extLst>
                </a:hlinkClick>
              </a:rPr>
              <a:t> </a:t>
            </a:r>
            <a:r>
              <a:rPr lang="fr" sz="1000" u="sng">
                <a:solidFill>
                  <a:schemeClr val="hlink"/>
                </a:solidFill>
                <a:hlinkClick r:id="rId15"/>
              </a:rPr>
              <a:t>https://www.base-de-donnees.com/mld/?utm_content=cmp-true</a:t>
            </a:r>
            <a:endParaRPr sz="1000"/>
          </a:p>
        </p:txBody>
      </p:sp>
      <p:sp>
        <p:nvSpPr>
          <p:cNvPr id="434" name="Google Shape;434;p51"/>
          <p:cNvSpPr txBox="1"/>
          <p:nvPr>
            <p:ph type="title"/>
          </p:nvPr>
        </p:nvSpPr>
        <p:spPr>
          <a:xfrm>
            <a:off x="0" y="96450"/>
            <a:ext cx="9144000" cy="572700"/>
          </a:xfrm>
          <a:prstGeom prst="rect">
            <a:avLst/>
          </a:prstGeom>
          <a:solidFill>
            <a:srgbClr val="FFD700"/>
          </a:solidFill>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fr"/>
              <a:t>Sources </a:t>
            </a:r>
            <a:endParaRPr sz="2720"/>
          </a:p>
        </p:txBody>
      </p:sp>
      <p:sp>
        <p:nvSpPr>
          <p:cNvPr id="435" name="Google Shape;435;p51"/>
          <p:cNvSpPr txBox="1"/>
          <p:nvPr/>
        </p:nvSpPr>
        <p:spPr>
          <a:xfrm>
            <a:off x="7528425" y="4744500"/>
            <a:ext cx="5739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a:t>
            </a:r>
            <a:endParaRPr sz="1800">
              <a:solidFill>
                <a:schemeClr val="dk1"/>
              </a:solidFill>
            </a:endParaRPr>
          </a:p>
        </p:txBody>
      </p:sp>
      <p:sp>
        <p:nvSpPr>
          <p:cNvPr id="436" name="Google Shape;436;p51"/>
          <p:cNvSpPr txBox="1"/>
          <p:nvPr/>
        </p:nvSpPr>
        <p:spPr>
          <a:xfrm>
            <a:off x="7528425" y="4744500"/>
            <a:ext cx="7710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38/38</a:t>
            </a:r>
            <a:endParaRPr sz="1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idx="4294967295" type="title"/>
          </p:nvPr>
        </p:nvSpPr>
        <p:spPr>
          <a:xfrm>
            <a:off x="0" y="-55950"/>
            <a:ext cx="9144000" cy="823200"/>
          </a:xfrm>
          <a:prstGeom prst="rect">
            <a:avLst/>
          </a:prstGeom>
          <a:solidFill>
            <a:srgbClr val="FFD800"/>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lang="fr" sz="2720"/>
              <a:t>1.1 Les paradigmes de programmation</a:t>
            </a:r>
            <a:endParaRPr sz="2720"/>
          </a:p>
        </p:txBody>
      </p:sp>
      <p:pic>
        <p:nvPicPr>
          <p:cNvPr id="88" name="Google Shape;88;p16"/>
          <p:cNvPicPr preferRelativeResize="0"/>
          <p:nvPr/>
        </p:nvPicPr>
        <p:blipFill>
          <a:blip r:embed="rId3">
            <a:alphaModFix/>
          </a:blip>
          <a:stretch>
            <a:fillRect/>
          </a:stretch>
        </p:blipFill>
        <p:spPr>
          <a:xfrm>
            <a:off x="0" y="995850"/>
            <a:ext cx="9144003" cy="3556050"/>
          </a:xfrm>
          <a:prstGeom prst="rect">
            <a:avLst/>
          </a:prstGeom>
          <a:noFill/>
          <a:ln>
            <a:noFill/>
          </a:ln>
        </p:spPr>
      </p:pic>
      <p:sp>
        <p:nvSpPr>
          <p:cNvPr id="89" name="Google Shape;89;p16"/>
          <p:cNvSpPr txBox="1"/>
          <p:nvPr/>
        </p:nvSpPr>
        <p:spPr>
          <a:xfrm>
            <a:off x="7528425" y="4744500"/>
            <a:ext cx="7107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3</a:t>
            </a:r>
            <a:r>
              <a:rPr lang="fr" sz="1800">
                <a:solidFill>
                  <a:schemeClr val="dk1"/>
                </a:solidFill>
              </a:rPr>
              <a:t>/38</a:t>
            </a:r>
            <a:endParaRPr sz="1800">
              <a:solidFill>
                <a:schemeClr val="dk1"/>
              </a:solidFill>
            </a:endParaRPr>
          </a:p>
        </p:txBody>
      </p:sp>
      <p:sp>
        <p:nvSpPr>
          <p:cNvPr id="90" name="Google Shape;90;p16"/>
          <p:cNvSpPr txBox="1"/>
          <p:nvPr/>
        </p:nvSpPr>
        <p:spPr>
          <a:xfrm>
            <a:off x="8118975" y="191125"/>
            <a:ext cx="7134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2"/>
                </a:solidFill>
              </a:rPr>
              <a:t>1/2</a:t>
            </a: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idx="4294967295" type="title"/>
          </p:nvPr>
        </p:nvSpPr>
        <p:spPr>
          <a:xfrm>
            <a:off x="0" y="-55950"/>
            <a:ext cx="9144000" cy="823200"/>
          </a:xfrm>
          <a:prstGeom prst="rect">
            <a:avLst/>
          </a:prstGeom>
          <a:solidFill>
            <a:srgbClr val="FFD800"/>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lang="fr" sz="2720"/>
              <a:t>1</a:t>
            </a:r>
            <a:r>
              <a:rPr lang="fr" sz="2720"/>
              <a:t>.2. Niveau de langage</a:t>
            </a:r>
            <a:endParaRPr sz="2720"/>
          </a:p>
        </p:txBody>
      </p:sp>
      <p:pic>
        <p:nvPicPr>
          <p:cNvPr id="96" name="Google Shape;96;p17"/>
          <p:cNvPicPr preferRelativeResize="0"/>
          <p:nvPr/>
        </p:nvPicPr>
        <p:blipFill>
          <a:blip r:embed="rId3">
            <a:alphaModFix/>
          </a:blip>
          <a:stretch>
            <a:fillRect/>
          </a:stretch>
        </p:blipFill>
        <p:spPr>
          <a:xfrm>
            <a:off x="0" y="1251175"/>
            <a:ext cx="9144003" cy="3180600"/>
          </a:xfrm>
          <a:prstGeom prst="rect">
            <a:avLst/>
          </a:prstGeom>
          <a:noFill/>
          <a:ln>
            <a:noFill/>
          </a:ln>
        </p:spPr>
      </p:pic>
      <p:sp>
        <p:nvSpPr>
          <p:cNvPr id="97" name="Google Shape;97;p17"/>
          <p:cNvSpPr txBox="1"/>
          <p:nvPr/>
        </p:nvSpPr>
        <p:spPr>
          <a:xfrm>
            <a:off x="7528425" y="4744500"/>
            <a:ext cx="7107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4</a:t>
            </a:r>
            <a:r>
              <a:rPr lang="fr" sz="1800">
                <a:solidFill>
                  <a:schemeClr val="dk1"/>
                </a:solidFill>
              </a:rPr>
              <a:t>/38</a:t>
            </a:r>
            <a:endParaRPr sz="1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idx="4294967295" type="title"/>
          </p:nvPr>
        </p:nvSpPr>
        <p:spPr>
          <a:xfrm>
            <a:off x="0" y="-55950"/>
            <a:ext cx="9144000" cy="823200"/>
          </a:xfrm>
          <a:prstGeom prst="rect">
            <a:avLst/>
          </a:prstGeom>
          <a:solidFill>
            <a:srgbClr val="FFD800"/>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lang="fr" sz="2720"/>
              <a:t>1</a:t>
            </a:r>
            <a:r>
              <a:rPr lang="fr" sz="2720"/>
              <a:t>.3 Langages compilés et </a:t>
            </a:r>
            <a:r>
              <a:rPr lang="fr" sz="2720"/>
              <a:t>interprétés</a:t>
            </a:r>
            <a:endParaRPr sz="2720"/>
          </a:p>
        </p:txBody>
      </p:sp>
      <p:pic>
        <p:nvPicPr>
          <p:cNvPr id="103" name="Google Shape;103;p18"/>
          <p:cNvPicPr preferRelativeResize="0"/>
          <p:nvPr/>
        </p:nvPicPr>
        <p:blipFill>
          <a:blip r:embed="rId3">
            <a:alphaModFix/>
          </a:blip>
          <a:stretch>
            <a:fillRect/>
          </a:stretch>
        </p:blipFill>
        <p:spPr>
          <a:xfrm>
            <a:off x="2237096" y="767250"/>
            <a:ext cx="4726330" cy="3968800"/>
          </a:xfrm>
          <a:prstGeom prst="rect">
            <a:avLst/>
          </a:prstGeom>
          <a:noFill/>
          <a:ln>
            <a:noFill/>
          </a:ln>
        </p:spPr>
      </p:pic>
      <p:sp>
        <p:nvSpPr>
          <p:cNvPr id="104" name="Google Shape;104;p18"/>
          <p:cNvSpPr txBox="1"/>
          <p:nvPr/>
        </p:nvSpPr>
        <p:spPr>
          <a:xfrm>
            <a:off x="7528425" y="4744500"/>
            <a:ext cx="7107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5</a:t>
            </a:r>
            <a:r>
              <a:rPr lang="fr" sz="1800">
                <a:solidFill>
                  <a:schemeClr val="dk1"/>
                </a:solidFill>
              </a:rPr>
              <a:t>/38</a:t>
            </a:r>
            <a:endParaRPr sz="18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idx="4294967295" type="title"/>
          </p:nvPr>
        </p:nvSpPr>
        <p:spPr>
          <a:xfrm>
            <a:off x="0" y="-55950"/>
            <a:ext cx="9144000" cy="1011000"/>
          </a:xfrm>
          <a:prstGeom prst="rect">
            <a:avLst/>
          </a:prstGeom>
          <a:solidFill>
            <a:srgbClr val="FFD800"/>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lang="fr" sz="2720"/>
              <a:t>1</a:t>
            </a:r>
            <a:r>
              <a:rPr lang="fr" sz="2720"/>
              <a:t>.4 Langages </a:t>
            </a:r>
            <a:r>
              <a:rPr lang="fr" sz="2720"/>
              <a:t>impératifs</a:t>
            </a:r>
            <a:r>
              <a:rPr lang="fr" sz="2720"/>
              <a:t> </a:t>
            </a:r>
            <a:endParaRPr sz="2720"/>
          </a:p>
          <a:p>
            <a:pPr indent="0" lvl="0" marL="0" rtl="0" algn="ctr">
              <a:spcBef>
                <a:spcPts val="0"/>
              </a:spcBef>
              <a:spcAft>
                <a:spcPts val="0"/>
              </a:spcAft>
              <a:buSzPts val="990"/>
              <a:buNone/>
            </a:pPr>
            <a:r>
              <a:rPr lang="fr" sz="2720"/>
              <a:t>.1 Orienté objet</a:t>
            </a:r>
            <a:endParaRPr sz="2720"/>
          </a:p>
        </p:txBody>
      </p:sp>
      <p:pic>
        <p:nvPicPr>
          <p:cNvPr id="110" name="Google Shape;110;p19"/>
          <p:cNvPicPr preferRelativeResize="0"/>
          <p:nvPr/>
        </p:nvPicPr>
        <p:blipFill>
          <a:blip r:embed="rId3">
            <a:alphaModFix/>
          </a:blip>
          <a:stretch>
            <a:fillRect/>
          </a:stretch>
        </p:blipFill>
        <p:spPr>
          <a:xfrm>
            <a:off x="0" y="1177925"/>
            <a:ext cx="4652700" cy="3547675"/>
          </a:xfrm>
          <a:prstGeom prst="rect">
            <a:avLst/>
          </a:prstGeom>
          <a:noFill/>
          <a:ln>
            <a:noFill/>
          </a:ln>
        </p:spPr>
      </p:pic>
      <p:pic>
        <p:nvPicPr>
          <p:cNvPr id="111" name="Google Shape;111;p19"/>
          <p:cNvPicPr preferRelativeResize="0"/>
          <p:nvPr/>
        </p:nvPicPr>
        <p:blipFill>
          <a:blip r:embed="rId4">
            <a:alphaModFix/>
          </a:blip>
          <a:stretch>
            <a:fillRect/>
          </a:stretch>
        </p:blipFill>
        <p:spPr>
          <a:xfrm>
            <a:off x="4652700" y="916481"/>
            <a:ext cx="4502300" cy="3805944"/>
          </a:xfrm>
          <a:prstGeom prst="rect">
            <a:avLst/>
          </a:prstGeom>
          <a:noFill/>
          <a:ln>
            <a:noFill/>
          </a:ln>
        </p:spPr>
      </p:pic>
      <p:sp>
        <p:nvSpPr>
          <p:cNvPr id="112" name="Google Shape;112;p19"/>
          <p:cNvSpPr txBox="1"/>
          <p:nvPr/>
        </p:nvSpPr>
        <p:spPr>
          <a:xfrm>
            <a:off x="7528425" y="4744500"/>
            <a:ext cx="7107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6</a:t>
            </a:r>
            <a:r>
              <a:rPr lang="fr" sz="1800">
                <a:solidFill>
                  <a:schemeClr val="dk1"/>
                </a:solidFill>
              </a:rPr>
              <a:t>/38</a:t>
            </a:r>
            <a:endParaRPr sz="1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idx="4294967295" type="title"/>
          </p:nvPr>
        </p:nvSpPr>
        <p:spPr>
          <a:xfrm>
            <a:off x="0" y="-55950"/>
            <a:ext cx="9144000" cy="915900"/>
          </a:xfrm>
          <a:prstGeom prst="rect">
            <a:avLst/>
          </a:prstGeom>
          <a:solidFill>
            <a:srgbClr val="FFD800"/>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lang="fr" sz="2720"/>
              <a:t>1</a:t>
            </a:r>
            <a:r>
              <a:rPr lang="fr" sz="2720"/>
              <a:t>.4 Langages </a:t>
            </a:r>
            <a:r>
              <a:rPr lang="fr" sz="2720"/>
              <a:t>impératifs</a:t>
            </a:r>
            <a:r>
              <a:rPr lang="fr" sz="2720"/>
              <a:t> </a:t>
            </a:r>
            <a:endParaRPr sz="2720"/>
          </a:p>
          <a:p>
            <a:pPr indent="0" lvl="0" marL="0" rtl="0" algn="ctr">
              <a:spcBef>
                <a:spcPts val="0"/>
              </a:spcBef>
              <a:spcAft>
                <a:spcPts val="0"/>
              </a:spcAft>
              <a:buSzPts val="990"/>
              <a:buNone/>
            </a:pPr>
            <a:r>
              <a:rPr lang="fr" sz="2720"/>
              <a:t>.2 </a:t>
            </a:r>
            <a:r>
              <a:rPr lang="fr" sz="2720"/>
              <a:t>Procédural</a:t>
            </a:r>
            <a:r>
              <a:rPr lang="fr" sz="2720"/>
              <a:t> et </a:t>
            </a:r>
            <a:r>
              <a:rPr lang="fr" sz="2720"/>
              <a:t>structurel</a:t>
            </a:r>
            <a:endParaRPr sz="2720"/>
          </a:p>
        </p:txBody>
      </p:sp>
      <p:graphicFrame>
        <p:nvGraphicFramePr>
          <p:cNvPr id="118" name="Google Shape;118;p20"/>
          <p:cNvGraphicFramePr/>
          <p:nvPr/>
        </p:nvGraphicFramePr>
        <p:xfrm>
          <a:off x="952500" y="2190750"/>
          <a:ext cx="3000000" cy="3000000"/>
        </p:xfrm>
        <a:graphic>
          <a:graphicData uri="http://schemas.openxmlformats.org/drawingml/2006/table">
            <a:tbl>
              <a:tblPr>
                <a:noFill/>
                <a:tableStyleId>{73CB8A08-B497-4372-89C0-D31623A6210F}</a:tableStyleId>
              </a:tblPr>
              <a:tblGrid>
                <a:gridCol w="3619500"/>
                <a:gridCol w="3619500"/>
              </a:tblGrid>
              <a:tr h="381000">
                <a:tc>
                  <a:txBody>
                    <a:bodyPr/>
                    <a:lstStyle/>
                    <a:p>
                      <a:pPr indent="0" lvl="0" marL="0" rtl="0" algn="l">
                        <a:spcBef>
                          <a:spcPts val="0"/>
                        </a:spcBef>
                        <a:spcAft>
                          <a:spcPts val="0"/>
                        </a:spcAft>
                        <a:buNone/>
                      </a:pPr>
                      <a:r>
                        <a:rPr lang="fr"/>
                        <a:t>Procédural</a:t>
                      </a:r>
                      <a:endParaRPr/>
                    </a:p>
                  </a:txBody>
                  <a:tcPr marT="91425" marB="91425" marR="91425" marL="91425"/>
                </a:tc>
                <a:tc>
                  <a:txBody>
                    <a:bodyPr/>
                    <a:lstStyle/>
                    <a:p>
                      <a:pPr indent="0" lvl="0" marL="0" rtl="0" algn="l">
                        <a:spcBef>
                          <a:spcPts val="0"/>
                        </a:spcBef>
                        <a:spcAft>
                          <a:spcPts val="0"/>
                        </a:spcAft>
                        <a:buNone/>
                      </a:pPr>
                      <a:r>
                        <a:rPr lang="fr"/>
                        <a:t>Structurel</a:t>
                      </a:r>
                      <a:endParaRPr/>
                    </a:p>
                  </a:txBody>
                  <a:tcPr marT="91425" marB="91425" marR="91425" marL="91425"/>
                </a:tc>
              </a:tr>
              <a:tr h="381000">
                <a:tc>
                  <a:txBody>
                    <a:bodyPr/>
                    <a:lstStyle/>
                    <a:p>
                      <a:pPr indent="0" lvl="0" marL="0" rtl="0" algn="l">
                        <a:spcBef>
                          <a:spcPts val="0"/>
                        </a:spcBef>
                        <a:spcAft>
                          <a:spcPts val="0"/>
                        </a:spcAft>
                        <a:buNone/>
                      </a:pPr>
                      <a:r>
                        <a:rPr lang="fr"/>
                        <a:t>Plus facile à compiler ou </a:t>
                      </a:r>
                      <a:r>
                        <a:rPr lang="fr"/>
                        <a:t>interpréter</a:t>
                      </a:r>
                      <a:endParaRPr/>
                    </a:p>
                    <a:p>
                      <a:pPr indent="0" lvl="0" marL="0" rtl="0" algn="l">
                        <a:spcBef>
                          <a:spcPts val="0"/>
                        </a:spcBef>
                        <a:spcAft>
                          <a:spcPts val="0"/>
                        </a:spcAft>
                        <a:buNone/>
                      </a:pPr>
                      <a:r>
                        <a:rPr lang="fr"/>
                        <a:t>Modulaire</a:t>
                      </a:r>
                      <a:endParaRPr/>
                    </a:p>
                    <a:p>
                      <a:pPr indent="0" lvl="0" marL="0" rtl="0" algn="l">
                        <a:spcBef>
                          <a:spcPts val="0"/>
                        </a:spcBef>
                        <a:spcAft>
                          <a:spcPts val="0"/>
                        </a:spcAft>
                        <a:buNone/>
                      </a:pPr>
                      <a:r>
                        <a:rPr lang="fr"/>
                        <a:t>Moins gourmand en mémoire</a:t>
                      </a:r>
                      <a:endParaRPr/>
                    </a:p>
                  </a:txBody>
                  <a:tcPr marT="91425" marB="91425" marR="91425" marL="91425"/>
                </a:tc>
                <a:tc>
                  <a:txBody>
                    <a:bodyPr/>
                    <a:lstStyle/>
                    <a:p>
                      <a:pPr indent="0" lvl="0" marL="0" rtl="0" algn="l">
                        <a:spcBef>
                          <a:spcPts val="0"/>
                        </a:spcBef>
                        <a:spcAft>
                          <a:spcPts val="0"/>
                        </a:spcAft>
                        <a:buNone/>
                      </a:pPr>
                      <a:r>
                        <a:rPr lang="fr"/>
                        <a:t>Plus simple à concevoir et reprendre</a:t>
                      </a:r>
                      <a:endParaRPr/>
                    </a:p>
                    <a:p>
                      <a:pPr indent="0" lvl="0" marL="0" rtl="0" algn="l">
                        <a:spcBef>
                          <a:spcPts val="0"/>
                        </a:spcBef>
                        <a:spcAft>
                          <a:spcPts val="0"/>
                        </a:spcAft>
                        <a:buNone/>
                      </a:pPr>
                      <a:r>
                        <a:rPr lang="fr"/>
                        <a:t>Modulaire</a:t>
                      </a:r>
                      <a:endParaRPr/>
                    </a:p>
                    <a:p>
                      <a:pPr indent="0" lvl="0" marL="0" rtl="0" algn="l">
                        <a:spcBef>
                          <a:spcPts val="0"/>
                        </a:spcBef>
                        <a:spcAft>
                          <a:spcPts val="0"/>
                        </a:spcAft>
                        <a:buNone/>
                      </a:pPr>
                      <a:r>
                        <a:rPr lang="fr"/>
                        <a:t>Pas de Goto (saut d’une ligne à une autre ou d’un bloc à un autre) -&gt; Plus fiable</a:t>
                      </a:r>
                      <a:endParaRPr/>
                    </a:p>
                  </a:txBody>
                  <a:tcPr marT="91425" marB="91425" marR="91425" marL="91425"/>
                </a:tc>
              </a:tr>
            </a:tbl>
          </a:graphicData>
        </a:graphic>
      </p:graphicFrame>
      <p:sp>
        <p:nvSpPr>
          <p:cNvPr id="119" name="Google Shape;119;p20"/>
          <p:cNvSpPr txBox="1"/>
          <p:nvPr/>
        </p:nvSpPr>
        <p:spPr>
          <a:xfrm>
            <a:off x="7528425" y="4744500"/>
            <a:ext cx="7107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7</a:t>
            </a:r>
            <a:r>
              <a:rPr lang="fr" sz="1800">
                <a:solidFill>
                  <a:schemeClr val="dk1"/>
                </a:solidFill>
              </a:rPr>
              <a:t>/38</a:t>
            </a:r>
            <a:endParaRPr sz="1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idx="4294967295" type="title"/>
          </p:nvPr>
        </p:nvSpPr>
        <p:spPr>
          <a:xfrm>
            <a:off x="0" y="-55950"/>
            <a:ext cx="9144000" cy="947700"/>
          </a:xfrm>
          <a:prstGeom prst="rect">
            <a:avLst/>
          </a:prstGeom>
          <a:solidFill>
            <a:srgbClr val="FFD800"/>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lang="fr" sz="2720"/>
              <a:t>1</a:t>
            </a:r>
            <a:r>
              <a:rPr lang="fr" sz="2720"/>
              <a:t>.5 Déclaratifs </a:t>
            </a:r>
            <a:endParaRPr sz="2720"/>
          </a:p>
          <a:p>
            <a:pPr indent="0" lvl="0" marL="0" rtl="0" algn="ctr">
              <a:spcBef>
                <a:spcPts val="0"/>
              </a:spcBef>
              <a:spcAft>
                <a:spcPts val="0"/>
              </a:spcAft>
              <a:buSzPts val="990"/>
              <a:buNone/>
            </a:pPr>
            <a:r>
              <a:rPr lang="fr" sz="2720"/>
              <a:t>.1 Fonctionnel et logique</a:t>
            </a:r>
            <a:endParaRPr sz="2720"/>
          </a:p>
        </p:txBody>
      </p:sp>
      <p:graphicFrame>
        <p:nvGraphicFramePr>
          <p:cNvPr id="125" name="Google Shape;125;p21"/>
          <p:cNvGraphicFramePr/>
          <p:nvPr/>
        </p:nvGraphicFramePr>
        <p:xfrm>
          <a:off x="952500" y="2190750"/>
          <a:ext cx="3000000" cy="3000000"/>
        </p:xfrm>
        <a:graphic>
          <a:graphicData uri="http://schemas.openxmlformats.org/drawingml/2006/table">
            <a:tbl>
              <a:tblPr>
                <a:noFill/>
                <a:tableStyleId>{73CB8A08-B497-4372-89C0-D31623A6210F}</a:tableStyleId>
              </a:tblPr>
              <a:tblGrid>
                <a:gridCol w="3619500"/>
                <a:gridCol w="3619500"/>
              </a:tblGrid>
              <a:tr h="381000">
                <a:tc>
                  <a:txBody>
                    <a:bodyPr/>
                    <a:lstStyle/>
                    <a:p>
                      <a:pPr indent="0" lvl="0" marL="0" rtl="0" algn="l">
                        <a:spcBef>
                          <a:spcPts val="0"/>
                        </a:spcBef>
                        <a:spcAft>
                          <a:spcPts val="0"/>
                        </a:spcAft>
                        <a:buNone/>
                      </a:pPr>
                      <a:r>
                        <a:rPr lang="fr"/>
                        <a:t>Fonctionnel</a:t>
                      </a:r>
                      <a:endParaRPr/>
                    </a:p>
                  </a:txBody>
                  <a:tcPr marT="91425" marB="91425" marR="91425" marL="91425"/>
                </a:tc>
                <a:tc>
                  <a:txBody>
                    <a:bodyPr/>
                    <a:lstStyle/>
                    <a:p>
                      <a:pPr indent="0" lvl="0" marL="0" rtl="0" algn="l">
                        <a:spcBef>
                          <a:spcPts val="0"/>
                        </a:spcBef>
                        <a:spcAft>
                          <a:spcPts val="0"/>
                        </a:spcAft>
                        <a:buNone/>
                      </a:pPr>
                      <a:r>
                        <a:rPr lang="fr"/>
                        <a:t>Logique</a:t>
                      </a:r>
                      <a:endParaRPr/>
                    </a:p>
                  </a:txBody>
                  <a:tcPr marT="91425" marB="91425" marR="91425" marL="91425"/>
                </a:tc>
              </a:tr>
              <a:tr h="381000">
                <a:tc>
                  <a:txBody>
                    <a:bodyPr/>
                    <a:lstStyle/>
                    <a:p>
                      <a:pPr indent="0" lvl="0" marL="0" rtl="0" algn="l">
                        <a:spcBef>
                          <a:spcPts val="0"/>
                        </a:spcBef>
                        <a:spcAft>
                          <a:spcPts val="0"/>
                        </a:spcAft>
                        <a:buNone/>
                      </a:pPr>
                      <a:r>
                        <a:rPr lang="fr"/>
                        <a:t>Evite les Goto</a:t>
                      </a:r>
                      <a:endParaRPr/>
                    </a:p>
                    <a:p>
                      <a:pPr indent="0" lvl="0" marL="0" rtl="0" algn="l">
                        <a:spcBef>
                          <a:spcPts val="0"/>
                        </a:spcBef>
                        <a:spcAft>
                          <a:spcPts val="0"/>
                        </a:spcAft>
                        <a:buNone/>
                      </a:pPr>
                      <a:r>
                        <a:rPr lang="fr"/>
                        <a:t>Travaille avec des fonctions en arguments et en valeur</a:t>
                      </a:r>
                      <a:endParaRPr/>
                    </a:p>
                    <a:p>
                      <a:pPr indent="0" lvl="0" marL="0" rtl="0" algn="l">
                        <a:spcBef>
                          <a:spcPts val="0"/>
                        </a:spcBef>
                        <a:spcAft>
                          <a:spcPts val="0"/>
                        </a:spcAft>
                        <a:buNone/>
                      </a:pPr>
                      <a:r>
                        <a:rPr lang="fr"/>
                        <a:t>Les données traités ne peuvent être modifiés (pas d’effet secondaire)</a:t>
                      </a:r>
                      <a:endParaRPr/>
                    </a:p>
                    <a:p>
                      <a:pPr indent="0" lvl="0" marL="0" rtl="0" algn="l">
                        <a:spcBef>
                          <a:spcPts val="0"/>
                        </a:spcBef>
                        <a:spcAft>
                          <a:spcPts val="0"/>
                        </a:spcAft>
                        <a:buNone/>
                      </a:pPr>
                      <a:r>
                        <a:rPr lang="fr"/>
                        <a:t>Rapide et fiable</a:t>
                      </a:r>
                      <a:endParaRPr/>
                    </a:p>
                  </a:txBody>
                  <a:tcPr marT="91425" marB="91425" marR="91425" marL="91425"/>
                </a:tc>
                <a:tc>
                  <a:txBody>
                    <a:bodyPr/>
                    <a:lstStyle/>
                    <a:p>
                      <a:pPr indent="0" lvl="0" marL="0" rtl="0" algn="l">
                        <a:spcBef>
                          <a:spcPts val="0"/>
                        </a:spcBef>
                        <a:spcAft>
                          <a:spcPts val="0"/>
                        </a:spcAft>
                        <a:buNone/>
                      </a:pPr>
                      <a:r>
                        <a:rPr lang="fr"/>
                        <a:t>Fait des relations </a:t>
                      </a:r>
                      <a:r>
                        <a:rPr lang="fr"/>
                        <a:t>plutôt</a:t>
                      </a:r>
                      <a:r>
                        <a:rPr lang="fr"/>
                        <a:t> que </a:t>
                      </a:r>
                      <a:r>
                        <a:rPr lang="fr"/>
                        <a:t>d'exécuter</a:t>
                      </a:r>
                      <a:endParaRPr/>
                    </a:p>
                    <a:p>
                      <a:pPr indent="0" lvl="0" marL="0" rtl="0" algn="l">
                        <a:spcBef>
                          <a:spcPts val="0"/>
                        </a:spcBef>
                        <a:spcAft>
                          <a:spcPts val="0"/>
                        </a:spcAft>
                        <a:buNone/>
                      </a:pPr>
                      <a:r>
                        <a:rPr lang="fr"/>
                        <a:t>Donne des résultats demandés et parfois non demandés</a:t>
                      </a:r>
                      <a:endParaRPr/>
                    </a:p>
                    <a:p>
                      <a:pPr indent="0" lvl="0" marL="0" rtl="0" algn="l">
                        <a:spcBef>
                          <a:spcPts val="0"/>
                        </a:spcBef>
                        <a:spcAft>
                          <a:spcPts val="0"/>
                        </a:spcAft>
                        <a:buNone/>
                      </a:pPr>
                      <a:r>
                        <a:rPr lang="fr"/>
                        <a:t>Plus dur à apprendre</a:t>
                      </a:r>
                      <a:endParaRPr/>
                    </a:p>
                  </a:txBody>
                  <a:tcPr marT="91425" marB="91425" marR="91425" marL="91425"/>
                </a:tc>
              </a:tr>
            </a:tbl>
          </a:graphicData>
        </a:graphic>
      </p:graphicFrame>
      <p:sp>
        <p:nvSpPr>
          <p:cNvPr id="126" name="Google Shape;126;p21"/>
          <p:cNvSpPr txBox="1"/>
          <p:nvPr/>
        </p:nvSpPr>
        <p:spPr>
          <a:xfrm>
            <a:off x="7528425" y="4744500"/>
            <a:ext cx="710700" cy="399000"/>
          </a:xfrm>
          <a:prstGeom prst="rect">
            <a:avLst/>
          </a:prstGeom>
          <a:gradFill>
            <a:gsLst>
              <a:gs pos="0">
                <a:srgbClr val="9EAFB8"/>
              </a:gs>
              <a:gs pos="100000">
                <a:srgbClr val="616D73"/>
              </a:gs>
            </a:gsLst>
            <a:path path="circle">
              <a:fillToRect b="50%" l="50%" r="50%" t="50%"/>
            </a:path>
            <a:tileRect/>
          </a:gra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dk1"/>
                </a:solidFill>
              </a:rPr>
              <a:t>8</a:t>
            </a:r>
            <a:r>
              <a:rPr lang="fr" sz="1800">
                <a:solidFill>
                  <a:schemeClr val="dk1"/>
                </a:solidFill>
              </a:rPr>
              <a:t>/38</a:t>
            </a:r>
            <a:endParaRPr sz="1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