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73" r:id="rId4"/>
    <p:sldMasterId id="2147483689" r:id="rId5"/>
  </p:sldMasterIdLst>
  <p:notesMasterIdLst>
    <p:notesMasterId r:id="rId26"/>
  </p:notesMasterIdLst>
  <p:sldIdLst>
    <p:sldId id="2147483587" r:id="rId6"/>
    <p:sldId id="2147483600" r:id="rId7"/>
    <p:sldId id="2147483601" r:id="rId8"/>
    <p:sldId id="258" r:id="rId9"/>
    <p:sldId id="260" r:id="rId10"/>
    <p:sldId id="276" r:id="rId11"/>
    <p:sldId id="259" r:id="rId12"/>
    <p:sldId id="2147483589" r:id="rId13"/>
    <p:sldId id="2147483591" r:id="rId14"/>
    <p:sldId id="2147483561" r:id="rId15"/>
    <p:sldId id="2147483590" r:id="rId16"/>
    <p:sldId id="2147483588" r:id="rId17"/>
    <p:sldId id="2147483592" r:id="rId18"/>
    <p:sldId id="2147483593" r:id="rId19"/>
    <p:sldId id="2147483594" r:id="rId20"/>
    <p:sldId id="2147483595" r:id="rId21"/>
    <p:sldId id="2147483597" r:id="rId22"/>
    <p:sldId id="2147483596" r:id="rId23"/>
    <p:sldId id="2147483598" r:id="rId24"/>
    <p:sldId id="21474835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1AA626-9C06-4451-A51E-336273CD9177}">
          <p14:sldIdLst>
            <p14:sldId id="2147483587"/>
          </p14:sldIdLst>
        </p14:section>
        <p14:section name="22-Aug" id="{0DFAA2E1-47E5-483B-9CD7-576406B7F100}">
          <p14:sldIdLst>
            <p14:sldId id="2147483600"/>
            <p14:sldId id="2147483601"/>
          </p14:sldIdLst>
        </p14:section>
        <p14:section name="20-June (comfirmed)" id="{30BAF36F-3568-47C2-8676-EF91D50EF6A3}">
          <p14:sldIdLst>
            <p14:sldId id="258"/>
            <p14:sldId id="260"/>
            <p14:sldId id="276"/>
            <p14:sldId id="259"/>
          </p14:sldIdLst>
        </p14:section>
        <p14:section name="6-Aug (confirmed)" id="{439AE5A7-096C-452D-8E15-E70A7FBFDD22}">
          <p14:sldIdLst>
            <p14:sldId id="2147483589"/>
            <p14:sldId id="2147483591"/>
          </p14:sldIdLst>
        </p14:section>
        <p14:section name="Streaming" id="{81A68CF9-20BF-4D21-BFEF-4163A8569B6A}">
          <p14:sldIdLst>
            <p14:sldId id="2147483561"/>
            <p14:sldId id="2147483590"/>
            <p14:sldId id="2147483588"/>
            <p14:sldId id="2147483592"/>
            <p14:sldId id="2147483593"/>
            <p14:sldId id="2147483594"/>
            <p14:sldId id="2147483595"/>
            <p14:sldId id="2147483597"/>
            <p14:sldId id="2147483596"/>
            <p14:sldId id="2147483598"/>
            <p14:sldId id="21474835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D2A57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B3532-3A44-476A-A23B-1C3C90F21BFF}" v="3" dt="2024-08-22T03:48:09.686"/>
    <p1510:client id="{EC4FD547-3EC3-4DCE-A11C-C5C654D5EF39}" v="970" dt="2024-08-21T06:33:39.948"/>
    <p1510:client id="{F214FCEE-64EB-4E7E-9A84-6CFFC87B46E0}" v="85" dt="2024-08-22T03:49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FF37F-3CC0-47B1-9320-CA2CCE5D5E1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07F95-26C8-47D4-8F20-A3580E8A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A94910-3436-4086-9E86-A364CBA0E39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ngsana New" pitchFamily="18" charset="-34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106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</a:rPr>
              <a:t>Processing Logic : Load data 2 times per month</a:t>
            </a:r>
            <a:br>
              <a:rPr lang="en-US" sz="1200"/>
            </a:br>
            <a:r>
              <a:rPr lang="en-US" sz="1200">
                <a:effectLst/>
              </a:rPr>
              <a:t> -1st Round : Load data from file:POST_INST_ECL_D1_YYYYMMDD.txt (draft version of ECL)</a:t>
            </a:r>
            <a:br>
              <a:rPr lang="en-US" sz="1200"/>
            </a:br>
            <a:r>
              <a:rPr lang="en-US" sz="1200">
                <a:effectLst/>
              </a:rPr>
              <a:t> -2nd Round 2 : </a:t>
            </a:r>
            <a:r>
              <a:rPr lang="en-US" sz="1200" b="1">
                <a:effectLst/>
              </a:rPr>
              <a:t>Load replace</a:t>
            </a:r>
            <a:r>
              <a:rPr lang="en-US" sz="1200">
                <a:effectLst/>
              </a:rPr>
              <a:t> data by using  file:POST_INST_ECL_D2_YYYYMMDD.txt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07F95-26C8-47D4-8F20-A3580E8AB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</a:rPr>
              <a:t>Processing Logic : Load data 2 times per month</a:t>
            </a:r>
            <a:br>
              <a:rPr lang="en-US" sz="1200"/>
            </a:br>
            <a:r>
              <a:rPr lang="en-US" sz="1200">
                <a:effectLst/>
              </a:rPr>
              <a:t> -1st Round : Load data from file:POST_INST_ECL_D1_YYYYMMDD.txt (draft version of ECL)</a:t>
            </a:r>
            <a:br>
              <a:rPr lang="en-US" sz="1200"/>
            </a:br>
            <a:r>
              <a:rPr lang="en-US" sz="1200">
                <a:effectLst/>
              </a:rPr>
              <a:t> -2nd Round 2 : </a:t>
            </a:r>
            <a:r>
              <a:rPr lang="en-US" sz="1200" b="1">
                <a:effectLst/>
              </a:rPr>
              <a:t>Load replace</a:t>
            </a:r>
            <a:r>
              <a:rPr lang="en-US" sz="1200">
                <a:effectLst/>
              </a:rPr>
              <a:t> data by using  file:POST_INST_ECL_D2_YYYYMMDD.txt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07F95-26C8-47D4-8F20-A3580E8AB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94910-3436-4086-9E86-A364CBA0E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4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94910-3436-4086-9E86-A364CBA0E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0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 Bold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 Bold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 Bold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 Regular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 Regular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 Regular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 Regular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 Regular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415061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2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 Bold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 Bold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 Bold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 Regular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 Regular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 Regular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 Regular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 Regular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2184735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BED39-29F0-8D82-DE84-382E872BC0D7}"/>
              </a:ext>
            </a:extLst>
          </p:cNvPr>
          <p:cNvSpPr/>
          <p:nvPr userDrawn="1"/>
        </p:nvSpPr>
        <p:spPr>
          <a:xfrm>
            <a:off x="6680499" y="0"/>
            <a:ext cx="55115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71C5C-79F4-746A-655D-B8271CAA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3413" y="500434"/>
            <a:ext cx="4849812" cy="687016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None/>
              <a:defRPr lang="en-US" sz="2000" b="1" cap="all" baseline="0" dirty="0" smtClean="0">
                <a:latin typeface="Graphik Bold" panose="020B0503030202060203" pitchFamily="34" charset="0"/>
                <a:ea typeface="+mj-ea"/>
                <a:cs typeface="Arial" pitchFamily="34" charset="0"/>
              </a:defRPr>
            </a:lvl1pPr>
            <a:lvl2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>
              <a:defRPr lang="en-US" sz="4400" dirty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 Bold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5904099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 Bold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 Bold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178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 Bold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 Bold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 Bold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97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 Bold" panose="020B0503030202060203" pitchFamily="34" charset="0"/>
                <a:ea typeface="Graphik Bold" panose="020B0503030202060203" pitchFamily="34" charset="0"/>
                <a:cs typeface="Graphik Bold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2022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848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1024499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 Bold" panose="020B0503030202060203" pitchFamily="34" charset="0"/>
                <a:ea typeface="Graphik Bold" panose="020B0503030202060203" pitchFamily="34" charset="0"/>
                <a:cs typeface="Arial" pitchFamily="34" charset="0"/>
              </a:defRPr>
            </a:lvl1pPr>
          </a:lstStyle>
          <a:p>
            <a:pPr lv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81" y="419100"/>
            <a:ext cx="11261361" cy="6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136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722985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 Bold" panose="020B0503030202060203" pitchFamily="34" charset="0"/>
                <a:ea typeface="Graphik Bold" panose="020B0503030202060203" pitchFamily="34" charset="0"/>
                <a:cs typeface="Arial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81" y="419100"/>
            <a:ext cx="11261361" cy="196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76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A89D7F-BA4C-4751-9091-8120E18A0A82}"/>
              </a:ext>
            </a:extLst>
          </p:cNvPr>
          <p:cNvSpPr/>
          <p:nvPr userDrawn="1"/>
        </p:nvSpPr>
        <p:spPr>
          <a:xfrm>
            <a:off x="633464" y="1403379"/>
            <a:ext cx="1088236" cy="688752"/>
          </a:xfrm>
          <a:prstGeom prst="rect">
            <a:avLst/>
          </a:prstGeom>
          <a:solidFill>
            <a:srgbClr val="00245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0</a:t>
            </a:r>
          </a:p>
          <a:p>
            <a:pPr algn="ctr"/>
            <a:r>
              <a:rPr lang="en-US" sz="1200" b="1"/>
              <a:t>36</a:t>
            </a:r>
          </a:p>
          <a:p>
            <a:pPr algn="ctr"/>
            <a:r>
              <a:rPr lang="en-US" sz="1200" b="1"/>
              <a:t>82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C9DC3-EFEC-4F8E-BB7D-36BE2F8ADB30}"/>
              </a:ext>
            </a:extLst>
          </p:cNvPr>
          <p:cNvSpPr/>
          <p:nvPr userDrawn="1"/>
        </p:nvSpPr>
        <p:spPr>
          <a:xfrm>
            <a:off x="1410828" y="1573565"/>
            <a:ext cx="931443" cy="708570"/>
          </a:xfrm>
          <a:prstGeom prst="rect">
            <a:avLst/>
          </a:prstGeom>
          <a:solidFill>
            <a:srgbClr val="FBFF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>
                <a:solidFill>
                  <a:srgbClr val="002452"/>
                </a:solidFill>
              </a:rPr>
              <a:t>251</a:t>
            </a:r>
          </a:p>
          <a:p>
            <a:pPr algn="ctr"/>
            <a:r>
              <a:rPr lang="en-US" sz="1200" b="1" i="1">
                <a:solidFill>
                  <a:srgbClr val="002452"/>
                </a:solidFill>
              </a:rPr>
              <a:t>255</a:t>
            </a:r>
          </a:p>
          <a:p>
            <a:pPr algn="ctr"/>
            <a:r>
              <a:rPr lang="en-US" sz="1200" b="1" i="1">
                <a:solidFill>
                  <a:srgbClr val="002452"/>
                </a:solidFill>
              </a:rPr>
              <a:t>63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A1D68-99DF-4091-897D-1C6158F8D0EA}"/>
              </a:ext>
            </a:extLst>
          </p:cNvPr>
          <p:cNvSpPr/>
          <p:nvPr userDrawn="1"/>
        </p:nvSpPr>
        <p:spPr>
          <a:xfrm>
            <a:off x="633464" y="2284340"/>
            <a:ext cx="1088236" cy="688752"/>
          </a:xfrm>
          <a:prstGeom prst="rect">
            <a:avLst/>
          </a:prstGeom>
          <a:solidFill>
            <a:srgbClr val="00A0E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0</a:t>
            </a:r>
          </a:p>
          <a:p>
            <a:pPr algn="ctr"/>
            <a:r>
              <a:rPr lang="en-US" sz="1200" b="1"/>
              <a:t>160</a:t>
            </a:r>
          </a:p>
          <a:p>
            <a:pPr algn="ctr"/>
            <a:r>
              <a:rPr lang="en-US" sz="1200" b="1"/>
              <a:t>227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1397C-9B6B-44DF-B63E-1C4C5896739D}"/>
              </a:ext>
            </a:extLst>
          </p:cNvPr>
          <p:cNvSpPr/>
          <p:nvPr userDrawn="1"/>
        </p:nvSpPr>
        <p:spPr>
          <a:xfrm>
            <a:off x="1410828" y="2456727"/>
            <a:ext cx="931443" cy="708574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64</a:t>
            </a:r>
          </a:p>
          <a:p>
            <a:pPr algn="ctr"/>
            <a:r>
              <a:rPr lang="en-US" sz="1200"/>
              <a:t>64</a:t>
            </a:r>
          </a:p>
          <a:p>
            <a:pPr algn="ctr"/>
            <a:r>
              <a:rPr lang="en-US" sz="1200"/>
              <a:t>64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9602-852F-482E-A709-B227964F8CE9}"/>
              </a:ext>
            </a:extLst>
          </p:cNvPr>
          <p:cNvSpPr/>
          <p:nvPr userDrawn="1"/>
        </p:nvSpPr>
        <p:spPr>
          <a:xfrm>
            <a:off x="1410828" y="3429000"/>
            <a:ext cx="931443" cy="708574"/>
          </a:xfrm>
          <a:prstGeom prst="rect">
            <a:avLst/>
          </a:prstGeom>
          <a:solidFill>
            <a:srgbClr val="0054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0</a:t>
            </a:r>
          </a:p>
          <a:p>
            <a:pPr algn="ctr"/>
            <a:r>
              <a:rPr lang="en-US" sz="1200"/>
              <a:t>84</a:t>
            </a:r>
          </a:p>
          <a:p>
            <a:pPr algn="ctr"/>
            <a:r>
              <a:rPr lang="en-US" sz="1200"/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168588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320" y="419100"/>
            <a:ext cx="11261361" cy="6477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75655" y="6392689"/>
            <a:ext cx="1052269" cy="30127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97025"/>
            <a:ext cx="8678333" cy="33162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59780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4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64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85"/>
          <p:cNvSpPr/>
          <p:nvPr userDrawn="1"/>
        </p:nvSpPr>
        <p:spPr>
          <a:xfrm>
            <a:off x="0" y="0"/>
            <a:ext cx="11277401" cy="6872359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586"/>
              <a:gd name="connsiteX1" fmla="*/ 15900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631"/>
              <a:gd name="connsiteX1" fmla="*/ 18380 w 21647"/>
              <a:gd name="connsiteY1" fmla="*/ 21631 h 21631"/>
              <a:gd name="connsiteX2" fmla="*/ 14 w 21647"/>
              <a:gd name="connsiteY2" fmla="*/ 21586 h 21631"/>
              <a:gd name="connsiteX3" fmla="*/ 8 w 21647"/>
              <a:gd name="connsiteY3" fmla="*/ 26 h 21631"/>
              <a:gd name="connsiteX4" fmla="*/ 21647 w 21647"/>
              <a:gd name="connsiteY4" fmla="*/ 0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7" h="21631" extrusionOk="0">
                <a:moveTo>
                  <a:pt x="21647" y="0"/>
                </a:moveTo>
                <a:lnTo>
                  <a:pt x="18380" y="21631"/>
                </a:lnTo>
                <a:lnTo>
                  <a:pt x="14" y="21586"/>
                </a:lnTo>
                <a:cubicBezTo>
                  <a:pt x="47" y="14386"/>
                  <a:pt x="-25" y="7226"/>
                  <a:pt x="8" y="26"/>
                </a:cubicBezTo>
                <a:lnTo>
                  <a:pt x="21647" y="0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2FB080B-D37C-4A24-878E-D7ACD6745CD1}"/>
              </a:ext>
            </a:extLst>
          </p:cNvPr>
          <p:cNvSpPr txBox="1">
            <a:spLocks/>
          </p:cNvSpPr>
          <p:nvPr userDrawn="1"/>
        </p:nvSpPr>
        <p:spPr>
          <a:xfrm>
            <a:off x="4194197" y="6648445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27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D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9" y="346825"/>
            <a:ext cx="11491383" cy="351984"/>
          </a:xfrm>
        </p:spPr>
        <p:txBody>
          <a:bodyPr/>
          <a:lstStyle>
            <a:lvl1pPr>
              <a:lnSpc>
                <a:spcPct val="70000"/>
              </a:lnSpc>
              <a:defRPr sz="2400"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84D8D30-34B0-4516-8A0F-0BA31ECF3FD0}"/>
              </a:ext>
            </a:extLst>
          </p:cNvPr>
          <p:cNvSpPr txBox="1">
            <a:spLocks/>
          </p:cNvSpPr>
          <p:nvPr userDrawn="1"/>
        </p:nvSpPr>
        <p:spPr>
          <a:xfrm>
            <a:off x="11191890" y="6603013"/>
            <a:ext cx="65616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815350" rtl="0" eaLnBrk="1" latinLnBrk="0" hangingPunct="1">
              <a:defRPr sz="900" b="1" i="0" kern="1200">
                <a:solidFill>
                  <a:schemeClr val="tx2"/>
                </a:solidFill>
                <a:latin typeface="Graphik Bold" panose="020B0503030202060203" pitchFamily="34" charset="0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7" name="Content Placeholder 96">
            <a:extLst>
              <a:ext uri="{FF2B5EF4-FFF2-40B4-BE49-F238E27FC236}">
                <a16:creationId xmlns:a16="http://schemas.microsoft.com/office/drawing/2014/main" id="{24CE7629-A7D9-4CFC-A542-475A09C88920}"/>
              </a:ext>
            </a:extLst>
          </p:cNvPr>
          <p:cNvSpPr txBox="1">
            <a:spLocks/>
          </p:cNvSpPr>
          <p:nvPr userDrawn="1"/>
        </p:nvSpPr>
        <p:spPr>
          <a:xfrm>
            <a:off x="345019" y="619776"/>
            <a:ext cx="11491383" cy="738664"/>
          </a:xfrm>
          <a:prstGeom prst="rect">
            <a:avLst/>
          </a:prstGeom>
        </p:spPr>
        <p:txBody>
          <a:bodyPr wrap="square" lIns="0" rIns="0"/>
          <a:lstStyle>
            <a:lvl1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1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1pPr>
            <a:lvl2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2pPr>
            <a:lvl3pPr marL="144460" indent="-14446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6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3pPr>
            <a:lvl4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1" i="0" kern="1200" cap="none" baseline="0">
                <a:solidFill>
                  <a:schemeClr val="tx2"/>
                </a:solidFill>
                <a:latin typeface="+mn-lt"/>
                <a:ea typeface="Arial Black" charset="0"/>
                <a:cs typeface="Arial Black" charset="0"/>
              </a:defRPr>
            </a:lvl4pPr>
            <a:lvl5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Arial Black" charset="0"/>
                <a:cs typeface="Arial Black" charset="0"/>
              </a:defRPr>
            </a:lvl5pPr>
            <a:lvl6pPr marL="171446" indent="-136522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600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400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400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44460" indent="-14446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4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endParaRPr lang="en-US" sz="1600">
              <a:solidFill>
                <a:srgbClr val="C00000"/>
              </a:solidFill>
              <a:latin typeface="Graphik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2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5874B726-6D5D-4CE1-8559-D723EB050B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29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5874B726-6D5D-4CE1-8559-D723EB050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FD9CB74E-697E-4258-9FEF-533CC3DDDDE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latin typeface="Graphik Bold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91788" y="520186"/>
            <a:ext cx="8419212" cy="56111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>
              <a:defRPr sz="20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42A44541-1847-4CDC-871A-2109B437659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1786" y="1304925"/>
            <a:ext cx="8419211" cy="51339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228600" indent="-228600">
              <a:tabLst/>
              <a:defRPr sz="1600" b="0" i="0"/>
            </a:lvl1pPr>
            <a:lvl2pPr marL="548640" indent="-228600">
              <a:defRPr sz="1400" b="0" i="0"/>
            </a:lvl2pPr>
            <a:lvl3pPr marL="822960">
              <a:defRPr sz="1200" b="0" i="0"/>
            </a:lvl3pPr>
            <a:lvl4pPr marL="1097280">
              <a:defRPr sz="1200" b="0" i="0"/>
            </a:lvl4pPr>
            <a:lvl5pPr marL="1371600">
              <a:defRPr sz="1200"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8288-04ED-4783-856B-F3B92ABF3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1787" y="220663"/>
            <a:ext cx="8419211" cy="248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6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9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1340376" cy="652934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1821" y="1495313"/>
            <a:ext cx="11340376" cy="5043231"/>
          </a:xfrm>
          <a:prstGeom prst="rect">
            <a:avLst/>
          </a:prstGeom>
        </p:spPr>
        <p:txBody>
          <a:bodyPr/>
          <a:lstStyle>
            <a:lvl1pPr marL="342925" indent="-342925"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3003" indent="-285771">
              <a:buClr>
                <a:srgbClr val="0000F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82" indent="-228617">
              <a:buClr>
                <a:srgbClr val="0000FF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315" indent="-228617">
              <a:buClr>
                <a:srgbClr val="0000FF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547" indent="-228617">
              <a:buClr>
                <a:srgbClr val="0000F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417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rip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87D642F-5960-4559-BDDF-3D9CF66CBD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87D642F-5960-4559-BDDF-3D9CF66CB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CC7A1B8-6D81-474E-ACF1-735D63680C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A2F0FF1-0270-D942-B1F6-923B3124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01491"/>
            <a:ext cx="11582400" cy="768927"/>
          </a:xfrm>
          <a:prstGeom prst="rect">
            <a:avLst/>
          </a:prstGeom>
        </p:spPr>
        <p:txBody>
          <a:bodyPr/>
          <a:lstStyle>
            <a:lvl1pPr>
              <a:defRPr sz="2400" b="1" i="0" cap="all" baseline="0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40">
            <a:extLst>
              <a:ext uri="{FF2B5EF4-FFF2-40B4-BE49-F238E27FC236}">
                <a16:creationId xmlns:a16="http://schemas.microsoft.com/office/drawing/2014/main" id="{7B1DD223-2FE9-44B6-A3C3-4761009E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3626" y="6545359"/>
            <a:ext cx="235945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115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orient="horz" pos="2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4AC541-3798-FAFA-23D6-068DFC947737}"/>
              </a:ext>
            </a:extLst>
          </p:cNvPr>
          <p:cNvGrpSpPr/>
          <p:nvPr userDrawn="1"/>
        </p:nvGrpSpPr>
        <p:grpSpPr>
          <a:xfrm>
            <a:off x="2605683" y="6547187"/>
            <a:ext cx="2210735" cy="276742"/>
            <a:chOff x="2711558" y="6537562"/>
            <a:chExt cx="2210735" cy="2767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DC029D-BF12-1B95-7984-EC3389BA377D}"/>
                </a:ext>
              </a:extLst>
            </p:cNvPr>
            <p:cNvSpPr/>
            <p:nvPr/>
          </p:nvSpPr>
          <p:spPr>
            <a:xfrm>
              <a:off x="2963935" y="6537562"/>
              <a:ext cx="1958358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AMBER: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Minor Delay 1-2 weeks and/or At High Risk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55CDAB5B-7FAF-681B-5C48-7008104AEC86}"/>
                </a:ext>
              </a:extLst>
            </p:cNvPr>
            <p:cNvSpPr/>
            <p:nvPr/>
          </p:nvSpPr>
          <p:spPr>
            <a:xfrm>
              <a:off x="2711558" y="6584364"/>
              <a:ext cx="182770" cy="182770"/>
            </a:xfrm>
            <a:prstGeom prst="flowChartConnector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5F46C9-9DD3-7016-74E1-0BE290936FC8}"/>
              </a:ext>
            </a:extLst>
          </p:cNvPr>
          <p:cNvGrpSpPr/>
          <p:nvPr userDrawn="1"/>
        </p:nvGrpSpPr>
        <p:grpSpPr>
          <a:xfrm>
            <a:off x="4662418" y="6547187"/>
            <a:ext cx="2364592" cy="276742"/>
            <a:chOff x="4922293" y="6537562"/>
            <a:chExt cx="2364592" cy="2767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CCB50-B211-6539-7E99-8C9D283696E8}"/>
                </a:ext>
              </a:extLst>
            </p:cNvPr>
            <p:cNvSpPr/>
            <p:nvPr/>
          </p:nvSpPr>
          <p:spPr>
            <a:xfrm>
              <a:off x="5174670" y="6537562"/>
              <a:ext cx="2112215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RED: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Delayed 2-4 weeks and/or  impact Go-Live timeline</a:t>
              </a:r>
              <a:endParaRPr lang="en-US" sz="900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A8D939B-6A65-7451-4C13-82164ABFCF73}"/>
                </a:ext>
              </a:extLst>
            </p:cNvPr>
            <p:cNvSpPr/>
            <p:nvPr/>
          </p:nvSpPr>
          <p:spPr>
            <a:xfrm>
              <a:off x="4922293" y="6584364"/>
              <a:ext cx="182770" cy="182770"/>
            </a:xfrm>
            <a:prstGeom prst="flowChartConnector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C25F63-FDA9-0685-AB6E-9BD2707FC365}"/>
              </a:ext>
            </a:extLst>
          </p:cNvPr>
          <p:cNvGrpSpPr/>
          <p:nvPr userDrawn="1"/>
        </p:nvGrpSpPr>
        <p:grpSpPr>
          <a:xfrm>
            <a:off x="463663" y="6593989"/>
            <a:ext cx="2364592" cy="182770"/>
            <a:chOff x="463663" y="6584364"/>
            <a:chExt cx="2364592" cy="182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830519-1BEF-45A6-7474-929A5F230D43}"/>
                </a:ext>
              </a:extLst>
            </p:cNvPr>
            <p:cNvSpPr/>
            <p:nvPr userDrawn="1"/>
          </p:nvSpPr>
          <p:spPr>
            <a:xfrm>
              <a:off x="716040" y="6606073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Not Start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7EB979B-B449-D6A7-ECBE-889944CEFC77}"/>
                </a:ext>
              </a:extLst>
            </p:cNvPr>
            <p:cNvSpPr/>
            <p:nvPr userDrawn="1"/>
          </p:nvSpPr>
          <p:spPr>
            <a:xfrm>
              <a:off x="463663" y="6584364"/>
              <a:ext cx="182770" cy="18277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E46813-B065-17EB-DEAD-C83F917C04F1}"/>
              </a:ext>
            </a:extLst>
          </p:cNvPr>
          <p:cNvGrpSpPr/>
          <p:nvPr userDrawn="1"/>
        </p:nvGrpSpPr>
        <p:grpSpPr>
          <a:xfrm>
            <a:off x="1290800" y="6593989"/>
            <a:ext cx="1331640" cy="182770"/>
            <a:chOff x="1290800" y="6584364"/>
            <a:chExt cx="1331640" cy="182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3C91D8-0E94-2420-2CFD-5173291F80EC}"/>
                </a:ext>
              </a:extLst>
            </p:cNvPr>
            <p:cNvSpPr/>
            <p:nvPr/>
          </p:nvSpPr>
          <p:spPr>
            <a:xfrm>
              <a:off x="1549432" y="6598262"/>
              <a:ext cx="1073008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GREEN: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On Track</a:t>
              </a:r>
              <a:endParaRPr lang="en-US" sz="900" i="1">
                <a:solidFill>
                  <a:srgbClr val="000000"/>
                </a:solidFill>
                <a:latin typeface="+mn-lt"/>
                <a:ea typeface="Calibri"/>
                <a:cs typeface="Arial" pitchFamily="34" charset="0"/>
              </a:endParaRP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952D7F76-070D-D38D-1451-BB9C2AF74680}"/>
                </a:ext>
              </a:extLst>
            </p:cNvPr>
            <p:cNvSpPr/>
            <p:nvPr userDrawn="1"/>
          </p:nvSpPr>
          <p:spPr>
            <a:xfrm>
              <a:off x="1290800" y="6584364"/>
              <a:ext cx="182770" cy="182770"/>
            </a:xfrm>
            <a:prstGeom prst="flowChartConnector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DDFB0-A01C-29A2-7F55-536EF2C2A965}"/>
              </a:ext>
            </a:extLst>
          </p:cNvPr>
          <p:cNvGrpSpPr/>
          <p:nvPr userDrawn="1"/>
        </p:nvGrpSpPr>
        <p:grpSpPr>
          <a:xfrm>
            <a:off x="6792022" y="6593989"/>
            <a:ext cx="2388261" cy="182770"/>
            <a:chOff x="7201327" y="6584364"/>
            <a:chExt cx="2388261" cy="182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362C5-B84D-3E5D-C026-4F4D8818B70D}"/>
                </a:ext>
              </a:extLst>
            </p:cNvPr>
            <p:cNvSpPr/>
            <p:nvPr/>
          </p:nvSpPr>
          <p:spPr>
            <a:xfrm>
              <a:off x="7477373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COMPLETED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609EE4F7-86FA-C112-BC25-01BB5AF6D975}"/>
                </a:ext>
              </a:extLst>
            </p:cNvPr>
            <p:cNvSpPr/>
            <p:nvPr userDrawn="1"/>
          </p:nvSpPr>
          <p:spPr>
            <a:xfrm>
              <a:off x="7201327" y="6584364"/>
              <a:ext cx="182770" cy="182770"/>
            </a:xfrm>
            <a:prstGeom prst="flowChartConnector">
              <a:avLst/>
            </a:prstGeom>
            <a:solidFill>
              <a:srgbClr val="0F2A6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EDC005-20AB-93D1-EF45-5A64E18D2312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19-Jul-24</a:t>
            </a:r>
            <a:endParaRPr lang="en-US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4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D8E6F5-F6C2-6C7D-48E7-25F1BB0A5F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2" descr="Final Kasikorn Logo">
            <a:extLst>
              <a:ext uri="{FF2B5EF4-FFF2-40B4-BE49-F238E27FC236}">
                <a16:creationId xmlns:a16="http://schemas.microsoft.com/office/drawing/2014/main" id="{4675CCE0-E921-0A37-AF05-B0029FE031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048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3369149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BED39-29F0-8D82-DE84-382E872BC0D7}"/>
              </a:ext>
            </a:extLst>
          </p:cNvPr>
          <p:cNvSpPr/>
          <p:nvPr userDrawn="1"/>
        </p:nvSpPr>
        <p:spPr>
          <a:xfrm>
            <a:off x="6680499" y="0"/>
            <a:ext cx="55115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71C5C-79F4-746A-655D-B8271CAA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3413" y="500434"/>
            <a:ext cx="4849812" cy="687016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None/>
              <a:defRPr lang="en-US" sz="2000" b="1" cap="all" baseline="0" dirty="0" smtClean="0"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>
              <a:defRPr lang="en-US" sz="4400" dirty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5904099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1053-9C50-CA6D-6253-AB0CBDD011E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2" descr="Final Kasikorn Logo">
            <a:extLst>
              <a:ext uri="{FF2B5EF4-FFF2-40B4-BE49-F238E27FC236}">
                <a16:creationId xmlns:a16="http://schemas.microsoft.com/office/drawing/2014/main" id="{FC754F55-E3DA-E6A0-D682-37252B1738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69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59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2022 Accenture  All rights reserved.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6FFDD57-B69E-44A5-2536-BE138DBBED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CE54C559-F46F-29A4-93BC-B8CE0CD31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871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1024499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</a:lstStyle>
          <a:p>
            <a:pPr lv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81" y="419100"/>
            <a:ext cx="11261361" cy="6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6A6140F-2454-3D57-7104-3F145A105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5D322470-99AB-AC68-D679-EF3BC15C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15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722985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81" y="419100"/>
            <a:ext cx="11261361" cy="196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5258730-F740-0DFD-B4AA-C19CB2833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6DE9433E-BED3-FBB2-FEC5-68AD737B9C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236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ssues/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245677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oleObject" Target="../embeddings/oleObject12.bin"/><Relationship Id="rId5" Type="http://schemas.openxmlformats.org/officeDocument/2006/relationships/slideLayout" Target="../slideLayouts/slideLayout32.xml"/><Relationship Id="rId10" Type="http://schemas.openxmlformats.org/officeDocument/2006/relationships/tags" Target="../tags/tag19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 Regular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02544C7-3D15-B553-C3F5-1A3393D6AA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Final Kasikorn Logo">
            <a:extLst>
              <a:ext uri="{FF2B5EF4-FFF2-40B4-BE49-F238E27FC236}">
                <a16:creationId xmlns:a16="http://schemas.microsoft.com/office/drawing/2014/main" id="{CC5A4617-FFEB-B100-3EBF-5957CB8E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3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D4FF72-37A6-4843-9DF9-22CB227A8B5E}"/>
              </a:ext>
            </a:extLst>
          </p:cNvPr>
          <p:cNvSpPr txBox="1">
            <a:spLocks/>
          </p:cNvSpPr>
          <p:nvPr/>
        </p:nvSpPr>
        <p:spPr>
          <a:xfrm>
            <a:off x="581459" y="4494052"/>
            <a:ext cx="5947459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 cap="none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0" i="0" kern="1200" cap="all" spc="100" baseline="0">
                <a:solidFill>
                  <a:schemeClr val="tx1"/>
                </a:solidFill>
                <a:latin typeface="Graphik Medium" panose="020B0503030202060203" pitchFamily="34" charset="77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None/>
              <a:defRPr sz="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0" b="1" i="0" kern="1200" cap="none" spc="-180" baseline="0">
                <a:solidFill>
                  <a:schemeClr val="tx1"/>
                </a:solidFill>
                <a:latin typeface="Graphik Black" panose="020B0503030202060203" pitchFamily="34" charset="77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/>
                <a:ea typeface="+mn-ea"/>
                <a:cs typeface="+mn-cs"/>
              </a:rPr>
              <a:t>KASIKORNBANK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64925-F46E-450B-9253-A2A007C6BE8D}"/>
              </a:ext>
            </a:extLst>
          </p:cNvPr>
          <p:cNvSpPr txBox="1"/>
          <p:nvPr/>
        </p:nvSpPr>
        <p:spPr>
          <a:xfrm>
            <a:off x="9160721" y="6715077"/>
            <a:ext cx="3031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Graphik Regular"/>
                <a:ea typeface="+mn-ea"/>
                <a:cs typeface="Angsana New" pitchFamily="18" charset="-34"/>
              </a:rPr>
              <a:t>Copyright © 2023 Accenture confidential. All Rights Reserved</a:t>
            </a: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Graphik Regular"/>
              <a:ea typeface="+mn-ea"/>
              <a:cs typeface="Angsana New" pitchFamily="18" charset="-34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5A3F3CE-9CE7-4C48-9045-81396EA3812D}"/>
              </a:ext>
            </a:extLst>
          </p:cNvPr>
          <p:cNvSpPr txBox="1">
            <a:spLocks/>
          </p:cNvSpPr>
          <p:nvPr/>
        </p:nvSpPr>
        <p:spPr>
          <a:xfrm>
            <a:off x="471393" y="1822787"/>
            <a:ext cx="10283043" cy="1717892"/>
          </a:xfrm>
          <a:prstGeom prst="rect">
            <a:avLst/>
          </a:prstGeom>
        </p:spPr>
        <p:txBody>
          <a:bodyPr lIns="91440" tIns="252000" rIns="91440" bIns="45720" anchor="ctr"/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100" b="1" i="0" kern="1200" cap="all" spc="-150" baseline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503030202060203" pitchFamily="34" charset="77"/>
                <a:ea typeface="+mj-ea"/>
                <a:cs typeface="+mj-cs"/>
              </a:rPr>
              <a:t>INGESTIOn SOLUTION</a:t>
            </a:r>
          </a:p>
        </p:txBody>
      </p:sp>
    </p:spTree>
    <p:extLst>
      <p:ext uri="{BB962C8B-B14F-4D97-AF65-F5344CB8AC3E}">
        <p14:creationId xmlns:p14="http://schemas.microsoft.com/office/powerpoint/2010/main" val="91353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2AFB512-93EA-734B-38DE-7D404D3F8552}"/>
              </a:ext>
            </a:extLst>
          </p:cNvPr>
          <p:cNvSpPr/>
          <p:nvPr/>
        </p:nvSpPr>
        <p:spPr>
          <a:xfrm>
            <a:off x="384442" y="813399"/>
            <a:ext cx="2133107" cy="561154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162B-AD3F-DE91-D460-5ADE58A4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000" y="239025"/>
            <a:ext cx="11304000" cy="323850"/>
          </a:xfrm>
        </p:spPr>
        <p:txBody>
          <a:bodyPr/>
          <a:lstStyle/>
          <a:p>
            <a:r>
              <a:rPr lang="en-US">
                <a:latin typeface="+mn-lt"/>
              </a:rPr>
              <a:t>MDF Source Extraction flow – CARDLINK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D0467-683D-30B6-830B-08FF79CB49C1}"/>
              </a:ext>
            </a:extLst>
          </p:cNvPr>
          <p:cNvSpPr txBox="1"/>
          <p:nvPr/>
        </p:nvSpPr>
        <p:spPr>
          <a:xfrm>
            <a:off x="465025" y="863687"/>
            <a:ext cx="1463040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Cardlink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Angsana New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EE284-21E0-3441-B208-59BD2548E2FC}"/>
              </a:ext>
            </a:extLst>
          </p:cNvPr>
          <p:cNvGrpSpPr/>
          <p:nvPr/>
        </p:nvGrpSpPr>
        <p:grpSpPr>
          <a:xfrm>
            <a:off x="3987717" y="737524"/>
            <a:ext cx="7739258" cy="2640662"/>
            <a:chOff x="5752995" y="716166"/>
            <a:chExt cx="5847900" cy="5714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EC0D99-46B7-3D3E-D4FE-54A46F5ACBD1}"/>
                </a:ext>
              </a:extLst>
            </p:cNvPr>
            <p:cNvSpPr/>
            <p:nvPr/>
          </p:nvSpPr>
          <p:spPr>
            <a:xfrm>
              <a:off x="5752995" y="716166"/>
              <a:ext cx="5847900" cy="5714675"/>
            </a:xfrm>
            <a:prstGeom prst="rect">
              <a:avLst/>
            </a:prstGeom>
            <a:solidFill>
              <a:srgbClr val="B1FFD6">
                <a:alpha val="50000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" rIns="0" bIns="1800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D949EA-C336-FEAD-3E9D-80DFB09899AB}"/>
                </a:ext>
              </a:extLst>
            </p:cNvPr>
            <p:cNvSpPr txBox="1"/>
            <p:nvPr/>
          </p:nvSpPr>
          <p:spPr>
            <a:xfrm>
              <a:off x="5961736" y="810649"/>
              <a:ext cx="4537837" cy="235242"/>
            </a:xfrm>
            <a:prstGeom prst="rect">
              <a:avLst/>
            </a:prstGeom>
            <a:noFill/>
          </p:spPr>
          <p:txBody>
            <a:bodyPr wrap="square" lIns="0" tIns="18000" rIns="0" bIns="1800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Angsana New" pitchFamily="18" charset="-34"/>
                </a:rPr>
                <a:t>Proposed Integration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52CD13-5496-4298-40AB-00C9D024728A}"/>
              </a:ext>
            </a:extLst>
          </p:cNvPr>
          <p:cNvSpPr txBox="1"/>
          <p:nvPr/>
        </p:nvSpPr>
        <p:spPr>
          <a:xfrm rot="16200000">
            <a:off x="-2589013" y="3449698"/>
            <a:ext cx="5611543" cy="3389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ONLINE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C3725-3927-6034-2C3C-89B312FECF1E}"/>
              </a:ext>
            </a:extLst>
          </p:cNvPr>
          <p:cNvSpPr txBox="1"/>
          <p:nvPr/>
        </p:nvSpPr>
        <p:spPr>
          <a:xfrm>
            <a:off x="8924687" y="483491"/>
            <a:ext cx="3083442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Discussion on Fri.12-Dec.2023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92EF0689-F5CA-CDA7-DE68-A43BB5F9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68" y="1966015"/>
            <a:ext cx="786469" cy="78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B7CB8-E7C7-FB43-DB24-3CC3B4C20679}"/>
              </a:ext>
            </a:extLst>
          </p:cNvPr>
          <p:cNvSpPr txBox="1"/>
          <p:nvPr/>
        </p:nvSpPr>
        <p:spPr>
          <a:xfrm>
            <a:off x="925239" y="2772018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Cardlink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ngsana New" pitchFamily="18" charset="-34"/>
            </a:endParaRPr>
          </a:p>
        </p:txBody>
      </p:sp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EB0FF766-AC0C-8A45-5AF2-9AE8B9899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509" y="1935911"/>
            <a:ext cx="786469" cy="7864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BA92610-84C0-26AA-6C46-C08AE94A15D3}"/>
              </a:ext>
            </a:extLst>
          </p:cNvPr>
          <p:cNvSpPr txBox="1"/>
          <p:nvPr/>
        </p:nvSpPr>
        <p:spPr>
          <a:xfrm>
            <a:off x="4636871" y="2817781"/>
            <a:ext cx="1257748" cy="37369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Same as source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7 days retention</a:t>
            </a:r>
          </a:p>
        </p:txBody>
      </p:sp>
      <p:pic>
        <p:nvPicPr>
          <p:cNvPr id="48" name="Graphic 47" descr="Database outline">
            <a:extLst>
              <a:ext uri="{FF2B5EF4-FFF2-40B4-BE49-F238E27FC236}">
                <a16:creationId xmlns:a16="http://schemas.microsoft.com/office/drawing/2014/main" id="{7F4FC005-7D88-D5A2-A4FE-C272E5C76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509" y="4122725"/>
            <a:ext cx="786469" cy="78646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302F6A7-EFC9-4587-F459-D608259295FD}"/>
              </a:ext>
            </a:extLst>
          </p:cNvPr>
          <p:cNvSpPr txBox="1"/>
          <p:nvPr/>
        </p:nvSpPr>
        <p:spPr>
          <a:xfrm>
            <a:off x="4636871" y="4928728"/>
            <a:ext cx="1257748" cy="37369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Filter only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required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27C15-7A7A-0F5E-EDE7-499C85E29A20}"/>
              </a:ext>
            </a:extLst>
          </p:cNvPr>
          <p:cNvSpPr/>
          <p:nvPr/>
        </p:nvSpPr>
        <p:spPr>
          <a:xfrm>
            <a:off x="4146119" y="1838825"/>
            <a:ext cx="713147" cy="305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100%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678564-BD14-1A46-3B65-96434ED6C8ED}"/>
              </a:ext>
            </a:extLst>
          </p:cNvPr>
          <p:cNvSpPr/>
          <p:nvPr/>
        </p:nvSpPr>
        <p:spPr>
          <a:xfrm>
            <a:off x="4146119" y="3553093"/>
            <a:ext cx="713147" cy="305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80%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5A6DE5-E787-ED9B-0601-F337C3B1C02B}"/>
              </a:ext>
            </a:extLst>
          </p:cNvPr>
          <p:cNvCxnSpPr>
            <a:cxnSpLocks/>
          </p:cNvCxnSpPr>
          <p:nvPr/>
        </p:nvCxnSpPr>
        <p:spPr>
          <a:xfrm>
            <a:off x="5073238" y="3437640"/>
            <a:ext cx="0" cy="642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8DBB3-D084-F452-CC75-0B75F24FB4D5}"/>
              </a:ext>
            </a:extLst>
          </p:cNvPr>
          <p:cNvSpPr/>
          <p:nvPr/>
        </p:nvSpPr>
        <p:spPr>
          <a:xfrm>
            <a:off x="2655539" y="2082583"/>
            <a:ext cx="983017" cy="22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MQ Online</a:t>
            </a:r>
          </a:p>
        </p:txBody>
      </p:sp>
      <p:pic>
        <p:nvPicPr>
          <p:cNvPr id="109" name="Graphic 108" descr="Database outline">
            <a:extLst>
              <a:ext uri="{FF2B5EF4-FFF2-40B4-BE49-F238E27FC236}">
                <a16:creationId xmlns:a16="http://schemas.microsoft.com/office/drawing/2014/main" id="{EE9F8159-90AC-AFED-E0EE-37D3843A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939" y="1935911"/>
            <a:ext cx="786469" cy="786469"/>
          </a:xfrm>
          <a:prstGeom prst="rect">
            <a:avLst/>
          </a:prstGeom>
        </p:spPr>
      </p:pic>
      <p:pic>
        <p:nvPicPr>
          <p:cNvPr id="115" name="Graphic 114" descr="Database outline">
            <a:extLst>
              <a:ext uri="{FF2B5EF4-FFF2-40B4-BE49-F238E27FC236}">
                <a16:creationId xmlns:a16="http://schemas.microsoft.com/office/drawing/2014/main" id="{70EF8621-D095-A90A-1AA5-8C846291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821" y="4122725"/>
            <a:ext cx="786469" cy="786469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A620AD1-5CC1-1D5F-B0CE-77F022185A28}"/>
              </a:ext>
            </a:extLst>
          </p:cNvPr>
          <p:cNvCxnSpPr>
            <a:cxnSpLocks/>
          </p:cNvCxnSpPr>
          <p:nvPr/>
        </p:nvCxnSpPr>
        <p:spPr>
          <a:xfrm flipH="1">
            <a:off x="5589917" y="2342041"/>
            <a:ext cx="473202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70DF9A4-9346-9BFA-2A65-94059C75DE81}"/>
              </a:ext>
            </a:extLst>
          </p:cNvPr>
          <p:cNvCxnSpPr>
            <a:cxnSpLocks/>
          </p:cNvCxnSpPr>
          <p:nvPr/>
        </p:nvCxnSpPr>
        <p:spPr>
          <a:xfrm>
            <a:off x="5658978" y="4515959"/>
            <a:ext cx="19388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Database outline">
            <a:extLst>
              <a:ext uri="{FF2B5EF4-FFF2-40B4-BE49-F238E27FC236}">
                <a16:creationId xmlns:a16="http://schemas.microsoft.com/office/drawing/2014/main" id="{D45EF79C-44EF-7D1A-F309-0606EA96F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972" y="4122725"/>
            <a:ext cx="786469" cy="78646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7A16C84-A21A-2EF5-DEE6-0E39A98677F3}"/>
              </a:ext>
            </a:extLst>
          </p:cNvPr>
          <p:cNvSpPr txBox="1"/>
          <p:nvPr/>
        </p:nvSpPr>
        <p:spPr>
          <a:xfrm>
            <a:off x="7428695" y="5040145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DIH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22DC49-92CB-4EBC-32C3-0EDFBA4C1CE8}"/>
              </a:ext>
            </a:extLst>
          </p:cNvPr>
          <p:cNvSpPr txBox="1"/>
          <p:nvPr/>
        </p:nvSpPr>
        <p:spPr>
          <a:xfrm>
            <a:off x="10153410" y="5040145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EBAN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3D96B8B-5545-193A-D015-C540EFC86075}"/>
              </a:ext>
            </a:extLst>
          </p:cNvPr>
          <p:cNvSpPr txBox="1"/>
          <p:nvPr/>
        </p:nvSpPr>
        <p:spPr>
          <a:xfrm>
            <a:off x="10153410" y="2853331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MDF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1D881-007A-8846-4EE0-665347BD2D93}"/>
              </a:ext>
            </a:extLst>
          </p:cNvPr>
          <p:cNvCxnSpPr>
            <a:cxnSpLocks/>
            <a:stCxn id="115" idx="3"/>
            <a:endCxn id="129" idx="1"/>
          </p:cNvCxnSpPr>
          <p:nvPr/>
        </p:nvCxnSpPr>
        <p:spPr>
          <a:xfrm>
            <a:off x="8384289" y="4515959"/>
            <a:ext cx="1937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40A40F-3D82-AAF6-A4B7-1E297C0A60AA}"/>
              </a:ext>
            </a:extLst>
          </p:cNvPr>
          <p:cNvSpPr/>
          <p:nvPr/>
        </p:nvSpPr>
        <p:spPr>
          <a:xfrm>
            <a:off x="7266714" y="1981954"/>
            <a:ext cx="1436831" cy="2291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Kafka Subscription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334052E-8858-5DCB-179A-A1C457046B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80237" y="2359249"/>
            <a:ext cx="29922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64538F12-C176-9462-B3C6-EFC2FEAB2198}"/>
              </a:ext>
            </a:extLst>
          </p:cNvPr>
          <p:cNvGraphicFramePr>
            <a:graphicFrameLocks noGrp="1"/>
          </p:cNvGraphicFramePr>
          <p:nvPr/>
        </p:nvGraphicFramePr>
        <p:xfrm>
          <a:off x="7291214" y="5463344"/>
          <a:ext cx="144568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686">
                  <a:extLst>
                    <a:ext uri="{9D8B030D-6E8A-4147-A177-3AD203B41FA5}">
                      <a16:colId xmlns:a16="http://schemas.microsoft.com/office/drawing/2014/main" val="1088768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Filename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531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ODSCC.CCV2_JCB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6621584"/>
                  </a:ext>
                </a:extLst>
              </a:tr>
            </a:tbl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21A313BA-2FBB-1E56-4997-53A0EABEEA4A}"/>
              </a:ext>
            </a:extLst>
          </p:cNvPr>
          <p:cNvSpPr txBox="1"/>
          <p:nvPr/>
        </p:nvSpPr>
        <p:spPr>
          <a:xfrm>
            <a:off x="4464349" y="1464467"/>
            <a:ext cx="1602788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Streaming Hub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8F949A-920F-698B-D5A7-DB42F82D526D}"/>
              </a:ext>
            </a:extLst>
          </p:cNvPr>
          <p:cNvCxnSpPr>
            <a:cxnSpLocks/>
          </p:cNvCxnSpPr>
          <p:nvPr/>
        </p:nvCxnSpPr>
        <p:spPr>
          <a:xfrm>
            <a:off x="5495146" y="3437640"/>
            <a:ext cx="0" cy="642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D217F-68C0-AA9A-D42E-00FD27F22918}"/>
              </a:ext>
            </a:extLst>
          </p:cNvPr>
          <p:cNvSpPr/>
          <p:nvPr/>
        </p:nvSpPr>
        <p:spPr>
          <a:xfrm>
            <a:off x="5706613" y="3559310"/>
            <a:ext cx="713147" cy="305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51EE2-7352-A9C8-EF15-CAB8C2DE17E6}"/>
              </a:ext>
            </a:extLst>
          </p:cNvPr>
          <p:cNvSpPr txBox="1"/>
          <p:nvPr/>
        </p:nvSpPr>
        <p:spPr>
          <a:xfrm>
            <a:off x="5658977" y="3839865"/>
            <a:ext cx="32657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AUTHLOG2: CCV2_JCB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95435-0D48-820C-718E-63AE4666CA71}"/>
              </a:ext>
            </a:extLst>
          </p:cNvPr>
          <p:cNvSpPr txBox="1"/>
          <p:nvPr/>
        </p:nvSpPr>
        <p:spPr>
          <a:xfrm>
            <a:off x="4078922" y="3842817"/>
            <a:ext cx="8475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AUTH1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931EA-2BF9-E97E-2E6A-B8F4708D0A35}"/>
              </a:ext>
            </a:extLst>
          </p:cNvPr>
          <p:cNvSpPr/>
          <p:nvPr/>
        </p:nvSpPr>
        <p:spPr>
          <a:xfrm>
            <a:off x="7614323" y="2430869"/>
            <a:ext cx="713147" cy="305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734C1-2078-1DB0-052C-F341C611CBEB}"/>
              </a:ext>
            </a:extLst>
          </p:cNvPr>
          <p:cNvSpPr txBox="1"/>
          <p:nvPr/>
        </p:nvSpPr>
        <p:spPr>
          <a:xfrm>
            <a:off x="6468330" y="2712900"/>
            <a:ext cx="29775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AUTHLOG2: CCV2_JCB</a:t>
            </a:r>
          </a:p>
        </p:txBody>
      </p:sp>
    </p:spTree>
    <p:extLst>
      <p:ext uri="{BB962C8B-B14F-4D97-AF65-F5344CB8AC3E}">
        <p14:creationId xmlns:p14="http://schemas.microsoft.com/office/powerpoint/2010/main" val="351539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886E14-D82A-2552-4640-879724AFB426}"/>
              </a:ext>
            </a:extLst>
          </p:cNvPr>
          <p:cNvCxnSpPr/>
          <p:nvPr/>
        </p:nvCxnSpPr>
        <p:spPr>
          <a:xfrm>
            <a:off x="5265743" y="3479813"/>
            <a:ext cx="2332078" cy="1036146"/>
          </a:xfrm>
          <a:prstGeom prst="bentConnector3">
            <a:avLst>
              <a:gd name="adj1" fmla="val 6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AFB512-93EA-734B-38DE-7D404D3F8552}"/>
              </a:ext>
            </a:extLst>
          </p:cNvPr>
          <p:cNvSpPr/>
          <p:nvPr/>
        </p:nvSpPr>
        <p:spPr>
          <a:xfrm>
            <a:off x="384442" y="813399"/>
            <a:ext cx="2133107" cy="561154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162B-AD3F-DE91-D460-5ADE58A4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000" y="239025"/>
            <a:ext cx="11304000" cy="323850"/>
          </a:xfrm>
        </p:spPr>
        <p:txBody>
          <a:bodyPr/>
          <a:lstStyle/>
          <a:p>
            <a:r>
              <a:rPr lang="en-US">
                <a:latin typeface="+mn-lt"/>
              </a:rPr>
              <a:t>MDF Source Extraction flow – PCB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BD0467-683D-30B6-830B-08FF79CB49C1}"/>
              </a:ext>
            </a:extLst>
          </p:cNvPr>
          <p:cNvSpPr txBox="1"/>
          <p:nvPr/>
        </p:nvSpPr>
        <p:spPr>
          <a:xfrm>
            <a:off x="465025" y="863687"/>
            <a:ext cx="1463040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PCB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EE284-21E0-3441-B208-59BD2548E2FC}"/>
              </a:ext>
            </a:extLst>
          </p:cNvPr>
          <p:cNvGrpSpPr/>
          <p:nvPr/>
        </p:nvGrpSpPr>
        <p:grpSpPr>
          <a:xfrm>
            <a:off x="3987717" y="737524"/>
            <a:ext cx="7739258" cy="2640662"/>
            <a:chOff x="5752995" y="716166"/>
            <a:chExt cx="5847900" cy="5714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EC0D99-46B7-3D3E-D4FE-54A46F5ACBD1}"/>
                </a:ext>
              </a:extLst>
            </p:cNvPr>
            <p:cNvSpPr/>
            <p:nvPr/>
          </p:nvSpPr>
          <p:spPr>
            <a:xfrm>
              <a:off x="5752995" y="716166"/>
              <a:ext cx="5847900" cy="5714675"/>
            </a:xfrm>
            <a:prstGeom prst="rect">
              <a:avLst/>
            </a:prstGeom>
            <a:solidFill>
              <a:srgbClr val="B1FFD6">
                <a:alpha val="50000"/>
              </a:srgb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" rIns="0" bIns="1800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D949EA-C336-FEAD-3E9D-80DFB09899AB}"/>
                </a:ext>
              </a:extLst>
            </p:cNvPr>
            <p:cNvSpPr txBox="1"/>
            <p:nvPr/>
          </p:nvSpPr>
          <p:spPr>
            <a:xfrm>
              <a:off x="5961736" y="810649"/>
              <a:ext cx="4537837" cy="235242"/>
            </a:xfrm>
            <a:prstGeom prst="rect">
              <a:avLst/>
            </a:prstGeom>
            <a:noFill/>
          </p:spPr>
          <p:txBody>
            <a:bodyPr wrap="square" lIns="0" tIns="18000" rIns="0" bIns="1800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Angsana New" pitchFamily="18" charset="-34"/>
                </a:rPr>
                <a:t>Proposed Integration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52CD13-5496-4298-40AB-00C9D024728A}"/>
              </a:ext>
            </a:extLst>
          </p:cNvPr>
          <p:cNvSpPr txBox="1"/>
          <p:nvPr/>
        </p:nvSpPr>
        <p:spPr>
          <a:xfrm rot="16200000">
            <a:off x="-2589013" y="3449698"/>
            <a:ext cx="5611543" cy="3389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ONLINE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92EF0689-F5CA-CDA7-DE68-A43BB5F9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68" y="1966015"/>
            <a:ext cx="786469" cy="78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B7CB8-E7C7-FB43-DB24-3CC3B4C20679}"/>
              </a:ext>
            </a:extLst>
          </p:cNvPr>
          <p:cNvSpPr txBox="1"/>
          <p:nvPr/>
        </p:nvSpPr>
        <p:spPr>
          <a:xfrm>
            <a:off x="925239" y="2772018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PCB</a:t>
            </a:r>
          </a:p>
        </p:txBody>
      </p:sp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EB0FF766-AC0C-8A45-5AF2-9AE8B9899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509" y="1935911"/>
            <a:ext cx="786469" cy="7864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BA92610-84C0-26AA-6C46-C08AE94A15D3}"/>
              </a:ext>
            </a:extLst>
          </p:cNvPr>
          <p:cNvSpPr txBox="1"/>
          <p:nvPr/>
        </p:nvSpPr>
        <p:spPr>
          <a:xfrm>
            <a:off x="4636871" y="2817781"/>
            <a:ext cx="1257748" cy="37369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Same as source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xx days retention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27C15-7A7A-0F5E-EDE7-499C85E29A20}"/>
              </a:ext>
            </a:extLst>
          </p:cNvPr>
          <p:cNvSpPr/>
          <p:nvPr/>
        </p:nvSpPr>
        <p:spPr>
          <a:xfrm>
            <a:off x="4146119" y="1838825"/>
            <a:ext cx="713147" cy="305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100%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8DBB3-D084-F452-CC75-0B75F24FB4D5}"/>
              </a:ext>
            </a:extLst>
          </p:cNvPr>
          <p:cNvSpPr/>
          <p:nvPr/>
        </p:nvSpPr>
        <p:spPr>
          <a:xfrm>
            <a:off x="2655539" y="2082583"/>
            <a:ext cx="983017" cy="22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MQ Online</a:t>
            </a:r>
          </a:p>
        </p:txBody>
      </p:sp>
      <p:pic>
        <p:nvPicPr>
          <p:cNvPr id="109" name="Graphic 108" descr="Database outline">
            <a:extLst>
              <a:ext uri="{FF2B5EF4-FFF2-40B4-BE49-F238E27FC236}">
                <a16:creationId xmlns:a16="http://schemas.microsoft.com/office/drawing/2014/main" id="{EE9F8159-90AC-AFED-E0EE-37D3843A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939" y="1935911"/>
            <a:ext cx="786469" cy="786469"/>
          </a:xfrm>
          <a:prstGeom prst="rect">
            <a:avLst/>
          </a:prstGeom>
        </p:spPr>
      </p:pic>
      <p:pic>
        <p:nvPicPr>
          <p:cNvPr id="115" name="Graphic 114" descr="Database outline">
            <a:extLst>
              <a:ext uri="{FF2B5EF4-FFF2-40B4-BE49-F238E27FC236}">
                <a16:creationId xmlns:a16="http://schemas.microsoft.com/office/drawing/2014/main" id="{70EF8621-D095-A90A-1AA5-8C846291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821" y="4122725"/>
            <a:ext cx="786469" cy="786469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A620AD1-5CC1-1D5F-B0CE-77F022185A28}"/>
              </a:ext>
            </a:extLst>
          </p:cNvPr>
          <p:cNvCxnSpPr>
            <a:cxnSpLocks/>
          </p:cNvCxnSpPr>
          <p:nvPr/>
        </p:nvCxnSpPr>
        <p:spPr>
          <a:xfrm flipH="1">
            <a:off x="5589917" y="2342041"/>
            <a:ext cx="473202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 descr="Database outline">
            <a:extLst>
              <a:ext uri="{FF2B5EF4-FFF2-40B4-BE49-F238E27FC236}">
                <a16:creationId xmlns:a16="http://schemas.microsoft.com/office/drawing/2014/main" id="{D45EF79C-44EF-7D1A-F309-0606EA96F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972" y="4122725"/>
            <a:ext cx="786469" cy="78646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7A16C84-A21A-2EF5-DEE6-0E39A98677F3}"/>
              </a:ext>
            </a:extLst>
          </p:cNvPr>
          <p:cNvSpPr txBox="1"/>
          <p:nvPr/>
        </p:nvSpPr>
        <p:spPr>
          <a:xfrm>
            <a:off x="7428695" y="5040145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DIH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22DC49-92CB-4EBC-32C3-0EDFBA4C1CE8}"/>
              </a:ext>
            </a:extLst>
          </p:cNvPr>
          <p:cNvSpPr txBox="1"/>
          <p:nvPr/>
        </p:nvSpPr>
        <p:spPr>
          <a:xfrm>
            <a:off x="10153410" y="5040145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EBAN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3D96B8B-5545-193A-D015-C540EFC86075}"/>
              </a:ext>
            </a:extLst>
          </p:cNvPr>
          <p:cNvSpPr txBox="1"/>
          <p:nvPr/>
        </p:nvSpPr>
        <p:spPr>
          <a:xfrm>
            <a:off x="10153410" y="2853331"/>
            <a:ext cx="1123527" cy="26228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MDF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1D881-007A-8846-4EE0-665347BD2D93}"/>
              </a:ext>
            </a:extLst>
          </p:cNvPr>
          <p:cNvCxnSpPr>
            <a:cxnSpLocks/>
            <a:stCxn id="115" idx="3"/>
            <a:endCxn id="129" idx="1"/>
          </p:cNvCxnSpPr>
          <p:nvPr/>
        </p:nvCxnSpPr>
        <p:spPr>
          <a:xfrm>
            <a:off x="8384289" y="4515959"/>
            <a:ext cx="1937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40A40F-3D82-AAF6-A4B7-1E297C0A60AA}"/>
              </a:ext>
            </a:extLst>
          </p:cNvPr>
          <p:cNvSpPr/>
          <p:nvPr/>
        </p:nvSpPr>
        <p:spPr>
          <a:xfrm>
            <a:off x="7266714" y="1981954"/>
            <a:ext cx="1436831" cy="2291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Kafka Subscription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334052E-8858-5DCB-179A-A1C457046B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80237" y="2359249"/>
            <a:ext cx="29922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64538F12-C176-9462-B3C6-EFC2FEAB2198}"/>
              </a:ext>
            </a:extLst>
          </p:cNvPr>
          <p:cNvGraphicFramePr>
            <a:graphicFrameLocks noGrp="1"/>
          </p:cNvGraphicFramePr>
          <p:nvPr/>
        </p:nvGraphicFramePr>
        <p:xfrm>
          <a:off x="7384600" y="5463232"/>
          <a:ext cx="1201057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057">
                  <a:extLst>
                    <a:ext uri="{9D8B030D-6E8A-4147-A177-3AD203B41FA5}">
                      <a16:colId xmlns:a16="http://schemas.microsoft.com/office/drawing/2014/main" val="1088768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Filename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531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PCB_DEPTXN_DB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6621584"/>
                  </a:ext>
                </a:extLst>
              </a:tr>
            </a:tbl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21A313BA-2FBB-1E56-4997-53A0EABEEA4A}"/>
              </a:ext>
            </a:extLst>
          </p:cNvPr>
          <p:cNvSpPr txBox="1"/>
          <p:nvPr/>
        </p:nvSpPr>
        <p:spPr>
          <a:xfrm>
            <a:off x="4464349" y="1464467"/>
            <a:ext cx="1602788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Streaming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4FD98-B016-D50E-9B12-C460EBEFCDE5}"/>
              </a:ext>
            </a:extLst>
          </p:cNvPr>
          <p:cNvSpPr txBox="1"/>
          <p:nvPr/>
        </p:nvSpPr>
        <p:spPr>
          <a:xfrm>
            <a:off x="8924687" y="483491"/>
            <a:ext cx="3083442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Discussion on Fri.12-Dec.2023</a:t>
            </a:r>
          </a:p>
        </p:txBody>
      </p:sp>
    </p:spTree>
    <p:extLst>
      <p:ext uri="{BB962C8B-B14F-4D97-AF65-F5344CB8AC3E}">
        <p14:creationId xmlns:p14="http://schemas.microsoft.com/office/powerpoint/2010/main" val="236711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869B-308A-8859-E3DA-DB6D2339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ingestion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794F-0290-8597-4E99-7C75EC556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4D38F-AA4E-7488-7104-5004332659CC}"/>
              </a:ext>
            </a:extLst>
          </p:cNvPr>
          <p:cNvSpPr/>
          <p:nvPr/>
        </p:nvSpPr>
        <p:spPr>
          <a:xfrm>
            <a:off x="4651787" y="2341217"/>
            <a:ext cx="1602788" cy="327408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Graphik"/>
                <a:cs typeface="Angsana New" pitchFamily="18" charset="-34"/>
              </a:rPr>
              <a:t>Streaming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BF323-EFF2-403E-3B57-F62975F54C5D}"/>
              </a:ext>
            </a:extLst>
          </p:cNvPr>
          <p:cNvSpPr/>
          <p:nvPr/>
        </p:nvSpPr>
        <p:spPr>
          <a:xfrm>
            <a:off x="8817166" y="2354281"/>
            <a:ext cx="1724314" cy="300036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Graphik"/>
                <a:cs typeface="Angsana New" pitchFamily="18" charset="-34"/>
              </a:rPr>
              <a:t>Raw/Persist table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6A7D2A01-3D85-1A0D-128E-6DBA2854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959" y="1467089"/>
            <a:ext cx="786469" cy="786469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2E55C23-2586-B5CF-E18E-6021EF9B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124" y="1450838"/>
            <a:ext cx="786469" cy="78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14C9D-F011-8BA1-5918-FD9B8BE67A3E}"/>
              </a:ext>
            </a:extLst>
          </p:cNvPr>
          <p:cNvSpPr txBox="1"/>
          <p:nvPr/>
        </p:nvSpPr>
        <p:spPr>
          <a:xfrm>
            <a:off x="1082794" y="2333199"/>
            <a:ext cx="1602788" cy="254033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Streaming 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5F0C-E128-BF1B-8B94-E6EDE27F9C09}"/>
              </a:ext>
            </a:extLst>
          </p:cNvPr>
          <p:cNvSpPr txBox="1"/>
          <p:nvPr/>
        </p:nvSpPr>
        <p:spPr>
          <a:xfrm>
            <a:off x="2141300" y="1524773"/>
            <a:ext cx="3381633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marL="0" marR="0" lvl="0" indent="0" algn="l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Extraction Config</a:t>
            </a:r>
            <a:r>
              <a:rPr lang="en-US" sz="11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extrct</a:t>
            </a:r>
            <a:r>
              <a:rPr lang="en-US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_&lt;</a:t>
            </a:r>
            <a:r>
              <a:rPr lang="en-US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en-US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&gt;_r</a:t>
            </a:r>
            <a:endParaRPr lang="en-US" sz="10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597782F3-96F3-8229-6FD4-B3834702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206" y="1443510"/>
            <a:ext cx="786469" cy="7864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F7262A-96D2-FB6D-40F4-C9A8651D139C}"/>
              </a:ext>
            </a:extLst>
          </p:cNvPr>
          <p:cNvCxnSpPr>
            <a:cxnSpLocks/>
          </p:cNvCxnSpPr>
          <p:nvPr/>
        </p:nvCxnSpPr>
        <p:spPr>
          <a:xfrm>
            <a:off x="2147562" y="1836744"/>
            <a:ext cx="2814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15712-F577-2E56-E127-E9D640149BB2}"/>
              </a:ext>
            </a:extLst>
          </p:cNvPr>
          <p:cNvSpPr txBox="1"/>
          <p:nvPr/>
        </p:nvSpPr>
        <p:spPr>
          <a:xfrm>
            <a:off x="4306946" y="2575156"/>
            <a:ext cx="2292470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R="0" lvl="0" indent="0" defTabSz="9144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>
                <a:effectLst/>
              </a:defRPr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r>
              <a:rPr lang="en-US" b="0"/>
              <a:t>streaming_&lt;src_sys&gt;.&lt;</a:t>
            </a:r>
            <a:r>
              <a:rPr lang="en-US" b="0" err="1"/>
              <a:t>tbl_name</a:t>
            </a:r>
            <a:r>
              <a:rPr lang="en-US" b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5222D-CB38-FEDA-57F0-147852B7E438}"/>
              </a:ext>
            </a:extLst>
          </p:cNvPr>
          <p:cNvSpPr txBox="1"/>
          <p:nvPr/>
        </p:nvSpPr>
        <p:spPr>
          <a:xfrm>
            <a:off x="5628086" y="1524773"/>
            <a:ext cx="3436873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R="0" lvl="0" indent="0" defTabSz="9144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>
                <a:effectLst/>
                <a:highlight>
                  <a:srgbClr val="FFFF00"/>
                </a:highlight>
              </a:defRPr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r>
              <a:rPr lang="en-US"/>
              <a:t>Job Config: </a:t>
            </a:r>
            <a:r>
              <a:rPr lang="en-US" b="0"/>
              <a:t>ingest_&lt;</a:t>
            </a:r>
            <a:r>
              <a:rPr lang="en-US" b="0" err="1"/>
              <a:t>table_name</a:t>
            </a:r>
            <a:r>
              <a:rPr lang="en-US" b="0"/>
              <a:t>&gt;_streaming_&lt;</a:t>
            </a:r>
            <a:r>
              <a:rPr lang="en-US" b="0" err="1"/>
              <a:t>freq</a:t>
            </a:r>
            <a:r>
              <a:rPr lang="en-US" b="0"/>
              <a:t>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4C103-0EFE-05C1-8C22-6956CBDB5E06}"/>
              </a:ext>
            </a:extLst>
          </p:cNvPr>
          <p:cNvCxnSpPr>
            <a:cxnSpLocks/>
          </p:cNvCxnSpPr>
          <p:nvPr/>
        </p:nvCxnSpPr>
        <p:spPr>
          <a:xfrm>
            <a:off x="5748675" y="1836744"/>
            <a:ext cx="3316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7887C6-E957-BB2E-4801-55240DF6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0323"/>
              </p:ext>
            </p:extLst>
          </p:nvPr>
        </p:nvGraphicFramePr>
        <p:xfrm>
          <a:off x="234801" y="3173097"/>
          <a:ext cx="5393285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05">
                  <a:extLst>
                    <a:ext uri="{9D8B030D-6E8A-4147-A177-3AD203B41FA5}">
                      <a16:colId xmlns:a16="http://schemas.microsoft.com/office/drawing/2014/main" val="2248339792"/>
                    </a:ext>
                  </a:extLst>
                </a:gridCol>
                <a:gridCol w="2564761">
                  <a:extLst>
                    <a:ext uri="{9D8B030D-6E8A-4147-A177-3AD203B41FA5}">
                      <a16:colId xmlns:a16="http://schemas.microsoft.com/office/drawing/2014/main" val="2694215462"/>
                    </a:ext>
                  </a:extLst>
                </a:gridCol>
                <a:gridCol w="1200019">
                  <a:extLst>
                    <a:ext uri="{9D8B030D-6E8A-4147-A177-3AD203B41FA5}">
                      <a16:colId xmlns:a16="http://schemas.microsoft.com/office/drawing/2014/main" val="216556623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182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Extraction Configuration</a:t>
                      </a:r>
                      <a:endParaRPr lang="en-US" sz="105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extrct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_&lt;</a:t>
                      </a: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&gt;_r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extrct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_&lt;</a:t>
                      </a: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67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Streaming Certificate</a:t>
                      </a:r>
                      <a:endParaRPr lang="en-US" sz="105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streaming_hub_certificate.jks</a:t>
                      </a:r>
                      <a:endParaRPr 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322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ingest_spec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_&lt;table name&gt;_copybook.txt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4849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7F2F851-D1B5-1000-1207-4D750E9842BF}"/>
              </a:ext>
            </a:extLst>
          </p:cNvPr>
          <p:cNvSpPr txBox="1"/>
          <p:nvPr/>
        </p:nvSpPr>
        <p:spPr>
          <a:xfrm>
            <a:off x="8533088" y="2624235"/>
            <a:ext cx="2292470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R="0" lvl="0" indent="0" defTabSz="9144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>
                <a:effectLst/>
              </a:defRPr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algn="ctr"/>
            <a:r>
              <a:rPr lang="en-US" b="0"/>
              <a:t>raw_&lt;src_sys&gt;.&lt;tbl_name&gt;</a:t>
            </a:r>
          </a:p>
          <a:p>
            <a:pPr algn="ctr"/>
            <a:r>
              <a:rPr lang="en-US" b="0"/>
              <a:t>persist_&lt;src_sys&gt;.&lt;tbl_name&gt;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B11FA8-DEE4-9CE2-828C-C3F82F4F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19411"/>
              </p:ext>
            </p:extLst>
          </p:nvPr>
        </p:nvGraphicFramePr>
        <p:xfrm>
          <a:off x="6329304" y="3447528"/>
          <a:ext cx="5627895" cy="1082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7092">
                  <a:extLst>
                    <a:ext uri="{9D8B030D-6E8A-4147-A177-3AD203B41FA5}">
                      <a16:colId xmlns:a16="http://schemas.microsoft.com/office/drawing/2014/main" val="2248339792"/>
                    </a:ext>
                  </a:extLst>
                </a:gridCol>
                <a:gridCol w="2611028">
                  <a:extLst>
                    <a:ext uri="{9D8B030D-6E8A-4147-A177-3AD203B41FA5}">
                      <a16:colId xmlns:a16="http://schemas.microsoft.com/office/drawing/2014/main" val="2694215462"/>
                    </a:ext>
                  </a:extLst>
                </a:gridCol>
                <a:gridCol w="1439775">
                  <a:extLst>
                    <a:ext uri="{9D8B030D-6E8A-4147-A177-3AD203B41FA5}">
                      <a16:colId xmlns:a16="http://schemas.microsoft.com/office/drawing/2014/main" val="216556623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</a:rPr>
                        <a:t>Naming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182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Job Configuration</a:t>
                      </a:r>
                      <a:endParaRPr lang="en-US" sz="10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ingest_&lt;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&gt;_</a:t>
                      </a:r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_&lt;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job_config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_&lt;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job_name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67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Ingestion Spec (Mapping)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ingest_spec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_&lt;table name&gt;.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3224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17D32F8C-BF2C-055A-9DCB-860D97371E79}"/>
              </a:ext>
            </a:extLst>
          </p:cNvPr>
          <p:cNvSpPr/>
          <p:nvPr/>
        </p:nvSpPr>
        <p:spPr>
          <a:xfrm>
            <a:off x="2685582" y="1907374"/>
            <a:ext cx="1436831" cy="2291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Kafka Subscription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89ED22-024B-6864-C55D-398BDC0B7FD0}"/>
              </a:ext>
            </a:extLst>
          </p:cNvPr>
          <p:cNvSpPr txBox="1"/>
          <p:nvPr/>
        </p:nvSpPr>
        <p:spPr>
          <a:xfrm>
            <a:off x="277280" y="2868819"/>
            <a:ext cx="3381633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marL="0" marR="0" lvl="0" indent="0" algn="l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Ingestion 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42818-C007-7672-BE00-66D44AD7A30D}"/>
              </a:ext>
            </a:extLst>
          </p:cNvPr>
          <p:cNvSpPr txBox="1"/>
          <p:nvPr/>
        </p:nvSpPr>
        <p:spPr>
          <a:xfrm>
            <a:off x="6290279" y="3202199"/>
            <a:ext cx="3381633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marL="0" marR="0" lvl="0" indent="0" algn="l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Ingestion Team</a:t>
            </a:r>
          </a:p>
        </p:txBody>
      </p:sp>
    </p:spTree>
    <p:extLst>
      <p:ext uri="{BB962C8B-B14F-4D97-AF65-F5344CB8AC3E}">
        <p14:creationId xmlns:p14="http://schemas.microsoft.com/office/powerpoint/2010/main" val="395515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5B2F-5337-5814-391A-47D2228F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CBR batch-ingest and streaming-ingest Part 1/4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632A-9638-A0E5-887C-2CB99FDB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54B8CE-6AA5-12F7-87E8-2B1EB600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426371"/>
            <a:ext cx="8054106" cy="2185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D4BD81-1936-EF69-D3E4-9F9986CF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4135413"/>
            <a:ext cx="8054106" cy="2421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72C057-BB04-E5FE-6CDC-5FB7E8DDC1EF}"/>
              </a:ext>
            </a:extLst>
          </p:cNvPr>
          <p:cNvSpPr txBox="1"/>
          <p:nvPr/>
        </p:nvSpPr>
        <p:spPr>
          <a:xfrm>
            <a:off x="442912" y="1118163"/>
            <a:ext cx="258496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Batch-Ingestion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B30F2-4DE8-68D4-38BE-9379D7706C40}"/>
              </a:ext>
            </a:extLst>
          </p:cNvPr>
          <p:cNvSpPr txBox="1"/>
          <p:nvPr/>
        </p:nvSpPr>
        <p:spPr>
          <a:xfrm>
            <a:off x="442912" y="3821486"/>
            <a:ext cx="2584960" cy="307777"/>
          </a:xfrm>
          <a:prstGeom prst="rect">
            <a:avLst/>
          </a:prstGeom>
          <a:solidFill>
            <a:srgbClr val="00AA50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Streaming-Ingestion</a:t>
            </a:r>
          </a:p>
        </p:txBody>
      </p:sp>
    </p:spTree>
    <p:extLst>
      <p:ext uri="{BB962C8B-B14F-4D97-AF65-F5344CB8AC3E}">
        <p14:creationId xmlns:p14="http://schemas.microsoft.com/office/powerpoint/2010/main" val="37218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C4E76F-44EB-52D7-D942-7ADED38E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</p:spPr>
        <p:txBody>
          <a:bodyPr/>
          <a:lstStyle/>
          <a:p>
            <a:r>
              <a:rPr lang="en-US"/>
              <a:t>Comparing CBR batch-ingest and streaming-ingest Part 2/4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DED969-4B55-1A1A-51D3-2B9B4AE99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4326-4ADE-9BDE-C468-0CD3FF483750}"/>
              </a:ext>
            </a:extLst>
          </p:cNvPr>
          <p:cNvSpPr txBox="1"/>
          <p:nvPr/>
        </p:nvSpPr>
        <p:spPr>
          <a:xfrm>
            <a:off x="442912" y="1118163"/>
            <a:ext cx="258496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Batch-Ingestion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39E-48F9-EE3F-B446-9819877C41E8}"/>
              </a:ext>
            </a:extLst>
          </p:cNvPr>
          <p:cNvSpPr txBox="1"/>
          <p:nvPr/>
        </p:nvSpPr>
        <p:spPr>
          <a:xfrm>
            <a:off x="442912" y="3821486"/>
            <a:ext cx="2584960" cy="307777"/>
          </a:xfrm>
          <a:prstGeom prst="rect">
            <a:avLst/>
          </a:prstGeom>
          <a:solidFill>
            <a:srgbClr val="00AA50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Streaming-Ingestion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7EC8D-8572-E02A-142A-2F5CD7D1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25940"/>
            <a:ext cx="10702416" cy="20901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5F1024-8596-30E9-19EB-73898156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4129263"/>
            <a:ext cx="10702416" cy="18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C4E76F-44EB-52D7-D942-7ADED38E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</p:spPr>
        <p:txBody>
          <a:bodyPr/>
          <a:lstStyle/>
          <a:p>
            <a:r>
              <a:rPr lang="en-US"/>
              <a:t>Comparing CBR batch-ingest and streaming-ingest Part 3/4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DED969-4B55-1A1A-51D3-2B9B4AE99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4326-4ADE-9BDE-C468-0CD3FF483750}"/>
              </a:ext>
            </a:extLst>
          </p:cNvPr>
          <p:cNvSpPr txBox="1"/>
          <p:nvPr/>
        </p:nvSpPr>
        <p:spPr>
          <a:xfrm>
            <a:off x="442912" y="1118163"/>
            <a:ext cx="258496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Batch-Ingestion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39E-48F9-EE3F-B446-9819877C41E8}"/>
              </a:ext>
            </a:extLst>
          </p:cNvPr>
          <p:cNvSpPr txBox="1"/>
          <p:nvPr/>
        </p:nvSpPr>
        <p:spPr>
          <a:xfrm>
            <a:off x="6094912" y="1118162"/>
            <a:ext cx="2584960" cy="307777"/>
          </a:xfrm>
          <a:prstGeom prst="rect">
            <a:avLst/>
          </a:prstGeom>
          <a:solidFill>
            <a:srgbClr val="00AA50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Streaming-Ingestion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8B0C2-935C-0817-5CC7-46AFAF24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09535"/>
            <a:ext cx="5087944" cy="3638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D58C6-A938-175C-A9A9-A505EEAF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08" y="1609535"/>
            <a:ext cx="5182328" cy="26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9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D3F656-98B9-574F-679A-CFBA625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</p:spPr>
        <p:txBody>
          <a:bodyPr/>
          <a:lstStyle/>
          <a:p>
            <a:r>
              <a:rPr lang="en-US"/>
              <a:t>Comparing CBR batch-ingest and streaming-ingest Part 4/4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2ACF6BA-D0CC-201F-7BFC-668CC9E6F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69F30-79B2-6B02-C7C8-27C4A269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48605"/>
            <a:ext cx="10055435" cy="3635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EFD48-907E-6B33-81DA-47FA3551075D}"/>
              </a:ext>
            </a:extLst>
          </p:cNvPr>
          <p:cNvSpPr txBox="1"/>
          <p:nvPr/>
        </p:nvSpPr>
        <p:spPr>
          <a:xfrm>
            <a:off x="442912" y="1118163"/>
            <a:ext cx="2584960" cy="307777"/>
          </a:xfrm>
          <a:prstGeom prst="rect">
            <a:avLst/>
          </a:prstGeom>
          <a:solidFill>
            <a:srgbClr val="00AA50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Graphik" panose="020B0503030202060203" pitchFamily="34" charset="0"/>
              </a:rPr>
              <a:t>CBR Streaming-Ingestion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14AC9-FA6B-5C37-AB81-908851601F1C}"/>
              </a:ext>
            </a:extLst>
          </p:cNvPr>
          <p:cNvSpPr/>
          <p:nvPr/>
        </p:nvSpPr>
        <p:spPr>
          <a:xfrm>
            <a:off x="1685027" y="1771096"/>
            <a:ext cx="8925464" cy="353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78DC-FA91-324F-01CF-E8E191BF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name and group id alignment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E4F1D2-F7DF-1233-58BA-D2A100C81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39525-C0A0-109A-1D6D-85C899AB1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67049"/>
              </p:ext>
            </p:extLst>
          </p:nvPr>
        </p:nvGraphicFramePr>
        <p:xfrm>
          <a:off x="442913" y="1628167"/>
          <a:ext cx="11118012" cy="1127760"/>
        </p:xfrm>
        <a:graphic>
          <a:graphicData uri="http://schemas.openxmlformats.org/drawingml/2006/table">
            <a:tbl>
              <a:tblPr/>
              <a:tblGrid>
                <a:gridCol w="559280">
                  <a:extLst>
                    <a:ext uri="{9D8B030D-6E8A-4147-A177-3AD203B41FA5}">
                      <a16:colId xmlns:a16="http://schemas.microsoft.com/office/drawing/2014/main" val="2696754617"/>
                    </a:ext>
                  </a:extLst>
                </a:gridCol>
                <a:gridCol w="2301724">
                  <a:extLst>
                    <a:ext uri="{9D8B030D-6E8A-4147-A177-3AD203B41FA5}">
                      <a16:colId xmlns:a16="http://schemas.microsoft.com/office/drawing/2014/main" val="1709360807"/>
                    </a:ext>
                  </a:extLst>
                </a:gridCol>
                <a:gridCol w="2698002">
                  <a:extLst>
                    <a:ext uri="{9D8B030D-6E8A-4147-A177-3AD203B41FA5}">
                      <a16:colId xmlns:a16="http://schemas.microsoft.com/office/drawing/2014/main" val="4120552868"/>
                    </a:ext>
                  </a:extLst>
                </a:gridCol>
                <a:gridCol w="1796360">
                  <a:extLst>
                    <a:ext uri="{9D8B030D-6E8A-4147-A177-3AD203B41FA5}">
                      <a16:colId xmlns:a16="http://schemas.microsoft.com/office/drawing/2014/main" val="2670369465"/>
                    </a:ext>
                  </a:extLst>
                </a:gridCol>
                <a:gridCol w="1909644">
                  <a:extLst>
                    <a:ext uri="{9D8B030D-6E8A-4147-A177-3AD203B41FA5}">
                      <a16:colId xmlns:a16="http://schemas.microsoft.com/office/drawing/2014/main" val="23794619"/>
                    </a:ext>
                  </a:extLst>
                </a:gridCol>
                <a:gridCol w="1853002">
                  <a:extLst>
                    <a:ext uri="{9D8B030D-6E8A-4147-A177-3AD203B41FA5}">
                      <a16:colId xmlns:a16="http://schemas.microsoft.com/office/drawing/2014/main" val="3899861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streaming table</a:t>
                      </a:r>
                      <a:endParaRPr lang="en-US" sz="120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persist table</a:t>
                      </a:r>
                      <a:endParaRPr lang="en-US" sz="120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Spec No. of columns</a:t>
                      </a:r>
                      <a:endParaRPr lang="en-US" sz="120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persist table #phase 1</a:t>
                      </a:r>
                      <a:endParaRPr lang="en-US" sz="120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No. of columns</a:t>
                      </a:r>
                      <a:endParaRPr lang="en-US" sz="120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5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streaming_cardlink.</a:t>
                      </a:r>
                      <a:r>
                        <a:rPr lang="en-US" sz="1100" b="1">
                          <a:latin typeface="Graphik" panose="020B0503030202060203" pitchFamily="34" charset="0"/>
                        </a:rPr>
                        <a:t>cardlink_authlog2_jms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Graphik" panose="020B0503030202060203" pitchFamily="34" charset="0"/>
                        </a:rPr>
                        <a:t>persist_cardlink</a:t>
                      </a:r>
                      <a:r>
                        <a:rPr lang="en-US" sz="1100">
                          <a:latin typeface="Graphik" panose="020B0503030202060203" pitchFamily="34" charset="0"/>
                        </a:rPr>
                        <a:t>.</a:t>
                      </a:r>
                      <a:r>
                        <a:rPr lang="en-US" sz="1100" b="1">
                          <a:latin typeface="Graphik" panose="020B0503030202060203" pitchFamily="34" charset="0"/>
                        </a:rPr>
                        <a:t> cardlink_authlog2_jms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1362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Graphik" panose="020B0503030202060203" pitchFamily="34" charset="0"/>
                        </a:rPr>
                        <a:t>persist_cardlink.</a:t>
                      </a:r>
                      <a:r>
                        <a:rPr lang="en-US" sz="1100" b="1">
                          <a:solidFill>
                            <a:srgbClr val="2B9B62"/>
                          </a:solidFill>
                          <a:effectLst/>
                          <a:latin typeface="Graphik" panose="020B0503030202060203" pitchFamily="34" charset="0"/>
                        </a:rPr>
                        <a:t>cardlink_odscc_ccv2_jcb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source : 122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37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streaming_pcb_dep.</a:t>
                      </a:r>
                      <a:r>
                        <a:rPr lang="en-US" sz="1100" b="1" err="1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pcb_dep_pcb_deptxn_common</a:t>
                      </a:r>
                      <a:endParaRPr lang="en-US" sz="1100" b="1">
                        <a:highlight>
                          <a:srgbClr val="FFFF00"/>
                        </a:highlight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persist_pcb_dep</a:t>
                      </a:r>
                      <a:r>
                        <a:rPr lang="en-US" sz="1100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.</a:t>
                      </a:r>
                      <a:r>
                        <a:rPr lang="en-US" sz="1100" b="1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 </a:t>
                      </a:r>
                      <a:r>
                        <a:rPr lang="en-US" sz="1100" b="1" err="1">
                          <a:highlight>
                            <a:srgbClr val="FFFF00"/>
                          </a:highlight>
                          <a:latin typeface="Graphik" panose="020B0503030202060203" pitchFamily="34" charset="0"/>
                        </a:rPr>
                        <a:t>pcb_dep_pcb_deptxn_common</a:t>
                      </a:r>
                      <a:endParaRPr lang="en-US" sz="1100">
                        <a:highlight>
                          <a:srgbClr val="FFFF00"/>
                        </a:highlight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38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effectLst/>
                          <a:latin typeface="Graphik" panose="020B0503030202060203" pitchFamily="34" charset="0"/>
                        </a:rPr>
                        <a:t>persist_pcb_dep.</a:t>
                      </a:r>
                      <a:r>
                        <a:rPr lang="en-US" sz="1100" b="1" err="1">
                          <a:solidFill>
                            <a:srgbClr val="2B9B62"/>
                          </a:solidFill>
                          <a:effectLst/>
                          <a:latin typeface="Graphik" panose="020B0503030202060203" pitchFamily="34" charset="0"/>
                        </a:rPr>
                        <a:t>pcb_dep_deptxn_db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source : 37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366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C5962B-C75C-F857-F569-2A4DE8D6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90760"/>
              </p:ext>
            </p:extLst>
          </p:nvPr>
        </p:nvGraphicFramePr>
        <p:xfrm>
          <a:off x="442911" y="3429000"/>
          <a:ext cx="9304935" cy="792480"/>
        </p:xfrm>
        <a:graphic>
          <a:graphicData uri="http://schemas.openxmlformats.org/drawingml/2006/table">
            <a:tbl>
              <a:tblPr/>
              <a:tblGrid>
                <a:gridCol w="551002">
                  <a:extLst>
                    <a:ext uri="{9D8B030D-6E8A-4147-A177-3AD203B41FA5}">
                      <a16:colId xmlns:a16="http://schemas.microsoft.com/office/drawing/2014/main" val="2696754617"/>
                    </a:ext>
                  </a:extLst>
                </a:gridCol>
                <a:gridCol w="1506890">
                  <a:extLst>
                    <a:ext uri="{9D8B030D-6E8A-4147-A177-3AD203B41FA5}">
                      <a16:colId xmlns:a16="http://schemas.microsoft.com/office/drawing/2014/main" val="182978745"/>
                    </a:ext>
                  </a:extLst>
                </a:gridCol>
                <a:gridCol w="1942825">
                  <a:extLst>
                    <a:ext uri="{9D8B030D-6E8A-4147-A177-3AD203B41FA5}">
                      <a16:colId xmlns:a16="http://schemas.microsoft.com/office/drawing/2014/main" val="1709360807"/>
                    </a:ext>
                  </a:extLst>
                </a:gridCol>
                <a:gridCol w="2652109">
                  <a:extLst>
                    <a:ext uri="{9D8B030D-6E8A-4147-A177-3AD203B41FA5}">
                      <a16:colId xmlns:a16="http://schemas.microsoft.com/office/drawing/2014/main" val="2072815528"/>
                    </a:ext>
                  </a:extLst>
                </a:gridCol>
                <a:gridCol w="2652109">
                  <a:extLst>
                    <a:ext uri="{9D8B030D-6E8A-4147-A177-3AD203B41FA5}">
                      <a16:colId xmlns:a16="http://schemas.microsoft.com/office/drawing/2014/main" val="2701423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Area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Group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Topic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5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Graphik" panose="020B0503030202060203" pitchFamily="34" charset="0"/>
                        </a:rPr>
                        <a:t>pcb_dep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mdp_814</a:t>
                      </a:r>
                      <a:r>
                        <a:rPr lang="en-US" sz="1100" i="1">
                          <a:latin typeface="Graphik" panose="020B0503030202060203" pitchFamily="34" charset="0"/>
                        </a:rPr>
                        <a:t>_&lt;</a:t>
                      </a:r>
                      <a:r>
                        <a:rPr lang="en-US" sz="1100" i="1" err="1">
                          <a:latin typeface="Graphik" panose="020B0503030202060203" pitchFamily="34" charset="0"/>
                        </a:rPr>
                        <a:t>topic_name</a:t>
                      </a:r>
                      <a:r>
                        <a:rPr lang="en-US" sz="1100" i="1">
                          <a:latin typeface="Graphik" panose="020B0503030202060203" pitchFamily="34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PCB_DEPTXN_COMMON_V2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/>
                        </a:rPr>
                        <a:t>mdp_814_pcb_deptxn_common_v2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37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Graphik" panose="020B050303020206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Graphik"/>
                        </a:rPr>
                        <a:t>cardlink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latin typeface="Graphik" panose="020B0503030202060203" pitchFamily="34" charset="0"/>
                        </a:rPr>
                        <a:t>CARDLINK_AUTHLOG2_JMS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latin typeface="Graphik"/>
                        </a:rPr>
                        <a:t>mdp_814_cardlink_authlog2_jms</a:t>
                      </a:r>
                      <a:endParaRPr lang="en-US" sz="110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68449"/>
                  </a:ext>
                </a:extLst>
              </a:tr>
            </a:tbl>
          </a:graphicData>
        </a:graphic>
      </p:graphicFrame>
      <p:sp>
        <p:nvSpPr>
          <p:cNvPr id="9" name="TextBox 10">
            <a:extLst>
              <a:ext uri="{FF2B5EF4-FFF2-40B4-BE49-F238E27FC236}">
                <a16:creationId xmlns:a16="http://schemas.microsoft.com/office/drawing/2014/main" id="{E6E868DB-E963-DB62-5B8A-E89D3E3DAA41}"/>
              </a:ext>
            </a:extLst>
          </p:cNvPr>
          <p:cNvSpPr txBox="1"/>
          <p:nvPr/>
        </p:nvSpPr>
        <p:spPr>
          <a:xfrm>
            <a:off x="442911" y="1253781"/>
            <a:ext cx="4773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Graphik" panose="020B0503030202060203" pitchFamily="34" charset="0"/>
              </a:rPr>
              <a:t>Streaming table name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B2DB380-54E2-82F9-8F38-19E0AE146964}"/>
              </a:ext>
            </a:extLst>
          </p:cNvPr>
          <p:cNvSpPr txBox="1"/>
          <p:nvPr/>
        </p:nvSpPr>
        <p:spPr>
          <a:xfrm>
            <a:off x="442911" y="3043032"/>
            <a:ext cx="4773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Graphik" panose="020B0503030202060203" pitchFamily="34" charset="0"/>
              </a:rPr>
              <a:t>Streaming group ID name </a:t>
            </a:r>
          </a:p>
        </p:txBody>
      </p:sp>
    </p:spTree>
    <p:extLst>
      <p:ext uri="{BB962C8B-B14F-4D97-AF65-F5344CB8AC3E}">
        <p14:creationId xmlns:p14="http://schemas.microsoft.com/office/powerpoint/2010/main" val="36849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B7F2F3-2307-E979-74E6-78DD96577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A855-BD61-15AE-6338-D00323592FE2}"/>
              </a:ext>
            </a:extLst>
          </p:cNvPr>
          <p:cNvSpPr>
            <a:spLocks noGrp="1"/>
          </p:cNvSpPr>
          <p:nvPr/>
        </p:nvSpPr>
        <p:spPr>
          <a:xfrm>
            <a:off x="442913" y="489180"/>
            <a:ext cx="7244820" cy="652934"/>
          </a:xfrm>
          <a:prstGeom prst="rect">
            <a:avLst/>
          </a:prstGeom>
        </p:spPr>
        <p:txBody>
          <a:bodyPr lIns="0" rIns="0"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/>
              <a:t>Standard naming and location storage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3ED996B-2D57-8860-E08C-CC247912DCE7}"/>
              </a:ext>
            </a:extLst>
          </p:cNvPr>
          <p:cNvSpPr txBox="1"/>
          <p:nvPr/>
        </p:nvSpPr>
        <p:spPr>
          <a:xfrm>
            <a:off x="548790" y="904304"/>
            <a:ext cx="4773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Standard Naming Convention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321AF2-43D5-2AEB-FC75-4664733F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43782"/>
              </p:ext>
            </p:extLst>
          </p:nvPr>
        </p:nvGraphicFramePr>
        <p:xfrm>
          <a:off x="441614" y="1324841"/>
          <a:ext cx="11297895" cy="48520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25">
                  <a:extLst>
                    <a:ext uri="{9D8B030D-6E8A-4147-A177-3AD203B41FA5}">
                      <a16:colId xmlns:a16="http://schemas.microsoft.com/office/drawing/2014/main" val="1605155464"/>
                    </a:ext>
                  </a:extLst>
                </a:gridCol>
                <a:gridCol w="1219803">
                  <a:extLst>
                    <a:ext uri="{9D8B030D-6E8A-4147-A177-3AD203B41FA5}">
                      <a16:colId xmlns:a16="http://schemas.microsoft.com/office/drawing/2014/main" val="3803692211"/>
                    </a:ext>
                  </a:extLst>
                </a:gridCol>
                <a:gridCol w="1481467">
                  <a:extLst>
                    <a:ext uri="{9D8B030D-6E8A-4147-A177-3AD203B41FA5}">
                      <a16:colId xmlns:a16="http://schemas.microsoft.com/office/drawing/2014/main" val="2047010157"/>
                    </a:ext>
                  </a:extLst>
                </a:gridCol>
                <a:gridCol w="3633720">
                  <a:extLst>
                    <a:ext uri="{9D8B030D-6E8A-4147-A177-3AD203B41FA5}">
                      <a16:colId xmlns:a16="http://schemas.microsoft.com/office/drawing/2014/main" val="2059984030"/>
                    </a:ext>
                  </a:extLst>
                </a:gridCol>
                <a:gridCol w="2275890">
                  <a:extLst>
                    <a:ext uri="{9D8B030D-6E8A-4147-A177-3AD203B41FA5}">
                      <a16:colId xmlns:a16="http://schemas.microsoft.com/office/drawing/2014/main" val="1001024600"/>
                    </a:ext>
                  </a:extLst>
                </a:gridCol>
                <a:gridCol w="2275890">
                  <a:extLst>
                    <a:ext uri="{9D8B030D-6E8A-4147-A177-3AD203B41FA5}">
                      <a16:colId xmlns:a16="http://schemas.microsoft.com/office/drawing/2014/main" val="1346789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Items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 Format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Sample 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Directory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275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Database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Raw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: raw_&lt;src_sys&gt;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Persist Table: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 persist_&lt;src_sys&gt;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Persist View: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persist_&lt;src_sys&gt;_view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Streaming: </a:t>
                      </a: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streaming_&lt;src_sys&gt;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raw_cis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persist_cis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persist_cis_view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streaming_cis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9252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 (Init)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db_init_&lt;zone&gt;_&lt;src_sys&gt;.sql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db_init_raw_cis.sql</a:t>
                      </a:r>
                      <a:endParaRPr lang="sv-SE">
                        <a:effectLst/>
                      </a:endParaRPr>
                    </a:p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db_init_persist_cis.sql</a:t>
                      </a:r>
                      <a:endParaRPr lang="sv-SE">
                        <a:effectLst/>
                      </a:endParaRPr>
                    </a:p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db_init_persist_view_cis.sql</a:t>
                      </a:r>
                      <a:endParaRPr lang="sv-SE">
                        <a:effectLst/>
                      </a:endParaRPr>
                    </a:p>
                    <a:p>
                      <a:pPr fontAlgn="base"/>
                      <a:r>
                        <a:rPr lang="sv-SE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db_init_streaming_cis.sql</a:t>
                      </a:r>
                      <a:endParaRPr lang="sv-SE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/ddl/mdp/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db_init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/ingest/&lt;area&gt;/*.sql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8664"/>
                  </a:ext>
                </a:extLst>
              </a:tr>
              <a:tr h="276225"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Table: Persist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&lt;src_sys&gt;_&lt;source_file_name/source_table_name&gt;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cis_ipxar</a:t>
                      </a:r>
                      <a:endParaRPr lang="sv-SE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58313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 (Init)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tbl_init_&lt;zone&gt;_&lt;table_name&gt;.sql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tbl_init_persist_cis_ipxar.sql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/ddl/mdp/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tbl_init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/ingest/&lt;area&gt;/persist/*.sql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12075"/>
                  </a:ext>
                </a:extLst>
              </a:tr>
              <a:tr h="276225"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Table: Raw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&lt;src_sys&gt;_&lt;source_file_name/source_table_name&gt;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cis_ipxar</a:t>
                      </a:r>
                      <a:endParaRPr lang="sv-SE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900">
                          <a:effectLst/>
                          <a:latin typeface="Graphik" panose="020B0503030202060203"/>
                        </a:rPr>
                        <a:t>-</a:t>
                      </a:r>
                      <a:endParaRPr lang="sv-SE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54908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 (Init)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tbl_init_&lt;zone&gt;_&lt;table_name&gt;.sql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tbl_init_raw_cis_ipxar.sql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/ddl/mdp/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tbl_init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/ingest/&lt;area&gt;/raw/*.sql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01238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Persist View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view_init_v_&lt;table_name&gt;.sql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view_init_v_cis_cst_acct_rel_prfl.sql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/ddl/mdp/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view_init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/&lt;area&gt;/*.sql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1335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RBAC Tagging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Persist Table: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set_tag_&lt;table_name&gt;.sql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Persist View: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set_tag_&lt;view_name&gt;.sql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set_tag_cis_ipxar.sql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set_tag_v_cis_cst_acct_rel_prfl.sql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/ddl/mdp/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table_property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/&lt;area&gt;/persist/*.sql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34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Job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Normal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 : ingest_&lt;table_name&gt;_&lt;freq&gt;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Incremental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load initial : ingest_&lt;table_name&gt;_&lt;freq&gt;_initial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Incremental (normal job) : ingest_&lt;table_name&gt;_&lt;freq&gt;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Streaming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: 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latin typeface="Graphik" panose="020B0503030202060203"/>
                        </a:rPr>
                        <a:t>Load to raw/persist : </a:t>
                      </a: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ingest_&lt;table_name&gt;_streaming_&lt;freq&gt;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b="1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Extraction to streaming </a:t>
                      </a: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: extrct_&lt;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table_name&gt;_r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Load initial : ingest_cis_ipxar_d_initial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Normal job : ingest_cis_ipxar_d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Streaming : ingest_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cis_ipxar</a:t>
                      </a: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_streaming_d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151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Ingestion Spec (Mapping)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ingest_spec_&lt;table name&gt;.json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ingest_spec_cis_ipxar.json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mapping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/mdp/ingest/&lt;area&gt;/*.json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2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22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52D6753-5BE2-BEE4-CC64-29A7E2E27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6509A5-A222-809F-6340-07797DE7288E}"/>
              </a:ext>
            </a:extLst>
          </p:cNvPr>
          <p:cNvSpPr>
            <a:spLocks noGrp="1"/>
          </p:cNvSpPr>
          <p:nvPr/>
        </p:nvSpPr>
        <p:spPr>
          <a:xfrm>
            <a:off x="442913" y="489180"/>
            <a:ext cx="7244820" cy="652934"/>
          </a:xfrm>
          <a:prstGeom prst="rect">
            <a:avLst/>
          </a:prstGeom>
        </p:spPr>
        <p:txBody>
          <a:bodyPr lIns="0" rIns="0"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/>
              <a:t>Standard naming and location storage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E9A91B5-6116-D141-1A5F-00307089ED34}"/>
              </a:ext>
            </a:extLst>
          </p:cNvPr>
          <p:cNvSpPr txBox="1"/>
          <p:nvPr/>
        </p:nvSpPr>
        <p:spPr>
          <a:xfrm>
            <a:off x="548790" y="904304"/>
            <a:ext cx="4773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Standard Naming Convention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8F76CF-6894-EE2B-0F4E-A501AEC9F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88625"/>
              </p:ext>
            </p:extLst>
          </p:nvPr>
        </p:nvGraphicFramePr>
        <p:xfrm>
          <a:off x="443778" y="1300595"/>
          <a:ext cx="11096625" cy="5166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366371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53257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4269267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33328642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18179467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1865938344"/>
                    </a:ext>
                  </a:extLst>
                </a:gridCol>
              </a:tblGrid>
              <a:tr h="2268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Items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 Format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Sample 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Directory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08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Job Config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job_config_&lt;job_name&gt;.json 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Incremental 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load initial : job_config_&lt;initial_job_name&gt;json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Incremental (normal job)  : job_config_&lt;job_name&gt;.json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Load initial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: job_config_ingest_cis_ipxar_d_initial.json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Normal job 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: job_config_ingest_cis_ipxar_d.json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u="sng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Streaming job: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  <a:latin typeface="Graphik" panose="020B0503030202060203"/>
                        </a:rPr>
                        <a:t>job_config_ingest_cis_ipxar_streaming_d.json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config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/mdp/ingest/&lt;area&gt;/ *.json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1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Config mapping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(Fix Length Config)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ingest_spec_&lt;table name&gt;_fixed_length.json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ingest_spec_cardlink_kb1dh011_cc1d2027_fixed_length.json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Arial"/>
                        </a:rPr>
                        <a:t>/</a:t>
                      </a:r>
                      <a:r>
                        <a:rPr lang="en-US" sz="900" b="1">
                          <a:effectLst/>
                          <a:latin typeface="Arial"/>
                        </a:rPr>
                        <a:t>mapping</a:t>
                      </a:r>
                      <a:r>
                        <a:rPr lang="en-US" sz="900">
                          <a:effectLst/>
                          <a:latin typeface="Arial"/>
                        </a:rPr>
                        <a:t>/mdp/ingest/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&lt;area&gt;</a:t>
                      </a:r>
                      <a:r>
                        <a:rPr lang="en-US" sz="900">
                          <a:effectLst/>
                          <a:latin typeface="Arial"/>
                        </a:rPr>
                        <a:t>/</a:t>
                      </a:r>
                      <a:r>
                        <a:rPr lang="en-US" sz="900">
                          <a:effectLst/>
                          <a:latin typeface="Graphik Regular" panose="020B0503030202060203"/>
                        </a:rPr>
                        <a:t>*.json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20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Dpnd Config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dpnd_ingest_&lt;job name&gt;.json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dpnd_ingest_csm_custxformxconsentderived_d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/config/mdp/dpnd/ingest/&lt;area&gt;/*.json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9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Audit Configuration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audit_config_&lt;schema_name&gt;_&lt;table_name&gt;.json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audit_config_persist_cardlink_cardlink_kb1dh011_cc1d2027.json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</a:t>
                      </a:r>
                      <a:r>
                        <a:rPr lang="en-US" sz="900" b="1">
                          <a:effectLst/>
                          <a:latin typeface="Graphik" panose="020B0503030202060203"/>
                        </a:rPr>
                        <a:t>config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/mdp/audit/ingest/&lt;area&gt;/*.json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75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Extraction Config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extrct_&lt;table_name&gt;.json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extrct_cis_ipxar.json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/app/mdp/config/extraction/&lt;area&gt;/*.json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9967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Unit Test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MDP_Ingestion_&lt;env&gt;_Test_&lt;baseline no.&gt;_&lt;schema&gt;_&lt;table_name&gt;_v01_00_00.html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MDP_Ingestion_Unit_Test_MDP_INGESTION_BSL_0001_persist_cis_cis_ipxar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_v01_00_00.html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/test/mdp/&lt;test_type&gt;/ingest/&lt;area&gt;/&lt;baseline no&gt;/*.html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 i="1">
                          <a:solidFill>
                            <a:srgbClr val="BFBFBF"/>
                          </a:solidFill>
                          <a:effectLst/>
                          <a:latin typeface="Graphik" panose="020B0503030202060203"/>
                        </a:rPr>
                        <a:t>e.g. /test/mdp/unit/ingest/cis/MDP_INGESTION_BSL_0001/*.html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010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CBR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CBR_814_&lt;schema&gt;_&lt;view name&gt;_v00.xlsx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CBR_814_persist_cis_view_v_cis_cst_acct_rel_prfl_v05.xlsx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/test/mdp/&lt;test_type&gt;/ingest/&lt;area&gt;/cbr/*.xlsx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34896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Streaming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Certificate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streaming_hub_certificate.jks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900">
                        <a:effectLst/>
                        <a:latin typeface="Graphik" panose="020B0503030202060203"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/certificate / mdp / extraction /&lt;src_sys&gt;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 streaming_hub_certificate.jks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Repo: workspace-proc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8846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Streaming Mapping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Object Name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u="sng">
                          <a:effectLst/>
                          <a:latin typeface="Graphik" panose="020B0503030202060203"/>
                        </a:rPr>
                        <a:t>Streaming Load to Raw: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900">
                          <a:effectLst/>
                          <a:latin typeface="Graphik" panose="020B0503030202060203"/>
                        </a:rPr>
                        <a:t>ingest_spec_&lt;table name&gt;_copybook.txt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900">
                        <a:effectLst/>
                        <a:latin typeface="Graphik" panose="020B0503030202060203"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900" b="1">
                          <a:effectLst/>
                          <a:latin typeface="Arial" panose="020B0604020202020204" pitchFamily="34" charset="0"/>
                        </a:rPr>
                        <a:t>mapping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</a:rPr>
                        <a:t>/mdp/ingest/</a:t>
                      </a:r>
                      <a:r>
                        <a:rPr lang="en-US" sz="900">
                          <a:effectLst/>
                          <a:latin typeface="Graphik" panose="020B0503030202060203"/>
                        </a:rPr>
                        <a:t>&lt;area&gt;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900">
                          <a:effectLst/>
                          <a:latin typeface="Graphik Regular" panose="020B0503030202060203"/>
                        </a:rPr>
                        <a:t>*.txt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1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9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32C4-425E-EAC0-9AB7-8952212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mainframe redefined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6401-C113-92F6-79D8-59C845F9D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2351-D1AD-1B9C-2CC2-301EEC319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945698"/>
            <a:ext cx="11304000" cy="51339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MCL_HOST files and CARDLINK Streaming tables that have redefined fields as example below:</a:t>
            </a:r>
          </a:p>
          <a:p>
            <a:r>
              <a:rPr lang="en-US" sz="1100"/>
              <a:t>File: SHARE.MCL1D20.SAMEDAY.Dddmmyy.TXT</a:t>
            </a:r>
          </a:p>
          <a:p>
            <a:pPr lvl="1"/>
            <a:r>
              <a:rPr lang="en-US" sz="1100" b="1"/>
              <a:t>Condition 1 (3 fields): </a:t>
            </a:r>
            <a:r>
              <a:rPr lang="en-US" sz="1100"/>
              <a:t>NOT </a:t>
            </a:r>
            <a:r>
              <a:rPr lang="en-US" sz="1100" err="1"/>
              <a:t>Promptpay</a:t>
            </a:r>
            <a:r>
              <a:rPr lang="en-US" sz="1100"/>
              <a:t> &gt;&gt; D20-ANYID-SOURCE-FLAG (Position Start = 291) &lt;&gt;A</a:t>
            </a:r>
          </a:p>
          <a:p>
            <a:pPr marL="180000" lvl="1" indent="0">
              <a:buNone/>
            </a:pPr>
            <a:endParaRPr lang="en-US" sz="1100"/>
          </a:p>
          <a:p>
            <a:pPr marL="180000" lvl="1" indent="0">
              <a:buNone/>
            </a:pPr>
            <a:endParaRPr lang="en-US" sz="1100"/>
          </a:p>
          <a:p>
            <a:pPr marL="180000" lvl="1" indent="0">
              <a:buNone/>
            </a:pPr>
            <a:endParaRPr lang="en-US" sz="1100"/>
          </a:p>
          <a:p>
            <a:pPr marL="180000" lvl="1" indent="0">
              <a:buNone/>
            </a:pPr>
            <a:endParaRPr lang="en-US" sz="1100"/>
          </a:p>
          <a:p>
            <a:pPr lvl="1"/>
            <a:r>
              <a:rPr lang="en-US" sz="1100" b="1"/>
              <a:t>Condition 2 (10 fields): </a:t>
            </a:r>
            <a:r>
              <a:rPr lang="en-US" sz="1100" err="1"/>
              <a:t>Promptpay</a:t>
            </a:r>
            <a:r>
              <a:rPr lang="en-US" sz="1100"/>
              <a:t> only &gt;&gt; D20-ANYID-SOURCE-FLAG (Position Start = 291) =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8B426-1688-BEA6-57D7-5E469BAB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0" y="1684826"/>
            <a:ext cx="6644993" cy="1046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7602D-DF85-BD59-EA27-7F738586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0" y="2928258"/>
            <a:ext cx="6644993" cy="38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1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25212F9-EFF2-FCC0-D3B4-3A4951882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176584"/>
            <a:ext cx="11304000" cy="323850"/>
          </a:xfrm>
        </p:spPr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7F584A-F9EF-62E9-4A53-4D255D9469A6}"/>
              </a:ext>
            </a:extLst>
          </p:cNvPr>
          <p:cNvSpPr>
            <a:spLocks noGrp="1"/>
          </p:cNvSpPr>
          <p:nvPr/>
        </p:nvSpPr>
        <p:spPr>
          <a:xfrm>
            <a:off x="442913" y="489180"/>
            <a:ext cx="7244820" cy="652934"/>
          </a:xfrm>
          <a:prstGeom prst="rect">
            <a:avLst/>
          </a:prstGeom>
        </p:spPr>
        <p:txBody>
          <a:bodyPr lIns="0" tIns="45720" rIns="0" bIns="45720"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r>
              <a:rPr lang="en-US">
                <a:latin typeface="Graphik"/>
                <a:cs typeface="Arial"/>
              </a:rPr>
              <a:t>Job extraction </a:t>
            </a:r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1E063BE-AD81-A946-1037-A9E446DE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" y="1442484"/>
            <a:ext cx="4864396" cy="217435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050413F-2B92-1400-2895-5F46660C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86" y="1444256"/>
            <a:ext cx="4934872" cy="28353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D12217-20A1-7503-157E-ABE7A41CD051}"/>
              </a:ext>
            </a:extLst>
          </p:cNvPr>
          <p:cNvSpPr/>
          <p:nvPr/>
        </p:nvSpPr>
        <p:spPr>
          <a:xfrm>
            <a:off x="444562" y="2719166"/>
            <a:ext cx="4769906" cy="23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86B-4124-6714-7E05-786E0637E675}"/>
              </a:ext>
            </a:extLst>
          </p:cNvPr>
          <p:cNvSpPr/>
          <p:nvPr/>
        </p:nvSpPr>
        <p:spPr>
          <a:xfrm>
            <a:off x="6629166" y="3135607"/>
            <a:ext cx="4858510" cy="23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0BF5-1E64-E689-8E99-D500D12C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mainframe redefined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FC39-228D-E202-8AD0-92691CF15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solution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BC42E12-BF7B-EB26-CEAC-1CFDA04D4BF2}"/>
              </a:ext>
            </a:extLst>
          </p:cNvPr>
          <p:cNvSpPr txBox="1">
            <a:spLocks/>
          </p:cNvSpPr>
          <p:nvPr/>
        </p:nvSpPr>
        <p:spPr>
          <a:xfrm>
            <a:off x="442913" y="945698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solidFill>
                  <a:schemeClr val="tx1"/>
                </a:solidFill>
                <a:latin typeface="Graphik Regular" panose="020B0503030202060203" pitchFamily="34" charset="0"/>
                <a:cs typeface="+mn-cs"/>
              </a:defRPr>
            </a:lvl2pPr>
            <a:lvl3pPr marL="540000" indent="-180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charset="2"/>
              <a:buChar char="§"/>
              <a:defRPr sz="1400">
                <a:solidFill>
                  <a:schemeClr val="tx1"/>
                </a:solidFill>
                <a:latin typeface="Graphik Regular" panose="020B0503030202060203" pitchFamily="34" charset="0"/>
                <a:cs typeface="+mn-cs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solidFill>
                  <a:schemeClr val="tx1"/>
                </a:solidFill>
                <a:latin typeface="Graphik Regular" panose="020B0503030202060203" pitchFamily="34" charset="0"/>
                <a:cs typeface="+mn-cs"/>
              </a:defRPr>
            </a:lvl4pPr>
            <a:lvl5pPr marL="900000" indent="-180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Graphik Regular" panose="020B0503030202060203" pitchFamily="34" charset="0"/>
                <a:cs typeface="+mn-cs"/>
              </a:defRPr>
            </a:lvl5pPr>
            <a:lvl6pPr marL="2514781" indent="-22861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2013" indent="-22861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246" indent="-22861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479" indent="-22861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kern="0"/>
              <a:t>Proposed solution </a:t>
            </a:r>
            <a:r>
              <a:rPr lang="en-US" kern="0"/>
              <a:t>for ingestion to persist table:</a:t>
            </a:r>
            <a:r>
              <a:rPr lang="th-TH" kern="0"/>
              <a:t> </a:t>
            </a:r>
            <a:r>
              <a:rPr lang="en-US" kern="0"/>
              <a:t>persist_mcl_host.mcl_host_share_mcl1d20_sameday</a:t>
            </a:r>
          </a:p>
          <a:p>
            <a:r>
              <a:rPr lang="en-US" sz="1100" kern="0"/>
              <a:t>For length 130 – 289, persist table will have 13 fields (condition 1: 3 fields + condition 2: 10 fields). </a:t>
            </a:r>
            <a:endParaRPr lang="th-TH" sz="1100" kern="0"/>
          </a:p>
          <a:p>
            <a:r>
              <a:rPr lang="en-US" sz="1100" kern="0"/>
              <a:t>For those fields in red boxes that not matched with condition, they will be overwritten to NULL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00EE9-4029-33F5-CD39-6F8EC804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758966"/>
            <a:ext cx="7963309" cy="1644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C4B0B-13FC-B1AA-459A-58ABE2C1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541388"/>
            <a:ext cx="10522491" cy="1663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A0E1E0-FDEA-DDCB-795E-1F434C837930}"/>
              </a:ext>
            </a:extLst>
          </p:cNvPr>
          <p:cNvSpPr/>
          <p:nvPr/>
        </p:nvSpPr>
        <p:spPr>
          <a:xfrm>
            <a:off x="1226595" y="2993573"/>
            <a:ext cx="7223760" cy="4101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61FD2-5EF0-E307-517A-627FB47E7149}"/>
              </a:ext>
            </a:extLst>
          </p:cNvPr>
          <p:cNvSpPr/>
          <p:nvPr/>
        </p:nvSpPr>
        <p:spPr>
          <a:xfrm>
            <a:off x="1226595" y="4373282"/>
            <a:ext cx="9784080" cy="4101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58D68-A4DD-1C25-8156-AB83F6287517}"/>
              </a:ext>
            </a:extLst>
          </p:cNvPr>
          <p:cNvSpPr txBox="1"/>
          <p:nvPr/>
        </p:nvSpPr>
        <p:spPr>
          <a:xfrm>
            <a:off x="8547647" y="3103605"/>
            <a:ext cx="2243137" cy="181377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>
                <a:solidFill>
                  <a:srgbClr val="FF0000"/>
                </a:solidFill>
                <a:latin typeface="+mj-lt"/>
              </a:rPr>
              <a:t>These fields will be set to NULL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1F102-9547-2486-3539-A38676519F1A}"/>
              </a:ext>
            </a:extLst>
          </p:cNvPr>
          <p:cNvSpPr txBox="1"/>
          <p:nvPr/>
        </p:nvSpPr>
        <p:spPr>
          <a:xfrm>
            <a:off x="11048659" y="4396968"/>
            <a:ext cx="1188720" cy="181377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>
                <a:solidFill>
                  <a:srgbClr val="FF0000"/>
                </a:solidFill>
                <a:latin typeface="+mj-lt"/>
              </a:rPr>
              <a:t>These fields will be set to NULL value</a:t>
            </a:r>
          </a:p>
        </p:txBody>
      </p:sp>
    </p:spTree>
    <p:extLst>
      <p:ext uri="{BB962C8B-B14F-4D97-AF65-F5344CB8AC3E}">
        <p14:creationId xmlns:p14="http://schemas.microsoft.com/office/powerpoint/2010/main" val="124122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EC01-1335-D64B-0CF3-2AD8C97A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40B-3A88-C4B8-4B58-960853CC2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BA02-179C-B1BD-0526-EDF1C4E507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104628"/>
            <a:ext cx="11304000" cy="186499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Agenda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Submit Run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option #1 same as curate - 1 table, 1 job control-m (</a:t>
            </a:r>
            <a:r>
              <a:rPr lang="th-TH"/>
              <a:t>มีหลาย </a:t>
            </a:r>
            <a:r>
              <a:rPr lang="en-US"/>
              <a:t>rules </a:t>
            </a:r>
            <a:r>
              <a:rPr lang="th-TH"/>
              <a:t>ได้ </a:t>
            </a:r>
            <a:r>
              <a:rPr lang="en-US"/>
              <a:t>e.g. not null, not dup)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option #2 - 1 job control-m, 1 rule (</a:t>
            </a:r>
            <a:r>
              <a:rPr lang="th-TH"/>
              <a:t>มีหลาย </a:t>
            </a:r>
            <a:r>
              <a:rPr lang="en-US"/>
              <a:t>table </a:t>
            </a:r>
            <a:r>
              <a:rPr lang="th-TH"/>
              <a:t>ได้) จะได้ไม่เปลือง </a:t>
            </a:r>
            <a:r>
              <a:rPr lang="en-US"/>
              <a:t>control-m</a:t>
            </a:r>
          </a:p>
          <a:p>
            <a:pPr marL="540000" lvl="3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Audit config Standard naming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2EDA8-41A8-FA2B-2049-96269449AE2D}"/>
              </a:ext>
            </a:extLst>
          </p:cNvPr>
          <p:cNvGraphicFramePr>
            <a:graphicFrameLocks noGrp="1"/>
          </p:cNvGraphicFramePr>
          <p:nvPr/>
        </p:nvGraphicFramePr>
        <p:xfrm>
          <a:off x="1012883" y="3251601"/>
          <a:ext cx="6769735" cy="1711960"/>
        </p:xfrm>
        <a:graphic>
          <a:graphicData uri="http://schemas.openxmlformats.org/drawingml/2006/table">
            <a:tbl>
              <a:tblPr firstRow="1" firstCol="1" bandRow="1"/>
              <a:tblGrid>
                <a:gridCol w="6769735">
                  <a:extLst>
                    <a:ext uri="{9D8B030D-6E8A-4147-A177-3AD203B41FA5}">
                      <a16:colId xmlns:a16="http://schemas.microsoft.com/office/drawing/2014/main" val="3493109539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data_source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ourier New"/>
                          <a:cs typeface="Courier New"/>
                        </a:rPr>
                        <a:t>            "</a:t>
                      </a:r>
                      <a:r>
                        <a:rPr lang="en-US" sz="105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asset</a:t>
                      </a:r>
                      <a:r>
                        <a:rPr lang="en-US" sz="1050">
                          <a:latin typeface="Courier New"/>
                          <a:cs typeface="Courier New"/>
                        </a:rPr>
                        <a:t>": "</a:t>
                      </a:r>
                      <a:r>
                        <a:rPr lang="en-US" sz="1050" err="1">
                          <a:latin typeface="Courier New"/>
                          <a:cs typeface="Courier New"/>
                        </a:rPr>
                        <a:t>csm_custxformxconsentderived</a:t>
                      </a:r>
                      <a:r>
                        <a:rPr lang="en-US" sz="1050">
                          <a:latin typeface="Courier New"/>
                          <a:cs typeface="Courier New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context_root_dir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"/Volumes/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mdp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{{env}}/artifact/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data_quality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index_column_names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custfcdr_cust_id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custfcdr_formappr_cd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pPr marL="36195" marR="0" lvl="0" indent="0" algn="l" defTabSz="914466" rtl="0" eaLnBrk="1" fontAlgn="auto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mdp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},</a:t>
                      </a:r>
                    </a:p>
                  </a:txBody>
                  <a:tcPr marL="68580" marR="68580" marT="36195" marB="36195">
                    <a:lnL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06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7910AE-7D20-83ED-DFD3-0882E31EE083}"/>
              </a:ext>
            </a:extLst>
          </p:cNvPr>
          <p:cNvSpPr txBox="1"/>
          <p:nvPr/>
        </p:nvSpPr>
        <p:spPr>
          <a:xfrm>
            <a:off x="8195346" y="3251601"/>
            <a:ext cx="3728622" cy="20006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/>
              <a:t>Standard naming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/>
              <a:t>asset : &lt;</a:t>
            </a:r>
            <a:r>
              <a:rPr lang="en-US" sz="1050" err="1"/>
              <a:t>table_name</a:t>
            </a:r>
            <a:r>
              <a:rPr lang="en-US" sz="105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/>
              <a:t>name : &lt;</a:t>
            </a:r>
            <a:r>
              <a:rPr lang="en-US" sz="1050" err="1"/>
              <a:t>app_name</a:t>
            </a:r>
            <a:r>
              <a:rPr lang="en-US" sz="1050"/>
              <a:t>&gt; e.g. cis, </a:t>
            </a:r>
            <a:r>
              <a:rPr lang="en-US" sz="1050" err="1"/>
              <a:t>cardlink</a:t>
            </a:r>
            <a:endParaRPr lang="en-US" sz="105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err="1"/>
              <a:t>rule_id</a:t>
            </a:r>
            <a:r>
              <a:rPr lang="en-US" sz="1050"/>
              <a:t> =&gt;  &lt;type&gt;_0000</a:t>
            </a:r>
          </a:p>
          <a:p>
            <a:pPr lvl="1"/>
            <a:r>
              <a:rPr lang="en-US" sz="1050"/>
              <a:t>Technical validation = </a:t>
            </a:r>
          </a:p>
          <a:p>
            <a:pPr lvl="1"/>
            <a:r>
              <a:rPr lang="en-US" sz="1050"/>
              <a:t>TECH_VLD_0001 (unique)</a:t>
            </a:r>
          </a:p>
          <a:p>
            <a:pPr lvl="1"/>
            <a:r>
              <a:rPr lang="en-US" sz="1050"/>
              <a:t>TECH_VLD_0002 (not null)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050"/>
          </a:p>
          <a:p>
            <a:pPr>
              <a:lnSpc>
                <a:spcPct val="150000"/>
              </a:lnSpc>
            </a:pPr>
            <a:r>
              <a:rPr lang="en-US" sz="1050" u="sng"/>
              <a:t>Note</a:t>
            </a:r>
            <a:r>
              <a:rPr lang="en-US" sz="1050"/>
              <a:t> Value will show in log audit result table</a:t>
            </a:r>
          </a:p>
        </p:txBody>
      </p:sp>
    </p:spTree>
    <p:extLst>
      <p:ext uri="{BB962C8B-B14F-4D97-AF65-F5344CB8AC3E}">
        <p14:creationId xmlns:p14="http://schemas.microsoft.com/office/powerpoint/2010/main" val="31990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EC01-1335-D64B-0CF3-2AD8C97A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40B-3A88-C4B8-4B58-960853CC2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F8A955-A629-D2C9-6149-0031CD81FF4D}"/>
              </a:ext>
            </a:extLst>
          </p:cNvPr>
          <p:cNvGraphicFramePr>
            <a:graphicFrameLocks noGrp="1"/>
          </p:cNvGraphicFramePr>
          <p:nvPr/>
        </p:nvGraphicFramePr>
        <p:xfrm>
          <a:off x="828226" y="1164068"/>
          <a:ext cx="6797525" cy="5159693"/>
        </p:xfrm>
        <a:graphic>
          <a:graphicData uri="http://schemas.openxmlformats.org/drawingml/2006/table">
            <a:tbl>
              <a:tblPr firstRow="1" firstCol="1" bandRow="1"/>
              <a:tblGrid>
                <a:gridCol w="6797525">
                  <a:extLst>
                    <a:ext uri="{9D8B030D-6E8A-4147-A177-3AD203B41FA5}">
                      <a16:colId xmlns:a16="http://schemas.microsoft.com/office/drawing/2014/main" val="3493109539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com_suite_persist_csm_csm_custxformxconsentderived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"expectations":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expectation_type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expect_column_values_to_not_be_null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"column":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custfcdr_cust_id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"meta":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"level": "</a:t>
                      </a:r>
                      <a:r>
                        <a:rPr lang="en-US" sz="9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WARNING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</a:t>
                      </a:r>
                      <a:r>
                        <a:rPr lang="en-US" sz="900" err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"COM_0001"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expectation_type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expect_column_values_to_be_unique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"column":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custfcdr_cust_id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"meta":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"level": "</a:t>
                      </a:r>
                      <a:r>
                        <a:rPr lang="en-US" sz="9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WARNING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</a:t>
                      </a:r>
                      <a:r>
                        <a:rPr lang="en-US" sz="900" err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"COM_0002"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...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]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"validators":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com_suite_persist_csm_csm_custxformxconsentderived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validator_name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persist_csm_csm_custxformxconsentderived_checkpoint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}</a:t>
                      </a:r>
                    </a:p>
                  </a:txBody>
                  <a:tcPr marL="68580" marR="68580" marT="36195" marB="36195">
                    <a:lnL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066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3197D5-1AEC-1CA0-35BF-F16F62FEE62B}"/>
              </a:ext>
            </a:extLst>
          </p:cNvPr>
          <p:cNvSpPr txBox="1"/>
          <p:nvPr/>
        </p:nvSpPr>
        <p:spPr>
          <a:xfrm>
            <a:off x="7770243" y="1324495"/>
            <a:ext cx="41889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err="1"/>
              <a:t>expectation_suite_name</a:t>
            </a:r>
            <a:r>
              <a:rPr lang="en-US" sz="1050"/>
              <a:t> : &lt;type&gt;_suite_&lt;schema&gt;_&lt;table&gt;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3CCD0-8612-F118-A43A-ADA8DF4BBDD9}"/>
              </a:ext>
            </a:extLst>
          </p:cNvPr>
          <p:cNvCxnSpPr>
            <a:endCxn id="10" idx="1"/>
          </p:cNvCxnSpPr>
          <p:nvPr/>
        </p:nvCxnSpPr>
        <p:spPr>
          <a:xfrm>
            <a:off x="7177177" y="1455300"/>
            <a:ext cx="59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788BF-5DA0-C9BC-C9C7-1827AF063791}"/>
              </a:ext>
            </a:extLst>
          </p:cNvPr>
          <p:cNvSpPr txBox="1"/>
          <p:nvPr/>
        </p:nvSpPr>
        <p:spPr>
          <a:xfrm>
            <a:off x="7770243" y="5928125"/>
            <a:ext cx="41889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err="1"/>
              <a:t>validator_name</a:t>
            </a:r>
            <a:r>
              <a:rPr lang="en-US" sz="1050"/>
              <a:t>: &lt;schema&gt;_&lt;table&gt;_checkpoint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4AB564-30BF-22F7-BC3A-5E5ED6635771}"/>
              </a:ext>
            </a:extLst>
          </p:cNvPr>
          <p:cNvCxnSpPr>
            <a:endCxn id="13" idx="1"/>
          </p:cNvCxnSpPr>
          <p:nvPr/>
        </p:nvCxnSpPr>
        <p:spPr>
          <a:xfrm>
            <a:off x="7177177" y="6058930"/>
            <a:ext cx="59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0A587-D8CD-AD88-77E4-7905C8D9F1E7}"/>
              </a:ext>
            </a:extLst>
          </p:cNvPr>
          <p:cNvSpPr txBox="1"/>
          <p:nvPr/>
        </p:nvSpPr>
        <p:spPr>
          <a:xfrm>
            <a:off x="7770242" y="2676313"/>
            <a:ext cx="418898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err="1"/>
              <a:t>rule_id</a:t>
            </a:r>
            <a:r>
              <a:rPr lang="en-US" sz="1050"/>
              <a:t> =&gt;  &lt;type&gt;_0000</a:t>
            </a:r>
          </a:p>
          <a:p>
            <a:endParaRPr lang="en-US" sz="1050"/>
          </a:p>
          <a:p>
            <a:r>
              <a:rPr lang="en-US" sz="1050"/>
              <a:t>Technical validation = </a:t>
            </a:r>
          </a:p>
          <a:p>
            <a:r>
              <a:rPr lang="en-US" sz="1050"/>
              <a:t>TECH_VLD_0001 (unique)</a:t>
            </a:r>
          </a:p>
          <a:p>
            <a:r>
              <a:rPr lang="en-US" sz="1050"/>
              <a:t>TECH_VLD_0002 (not null) </a:t>
            </a:r>
          </a:p>
        </p:txBody>
      </p:sp>
    </p:spTree>
    <p:extLst>
      <p:ext uri="{BB962C8B-B14F-4D97-AF65-F5344CB8AC3E}">
        <p14:creationId xmlns:p14="http://schemas.microsoft.com/office/powerpoint/2010/main" val="179009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F2F5-130D-1C64-E510-46FF8470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>
                <a:latin typeface="Graphik" panose="020B0503030202060203" pitchFamily="34" charset="0"/>
              </a:rPr>
              <a:t>AUDIT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BE362-5C44-EBB0-049C-2831911E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>
                <a:solidFill>
                  <a:srgbClr val="00AA50"/>
                </a:solidFill>
              </a:rPr>
              <a:t>Transition FOUNDATION ingestion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DE2CF-7569-7FA3-1CA6-38A52C00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19" y="1299565"/>
            <a:ext cx="6295654" cy="15330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5A7E6-B888-7580-06E5-E9DAA30A4AC0}"/>
              </a:ext>
            </a:extLst>
          </p:cNvPr>
          <p:cNvSpPr txBox="1"/>
          <p:nvPr/>
        </p:nvSpPr>
        <p:spPr>
          <a:xfrm>
            <a:off x="8333684" y="5286109"/>
            <a:ext cx="2583743" cy="252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lIns="0" tIns="18000" rIns="0" bIns="18000" rtlCol="0">
            <a:noAutofit/>
          </a:bodyPr>
          <a:lstStyle/>
          <a:p>
            <a:pPr marL="91440">
              <a:spcBef>
                <a:spcPts val="300"/>
              </a:spcBef>
            </a:pPr>
            <a:r>
              <a:rPr lang="en-US" sz="1000"/>
              <a:t>Asset : Table Name</a:t>
            </a:r>
          </a:p>
          <a:p>
            <a:pPr marL="91440">
              <a:spcBef>
                <a:spcPts val="300"/>
              </a:spcBef>
            </a:pPr>
            <a:endParaRPr lang="en-US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B64F-6870-9EC7-D683-A482DBEB1DA7}"/>
              </a:ext>
            </a:extLst>
          </p:cNvPr>
          <p:cNvSpPr txBox="1"/>
          <p:nvPr/>
        </p:nvSpPr>
        <p:spPr>
          <a:xfrm>
            <a:off x="8445370" y="4631930"/>
            <a:ext cx="2583742" cy="32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lIns="0" tIns="18000" rIns="0" bIns="18000" rtlCol="0">
            <a:noAutofit/>
          </a:bodyPr>
          <a:lstStyle/>
          <a:p>
            <a:pPr marL="91440">
              <a:spcBef>
                <a:spcPts val="300"/>
              </a:spcBef>
            </a:pPr>
            <a:r>
              <a:rPr lang="en-US" sz="1000"/>
              <a:t>Index Column Name : List of Primary key (PK)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5C29E-1DF2-C503-35D3-3B9964B028D8}"/>
              </a:ext>
            </a:extLst>
          </p:cNvPr>
          <p:cNvSpPr txBox="1"/>
          <p:nvPr/>
        </p:nvSpPr>
        <p:spPr>
          <a:xfrm>
            <a:off x="8445370" y="3798360"/>
            <a:ext cx="2583742" cy="32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lIns="0" tIns="18000" rIns="0" bIns="18000" rtlCol="0">
            <a:noAutofit/>
          </a:bodyPr>
          <a:lstStyle/>
          <a:p>
            <a:pPr marL="91440">
              <a:spcBef>
                <a:spcPts val="300"/>
              </a:spcBef>
            </a:pPr>
            <a:r>
              <a:rPr lang="en-US" sz="1000"/>
              <a:t>Name : Source system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2ACE91-4600-272D-F4D3-479803DB4FBF}"/>
              </a:ext>
            </a:extLst>
          </p:cNvPr>
          <p:cNvSpPr/>
          <p:nvPr/>
        </p:nvSpPr>
        <p:spPr>
          <a:xfrm>
            <a:off x="1705965" y="2767852"/>
            <a:ext cx="1105815" cy="1296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1EE30F-01B1-59CF-0501-65FF885E1051}"/>
              </a:ext>
            </a:extLst>
          </p:cNvPr>
          <p:cNvGraphicFramePr>
            <a:graphicFrameLocks noGrp="1"/>
          </p:cNvGraphicFramePr>
          <p:nvPr/>
        </p:nvGraphicFramePr>
        <p:xfrm>
          <a:off x="793518" y="1220978"/>
          <a:ext cx="6769735" cy="1711960"/>
        </p:xfrm>
        <a:graphic>
          <a:graphicData uri="http://schemas.openxmlformats.org/drawingml/2006/table">
            <a:tbl>
              <a:tblPr firstRow="1" firstCol="1" bandRow="1"/>
              <a:tblGrid>
                <a:gridCol w="6769735">
                  <a:extLst>
                    <a:ext uri="{9D8B030D-6E8A-4147-A177-3AD203B41FA5}">
                      <a16:colId xmlns:a16="http://schemas.microsoft.com/office/drawing/2014/main" val="3493109539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data_source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ourier New"/>
                          <a:cs typeface="Courier New"/>
                        </a:rPr>
                        <a:t>            "</a:t>
                      </a:r>
                      <a:r>
                        <a:rPr lang="en-US" sz="1050" b="1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asset</a:t>
                      </a:r>
                      <a:r>
                        <a:rPr lang="en-US" sz="1050">
                          <a:latin typeface="Courier New"/>
                          <a:cs typeface="Courier New"/>
                        </a:rPr>
                        <a:t>": "</a:t>
                      </a:r>
                      <a:r>
                        <a:rPr lang="en-US" sz="1050" err="1">
                          <a:latin typeface="Courier New"/>
                          <a:cs typeface="Courier New"/>
                        </a:rPr>
                        <a:t>cis_cntreltp</a:t>
                      </a:r>
                      <a:r>
                        <a:rPr lang="en-US" sz="1050">
                          <a:latin typeface="Courier New"/>
                          <a:cs typeface="Courier New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context_root_dir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"/Volumes/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mdp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{{env}}/artifact/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data_quality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05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index_column_names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1050" err="1">
                          <a:latin typeface="Courier New"/>
                          <a:cs typeface="Courier New"/>
                        </a:rPr>
                        <a:t>cntreltp_cd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],</a:t>
                      </a:r>
                    </a:p>
                    <a:p>
                      <a:pPr marL="36195" marR="0" lvl="0" indent="0" algn="l" defTabSz="914466" rtl="0" eaLnBrk="1" fontAlgn="auto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1050" b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</a:t>
                      </a:r>
                      <a:r>
                        <a:rPr lang="en-US" sz="105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cis"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</a:t>
                      </a:r>
                    </a:p>
                  </a:txBody>
                  <a:tcPr marL="68580" marR="68580" marT="36195" marB="36195">
                    <a:lnL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0668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F0168D5-D682-518E-E596-B8863A8E1385}"/>
              </a:ext>
            </a:extLst>
          </p:cNvPr>
          <p:cNvSpPr txBox="1"/>
          <p:nvPr/>
        </p:nvSpPr>
        <p:spPr>
          <a:xfrm>
            <a:off x="8018291" y="1125891"/>
            <a:ext cx="3728622" cy="18697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/>
              <a:t>Standard naming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/>
              <a:t>asset : &lt;</a:t>
            </a:r>
            <a:r>
              <a:rPr lang="en-US" sz="1050" err="1"/>
              <a:t>table_name</a:t>
            </a:r>
            <a:r>
              <a:rPr lang="en-US" sz="105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/>
              <a:t>name : &lt;src_sys&gt; e.g. cis, </a:t>
            </a:r>
            <a:r>
              <a:rPr lang="en-US" sz="1050" err="1"/>
              <a:t>cardlink</a:t>
            </a:r>
            <a:endParaRPr lang="en-US" sz="105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err="1"/>
              <a:t>rule_id</a:t>
            </a:r>
            <a:r>
              <a:rPr lang="en-US" sz="1050"/>
              <a:t> =&gt;  &lt;type&gt;_0000</a:t>
            </a:r>
          </a:p>
          <a:p>
            <a:pPr lvl="1"/>
            <a:r>
              <a:rPr lang="en-US" sz="1050"/>
              <a:t>Technical validation = </a:t>
            </a:r>
          </a:p>
          <a:p>
            <a:pPr lvl="1"/>
            <a:r>
              <a:rPr lang="en-US" sz="1050"/>
              <a:t>TECH_VLD_0001 (unique)</a:t>
            </a:r>
          </a:p>
          <a:p>
            <a:pPr lvl="1"/>
            <a:r>
              <a:rPr lang="en-US" sz="1050"/>
              <a:t>TECH_VLD_0002 (not null) </a:t>
            </a:r>
          </a:p>
          <a:p>
            <a:pPr lvl="1"/>
            <a:endParaRPr lang="en-US" sz="1050"/>
          </a:p>
          <a:p>
            <a:r>
              <a:rPr lang="en-US" sz="1050"/>
              <a:t>Note: Index Column Name : List of Primary key (PK)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8AE6442-0861-1F70-18E8-203DADA7D5D4}"/>
              </a:ext>
            </a:extLst>
          </p:cNvPr>
          <p:cNvGraphicFramePr>
            <a:graphicFrameLocks noGrp="1"/>
          </p:cNvGraphicFramePr>
          <p:nvPr/>
        </p:nvGraphicFramePr>
        <p:xfrm>
          <a:off x="793518" y="3057175"/>
          <a:ext cx="6797525" cy="5159693"/>
        </p:xfrm>
        <a:graphic>
          <a:graphicData uri="http://schemas.openxmlformats.org/drawingml/2006/table">
            <a:tbl>
              <a:tblPr firstRow="1" firstCol="1" bandRow="1"/>
              <a:tblGrid>
                <a:gridCol w="6797525">
                  <a:extLst>
                    <a:ext uri="{9D8B030D-6E8A-4147-A177-3AD203B41FA5}">
                      <a16:colId xmlns:a16="http://schemas.microsoft.com/office/drawing/2014/main" val="3493109539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com_suite_persist_csm_csm_custxformxconsentderived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"expectations":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expectation_type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expect_column_values_to_not_be_null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"column":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custfcdr_cust_id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"meta":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"level": "</a:t>
                      </a:r>
                      <a:r>
                        <a:rPr lang="en-US" sz="9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WARNING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</a:t>
                      </a:r>
                      <a:r>
                        <a:rPr lang="en-US" sz="900" err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"COM_0001"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expectation_type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expect_column_values_to_be_unique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"column":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custfcdr_cust_id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"meta":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"level": "</a:t>
                      </a:r>
                      <a:r>
                        <a:rPr lang="en-US" sz="9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WARNING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"</a:t>
                      </a:r>
                      <a:r>
                        <a:rPr lang="en-US" sz="900" err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rule_id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"COM_0002"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...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}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]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"validators": [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{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expectation_suite_name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com_suite_persist_csm_csm_custxformxconsentderived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validator_name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9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persist_csm_csm_custxformxconsentderived_checkpoint</a:t>
                      </a: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36195" marR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}</a:t>
                      </a:r>
                    </a:p>
                  </a:txBody>
                  <a:tcPr marL="68580" marR="68580" marT="36195" marB="36195">
                    <a:lnL w="571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0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EC01-1335-D64B-0CF3-2AD8C97A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40B-3A88-C4B8-4B58-960853CC2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9D63DB-DF4F-3DC5-40E1-4DCD5BE2C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 t="8494"/>
          <a:stretch/>
        </p:blipFill>
        <p:spPr bwMode="auto">
          <a:xfrm>
            <a:off x="1437260" y="1086929"/>
            <a:ext cx="8724657" cy="49433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5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245C21F-85C5-1FDB-8E26-5BB1E516F14F}"/>
              </a:ext>
            </a:extLst>
          </p:cNvPr>
          <p:cNvSpPr/>
          <p:nvPr/>
        </p:nvSpPr>
        <p:spPr>
          <a:xfrm>
            <a:off x="8632766" y="3610895"/>
            <a:ext cx="3276098" cy="21151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E75494C-478C-1446-76F6-6E1915D9B5B3}"/>
              </a:ext>
            </a:extLst>
          </p:cNvPr>
          <p:cNvSpPr/>
          <p:nvPr/>
        </p:nvSpPr>
        <p:spPr>
          <a:xfrm>
            <a:off x="8671960" y="1131989"/>
            <a:ext cx="3236904" cy="18288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CD14A-87ED-F109-75C0-380E776135E3}"/>
              </a:ext>
            </a:extLst>
          </p:cNvPr>
          <p:cNvSpPr/>
          <p:nvPr/>
        </p:nvSpPr>
        <p:spPr>
          <a:xfrm>
            <a:off x="4899615" y="1131989"/>
            <a:ext cx="3108649" cy="18288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BCB254-4F17-623E-4F71-63227C737EDE}"/>
              </a:ext>
            </a:extLst>
          </p:cNvPr>
          <p:cNvSpPr/>
          <p:nvPr/>
        </p:nvSpPr>
        <p:spPr>
          <a:xfrm>
            <a:off x="1314087" y="1131989"/>
            <a:ext cx="3108649" cy="18288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4AB5-B4DA-9F1E-0A9A-8341FCD7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discussion for TFRS9: 2 files 1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B63A-6BB7-2DB7-92AC-1CBDCD1FE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751D7D-2B69-B7ED-6AB6-CCAEC5397F91}"/>
              </a:ext>
            </a:extLst>
          </p:cNvPr>
          <p:cNvSpPr/>
          <p:nvPr/>
        </p:nvSpPr>
        <p:spPr>
          <a:xfrm>
            <a:off x="1496811" y="1356621"/>
            <a:ext cx="2743200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TFRS9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601B2-D8A6-7C18-B1C9-9405EAE3C893}"/>
              </a:ext>
            </a:extLst>
          </p:cNvPr>
          <p:cNvSpPr/>
          <p:nvPr/>
        </p:nvSpPr>
        <p:spPr>
          <a:xfrm>
            <a:off x="5082339" y="1356621"/>
            <a:ext cx="2743200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EBAN Landing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6FBAA-9A21-94FD-EED3-C95B604B5D9E}"/>
              </a:ext>
            </a:extLst>
          </p:cNvPr>
          <p:cNvSpPr txBox="1"/>
          <p:nvPr/>
        </p:nvSpPr>
        <p:spPr>
          <a:xfrm>
            <a:off x="51490" y="1879683"/>
            <a:ext cx="1828800" cy="342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r>
              <a:rPr lang="en-US" sz="1200"/>
              <a:t>3</a:t>
            </a:r>
            <a:r>
              <a:rPr lang="en-US" sz="1200" baseline="30000"/>
              <a:t>rd</a:t>
            </a:r>
            <a:r>
              <a:rPr lang="en-US" sz="1200"/>
              <a:t> of month</a:t>
            </a:r>
            <a:endParaRPr lang="en-US" sz="12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7B037-252F-40B5-34B1-4750A4337560}"/>
              </a:ext>
            </a:extLst>
          </p:cNvPr>
          <p:cNvSpPr txBox="1"/>
          <p:nvPr/>
        </p:nvSpPr>
        <p:spPr>
          <a:xfrm>
            <a:off x="51490" y="2438530"/>
            <a:ext cx="1828800" cy="342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r>
              <a:rPr lang="en-US" sz="1200"/>
              <a:t>4</a:t>
            </a:r>
            <a:r>
              <a:rPr lang="en-US" sz="1200" baseline="30000"/>
              <a:t>th</a:t>
            </a:r>
            <a:r>
              <a:rPr lang="en-US" sz="1200"/>
              <a:t> of month</a:t>
            </a:r>
            <a:endParaRPr lang="en-US" sz="1200" b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B6ECF1-D957-7657-DF76-F91A5753C59B}"/>
              </a:ext>
            </a:extLst>
          </p:cNvPr>
          <p:cNvGrpSpPr/>
          <p:nvPr/>
        </p:nvGrpSpPr>
        <p:grpSpPr>
          <a:xfrm>
            <a:off x="1314087" y="1832164"/>
            <a:ext cx="3108649" cy="457200"/>
            <a:chOff x="1651690" y="2731134"/>
            <a:chExt cx="3108649" cy="457200"/>
          </a:xfrm>
        </p:grpSpPr>
        <p:pic>
          <p:nvPicPr>
            <p:cNvPr id="31" name="Graphic 30" descr="Paper outline">
              <a:extLst>
                <a:ext uri="{FF2B5EF4-FFF2-40B4-BE49-F238E27FC236}">
                  <a16:creationId xmlns:a16="http://schemas.microsoft.com/office/drawing/2014/main" id="{666B7F37-34CB-E10E-03CC-B06B1685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399C7B-A6B1-A5E2-9B1D-4F73E01160DE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D1</a:t>
              </a:r>
              <a:r>
                <a:rPr lang="en-US" sz="1200"/>
                <a:t>_20240731.txt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D08648-D718-FB50-068B-E520D87654EE}"/>
              </a:ext>
            </a:extLst>
          </p:cNvPr>
          <p:cNvGrpSpPr/>
          <p:nvPr/>
        </p:nvGrpSpPr>
        <p:grpSpPr>
          <a:xfrm>
            <a:off x="1314087" y="2379860"/>
            <a:ext cx="3108649" cy="457200"/>
            <a:chOff x="1651690" y="2731134"/>
            <a:chExt cx="3108649" cy="457200"/>
          </a:xfrm>
        </p:grpSpPr>
        <p:pic>
          <p:nvPicPr>
            <p:cNvPr id="36" name="Graphic 35" descr="Paper outline">
              <a:extLst>
                <a:ext uri="{FF2B5EF4-FFF2-40B4-BE49-F238E27FC236}">
                  <a16:creationId xmlns:a16="http://schemas.microsoft.com/office/drawing/2014/main" id="{C63F2D49-9660-61B6-FF65-94ADF772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555EC-2AB0-70E6-CAC1-D33256201F69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D2</a:t>
              </a:r>
              <a:r>
                <a:rPr lang="en-US" sz="1200"/>
                <a:t>_20240731.txt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5A4F32-447A-0E04-5BBC-F7D5A991029F}"/>
              </a:ext>
            </a:extLst>
          </p:cNvPr>
          <p:cNvGrpSpPr/>
          <p:nvPr/>
        </p:nvGrpSpPr>
        <p:grpSpPr>
          <a:xfrm>
            <a:off x="4899615" y="1832164"/>
            <a:ext cx="3108649" cy="457200"/>
            <a:chOff x="1651690" y="2731134"/>
            <a:chExt cx="3108649" cy="457200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DDF01434-1302-68DF-AB69-D641ECEC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878C1-DBDF-DF16-853D-BE2F35F88ED4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D1</a:t>
              </a:r>
              <a:r>
                <a:rPr lang="en-US" sz="1200"/>
                <a:t>_20240731.txt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764FFF-D300-091C-E76B-06AF43245DEE}"/>
              </a:ext>
            </a:extLst>
          </p:cNvPr>
          <p:cNvGrpSpPr/>
          <p:nvPr/>
        </p:nvGrpSpPr>
        <p:grpSpPr>
          <a:xfrm>
            <a:off x="4899615" y="2379860"/>
            <a:ext cx="3108649" cy="457200"/>
            <a:chOff x="1651690" y="2731134"/>
            <a:chExt cx="3108649" cy="457200"/>
          </a:xfrm>
        </p:grpSpPr>
        <p:pic>
          <p:nvPicPr>
            <p:cNvPr id="43" name="Graphic 42" descr="Paper outline">
              <a:extLst>
                <a:ext uri="{FF2B5EF4-FFF2-40B4-BE49-F238E27FC236}">
                  <a16:creationId xmlns:a16="http://schemas.microsoft.com/office/drawing/2014/main" id="{11CC4EE9-7A94-5EEB-8C3B-1584795F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3A11A-A74D-9942-FBFE-C6AAAC103608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D2</a:t>
              </a:r>
              <a:r>
                <a:rPr lang="en-US" sz="1200"/>
                <a:t>_20240731.txt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5C7BA8-2E38-9975-AAC0-61B076A10497}"/>
              </a:ext>
            </a:extLst>
          </p:cNvPr>
          <p:cNvGrpSpPr/>
          <p:nvPr/>
        </p:nvGrpSpPr>
        <p:grpSpPr>
          <a:xfrm>
            <a:off x="8498954" y="2023186"/>
            <a:ext cx="1828800" cy="879287"/>
            <a:chOff x="4884166" y="4827912"/>
            <a:chExt cx="1828800" cy="879287"/>
          </a:xfrm>
        </p:grpSpPr>
        <p:pic>
          <p:nvPicPr>
            <p:cNvPr id="49" name="Graphic 48" descr="Database outline">
              <a:extLst>
                <a:ext uri="{FF2B5EF4-FFF2-40B4-BE49-F238E27FC236}">
                  <a16:creationId xmlns:a16="http://schemas.microsoft.com/office/drawing/2014/main" id="{7DDD4567-D3C5-C683-9EBC-3CFAB9FD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526" y="4827912"/>
              <a:ext cx="640080" cy="6400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6CA431-8B82-FB59-EDA4-BCFC3D86B947}"/>
                </a:ext>
              </a:extLst>
            </p:cNvPr>
            <p:cNvSpPr txBox="1"/>
            <p:nvPr/>
          </p:nvSpPr>
          <p:spPr>
            <a:xfrm>
              <a:off x="4884166" y="5460978"/>
              <a:ext cx="18288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/>
                <a:t>DATALAKE.IN_KB_ECL</a:t>
              </a:r>
              <a:endParaRPr lang="en-US" sz="10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83E971-E03E-3155-5A0E-2AF549F1081F}"/>
              </a:ext>
            </a:extLst>
          </p:cNvPr>
          <p:cNvGrpSpPr/>
          <p:nvPr/>
        </p:nvGrpSpPr>
        <p:grpSpPr>
          <a:xfrm>
            <a:off x="10319625" y="2023187"/>
            <a:ext cx="1828800" cy="880403"/>
            <a:chOff x="6392926" y="4827912"/>
            <a:chExt cx="1828800" cy="880403"/>
          </a:xfrm>
        </p:grpSpPr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5568576D-6BC6-1127-8C76-006C8A599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7286" y="4827912"/>
              <a:ext cx="640080" cy="64008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8DBC39-E480-7FB2-186E-20B11034F8D0}"/>
                </a:ext>
              </a:extLst>
            </p:cNvPr>
            <p:cNvSpPr txBox="1"/>
            <p:nvPr/>
          </p:nvSpPr>
          <p:spPr>
            <a:xfrm>
              <a:off x="6392926" y="5462094"/>
              <a:ext cx="18288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/>
                <a:t>DATALAKE.P_KB_ECL</a:t>
              </a:r>
              <a:endParaRPr lang="en-US" sz="100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39B891-DE08-84C2-0112-EE4EFC50EC4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22735" y="20607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F3C4CF-903A-78E8-788B-F7A0FAF801D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422735" y="2606642"/>
            <a:ext cx="457200" cy="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68A6782-56BF-8C84-9876-6F3C46244624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8008264" y="2060764"/>
            <a:ext cx="1085050" cy="2824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6209F70-A26C-E4D3-3F19-037B1F383D01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8008264" y="2343226"/>
            <a:ext cx="1085050" cy="2652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385096-49BA-BC3A-E857-DBE6AC7D77E9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9733394" y="2343226"/>
            <a:ext cx="11805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A18ED66-E845-9E9B-DF87-535CC6FA147C}"/>
              </a:ext>
            </a:extLst>
          </p:cNvPr>
          <p:cNvSpPr/>
          <p:nvPr/>
        </p:nvSpPr>
        <p:spPr>
          <a:xfrm>
            <a:off x="4899615" y="3610895"/>
            <a:ext cx="3108649" cy="17373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42EA32-9DEC-2508-86C9-C13C87945124}"/>
              </a:ext>
            </a:extLst>
          </p:cNvPr>
          <p:cNvSpPr/>
          <p:nvPr/>
        </p:nvSpPr>
        <p:spPr>
          <a:xfrm>
            <a:off x="5082339" y="3853402"/>
            <a:ext cx="2743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MDP On-Prem </a:t>
            </a:r>
            <a:r>
              <a:rPr lang="en-US" sz="1200">
                <a:sym typeface="Wingdings" panose="05000000000000000000" pitchFamily="2" charset="2"/>
              </a:rPr>
              <a:t> Inbound</a:t>
            </a:r>
            <a:endParaRPr lang="en-US" sz="120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31AD0A-4691-10BA-ECED-343B2976AA26}"/>
              </a:ext>
            </a:extLst>
          </p:cNvPr>
          <p:cNvGrpSpPr/>
          <p:nvPr/>
        </p:nvGrpSpPr>
        <p:grpSpPr>
          <a:xfrm>
            <a:off x="4899615" y="4320838"/>
            <a:ext cx="3108649" cy="457200"/>
            <a:chOff x="1651690" y="2731134"/>
            <a:chExt cx="3108649" cy="457200"/>
          </a:xfrm>
        </p:grpSpPr>
        <p:pic>
          <p:nvPicPr>
            <p:cNvPr id="91" name="Graphic 90" descr="Paper outline">
              <a:extLst>
                <a:ext uri="{FF2B5EF4-FFF2-40B4-BE49-F238E27FC236}">
                  <a16:creationId xmlns:a16="http://schemas.microsoft.com/office/drawing/2014/main" id="{217D760B-A261-85D2-E2D2-93B1F512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A183DA-5374-D2CA-7301-3B5A44E22953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D1</a:t>
              </a:r>
              <a:r>
                <a:rPr lang="en-US" sz="1200"/>
                <a:t>_20240731.txt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C38AA06-972B-14C4-F4B4-9B43D4CE8964}"/>
              </a:ext>
            </a:extLst>
          </p:cNvPr>
          <p:cNvGrpSpPr/>
          <p:nvPr/>
        </p:nvGrpSpPr>
        <p:grpSpPr>
          <a:xfrm>
            <a:off x="4899615" y="4801630"/>
            <a:ext cx="3108649" cy="457200"/>
            <a:chOff x="1651690" y="2731134"/>
            <a:chExt cx="3108649" cy="457200"/>
          </a:xfrm>
        </p:grpSpPr>
        <p:pic>
          <p:nvPicPr>
            <p:cNvPr id="94" name="Graphic 93" descr="Paper outline">
              <a:extLst>
                <a:ext uri="{FF2B5EF4-FFF2-40B4-BE49-F238E27FC236}">
                  <a16:creationId xmlns:a16="http://schemas.microsoft.com/office/drawing/2014/main" id="{01ED4BEE-9034-1DEA-4991-7ACBA917E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90" y="2731134"/>
              <a:ext cx="457200" cy="4572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F7CB6DF-6DCB-855F-51D1-D87FE9429AFB}"/>
                </a:ext>
              </a:extLst>
            </p:cNvPr>
            <p:cNvSpPr txBox="1"/>
            <p:nvPr/>
          </p:nvSpPr>
          <p:spPr>
            <a:xfrm>
              <a:off x="2017139" y="2788405"/>
              <a:ext cx="2743200" cy="342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/>
                <a:t>POST_INST_ECL_</a:t>
              </a:r>
              <a:r>
                <a:rPr lang="en-US" sz="1200" b="1">
                  <a:solidFill>
                    <a:srgbClr val="C00000"/>
                  </a:solidFill>
                </a:rPr>
                <a:t>D2</a:t>
              </a:r>
              <a:r>
                <a:rPr lang="en-US" sz="1200"/>
                <a:t>_20240731.txt 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61FB23E-2CAD-AD80-C9B1-73E4C57FCCD3}"/>
              </a:ext>
            </a:extLst>
          </p:cNvPr>
          <p:cNvCxnSpPr>
            <a:stCxn id="47" idx="2"/>
            <a:endCxn id="88" idx="0"/>
          </p:cNvCxnSpPr>
          <p:nvPr/>
        </p:nvCxnSpPr>
        <p:spPr>
          <a:xfrm>
            <a:off x="6453940" y="2960789"/>
            <a:ext cx="0" cy="65010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AD4EE49-404E-023E-DCAA-9BA7E42E4299}"/>
              </a:ext>
            </a:extLst>
          </p:cNvPr>
          <p:cNvSpPr txBox="1"/>
          <p:nvPr/>
        </p:nvSpPr>
        <p:spPr>
          <a:xfrm>
            <a:off x="8096350" y="2060134"/>
            <a:ext cx="1005840" cy="3009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r>
              <a:rPr lang="en-US" sz="1000" b="0"/>
              <a:t>Load Replace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1F17D-936E-5356-B1D2-E3F031D8D6FA}"/>
              </a:ext>
            </a:extLst>
          </p:cNvPr>
          <p:cNvSpPr txBox="1"/>
          <p:nvPr/>
        </p:nvSpPr>
        <p:spPr>
          <a:xfrm>
            <a:off x="9590095" y="2048978"/>
            <a:ext cx="1371600" cy="5318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algn="ctr"/>
            <a:r>
              <a:rPr lang="en-US" sz="1000" b="0"/>
              <a:t>Load Replace (PTN_YYYY, PTN_MM)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D48C8E-C709-6E28-C7CB-BCA50AA78535}"/>
              </a:ext>
            </a:extLst>
          </p:cNvPr>
          <p:cNvGrpSpPr/>
          <p:nvPr/>
        </p:nvGrpSpPr>
        <p:grpSpPr>
          <a:xfrm>
            <a:off x="8361794" y="4465289"/>
            <a:ext cx="2103120" cy="1155839"/>
            <a:chOff x="4750354" y="4827912"/>
            <a:chExt cx="2103120" cy="1155839"/>
          </a:xfrm>
        </p:grpSpPr>
        <p:pic>
          <p:nvPicPr>
            <p:cNvPr id="120" name="Graphic 119" descr="Database outline">
              <a:extLst>
                <a:ext uri="{FF2B5EF4-FFF2-40B4-BE49-F238E27FC236}">
                  <a16:creationId xmlns:a16="http://schemas.microsoft.com/office/drawing/2014/main" id="{EDFFE465-5729-BBBF-77EE-A22292298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526" y="4827912"/>
              <a:ext cx="640080" cy="64008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A35A0B5-6FF8-9E3C-7083-01D89D1AE864}"/>
                </a:ext>
              </a:extLst>
            </p:cNvPr>
            <p:cNvSpPr txBox="1"/>
            <p:nvPr/>
          </p:nvSpPr>
          <p:spPr>
            <a:xfrm>
              <a:off x="4750354" y="5583641"/>
              <a:ext cx="21031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/>
                <a:t>raw_tfrs9. </a:t>
              </a:r>
            </a:p>
            <a:p>
              <a:pPr algn="ctr"/>
              <a:r>
                <a:rPr lang="en-US" sz="1000" b="1"/>
                <a:t>tfrs9_post_inst_ecl</a:t>
              </a:r>
              <a:endParaRPr lang="en-US" sz="100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C93663-5629-9255-A14F-EEF58945A40F}"/>
              </a:ext>
            </a:extLst>
          </p:cNvPr>
          <p:cNvGrpSpPr/>
          <p:nvPr/>
        </p:nvGrpSpPr>
        <p:grpSpPr>
          <a:xfrm>
            <a:off x="10152357" y="4464731"/>
            <a:ext cx="2194560" cy="1167548"/>
            <a:chOff x="6225658" y="4827912"/>
            <a:chExt cx="2194560" cy="1167548"/>
          </a:xfrm>
        </p:grpSpPr>
        <p:pic>
          <p:nvPicPr>
            <p:cNvPr id="123" name="Graphic 122" descr="Database outline">
              <a:extLst>
                <a:ext uri="{FF2B5EF4-FFF2-40B4-BE49-F238E27FC236}">
                  <a16:creationId xmlns:a16="http://schemas.microsoft.com/office/drawing/2014/main" id="{953C92AB-820E-6A8F-CC40-2D36E1CE8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7286" y="4827912"/>
              <a:ext cx="640080" cy="64008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DE4CCFD-2E2F-ACEA-F389-6AAFE330B14A}"/>
                </a:ext>
              </a:extLst>
            </p:cNvPr>
            <p:cNvSpPr txBox="1"/>
            <p:nvPr/>
          </p:nvSpPr>
          <p:spPr>
            <a:xfrm>
              <a:off x="6225658" y="5595350"/>
              <a:ext cx="21945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/>
                <a:t>persist_tfrs9. </a:t>
              </a:r>
            </a:p>
            <a:p>
              <a:pPr algn="ctr"/>
              <a:r>
                <a:rPr lang="en-US" sz="1000" b="1"/>
                <a:t>tfrs9_post_inst_ecl</a:t>
              </a:r>
              <a:endParaRPr lang="en-US" sz="1000"/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5DD0A4-3CA7-A118-2B47-1438EF4114C6}"/>
              </a:ext>
            </a:extLst>
          </p:cNvPr>
          <p:cNvCxnSpPr>
            <a:stCxn id="92" idx="3"/>
            <a:endCxn id="120" idx="1"/>
          </p:cNvCxnSpPr>
          <p:nvPr/>
        </p:nvCxnSpPr>
        <p:spPr>
          <a:xfrm>
            <a:off x="8008264" y="4549438"/>
            <a:ext cx="1081702" cy="235891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8B437C5-7BA8-E869-558D-7D47A6D0F337}"/>
              </a:ext>
            </a:extLst>
          </p:cNvPr>
          <p:cNvCxnSpPr>
            <a:cxnSpLocks/>
            <a:stCxn id="95" idx="3"/>
            <a:endCxn id="120" idx="1"/>
          </p:cNvCxnSpPr>
          <p:nvPr/>
        </p:nvCxnSpPr>
        <p:spPr>
          <a:xfrm flipV="1">
            <a:off x="8008264" y="4785329"/>
            <a:ext cx="1081702" cy="244901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24DD6-661B-8856-78FA-E56CFEA10277}"/>
              </a:ext>
            </a:extLst>
          </p:cNvPr>
          <p:cNvSpPr txBox="1"/>
          <p:nvPr/>
        </p:nvSpPr>
        <p:spPr>
          <a:xfrm>
            <a:off x="7956580" y="4295040"/>
            <a:ext cx="2743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Job: </a:t>
            </a:r>
            <a:r>
              <a:rPr lang="en-US" sz="10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ingest_</a:t>
            </a:r>
            <a:r>
              <a:rPr lang="en-US" sz="1000"/>
              <a:t> tfrs9_post_inst_ecl </a:t>
            </a:r>
            <a:r>
              <a:rPr lang="en-US" sz="10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0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d1_m</a:t>
            </a:r>
            <a:endParaRPr lang="en-US" sz="10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F88AAB0-F0C3-48DE-A20B-DC07CDCFB521}"/>
              </a:ext>
            </a:extLst>
          </p:cNvPr>
          <p:cNvSpPr txBox="1"/>
          <p:nvPr/>
        </p:nvSpPr>
        <p:spPr>
          <a:xfrm>
            <a:off x="7956580" y="5005374"/>
            <a:ext cx="2743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Job: </a:t>
            </a:r>
            <a:r>
              <a:rPr lang="en-US" sz="10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ingest_</a:t>
            </a:r>
            <a:r>
              <a:rPr lang="en-US" sz="1000"/>
              <a:t> tfrs9_post_inst_ecl </a:t>
            </a:r>
            <a:r>
              <a:rPr lang="en-US" sz="10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0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d2_m</a:t>
            </a:r>
            <a:endParaRPr lang="en-US" sz="1000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AAFF620-882C-A6C1-B8DE-F28779CDF4B9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9730046" y="4784771"/>
            <a:ext cx="1183939" cy="5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898850-F595-6255-21F2-762A345181EF}"/>
              </a:ext>
            </a:extLst>
          </p:cNvPr>
          <p:cNvSpPr txBox="1"/>
          <p:nvPr/>
        </p:nvSpPr>
        <p:spPr>
          <a:xfrm>
            <a:off x="33453" y="4784095"/>
            <a:ext cx="4682460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Options for Discussion: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/>
              <a:t>Ingest POST_INST_ECL_D2_20240731.txt only – 1 file, 1 job per 1 table </a:t>
            </a:r>
            <a:r>
              <a:rPr lang="en-US" sz="1200">
                <a:solidFill>
                  <a:schemeClr val="accent3"/>
                </a:solidFill>
              </a:rPr>
              <a:t>(used by curate: NPL Start Date as confirmed by source)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/>
              <a:t>Ingest both POST_INST_ECL_D1_20240731.txt and POST_INST_ECL_D2_20240731.txt – 2 files, 2 jobs per 1 table – </a:t>
            </a:r>
            <a:r>
              <a:rPr lang="en-US" sz="1200" b="1">
                <a:highlight>
                  <a:srgbClr val="00FF00"/>
                </a:highlight>
              </a:rPr>
              <a:t>confirmed this option in solution on 6-Aug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0BB8B6-A4FC-DBAF-6C0D-32951E792754}"/>
              </a:ext>
            </a:extLst>
          </p:cNvPr>
          <p:cNvSpPr txBox="1"/>
          <p:nvPr/>
        </p:nvSpPr>
        <p:spPr>
          <a:xfrm>
            <a:off x="7956580" y="1839295"/>
            <a:ext cx="137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U71802IMM510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930001-D11B-2BD4-8D33-E30D4B3EAD09}"/>
              </a:ext>
            </a:extLst>
          </p:cNvPr>
          <p:cNvSpPr txBox="1"/>
          <p:nvPr/>
        </p:nvSpPr>
        <p:spPr>
          <a:xfrm>
            <a:off x="7956580" y="2381387"/>
            <a:ext cx="137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U71802IMM511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DFF1F70D-065A-7B78-58AB-F7290B253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3" y="3610895"/>
            <a:ext cx="4682460" cy="1093584"/>
          </a:xfrm>
          <a:prstGeom prst="rect">
            <a:avLst/>
          </a:prstGeom>
          <a:ln>
            <a:solidFill>
              <a:srgbClr val="156082"/>
            </a:solidFill>
            <a:prstDash val="dash"/>
          </a:ln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28AEA883-08F3-B8D7-9DE5-7B19D77D64DC}"/>
              </a:ext>
            </a:extLst>
          </p:cNvPr>
          <p:cNvSpPr txBox="1"/>
          <p:nvPr/>
        </p:nvSpPr>
        <p:spPr>
          <a:xfrm>
            <a:off x="-66906" y="3369318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MDP Use Case:</a:t>
            </a:r>
            <a:endParaRPr lang="en-US" sz="12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FC9435-CF30-F7FE-03CB-21D644436FBB}"/>
              </a:ext>
            </a:extLst>
          </p:cNvPr>
          <p:cNvSpPr/>
          <p:nvPr/>
        </p:nvSpPr>
        <p:spPr>
          <a:xfrm>
            <a:off x="8854684" y="1356621"/>
            <a:ext cx="2743200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EBAN </a:t>
            </a:r>
            <a:r>
              <a:rPr lang="en-US" sz="1200" err="1"/>
              <a:t>Datalake</a:t>
            </a:r>
            <a:r>
              <a:rPr lang="en-US" sz="1200"/>
              <a:t> &amp; </a:t>
            </a:r>
            <a:r>
              <a:rPr lang="en-US" sz="1200" err="1"/>
              <a:t>Datatank</a:t>
            </a:r>
            <a:endParaRPr lang="en-US" sz="120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F9FE8E-B8BE-8764-99F5-444D9D179F48}"/>
              </a:ext>
            </a:extLst>
          </p:cNvPr>
          <p:cNvSpPr/>
          <p:nvPr/>
        </p:nvSpPr>
        <p:spPr>
          <a:xfrm>
            <a:off x="8899215" y="3837461"/>
            <a:ext cx="2743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MDP Foundation Raw &amp; Persist Zone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743FFD-FF9C-72F0-1E5E-8D701EF46AA3}"/>
              </a:ext>
            </a:extLst>
          </p:cNvPr>
          <p:cNvSpPr txBox="1"/>
          <p:nvPr/>
        </p:nvSpPr>
        <p:spPr>
          <a:xfrm>
            <a:off x="6421816" y="3089048"/>
            <a:ext cx="117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Control-M FT (MDP pulls files)</a:t>
            </a:r>
          </a:p>
        </p:txBody>
      </p:sp>
    </p:spTree>
    <p:extLst>
      <p:ext uri="{BB962C8B-B14F-4D97-AF65-F5344CB8AC3E}">
        <p14:creationId xmlns:p14="http://schemas.microsoft.com/office/powerpoint/2010/main" val="33132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AB5-B4DA-9F1E-0A9A-8341FCD7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 phase#2 : TFRS9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B63A-6BB7-2DB7-92AC-1CBDCD1FE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Ingestion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60217-3861-9CD7-8404-D06BA58AA142}"/>
              </a:ext>
            </a:extLst>
          </p:cNvPr>
          <p:cNvSpPr txBox="1"/>
          <p:nvPr/>
        </p:nvSpPr>
        <p:spPr>
          <a:xfrm>
            <a:off x="7337103" y="1717535"/>
            <a:ext cx="3169970" cy="1339245"/>
          </a:xfrm>
          <a:prstGeom prst="rect">
            <a:avLst/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8A898-F4C1-913F-E3F2-9304FF3F46B8}"/>
              </a:ext>
            </a:extLst>
          </p:cNvPr>
          <p:cNvSpPr txBox="1"/>
          <p:nvPr/>
        </p:nvSpPr>
        <p:spPr>
          <a:xfrm>
            <a:off x="7337103" y="1399695"/>
            <a:ext cx="3169970" cy="3218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/>
              <a:t>MDP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579CE-571D-F352-A67E-2196988B84D7}"/>
              </a:ext>
            </a:extLst>
          </p:cNvPr>
          <p:cNvSpPr txBox="1"/>
          <p:nvPr/>
        </p:nvSpPr>
        <p:spPr>
          <a:xfrm>
            <a:off x="7947376" y="2160146"/>
            <a:ext cx="1858590" cy="32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/>
            </a:lvl1pPr>
          </a:lstStyle>
          <a:p>
            <a:r>
              <a:rPr lang="en-US" sz="1100" b="1"/>
              <a:t>Table</a:t>
            </a:r>
            <a:r>
              <a:rPr lang="en-US" sz="1100"/>
              <a:t> : tfrs9_post_inst_ecl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033CA1-9EB1-A877-8162-642CC2B8D292}"/>
              </a:ext>
            </a:extLst>
          </p:cNvPr>
          <p:cNvGrpSpPr/>
          <p:nvPr/>
        </p:nvGrpSpPr>
        <p:grpSpPr>
          <a:xfrm>
            <a:off x="466932" y="1187173"/>
            <a:ext cx="5129351" cy="3111258"/>
            <a:chOff x="442913" y="1594029"/>
            <a:chExt cx="5129351" cy="31112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C690D3-E387-5583-5E79-47A5F81FC19C}"/>
                </a:ext>
              </a:extLst>
            </p:cNvPr>
            <p:cNvGrpSpPr/>
            <p:nvPr/>
          </p:nvGrpSpPr>
          <p:grpSpPr>
            <a:xfrm>
              <a:off x="442913" y="1594029"/>
              <a:ext cx="5129351" cy="3111258"/>
              <a:chOff x="749081" y="1154116"/>
              <a:chExt cx="5614184" cy="31112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F80F7-86AD-6BAC-83A1-2BC1406344F2}"/>
                  </a:ext>
                </a:extLst>
              </p:cNvPr>
              <p:cNvSpPr txBox="1"/>
              <p:nvPr/>
            </p:nvSpPr>
            <p:spPr>
              <a:xfrm>
                <a:off x="749081" y="1420153"/>
                <a:ext cx="5614184" cy="2845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0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390A26-1573-80AB-67DD-0957B68F07BE}"/>
                  </a:ext>
                </a:extLst>
              </p:cNvPr>
              <p:cNvSpPr txBox="1"/>
              <p:nvPr/>
            </p:nvSpPr>
            <p:spPr>
              <a:xfrm>
                <a:off x="749082" y="1154116"/>
                <a:ext cx="5614183" cy="3218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1"/>
                  <a:t>EBAN-IN (DATALAKE.IN_KB_ECL)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DBE0F0-9D30-78C8-92F6-CA5B43DAF09E}"/>
                </a:ext>
              </a:extLst>
            </p:cNvPr>
            <p:cNvSpPr txBox="1"/>
            <p:nvPr/>
          </p:nvSpPr>
          <p:spPr>
            <a:xfrm>
              <a:off x="877099" y="2181885"/>
              <a:ext cx="2713446" cy="311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/>
                <a:t>POST_INST_ECL_</a:t>
              </a:r>
              <a:r>
                <a:rPr lang="en-US" sz="1050" b="1">
                  <a:solidFill>
                    <a:srgbClr val="C00000"/>
                  </a:solidFill>
                </a:rPr>
                <a:t>D1</a:t>
              </a:r>
              <a:r>
                <a:rPr lang="en-US" sz="1050"/>
                <a:t>_YYYYMMDD.txt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E0968C-7611-1186-36B0-80676C26BC15}"/>
                </a:ext>
              </a:extLst>
            </p:cNvPr>
            <p:cNvSpPr txBox="1"/>
            <p:nvPr/>
          </p:nvSpPr>
          <p:spPr>
            <a:xfrm>
              <a:off x="877099" y="3218284"/>
              <a:ext cx="2713446" cy="311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/>
                <a:t>POST_INST_ECL_</a:t>
              </a:r>
              <a:r>
                <a:rPr lang="en-US" sz="1050" b="1">
                  <a:solidFill>
                    <a:srgbClr val="C00000"/>
                  </a:solidFill>
                </a:rPr>
                <a:t>D2</a:t>
              </a:r>
              <a:r>
                <a:rPr lang="en-US" sz="1050"/>
                <a:t>_YYYYMMDD.txt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3EB284-746F-EA0D-7BE2-33B0E85C8E39}"/>
                </a:ext>
              </a:extLst>
            </p:cNvPr>
            <p:cNvSpPr txBox="1"/>
            <p:nvPr/>
          </p:nvSpPr>
          <p:spPr>
            <a:xfrm>
              <a:off x="877099" y="2473243"/>
              <a:ext cx="4695165" cy="63094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050" b="1"/>
              </a:lvl1pPr>
              <a:lvl2pPr lvl="1">
                <a:defRPr sz="1050">
                  <a:solidFill>
                    <a:schemeClr val="bg2"/>
                  </a:solidFill>
                </a:defRPr>
              </a:lvl2pPr>
            </a:lstStyle>
            <a:p>
              <a:r>
                <a:rPr lang="en-US"/>
                <a:t>Job name: U71802IMM510</a:t>
              </a:r>
            </a:p>
            <a:p>
              <a:r>
                <a:rPr lang="th-TH" sz="1200" b="0"/>
                <a:t>รันวันที่ </a:t>
              </a:r>
              <a:r>
                <a:rPr lang="th-TH" sz="1400" b="0"/>
                <a:t>3</a:t>
              </a:r>
              <a:r>
                <a:rPr lang="th-TH" sz="1200" b="0"/>
                <a:t> ของเดือน ใช้</a:t>
              </a:r>
              <a:r>
                <a:rPr lang="en-US" sz="1200" b="0"/>
                <a:t> </a:t>
              </a:r>
              <a:r>
                <a:rPr lang="en-US" sz="1100" b="0"/>
                <a:t>date </a:t>
              </a:r>
              <a:r>
                <a:rPr lang="th-TH" sz="1200" b="0"/>
                <a:t>วันสิ้นเดือนของเดือนก่อนหน้า โดยรันต่อจาก</a:t>
              </a:r>
              <a:r>
                <a:rPr lang="en-US" sz="1200" b="0"/>
                <a:t> </a:t>
              </a:r>
              <a:r>
                <a:rPr lang="en-US" b="0"/>
                <a:t>job U71802FTM507</a:t>
              </a:r>
              <a:endParaRPr lang="en-US" sz="1200" b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862A-CAFC-A163-1376-06CAE0734695}"/>
                </a:ext>
              </a:extLst>
            </p:cNvPr>
            <p:cNvSpPr txBox="1"/>
            <p:nvPr/>
          </p:nvSpPr>
          <p:spPr>
            <a:xfrm>
              <a:off x="877098" y="3530430"/>
              <a:ext cx="4695165" cy="63094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050" b="1"/>
              </a:lvl1pPr>
              <a:lvl2pPr lvl="1">
                <a:defRPr sz="1050">
                  <a:solidFill>
                    <a:schemeClr val="bg2"/>
                  </a:solidFill>
                </a:defRPr>
              </a:lvl2pPr>
            </a:lstStyle>
            <a:p>
              <a:r>
                <a:rPr lang="en-US"/>
                <a:t>Job name: U71802IMM511</a:t>
              </a:r>
            </a:p>
            <a:p>
              <a:r>
                <a:rPr lang="th-TH" sz="1200" b="0"/>
                <a:t>รันวันที่ </a:t>
              </a:r>
              <a:r>
                <a:rPr lang="th-TH" sz="1400" b="0"/>
                <a:t>4</a:t>
              </a:r>
              <a:r>
                <a:rPr lang="th-TH" sz="1200" b="0"/>
                <a:t> ของเดือน ใช้</a:t>
              </a:r>
              <a:r>
                <a:rPr lang="en-US" sz="1200" b="0"/>
                <a:t> </a:t>
              </a:r>
              <a:r>
                <a:rPr lang="en-US" sz="1100" b="0"/>
                <a:t>date</a:t>
              </a:r>
              <a:r>
                <a:rPr lang="en-US" sz="1200" b="0"/>
                <a:t> </a:t>
              </a:r>
              <a:r>
                <a:rPr lang="th-TH" sz="1200" b="0"/>
                <a:t>วันส้นเดือนของเดือนก่อนหน้า โดยรันต่อจาก</a:t>
              </a:r>
              <a:r>
                <a:rPr lang="en-US" sz="1200" b="0"/>
                <a:t> </a:t>
              </a:r>
              <a:r>
                <a:rPr lang="en-US" sz="1000" b="0"/>
                <a:t>job U71802FTM508 </a:t>
              </a:r>
              <a:endParaRPr lang="en-US" sz="1100" b="0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59B63BB-9069-AF06-36A3-1AC59B87441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614564" y="1930745"/>
            <a:ext cx="4332812" cy="390311"/>
          </a:xfrm>
          <a:prstGeom prst="bentConnector3">
            <a:avLst>
              <a:gd name="adj1" fmla="val 76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0721CB9-69DC-1D7F-A922-C4C761EC679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14564" y="2321056"/>
            <a:ext cx="4332812" cy="646088"/>
          </a:xfrm>
          <a:prstGeom prst="bentConnector3">
            <a:avLst>
              <a:gd name="adj1" fmla="val 764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9012E8-AB9A-89E7-FB38-E9878C2FB18C}"/>
              </a:ext>
            </a:extLst>
          </p:cNvPr>
          <p:cNvSpPr txBox="1"/>
          <p:nvPr/>
        </p:nvSpPr>
        <p:spPr>
          <a:xfrm>
            <a:off x="4339652" y="1690982"/>
            <a:ext cx="3381633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marL="0" marR="0" lvl="0" indent="0" algn="l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Config : ingest_</a:t>
            </a:r>
            <a:r>
              <a:rPr lang="en-US" sz="1100"/>
              <a:t> tfrs9_post_inst_ecl </a:t>
            </a:r>
            <a:r>
              <a:rPr lang="en-US" sz="11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_d1_m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7A993-AD56-0F71-F2A4-B056741AC2CD}"/>
              </a:ext>
            </a:extLst>
          </p:cNvPr>
          <p:cNvSpPr txBox="1"/>
          <p:nvPr/>
        </p:nvSpPr>
        <p:spPr>
          <a:xfrm>
            <a:off x="4119492" y="3001965"/>
            <a:ext cx="3217610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050" b="1"/>
            </a:lvl1pPr>
            <a:lvl2pPr lvl="1">
              <a:defRPr sz="1050">
                <a:solidFill>
                  <a:schemeClr val="bg2"/>
                </a:solidFill>
              </a:defRPr>
            </a:lvl2pPr>
          </a:lstStyle>
          <a:p>
            <a:pPr marL="0" marR="0" lvl="0" indent="0" algn="l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Config : ingest_</a:t>
            </a:r>
            <a:r>
              <a:rPr lang="en-US" sz="1100"/>
              <a:t> tfrs9_post_inst_ecl </a:t>
            </a:r>
            <a:r>
              <a:rPr lang="en-US" sz="110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_d2_m</a:t>
            </a:r>
          </a:p>
        </p:txBody>
      </p:sp>
      <p:pic>
        <p:nvPicPr>
          <p:cNvPr id="57" name="Graphic 56" descr="Database outline">
            <a:extLst>
              <a:ext uri="{FF2B5EF4-FFF2-40B4-BE49-F238E27FC236}">
                <a16:creationId xmlns:a16="http://schemas.microsoft.com/office/drawing/2014/main" id="{7B0F243E-D9C6-8864-5AFA-AD2667D25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78" y="4814203"/>
            <a:ext cx="640080" cy="64008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50B4E0F-BD28-9888-D8AC-F82A44DFD642}"/>
              </a:ext>
            </a:extLst>
          </p:cNvPr>
          <p:cNvCxnSpPr>
            <a:cxnSpLocks/>
            <a:stCxn id="5" idx="1"/>
            <a:endCxn id="57" idx="1"/>
          </p:cNvCxnSpPr>
          <p:nvPr/>
        </p:nvCxnSpPr>
        <p:spPr>
          <a:xfrm rot="10800000" flipH="1" flipV="1">
            <a:off x="901118" y="1930745"/>
            <a:ext cx="1602660" cy="3203498"/>
          </a:xfrm>
          <a:prstGeom prst="bentConnector3">
            <a:avLst>
              <a:gd name="adj1" fmla="val -142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7E3CF93-A63C-35EE-2A15-D23F18216AE6}"/>
              </a:ext>
            </a:extLst>
          </p:cNvPr>
          <p:cNvCxnSpPr>
            <a:cxnSpLocks/>
            <a:stCxn id="6" idx="1"/>
            <a:endCxn id="57" idx="1"/>
          </p:cNvCxnSpPr>
          <p:nvPr/>
        </p:nvCxnSpPr>
        <p:spPr>
          <a:xfrm rot="10800000" flipH="1" flipV="1">
            <a:off x="901118" y="2967143"/>
            <a:ext cx="1602660" cy="2167099"/>
          </a:xfrm>
          <a:prstGeom prst="bentConnector3">
            <a:avLst>
              <a:gd name="adj1" fmla="val -142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B7F9F91-9587-B9B3-B631-340D8F754727}"/>
              </a:ext>
            </a:extLst>
          </p:cNvPr>
          <p:cNvSpPr txBox="1"/>
          <p:nvPr/>
        </p:nvSpPr>
        <p:spPr>
          <a:xfrm>
            <a:off x="1702448" y="5489104"/>
            <a:ext cx="2438699" cy="3218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/>
              <a:t>EBAN-OUT (DATALAKE.P_KB_ECL)</a:t>
            </a:r>
          </a:p>
        </p:txBody>
      </p:sp>
      <p:pic>
        <p:nvPicPr>
          <p:cNvPr id="73" name="Picture 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FCFD1C-DEB3-9D7A-BE7D-2D0ADABD50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08" y="4997082"/>
            <a:ext cx="274320" cy="27432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A05FBFD-9B80-908D-E37A-74E7294413F6}"/>
              </a:ext>
            </a:extLst>
          </p:cNvPr>
          <p:cNvSpPr txBox="1"/>
          <p:nvPr/>
        </p:nvSpPr>
        <p:spPr>
          <a:xfrm>
            <a:off x="5343542" y="5358079"/>
            <a:ext cx="1373852" cy="3114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POST_INST_ECL_</a:t>
            </a:r>
            <a:r>
              <a:rPr lang="en-US" sz="1050" b="1">
                <a:solidFill>
                  <a:srgbClr val="C00000"/>
                </a:solidFill>
              </a:rPr>
              <a:t>D2</a:t>
            </a:r>
            <a:endParaRPr lang="en-US" sz="105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70D810-1E50-219A-AFA7-86ADB916E102}"/>
              </a:ext>
            </a:extLst>
          </p:cNvPr>
          <p:cNvCxnSpPr/>
          <p:nvPr/>
        </p:nvCxnSpPr>
        <p:spPr>
          <a:xfrm>
            <a:off x="3143858" y="5134242"/>
            <a:ext cx="2452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38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BCFxXhH1NfGUALF.E2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N4OvP7OUyT9sm_E7Gy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50"/>
        </a:solidFill>
        <a:ln>
          <a:noFill/>
        </a:ln>
      </a:spPr>
      <a:bodyPr lIns="0" tIns="18000" rIns="0" bIns="18000" rtlCol="0" anchor="ctr">
        <a:noAutofit/>
      </a:bodyPr>
      <a:lstStyle>
        <a:defPPr algn="ctr">
          <a:defRPr sz="1400" dirty="0" err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ppt/theme/theme3.xml><?xml version="1.0" encoding="utf-8"?>
<a:theme xmlns:a="http://schemas.openxmlformats.org/drawingml/2006/main" name="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a:spPr>
      <a:bodyPr lIns="0" tIns="18000" rIns="0" bIns="18000" rtlCol="0" anchor="ctr">
        <a:noAutofit/>
      </a:bodyPr>
      <a:lstStyle>
        <a:defPPr algn="ctr">
          <a:defRPr sz="1400" dirty="0" err="1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2278BE3643794BB44F356C3633BA3D" ma:contentTypeVersion="15" ma:contentTypeDescription="Create a new document." ma:contentTypeScope="" ma:versionID="48f7f6a2b73b6831ff8830a69c2a0eef">
  <xsd:schema xmlns:xsd="http://www.w3.org/2001/XMLSchema" xmlns:xs="http://www.w3.org/2001/XMLSchema" xmlns:p="http://schemas.microsoft.com/office/2006/metadata/properties" xmlns:ns2="514d3a3d-0de6-4800-bd24-b38143fc4c77" xmlns:ns3="f3ade878-977f-48e5-876a-848d00c640ae" targetNamespace="http://schemas.microsoft.com/office/2006/metadata/properties" ma:root="true" ma:fieldsID="dfb4dd5c174594c2ff03f6405420b581" ns2:_="" ns3:_="">
    <xsd:import namespace="514d3a3d-0de6-4800-bd24-b38143fc4c77"/>
    <xsd:import namespace="f3ade878-977f-48e5-876a-848d00c6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d3a3d-0de6-4800-bd24-b38143fc4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de878-977f-48e5-876a-848d00c6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772d870-f8b4-4f95-99c2-d1264a7654a2}" ma:internalName="TaxCatchAll" ma:showField="CatchAllData" ma:web="f3ade878-977f-48e5-876a-848d00c640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9D1ADF-31EF-4771-A542-8271906A31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71EDC4-EE00-4DA7-82C1-A78FEC441135}">
  <ds:schemaRefs>
    <ds:schemaRef ds:uri="514d3a3d-0de6-4800-bd24-b38143fc4c77"/>
    <ds:schemaRef ds:uri="f3ade878-977f-48e5-876a-848d00c640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3075</Words>
  <Application>Microsoft Office PowerPoint</Application>
  <PresentationFormat>Widescreen</PresentationFormat>
  <Paragraphs>480</Paragraphs>
  <Slides>20</Slides>
  <Notes>5</Notes>
  <HiddenSlides>4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Century Gothic</vt:lpstr>
      <vt:lpstr>Courier New</vt:lpstr>
      <vt:lpstr>Graphik</vt:lpstr>
      <vt:lpstr>Graphik Black</vt:lpstr>
      <vt:lpstr>Graphik Bold</vt:lpstr>
      <vt:lpstr>Graphik Regular</vt:lpstr>
      <vt:lpstr>Times New Roman</vt:lpstr>
      <vt:lpstr>Wingdings</vt:lpstr>
      <vt:lpstr>office theme</vt:lpstr>
      <vt:lpstr>3_Kbank PPT Template v1.1</vt:lpstr>
      <vt:lpstr>Kbank PPT Template v1.1</vt:lpstr>
      <vt:lpstr>think-cell Slide</vt:lpstr>
      <vt:lpstr>PowerPoint Presentation</vt:lpstr>
      <vt:lpstr>mainframe redefined fields</vt:lpstr>
      <vt:lpstr>mainframe redefined fields</vt:lpstr>
      <vt:lpstr>DQ Transform</vt:lpstr>
      <vt:lpstr>DQ Transform</vt:lpstr>
      <vt:lpstr>AUDIT CONFIGURATION</vt:lpstr>
      <vt:lpstr>DQ Transform</vt:lpstr>
      <vt:lpstr>Solution discussion for TFRS9: 2 files 1 table</vt:lpstr>
      <vt:lpstr>Foundation phase#2 : TFRS9 </vt:lpstr>
      <vt:lpstr>PowerPoint Presentation</vt:lpstr>
      <vt:lpstr>PowerPoint Presentation</vt:lpstr>
      <vt:lpstr>Streaming ingestion</vt:lpstr>
      <vt:lpstr>Comparing CBR batch-ingest and streaming-ingest Part 1/4</vt:lpstr>
      <vt:lpstr>Comparing CBR batch-ingest and streaming-ingest Part 2/4</vt:lpstr>
      <vt:lpstr>Comparing CBR batch-ingest and streaming-ingest Part 3/4</vt:lpstr>
      <vt:lpstr>Comparing CBR batch-ingest and streaming-ingest Part 4/4</vt:lpstr>
      <vt:lpstr>Table name and group id alignment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Takimoto, Panita</dc:creator>
  <cp:lastModifiedBy>Takimoto, Panita</cp:lastModifiedBy>
  <cp:revision>1</cp:revision>
  <dcterms:created xsi:type="dcterms:W3CDTF">2024-08-05T07:30:07Z</dcterms:created>
  <dcterms:modified xsi:type="dcterms:W3CDTF">2024-08-22T03:49:21Z</dcterms:modified>
</cp:coreProperties>
</file>