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68" r:id="rId5"/>
    <p:sldId id="264" r:id="rId6"/>
    <p:sldId id="272" r:id="rId7"/>
    <p:sldId id="270" r:id="rId8"/>
    <p:sldId id="273" r:id="rId9"/>
    <p:sldId id="267" r:id="rId10"/>
    <p:sldId id="274" r:id="rId11"/>
    <p:sldId id="27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0"/>
    <p:restoredTop sz="82286"/>
  </p:normalViewPr>
  <p:slideViewPr>
    <p:cSldViewPr snapToGrid="0">
      <p:cViewPr>
        <p:scale>
          <a:sx n="150" d="100"/>
          <a:sy n="150" d="100"/>
        </p:scale>
        <p:origin x="-176" y="-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00322-E375-B64C-A849-7C1FAA582108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54D8-3171-7F4B-9F61-1BEA4575071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9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There has already been a good amount of work done in this area, particularly in evaluating potential revenues from BESS in certain markets and in different type cases (e.g. C&amp;I, utility-scale). </a:t>
            </a:r>
          </a:p>
          <a:p>
            <a:r>
              <a:rPr lang="en-CH" dirty="0"/>
              <a:t>However, the main research gaps are three folds:</a:t>
            </a:r>
          </a:p>
          <a:p>
            <a:pPr marL="171450" indent="-171450">
              <a:buFontTx/>
              <a:buChar char="-"/>
            </a:pPr>
            <a:r>
              <a:rPr lang="en-CH" dirty="0"/>
              <a:t>Extensiveness: comparison of technology and revenue mixes.</a:t>
            </a:r>
          </a:p>
          <a:p>
            <a:pPr marL="171450" indent="-171450">
              <a:buFontTx/>
              <a:buChar char="-"/>
            </a:pPr>
            <a:r>
              <a:rPr lang="en-CH" dirty="0"/>
              <a:t>CO</a:t>
            </a:r>
            <a:r>
              <a:rPr lang="en-CH" baseline="-25000" dirty="0"/>
              <a:t>2</a:t>
            </a:r>
            <a:r>
              <a:rPr lang="en-CH" dirty="0"/>
              <a:t> awareness</a:t>
            </a:r>
          </a:p>
          <a:p>
            <a:pPr marL="171450" indent="-171450">
              <a:buFontTx/>
              <a:buChar char="-"/>
            </a:pPr>
            <a:r>
              <a:rPr lang="en-CH" dirty="0"/>
              <a:t>Market conditions elements: trends in market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425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60BCC-3416-4750-016A-EA4762527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E8277-2A86-D05B-7829-BCEF7B87F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5E8C62-B738-6C9B-3115-80AB61E14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EF943-952D-D111-66EC-3F6790F73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380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829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AND 15min day ahead starting next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556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7832C-29D7-7ACC-11C4-FB6C3639D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3BF310-C58C-A9E0-9864-71E0CED2D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FFAE4-633D-F89B-3B73-B081F7A4B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B2A82-4326-C347-6527-27C824D94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132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5AF7D-C05B-72DD-5D43-D6606245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5B534-9464-2354-017A-C142412A2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82EFA-E470-D58C-70C9-70D0F3CD8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443E-318B-EED8-4023-EC99232D0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297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786084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0297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6556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46219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381950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08344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353038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9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393262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416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593205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766268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3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844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C3525F4-B991-3E44-A245-188EAA1ECC2A}" type="datetimeFigureOut">
              <a:rPr lang="en-CH" smtClean="0"/>
              <a:t>18.10.24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3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>
          <p15:clr>
            <a:srgbClr val="F26B43"/>
          </p15:clr>
        </p15:guide>
        <p15:guide id="3" pos="7219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890">
          <p15:clr>
            <a:srgbClr val="F26B43"/>
          </p15:clr>
        </p15:guide>
        <p15:guide id="6" orient="horz" pos="4201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olar panels in a field&#10;&#10;Description automatically generated">
            <a:extLst>
              <a:ext uri="{FF2B5EF4-FFF2-40B4-BE49-F238E27FC236}">
                <a16:creationId xmlns:a16="http://schemas.microsoft.com/office/drawing/2014/main" id="{35940EB1-7B47-856E-8833-0DCB120D13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74" r="67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2D1F0C-28A4-E0D7-1DCF-062FF77C4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33538"/>
            <a:ext cx="6096001" cy="3312000"/>
          </a:xfrm>
        </p:spPr>
        <p:txBody>
          <a:bodyPr/>
          <a:lstStyle/>
          <a:p>
            <a:r>
              <a:rPr lang="en-GB" sz="2000" dirty="0"/>
              <a:t>Economic and environmental evaluation of parallel revenue streams for hybrid energy storage systems</a:t>
            </a:r>
            <a:endParaRPr lang="en-CH" sz="20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ECA316-D9E3-6852-838E-EF60AD1407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pPr algn="r"/>
            <a:r>
              <a:rPr lang="de-CH" dirty="0"/>
              <a:t>16.10.2024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DCAD-6531-2DBE-F185-8C5416229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050" y="3644000"/>
            <a:ext cx="4680000" cy="1440000"/>
          </a:xfrm>
        </p:spPr>
        <p:txBody>
          <a:bodyPr/>
          <a:lstStyle/>
          <a:p>
            <a:r>
              <a:rPr lang="en-CH" sz="1600" dirty="0"/>
              <a:t>Project proposal</a:t>
            </a:r>
          </a:p>
          <a:p>
            <a:endParaRPr lang="en-CH" sz="1600" dirty="0"/>
          </a:p>
          <a:p>
            <a:r>
              <a:rPr lang="en-CH" sz="1600" dirty="0"/>
              <a:t>Nicolas Seemann-Ricard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4D51DF-3743-6BDF-6908-6F522C2EFF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168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E944-7DCC-0BE7-E498-E4F0A55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Evaluation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8382-3A31-0AEA-6F30-BECF5477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2995839"/>
          </a:xfrm>
        </p:spPr>
        <p:txBody>
          <a:bodyPr/>
          <a:lstStyle/>
          <a:p>
            <a:r>
              <a:rPr lang="en-CH" dirty="0"/>
              <a:t>System costs with different market participation (peak shaving, arbitrage, balancing services)</a:t>
            </a:r>
          </a:p>
          <a:p>
            <a:r>
              <a:rPr lang="en-CH" dirty="0"/>
              <a:t>System costs with different systems (PV, BESS, HESS)</a:t>
            </a:r>
          </a:p>
          <a:p>
            <a:r>
              <a:rPr lang="en-CH" dirty="0"/>
              <a:t>System costs vs market conditions and characteristics</a:t>
            </a:r>
          </a:p>
          <a:p>
            <a:r>
              <a:rPr lang="en-CH" dirty="0"/>
              <a:t>System costs vs emissions costs</a:t>
            </a:r>
          </a:p>
          <a:p>
            <a:r>
              <a:rPr lang="en-CH" dirty="0"/>
              <a:t>Expected lifetime (degradation) vs market conditions</a:t>
            </a:r>
          </a:p>
          <a:p>
            <a:r>
              <a:rPr lang="en-CH" dirty="0"/>
              <a:t>NPV of the system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572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528174-E868-DF07-3873-BB315DB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3" y="710351"/>
            <a:ext cx="11600531" cy="4277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5C058-854D-012F-04FE-130EA0EA8BE8}"/>
              </a:ext>
            </a:extLst>
          </p:cNvPr>
          <p:cNvSpPr txBox="1"/>
          <p:nvPr/>
        </p:nvSpPr>
        <p:spPr>
          <a:xfrm>
            <a:off x="2960702" y="4723825"/>
            <a:ext cx="57740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H" sz="1100" dirty="0">
                <a:solidFill>
                  <a:srgbClr val="FF0000"/>
                </a:solidFill>
              </a:rPr>
              <a:t>Today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7A280-8583-107B-E297-BB5B35C1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Project planning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0FCB2-622E-24B7-F464-6B323B70C1E0}"/>
              </a:ext>
            </a:extLst>
          </p:cNvPr>
          <p:cNvSpPr/>
          <p:nvPr/>
        </p:nvSpPr>
        <p:spPr>
          <a:xfrm>
            <a:off x="2870197" y="3348567"/>
            <a:ext cx="1642533" cy="160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/>
              <a:t>Market data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0E6B3D-BB27-CB30-2E19-CCC35801A77C}"/>
              </a:ext>
            </a:extLst>
          </p:cNvPr>
          <p:cNvCxnSpPr/>
          <p:nvPr/>
        </p:nvCxnSpPr>
        <p:spPr>
          <a:xfrm>
            <a:off x="2960702" y="889441"/>
            <a:ext cx="0" cy="38343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2907-CE19-984D-8607-90C84536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64D9-8F2D-3506-6E00-394BBA07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gaps addressed</a:t>
            </a:r>
          </a:p>
          <a:p>
            <a:r>
              <a:rPr lang="en-CH" dirty="0"/>
              <a:t>Research objectives</a:t>
            </a:r>
          </a:p>
          <a:p>
            <a:r>
              <a:rPr lang="en-CH" dirty="0"/>
              <a:t>Problem formulation</a:t>
            </a:r>
          </a:p>
          <a:p>
            <a:r>
              <a:rPr lang="en-CH" dirty="0"/>
              <a:t>Markets data and analysis</a:t>
            </a:r>
          </a:p>
          <a:p>
            <a:r>
              <a:rPr lang="en-CH" dirty="0"/>
              <a:t>Optimization problem</a:t>
            </a:r>
          </a:p>
          <a:p>
            <a:r>
              <a:rPr lang="en-CH" dirty="0"/>
              <a:t>Evaluation of results</a:t>
            </a:r>
          </a:p>
          <a:p>
            <a:r>
              <a:rPr lang="en-CH" dirty="0"/>
              <a:t>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93192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1F92-C63A-A39D-9494-0650F0A2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gaps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B63F-91A3-32BE-7EA4-503F1D58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25400" indent="-342900" algn="just">
              <a:lnSpc>
                <a:spcPct val="102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Revenue stacking with hybrid energy storage systems (HESS)</a:t>
            </a:r>
          </a:p>
          <a:p>
            <a:pPr marR="25400" lvl="1" algn="just">
              <a:lnSpc>
                <a:spcPct val="102000"/>
              </a:lnSpc>
              <a:spcAft>
                <a:spcPts val="600"/>
              </a:spcAft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Revenues: peak shaving, wholesale markets, ancillary services</a:t>
            </a:r>
          </a:p>
          <a:p>
            <a:pPr marR="25400" lvl="1" algn="just">
              <a:lnSpc>
                <a:spcPct val="102000"/>
              </a:lnSpc>
              <a:spcAft>
                <a:spcPts val="600"/>
              </a:spcAft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HESS: battery, supercapacitor, (heat storage)</a:t>
            </a:r>
          </a:p>
          <a:p>
            <a:pPr marL="342900" marR="25400" indent="-342900" algn="just">
              <a:lnSpc>
                <a:spcPct val="102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</a:t>
            </a:r>
            <a:r>
              <a:rPr lang="en-US" kern="100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-aware modelling of revenue stacking </a:t>
            </a:r>
            <a:endParaRPr lang="en-US" kern="100" baseline="-25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25400" indent="-342900" algn="just">
              <a:lnSpc>
                <a:spcPct val="102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Changes and trends in</a:t>
            </a: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market conditions:</a:t>
            </a:r>
          </a:p>
          <a:p>
            <a:pPr marL="611063" marR="25400" lvl="1" indent="-342900" algn="just">
              <a:lnSpc>
                <a:spcPct val="102000"/>
              </a:lnSpc>
              <a:spcAft>
                <a:spcPts val="600"/>
              </a:spcAft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Shorter term products (4hr PCR, 15min </a:t>
            </a:r>
            <a:r>
              <a:rPr lang="en-US" kern="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aFRR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activation)</a:t>
            </a:r>
          </a:p>
          <a:p>
            <a:pPr marL="611063" marR="25400" lvl="1" indent="-342900" algn="just">
              <a:lnSpc>
                <a:spcPct val="102000"/>
              </a:lnSpc>
              <a:spcAft>
                <a:spcPts val="600"/>
              </a:spcAft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Changes in market volatility, average prices</a:t>
            </a:r>
            <a:endParaRPr lang="en-US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0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825BA-E653-E279-48C3-AB4E201D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352B-1C8E-F58F-BAE5-6FB5B2C4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A874-7F34-9F17-89A5-A3DA513C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Investigate the impact of participating in different electricity markets with HESS (revenue stacking), including uncertainty of activation and regulatory constraints, under varying market conditions</a:t>
            </a:r>
          </a:p>
          <a:p>
            <a:pPr lvl="1">
              <a:lnSpc>
                <a:spcPct val="107000"/>
              </a:lnSpc>
              <a:spcAft>
                <a:spcPts val="550"/>
              </a:spcAft>
            </a:pP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Day-ahead and intraday wholesale (DA, ID)</a:t>
            </a:r>
          </a:p>
          <a:p>
            <a:pPr lvl="1">
              <a:lnSpc>
                <a:spcPct val="107000"/>
              </a:lnSpc>
              <a:spcAft>
                <a:spcPts val="550"/>
              </a:spcAft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Primary control reserve (PCR)</a:t>
            </a:r>
          </a:p>
          <a:p>
            <a:pPr lvl="1">
              <a:lnSpc>
                <a:spcPct val="107000"/>
              </a:lnSpc>
              <a:spcAft>
                <a:spcPts val="550"/>
              </a:spcAft>
            </a:pP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Secondary control (</a:t>
            </a:r>
            <a:r>
              <a:rPr lang="en-US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aFRR</a:t>
            </a: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550"/>
              </a:spcAft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Peak shaving</a:t>
            </a:r>
          </a:p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Investigate different system configurations: PV vs. PV + 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BESS vs. PV + HESS</a:t>
            </a:r>
          </a:p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C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Evaluation based on profit-maximization and profit-CO</a:t>
            </a:r>
            <a:r>
              <a:rPr lang="en-CH" sz="1800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C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multiobjective optimization</a:t>
            </a:r>
            <a:endParaRPr lang="en-US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Case study for German industrial plants with PV production.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C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Detailed degradation modelling ex-post</a:t>
            </a:r>
          </a:p>
        </p:txBody>
      </p:sp>
    </p:spTree>
    <p:extLst>
      <p:ext uri="{BB962C8B-B14F-4D97-AF65-F5344CB8AC3E}">
        <p14:creationId xmlns:p14="http://schemas.microsoft.com/office/powerpoint/2010/main" val="278953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6C7C9-2887-D2EE-3D08-B12EE67C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CE94-0DCE-24EF-827F-DF21A263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 formulation: market and technology mixes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07ABE7-FAAB-5238-41FD-FBCBEC8C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409" y="1541747"/>
            <a:ext cx="5738370" cy="2840092"/>
          </a:xfrm>
        </p:spPr>
        <p:txBody>
          <a:bodyPr/>
          <a:lstStyle/>
          <a:p>
            <a:r>
              <a:rPr lang="en-CH" dirty="0"/>
              <a:t>Technology mixes: </a:t>
            </a:r>
          </a:p>
          <a:p>
            <a:pPr lvl="1"/>
            <a:r>
              <a:rPr lang="en-CH" dirty="0"/>
              <a:t>PV only, </a:t>
            </a:r>
          </a:p>
          <a:p>
            <a:pPr lvl="1"/>
            <a:r>
              <a:rPr lang="en-CH" dirty="0"/>
              <a:t>PV + BESS, </a:t>
            </a:r>
          </a:p>
          <a:p>
            <a:pPr lvl="1"/>
            <a:r>
              <a:rPr lang="en-CH" dirty="0"/>
              <a:t>PV + BESS + supercap + (thermal storage)</a:t>
            </a:r>
          </a:p>
          <a:p>
            <a:r>
              <a:rPr lang="en-CH" dirty="0"/>
              <a:t>Markets: </a:t>
            </a:r>
          </a:p>
          <a:p>
            <a:pPr lvl="1"/>
            <a:r>
              <a:rPr lang="en-CH" dirty="0"/>
              <a:t>Peak shaving (PS)</a:t>
            </a:r>
          </a:p>
          <a:p>
            <a:pPr lvl="1"/>
            <a:r>
              <a:rPr lang="en-CH" dirty="0"/>
              <a:t>PS + DA &amp; ID</a:t>
            </a:r>
          </a:p>
          <a:p>
            <a:pPr lvl="1"/>
            <a:r>
              <a:rPr lang="en-CH" dirty="0"/>
              <a:t>PS + DA &amp; ID + PCR &amp; aFRR</a:t>
            </a:r>
          </a:p>
        </p:txBody>
      </p:sp>
      <p:pic>
        <p:nvPicPr>
          <p:cNvPr id="11" name="Graphic 10" descr="Electric Tower outline">
            <a:extLst>
              <a:ext uri="{FF2B5EF4-FFF2-40B4-BE49-F238E27FC236}">
                <a16:creationId xmlns:a16="http://schemas.microsoft.com/office/drawing/2014/main" id="{CA527D6F-B7FB-1969-8957-49D3A6657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9006" y="3202506"/>
            <a:ext cx="914400" cy="914400"/>
          </a:xfrm>
          <a:prstGeom prst="rect">
            <a:avLst/>
          </a:prstGeom>
        </p:spPr>
      </p:pic>
      <p:pic>
        <p:nvPicPr>
          <p:cNvPr id="15" name="Graphic 14" descr="Solar Panels outline">
            <a:extLst>
              <a:ext uri="{FF2B5EF4-FFF2-40B4-BE49-F238E27FC236}">
                <a16:creationId xmlns:a16="http://schemas.microsoft.com/office/drawing/2014/main" id="{7362E47B-3C6F-4764-F5AA-464CFF9AE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1709" y="1737423"/>
            <a:ext cx="914400" cy="914400"/>
          </a:xfrm>
          <a:prstGeom prst="rect">
            <a:avLst/>
          </a:prstGeom>
        </p:spPr>
      </p:pic>
      <p:pic>
        <p:nvPicPr>
          <p:cNvPr id="19" name="Graphic 18" descr="Factory outline">
            <a:extLst>
              <a:ext uri="{FF2B5EF4-FFF2-40B4-BE49-F238E27FC236}">
                <a16:creationId xmlns:a16="http://schemas.microsoft.com/office/drawing/2014/main" id="{C7E8CE90-2095-7426-1D68-670F4F362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8945" y="1109442"/>
            <a:ext cx="914400" cy="914400"/>
          </a:xfrm>
          <a:prstGeom prst="rect">
            <a:avLst/>
          </a:prstGeom>
        </p:spPr>
      </p:pic>
      <p:pic>
        <p:nvPicPr>
          <p:cNvPr id="21" name="Graphic 20" descr="Battery outline">
            <a:extLst>
              <a:ext uri="{FF2B5EF4-FFF2-40B4-BE49-F238E27FC236}">
                <a16:creationId xmlns:a16="http://schemas.microsoft.com/office/drawing/2014/main" id="{E4E132C8-D1AC-0248-303D-440C8727DA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5963" y="4055531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210545-A1A5-2E35-FC88-7D8261FE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70" y="2399265"/>
            <a:ext cx="939883" cy="85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300CD5-795D-3D02-2314-F4FE9C3DAA9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2886145" y="2023842"/>
            <a:ext cx="244172" cy="937951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DB5D56-043B-0C59-69ED-5B4E78A9BEDB}"/>
              </a:ext>
            </a:extLst>
          </p:cNvPr>
          <p:cNvCxnSpPr>
            <a:cxnSpLocks/>
          </p:cNvCxnSpPr>
          <p:nvPr/>
        </p:nvCxnSpPr>
        <p:spPr>
          <a:xfrm flipH="1" flipV="1">
            <a:off x="3343345" y="3202506"/>
            <a:ext cx="650835" cy="464756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D8CE4C6-5BAB-4D88-A3C2-E6A84A99C51F}"/>
              </a:ext>
            </a:extLst>
          </p:cNvPr>
          <p:cNvCxnSpPr>
            <a:cxnSpLocks/>
          </p:cNvCxnSpPr>
          <p:nvPr/>
        </p:nvCxnSpPr>
        <p:spPr>
          <a:xfrm>
            <a:off x="3183589" y="3252656"/>
            <a:ext cx="0" cy="940971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45556949-2246-800C-8EEE-37A664C8186F}"/>
              </a:ext>
            </a:extLst>
          </p:cNvPr>
          <p:cNvCxnSpPr>
            <a:cxnSpLocks/>
          </p:cNvCxnSpPr>
          <p:nvPr/>
        </p:nvCxnSpPr>
        <p:spPr>
          <a:xfrm flipH="1" flipV="1">
            <a:off x="2406317" y="2903688"/>
            <a:ext cx="601914" cy="175170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5C299271-F657-4154-EFDB-DF4ED29B7C5C}"/>
              </a:ext>
            </a:extLst>
          </p:cNvPr>
          <p:cNvCxnSpPr>
            <a:cxnSpLocks/>
          </p:cNvCxnSpPr>
          <p:nvPr/>
        </p:nvCxnSpPr>
        <p:spPr>
          <a:xfrm flipH="1">
            <a:off x="3265488" y="2630617"/>
            <a:ext cx="557685" cy="409475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9221CFA-2635-43C9-F314-891843E39B20}"/>
              </a:ext>
            </a:extLst>
          </p:cNvPr>
          <p:cNvSpPr/>
          <p:nvPr/>
        </p:nvSpPr>
        <p:spPr>
          <a:xfrm>
            <a:off x="3085488" y="304009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7" name="Picture 16" descr="A picture containing screenshot, design, art, illustration&#10;&#10;Description automatically generated">
            <a:extLst>
              <a:ext uri="{FF2B5EF4-FFF2-40B4-BE49-F238E27FC236}">
                <a16:creationId xmlns:a16="http://schemas.microsoft.com/office/drawing/2014/main" id="{269D4086-35AB-F5C2-38E3-C4F8A8B55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10183"/>
          <a:stretch/>
        </p:blipFill>
        <p:spPr>
          <a:xfrm>
            <a:off x="1535528" y="3676285"/>
            <a:ext cx="576000" cy="51734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93379-35CA-465C-99BE-CD20559D27CF}"/>
              </a:ext>
            </a:extLst>
          </p:cNvPr>
          <p:cNvCxnSpPr>
            <a:cxnSpLocks/>
          </p:cNvCxnSpPr>
          <p:nvPr/>
        </p:nvCxnSpPr>
        <p:spPr>
          <a:xfrm flipH="1">
            <a:off x="2186685" y="3202506"/>
            <a:ext cx="821546" cy="605442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32DBB4-8423-BCB8-4E81-5DCDC66068AB}"/>
              </a:ext>
            </a:extLst>
          </p:cNvPr>
          <p:cNvSpPr txBox="1"/>
          <p:nvPr/>
        </p:nvSpPr>
        <p:spPr>
          <a:xfrm>
            <a:off x="2089504" y="8575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Industrial load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4D1982-5021-4A97-61D3-0791F371E3C3}"/>
              </a:ext>
            </a:extLst>
          </p:cNvPr>
          <p:cNvSpPr txBox="1"/>
          <p:nvPr/>
        </p:nvSpPr>
        <p:spPr>
          <a:xfrm>
            <a:off x="3909812" y="15951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3C9AE-CE64-C2EE-F395-C4B19ED20C37}"/>
              </a:ext>
            </a:extLst>
          </p:cNvPr>
          <p:cNvSpPr txBox="1"/>
          <p:nvPr/>
        </p:nvSpPr>
        <p:spPr>
          <a:xfrm>
            <a:off x="4085864" y="40555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Grid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15770-C91E-3F83-8793-7AFCF65F4022}"/>
              </a:ext>
            </a:extLst>
          </p:cNvPr>
          <p:cNvSpPr txBox="1"/>
          <p:nvPr/>
        </p:nvSpPr>
        <p:spPr>
          <a:xfrm>
            <a:off x="2790120" y="469119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701857-DF11-D5D2-752B-3E33F61CDA46}"/>
              </a:ext>
            </a:extLst>
          </p:cNvPr>
          <p:cNvSpPr txBox="1"/>
          <p:nvPr/>
        </p:nvSpPr>
        <p:spPr>
          <a:xfrm>
            <a:off x="1164103" y="211488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Supercap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12C97E-5E07-700F-DECD-75F512278FC9}"/>
              </a:ext>
            </a:extLst>
          </p:cNvPr>
          <p:cNvSpPr txBox="1"/>
          <p:nvPr/>
        </p:nvSpPr>
        <p:spPr>
          <a:xfrm>
            <a:off x="603221" y="427505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Thermal storage</a:t>
            </a:r>
          </a:p>
        </p:txBody>
      </p:sp>
    </p:spTree>
    <p:extLst>
      <p:ext uri="{BB962C8B-B14F-4D97-AF65-F5344CB8AC3E}">
        <p14:creationId xmlns:p14="http://schemas.microsoft.com/office/powerpoint/2010/main" val="8029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566-A1CB-98CB-B9A8-8A1BA556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60351"/>
            <a:ext cx="5973762" cy="425664"/>
          </a:xfrm>
        </p:spPr>
        <p:txBody>
          <a:bodyPr/>
          <a:lstStyle/>
          <a:p>
            <a:r>
              <a:rPr lang="en-CH" dirty="0"/>
              <a:t>Problem formulation: system operation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4AB563F8-19D1-E68E-3D16-2AC8CFC9FF0A}"/>
              </a:ext>
            </a:extLst>
          </p:cNvPr>
          <p:cNvSpPr/>
          <p:nvPr/>
        </p:nvSpPr>
        <p:spPr>
          <a:xfrm>
            <a:off x="832248" y="2601988"/>
            <a:ext cx="1030158" cy="1299654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078336-7E72-D21D-4FC9-14DCD494F570}"/>
              </a:ext>
            </a:extLst>
          </p:cNvPr>
          <p:cNvGrpSpPr/>
          <p:nvPr/>
        </p:nvGrpSpPr>
        <p:grpSpPr>
          <a:xfrm>
            <a:off x="789923" y="4330644"/>
            <a:ext cx="1114807" cy="1924834"/>
            <a:chOff x="3374793" y="1461879"/>
            <a:chExt cx="2184575" cy="402850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D646635-5E5A-0E10-206A-3E3D272E2DBC}"/>
                </a:ext>
              </a:extLst>
            </p:cNvPr>
            <p:cNvSpPr/>
            <p:nvPr/>
          </p:nvSpPr>
          <p:spPr>
            <a:xfrm>
              <a:off x="4035120" y="1461879"/>
              <a:ext cx="768837" cy="290236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1DA3011-1DDC-92FB-2C35-40540E666937}"/>
                </a:ext>
              </a:extLst>
            </p:cNvPr>
            <p:cNvSpPr/>
            <p:nvPr/>
          </p:nvSpPr>
          <p:spPr>
            <a:xfrm>
              <a:off x="3374793" y="1752115"/>
              <a:ext cx="2184575" cy="3738273"/>
            </a:xfrm>
            <a:prstGeom prst="round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E43C163-3605-9F4E-A089-8756284BD6FD}"/>
                </a:ext>
              </a:extLst>
            </p:cNvPr>
            <p:cNvSpPr/>
            <p:nvPr/>
          </p:nvSpPr>
          <p:spPr>
            <a:xfrm>
              <a:off x="3374793" y="1752113"/>
              <a:ext cx="2184575" cy="495180"/>
            </a:xfrm>
            <a:custGeom>
              <a:avLst/>
              <a:gdLst>
                <a:gd name="connsiteX0" fmla="*/ 364103 w 2184575"/>
                <a:gd name="connsiteY0" fmla="*/ 0 h 495180"/>
                <a:gd name="connsiteX1" fmla="*/ 1820472 w 2184575"/>
                <a:gd name="connsiteY1" fmla="*/ 0 h 495180"/>
                <a:gd name="connsiteX2" fmla="*/ 2184575 w 2184575"/>
                <a:gd name="connsiteY2" fmla="*/ 364103 h 495180"/>
                <a:gd name="connsiteX3" fmla="*/ 2184575 w 2184575"/>
                <a:gd name="connsiteY3" fmla="*/ 495180 h 495180"/>
                <a:gd name="connsiteX4" fmla="*/ 0 w 2184575"/>
                <a:gd name="connsiteY4" fmla="*/ 495180 h 495180"/>
                <a:gd name="connsiteX5" fmla="*/ 0 w 2184575"/>
                <a:gd name="connsiteY5" fmla="*/ 364103 h 495180"/>
                <a:gd name="connsiteX6" fmla="*/ 364103 w 2184575"/>
                <a:gd name="connsiteY6" fmla="*/ 0 h 4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575" h="495180">
                  <a:moveTo>
                    <a:pt x="364103" y="0"/>
                  </a:moveTo>
                  <a:lnTo>
                    <a:pt x="1820472" y="0"/>
                  </a:lnTo>
                  <a:cubicBezTo>
                    <a:pt x="2021561" y="0"/>
                    <a:pt x="2184575" y="163014"/>
                    <a:pt x="2184575" y="364103"/>
                  </a:cubicBezTo>
                  <a:lnTo>
                    <a:pt x="2184575" y="495180"/>
                  </a:lnTo>
                  <a:lnTo>
                    <a:pt x="0" y="495180"/>
                  </a:lnTo>
                  <a:lnTo>
                    <a:pt x="0" y="364103"/>
                  </a:lnTo>
                  <a:cubicBezTo>
                    <a:pt x="0" y="163014"/>
                    <a:pt x="163014" y="0"/>
                    <a:pt x="364103" y="0"/>
                  </a:cubicBezTo>
                  <a:close/>
                </a:path>
              </a:pathLst>
            </a:cu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CH" sz="900" dirty="0"/>
                <a:t>Degradation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CC043A8-D220-3E55-FFD5-E27CF1C185CA}"/>
              </a:ext>
            </a:extLst>
          </p:cNvPr>
          <p:cNvGrpSpPr/>
          <p:nvPr/>
        </p:nvGrpSpPr>
        <p:grpSpPr>
          <a:xfrm>
            <a:off x="789923" y="950763"/>
            <a:ext cx="1114808" cy="1228491"/>
            <a:chOff x="739720" y="1327959"/>
            <a:chExt cx="1114808" cy="12284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B3E9E0-809A-DFF4-C8A2-C80FF2CA0B76}"/>
                </a:ext>
              </a:extLst>
            </p:cNvPr>
            <p:cNvSpPr/>
            <p:nvPr/>
          </p:nvSpPr>
          <p:spPr>
            <a:xfrm>
              <a:off x="739720" y="1327959"/>
              <a:ext cx="1114808" cy="12284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94C7995D-9D8B-F666-3E30-4049F4CFD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6533" y="1518172"/>
              <a:ext cx="939883" cy="859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E864D6BA-BB18-928B-1882-FD476D46A689}"/>
              </a:ext>
            </a:extLst>
          </p:cNvPr>
          <p:cNvSpPr/>
          <p:nvPr/>
        </p:nvSpPr>
        <p:spPr>
          <a:xfrm>
            <a:off x="114782" y="1490288"/>
            <a:ext cx="650486" cy="42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SOC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64C54521-AB46-F097-F645-404D9EA8D22B}"/>
              </a:ext>
            </a:extLst>
          </p:cNvPr>
          <p:cNvSpPr/>
          <p:nvPr/>
        </p:nvSpPr>
        <p:spPr>
          <a:xfrm>
            <a:off x="156110" y="3344090"/>
            <a:ext cx="650486" cy="42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SOC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9E1BDBA5-86D3-725B-06B7-4F1716FA002B}"/>
              </a:ext>
            </a:extLst>
          </p:cNvPr>
          <p:cNvSpPr/>
          <p:nvPr/>
        </p:nvSpPr>
        <p:spPr>
          <a:xfrm>
            <a:off x="114782" y="4779772"/>
            <a:ext cx="650486" cy="42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SOC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FB59FA-930F-58C4-F106-405EC4F326EE}"/>
              </a:ext>
            </a:extLst>
          </p:cNvPr>
          <p:cNvSpPr txBox="1"/>
          <p:nvPr/>
        </p:nvSpPr>
        <p:spPr>
          <a:xfrm>
            <a:off x="1904730" y="143962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Supercap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22852B-8B51-7573-8E6F-82464F151D48}"/>
              </a:ext>
            </a:extLst>
          </p:cNvPr>
          <p:cNvSpPr txBox="1"/>
          <p:nvPr/>
        </p:nvSpPr>
        <p:spPr>
          <a:xfrm>
            <a:off x="1888058" y="313127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Thermal storage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194F0A-2F4E-AC0C-54E2-7A9C933F6CC4}"/>
              </a:ext>
            </a:extLst>
          </p:cNvPr>
          <p:cNvSpPr txBox="1"/>
          <p:nvPr/>
        </p:nvSpPr>
        <p:spPr>
          <a:xfrm>
            <a:off x="1904730" y="52337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Battery</a:t>
            </a:r>
          </a:p>
        </p:txBody>
      </p:sp>
      <p:pic>
        <p:nvPicPr>
          <p:cNvPr id="1026" name="Picture 2" descr="Bracket icon quote symbol simple Royalty Free Vector Image">
            <a:extLst>
              <a:ext uri="{FF2B5EF4-FFF2-40B4-BE49-F238E27FC236}">
                <a16:creationId xmlns:a16="http://schemas.microsoft.com/office/drawing/2014/main" id="{DB005D7F-6C82-CA41-9DCA-C617410B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4" b="70093" l="60400" r="70600">
                        <a14:foregroundMark x1="65500" y1="25741" x2="65500" y2="25741"/>
                        <a14:foregroundMark x1="64600" y1="23796" x2="64600" y2="23796"/>
                        <a14:foregroundMark x1="65200" y1="66944" x2="65200" y2="66944"/>
                        <a14:foregroundMark x1="64600" y1="68889" x2="64600" y2="68889"/>
                        <a14:foregroundMark x1="62300" y1="70093" x2="62300" y2="70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33" t="22253" r="28089" b="29321"/>
          <a:stretch/>
        </p:blipFill>
        <p:spPr bwMode="auto">
          <a:xfrm>
            <a:off x="3503102" y="843564"/>
            <a:ext cx="650486" cy="554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9DD05C-59DC-BA5F-280E-C77ED1FBC5A2}"/>
              </a:ext>
            </a:extLst>
          </p:cNvPr>
          <p:cNvSpPr/>
          <p:nvPr/>
        </p:nvSpPr>
        <p:spPr>
          <a:xfrm>
            <a:off x="4793226" y="1587297"/>
            <a:ext cx="2184575" cy="3738273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DF74E46-0AA7-2F8E-72F6-CED37FC73A84}"/>
              </a:ext>
            </a:extLst>
          </p:cNvPr>
          <p:cNvSpPr/>
          <p:nvPr/>
        </p:nvSpPr>
        <p:spPr>
          <a:xfrm>
            <a:off x="4793226" y="1587295"/>
            <a:ext cx="2184575" cy="495180"/>
          </a:xfrm>
          <a:custGeom>
            <a:avLst/>
            <a:gdLst>
              <a:gd name="connsiteX0" fmla="*/ 364103 w 2184575"/>
              <a:gd name="connsiteY0" fmla="*/ 0 h 495180"/>
              <a:gd name="connsiteX1" fmla="*/ 1820472 w 2184575"/>
              <a:gd name="connsiteY1" fmla="*/ 0 h 495180"/>
              <a:gd name="connsiteX2" fmla="*/ 2184575 w 2184575"/>
              <a:gd name="connsiteY2" fmla="*/ 364103 h 495180"/>
              <a:gd name="connsiteX3" fmla="*/ 2184575 w 2184575"/>
              <a:gd name="connsiteY3" fmla="*/ 495180 h 495180"/>
              <a:gd name="connsiteX4" fmla="*/ 0 w 2184575"/>
              <a:gd name="connsiteY4" fmla="*/ 495180 h 495180"/>
              <a:gd name="connsiteX5" fmla="*/ 0 w 2184575"/>
              <a:gd name="connsiteY5" fmla="*/ 364103 h 495180"/>
              <a:gd name="connsiteX6" fmla="*/ 364103 w 2184575"/>
              <a:gd name="connsiteY6" fmla="*/ 0 h 49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4575" h="495180">
                <a:moveTo>
                  <a:pt x="364103" y="0"/>
                </a:moveTo>
                <a:lnTo>
                  <a:pt x="1820472" y="0"/>
                </a:lnTo>
                <a:cubicBezTo>
                  <a:pt x="2021561" y="0"/>
                  <a:pt x="2184575" y="163014"/>
                  <a:pt x="2184575" y="364103"/>
                </a:cubicBezTo>
                <a:lnTo>
                  <a:pt x="2184575" y="495180"/>
                </a:lnTo>
                <a:lnTo>
                  <a:pt x="0" y="495180"/>
                </a:lnTo>
                <a:lnTo>
                  <a:pt x="0" y="364103"/>
                </a:lnTo>
                <a:cubicBezTo>
                  <a:pt x="0" y="163014"/>
                  <a:pt x="163014" y="0"/>
                  <a:pt x="364103" y="0"/>
                </a:cubicBezTo>
                <a:close/>
              </a:path>
            </a:pathLst>
          </a:cu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 sz="1200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556F225-98EB-ABA8-D2FE-B7BDE624DC34}"/>
              </a:ext>
            </a:extLst>
          </p:cNvPr>
          <p:cNvSpPr/>
          <p:nvPr/>
        </p:nvSpPr>
        <p:spPr>
          <a:xfrm>
            <a:off x="4793226" y="4841307"/>
            <a:ext cx="2184575" cy="493686"/>
          </a:xfrm>
          <a:custGeom>
            <a:avLst/>
            <a:gdLst>
              <a:gd name="connsiteX0" fmla="*/ 0 w 2184575"/>
              <a:gd name="connsiteY0" fmla="*/ 0 h 493686"/>
              <a:gd name="connsiteX1" fmla="*/ 2184575 w 2184575"/>
              <a:gd name="connsiteY1" fmla="*/ 0 h 493686"/>
              <a:gd name="connsiteX2" fmla="*/ 2184575 w 2184575"/>
              <a:gd name="connsiteY2" fmla="*/ 129583 h 493686"/>
              <a:gd name="connsiteX3" fmla="*/ 1820472 w 2184575"/>
              <a:gd name="connsiteY3" fmla="*/ 493686 h 493686"/>
              <a:gd name="connsiteX4" fmla="*/ 364103 w 2184575"/>
              <a:gd name="connsiteY4" fmla="*/ 493686 h 493686"/>
              <a:gd name="connsiteX5" fmla="*/ 0 w 2184575"/>
              <a:gd name="connsiteY5" fmla="*/ 129583 h 4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4575" h="493686">
                <a:moveTo>
                  <a:pt x="0" y="0"/>
                </a:moveTo>
                <a:lnTo>
                  <a:pt x="2184575" y="0"/>
                </a:lnTo>
                <a:lnTo>
                  <a:pt x="2184575" y="129583"/>
                </a:lnTo>
                <a:cubicBezTo>
                  <a:pt x="2184575" y="330672"/>
                  <a:pt x="2021561" y="493686"/>
                  <a:pt x="1820472" y="493686"/>
                </a:cubicBezTo>
                <a:lnTo>
                  <a:pt x="364103" y="493686"/>
                </a:lnTo>
                <a:cubicBezTo>
                  <a:pt x="163014" y="493686"/>
                  <a:pt x="0" y="330672"/>
                  <a:pt x="0" y="129583"/>
                </a:cubicBezTo>
                <a:close/>
              </a:path>
            </a:pathLst>
          </a:custGeom>
          <a:solidFill>
            <a:srgbClr val="00B05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FCR (30min)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64202F-4743-F1E5-F17B-2CB96B7CE926}"/>
              </a:ext>
            </a:extLst>
          </p:cNvPr>
          <p:cNvSpPr/>
          <p:nvPr/>
        </p:nvSpPr>
        <p:spPr>
          <a:xfrm>
            <a:off x="4793225" y="1877858"/>
            <a:ext cx="2184574" cy="49518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FCR (30min)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FABE08-99ED-E437-F427-175F1CFC9B4D}"/>
              </a:ext>
            </a:extLst>
          </p:cNvPr>
          <p:cNvSpPr/>
          <p:nvPr/>
        </p:nvSpPr>
        <p:spPr>
          <a:xfrm>
            <a:off x="4793225" y="2373036"/>
            <a:ext cx="2184574" cy="49518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aFRR up (1h)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F365B8-93EF-2AEF-131F-767F4BB74724}"/>
              </a:ext>
            </a:extLst>
          </p:cNvPr>
          <p:cNvSpPr/>
          <p:nvPr/>
        </p:nvSpPr>
        <p:spPr>
          <a:xfrm>
            <a:off x="4793226" y="4334461"/>
            <a:ext cx="2184574" cy="49518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aFRR down (1h)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CEE41D6-493B-5B39-B089-1D771576E1B6}"/>
              </a:ext>
            </a:extLst>
          </p:cNvPr>
          <p:cNvSpPr/>
          <p:nvPr/>
        </p:nvSpPr>
        <p:spPr>
          <a:xfrm>
            <a:off x="4101037" y="3809724"/>
            <a:ext cx="650486" cy="42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SOC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3007F98-8ED7-61BE-7B21-EFF0DF7944CF}"/>
              </a:ext>
            </a:extLst>
          </p:cNvPr>
          <p:cNvSpPr txBox="1"/>
          <p:nvPr/>
        </p:nvSpPr>
        <p:spPr>
          <a:xfrm>
            <a:off x="4774924" y="3246629"/>
            <a:ext cx="218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Arbitrage and peak shaving</a:t>
            </a:r>
          </a:p>
        </p:txBody>
      </p:sp>
      <p:sp>
        <p:nvSpPr>
          <p:cNvPr id="1031" name="Up-down Arrow 1030">
            <a:extLst>
              <a:ext uri="{FF2B5EF4-FFF2-40B4-BE49-F238E27FC236}">
                <a16:creationId xmlns:a16="http://schemas.microsoft.com/office/drawing/2014/main" id="{69F17125-CAA6-E232-0BF8-AFC554127B38}"/>
              </a:ext>
            </a:extLst>
          </p:cNvPr>
          <p:cNvSpPr/>
          <p:nvPr/>
        </p:nvSpPr>
        <p:spPr>
          <a:xfrm rot="16200000">
            <a:off x="7419202" y="3012501"/>
            <a:ext cx="546754" cy="1209933"/>
          </a:xfrm>
          <a:prstGeom prst="upDownArrow">
            <a:avLst>
              <a:gd name="adj1" fmla="val 58329"/>
              <a:gd name="adj2" fmla="val 61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088F41C-17C8-2E55-A12D-735749488E9B}"/>
              </a:ext>
            </a:extLst>
          </p:cNvPr>
          <p:cNvSpPr txBox="1"/>
          <p:nvPr/>
        </p:nvSpPr>
        <p:spPr>
          <a:xfrm>
            <a:off x="8407355" y="3131273"/>
            <a:ext cx="370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Wholesale markets (Day-ahead, intraday)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Peak shaving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PV production</a:t>
            </a:r>
          </a:p>
        </p:txBody>
      </p:sp>
      <p:sp>
        <p:nvSpPr>
          <p:cNvPr id="1033" name="Up-down Arrow 1032">
            <a:extLst>
              <a:ext uri="{FF2B5EF4-FFF2-40B4-BE49-F238E27FC236}">
                <a16:creationId xmlns:a16="http://schemas.microsoft.com/office/drawing/2014/main" id="{7A996D5B-238E-B9D1-CC84-A4004A8C2849}"/>
              </a:ext>
            </a:extLst>
          </p:cNvPr>
          <p:cNvSpPr/>
          <p:nvPr/>
        </p:nvSpPr>
        <p:spPr>
          <a:xfrm rot="16200000">
            <a:off x="7419203" y="1719995"/>
            <a:ext cx="546754" cy="1209933"/>
          </a:xfrm>
          <a:prstGeom prst="upDownArrow">
            <a:avLst>
              <a:gd name="adj1" fmla="val 58329"/>
              <a:gd name="adj2" fmla="val 61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B376D89-E731-9A79-D753-8D2239F27382}"/>
              </a:ext>
            </a:extLst>
          </p:cNvPr>
          <p:cNvSpPr txBox="1"/>
          <p:nvPr/>
        </p:nvSpPr>
        <p:spPr>
          <a:xfrm>
            <a:off x="8407355" y="2133498"/>
            <a:ext cx="37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Capacity markets (FCR, aFRR)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8E2CF36-6E88-4759-2F57-8FDCF874D85C}"/>
              </a:ext>
            </a:extLst>
          </p:cNvPr>
          <p:cNvSpPr txBox="1"/>
          <p:nvPr/>
        </p:nvSpPr>
        <p:spPr>
          <a:xfrm>
            <a:off x="4689995" y="106041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Aggregated capacity</a:t>
            </a:r>
          </a:p>
        </p:txBody>
      </p:sp>
    </p:spTree>
    <p:extLst>
      <p:ext uri="{BB962C8B-B14F-4D97-AF65-F5344CB8AC3E}">
        <p14:creationId xmlns:p14="http://schemas.microsoft.com/office/powerpoint/2010/main" val="249198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01322B-8986-EFDC-0D51-3CBEFBBF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6" y="194502"/>
            <a:ext cx="11439669" cy="655507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05EAD2-C516-3FD0-7AE9-9BC271D3F2C5}"/>
              </a:ext>
            </a:extLst>
          </p:cNvPr>
          <p:cNvCxnSpPr/>
          <p:nvPr/>
        </p:nvCxnSpPr>
        <p:spPr>
          <a:xfrm>
            <a:off x="11141311" y="108421"/>
            <a:ext cx="0" cy="666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5DFC8D-21C5-D1EA-D538-81F50EE4601D}"/>
              </a:ext>
            </a:extLst>
          </p:cNvPr>
          <p:cNvSpPr txBox="1"/>
          <p:nvPr/>
        </p:nvSpPr>
        <p:spPr>
          <a:xfrm>
            <a:off x="11138205" y="40614"/>
            <a:ext cx="661720" cy="30777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59013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3566F-8E0A-8765-F3B2-460488FB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F4D2-3D7D-2A5B-7166-EC208F71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Analysis and modelling of varying market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1025-1E5C-0F05-79BE-1633A1E2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155770"/>
            <a:ext cx="5998901" cy="2493925"/>
          </a:xfrm>
        </p:spPr>
        <p:txBody>
          <a:bodyPr/>
          <a:lstStyle/>
          <a:p>
            <a:r>
              <a:rPr lang="en-CH" dirty="0"/>
              <a:t>Characterize market months (market rules, average prices, volatility)</a:t>
            </a:r>
          </a:p>
          <a:p>
            <a:r>
              <a:rPr lang="en-CH" dirty="0"/>
              <a:t>Pair with PV production, local load, carbon intensity</a:t>
            </a:r>
          </a:p>
          <a:p>
            <a:pPr marL="0" indent="0">
              <a:buNone/>
            </a:pPr>
            <a:r>
              <a:rPr lang="en-CH" dirty="0">
                <a:sym typeface="Wingdings" pitchFamily="2" charset="2"/>
              </a:rPr>
              <a:t> Will allow to analyse potential revenues under specific market conditions to make predictions about future trends</a:t>
            </a:r>
            <a:endParaRPr lang="en-CH" dirty="0"/>
          </a:p>
          <a:p>
            <a:endParaRPr lang="en-C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46AEC0-5F65-C307-36EE-F852A84C0C35}"/>
              </a:ext>
            </a:extLst>
          </p:cNvPr>
          <p:cNvGrpSpPr>
            <a:grpSpLocks noChangeAspect="1"/>
          </p:cNvGrpSpPr>
          <p:nvPr/>
        </p:nvGrpSpPr>
        <p:grpSpPr>
          <a:xfrm>
            <a:off x="7607432" y="788283"/>
            <a:ext cx="4440272" cy="5254781"/>
            <a:chOff x="6875462" y="1412875"/>
            <a:chExt cx="4584700" cy="54257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57C303-30E5-796E-F9F4-A7910A6B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962"/>
            <a:stretch/>
          </p:blipFill>
          <p:spPr>
            <a:xfrm>
              <a:off x="6875462" y="1412875"/>
              <a:ext cx="4584700" cy="266149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0CABBA-9D57-405A-04E6-E1A91255A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5462" y="4069978"/>
              <a:ext cx="4584700" cy="2768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383240-4775-99A7-B6F2-FFE88AA32D28}"/>
              </a:ext>
            </a:extLst>
          </p:cNvPr>
          <p:cNvGrpSpPr/>
          <p:nvPr/>
        </p:nvGrpSpPr>
        <p:grpSpPr>
          <a:xfrm>
            <a:off x="3026296" y="3429000"/>
            <a:ext cx="3944156" cy="2862252"/>
            <a:chOff x="3165440" y="3735397"/>
            <a:chExt cx="3944156" cy="28622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31097B-3A5D-82F2-F3F9-373E3DE8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5440" y="3735397"/>
              <a:ext cx="3944156" cy="28622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8E264-C8A3-E81D-5454-6A0B20D51F90}"/>
                </a:ext>
              </a:extLst>
            </p:cNvPr>
            <p:cNvSpPr txBox="1"/>
            <p:nvPr/>
          </p:nvSpPr>
          <p:spPr>
            <a:xfrm>
              <a:off x="4414731" y="3845242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Industrial loads</a:t>
              </a:r>
              <a:endPara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2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49492-1ABE-8344-B8A2-AF3FC2D9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BB29-FA3F-D87E-F269-8D80AF9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588061"/>
          </a:xfrm>
        </p:spPr>
        <p:txBody>
          <a:bodyPr/>
          <a:lstStyle/>
          <a:p>
            <a:r>
              <a:rPr lang="en-CH" dirty="0"/>
              <a:t>Optimization problem: 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1397-22D8-9B40-BA8E-B0F9A561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848412"/>
            <a:ext cx="10728325" cy="4680000"/>
          </a:xfrm>
        </p:spPr>
        <p:txBody>
          <a:bodyPr/>
          <a:lstStyle/>
          <a:p>
            <a:r>
              <a:rPr lang="en-CH" dirty="0"/>
              <a:t>Operational objective function:</a:t>
            </a:r>
          </a:p>
          <a:p>
            <a:r>
              <a:rPr lang="en-CH" dirty="0"/>
              <a:t>Constraints:</a:t>
            </a:r>
          </a:p>
          <a:p>
            <a:pPr lvl="1"/>
            <a:r>
              <a:rPr lang="en-CH" dirty="0"/>
              <a:t>Flow, technical</a:t>
            </a:r>
          </a:p>
          <a:p>
            <a:pPr lvl="1"/>
            <a:r>
              <a:rPr lang="en-CH" dirty="0"/>
              <a:t>Regulatory constraints of markets (e.g. volume ticks, minimum SOC)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Solving will heavily depend on problem complexity once implemented</a:t>
            </a:r>
          </a:p>
          <a:p>
            <a:r>
              <a:rPr lang="en-CH" dirty="0"/>
              <a:t>Single-stage (month-long) with variable storage capacities might be too complex</a:t>
            </a:r>
          </a:p>
          <a:p>
            <a:pPr lvl="1"/>
            <a:r>
              <a:rPr lang="en-CH" dirty="0"/>
              <a:t>Possibly implement a two-stage optimization:</a:t>
            </a:r>
          </a:p>
          <a:p>
            <a:pPr lvl="2"/>
            <a:r>
              <a:rPr lang="en-CH" dirty="0"/>
              <a:t>1st stage on shorter timescales builds a surrogate model for system configuration</a:t>
            </a:r>
          </a:p>
          <a:p>
            <a:pPr lvl="2"/>
            <a:r>
              <a:rPr lang="en-CH" dirty="0"/>
              <a:t>2nd stage solves for longer timescales</a:t>
            </a:r>
          </a:p>
          <a:p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7E905-508F-1998-7AF7-98081193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21" y="723111"/>
            <a:ext cx="4457700" cy="5207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2F862B4-E24D-AF38-C9E8-E7EDACE47085}"/>
              </a:ext>
            </a:extLst>
          </p:cNvPr>
          <p:cNvSpPr txBox="1">
            <a:spLocks/>
          </p:cNvSpPr>
          <p:nvPr/>
        </p:nvSpPr>
        <p:spPr>
          <a:xfrm>
            <a:off x="731836" y="2504020"/>
            <a:ext cx="10728325" cy="5880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Optimization problem: solving</a:t>
            </a:r>
          </a:p>
        </p:txBody>
      </p:sp>
    </p:spTree>
    <p:extLst>
      <p:ext uri="{BB962C8B-B14F-4D97-AF65-F5344CB8AC3E}">
        <p14:creationId xmlns:p14="http://schemas.microsoft.com/office/powerpoint/2010/main" val="150568959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eth_pp_praesentation_mit_klassifizierung</Template>
  <TotalTime>10947</TotalTime>
  <Words>574</Words>
  <Application>Microsoft Macintosh PowerPoint</Application>
  <PresentationFormat>Widescreen</PresentationFormat>
  <Paragraphs>109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Helvetica</vt:lpstr>
      <vt:lpstr>Symbol</vt:lpstr>
      <vt:lpstr>Wingdings</vt:lpstr>
      <vt:lpstr>ETH Zürich</vt:lpstr>
      <vt:lpstr>Economic and environmental evaluation of parallel revenue streams for hybrid energy storage systems</vt:lpstr>
      <vt:lpstr>Agenda</vt:lpstr>
      <vt:lpstr>Research gaps addressed</vt:lpstr>
      <vt:lpstr>Research objectives</vt:lpstr>
      <vt:lpstr>Problem formulation: market and technology mixes</vt:lpstr>
      <vt:lpstr>Problem formulation: system operation</vt:lpstr>
      <vt:lpstr>PowerPoint Presentation</vt:lpstr>
      <vt:lpstr>Analysis and modelling of varying market conditions</vt:lpstr>
      <vt:lpstr>Optimization problem: main features</vt:lpstr>
      <vt:lpstr>Evaluation of results</vt:lpstr>
      <vt:lpstr>Project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Seemann-Ricard  Nicolas</dc:creator>
  <cp:lastModifiedBy>Seemann-Ricard  Nicolas</cp:lastModifiedBy>
  <cp:revision>301</cp:revision>
  <dcterms:created xsi:type="dcterms:W3CDTF">2024-10-02T14:45:17Z</dcterms:created>
  <dcterms:modified xsi:type="dcterms:W3CDTF">2024-10-20T15:47:33Z</dcterms:modified>
</cp:coreProperties>
</file>