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6" r:id="rId4"/>
    <p:sldId id="283" r:id="rId5"/>
    <p:sldId id="281" r:id="rId6"/>
    <p:sldId id="277" r:id="rId7"/>
    <p:sldId id="278" r:id="rId8"/>
    <p:sldId id="279" r:id="rId9"/>
    <p:sldId id="280" r:id="rId10"/>
    <p:sldId id="282" r:id="rId11"/>
    <p:sldId id="268" r:id="rId12"/>
    <p:sldId id="264" r:id="rId13"/>
    <p:sldId id="272" r:id="rId14"/>
    <p:sldId id="270" r:id="rId15"/>
    <p:sldId id="273" r:id="rId16"/>
    <p:sldId id="267" r:id="rId17"/>
    <p:sldId id="274" r:id="rId18"/>
    <p:sldId id="275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0"/>
    <p:restoredTop sz="82300"/>
  </p:normalViewPr>
  <p:slideViewPr>
    <p:cSldViewPr snapToGrid="0">
      <p:cViewPr>
        <p:scale>
          <a:sx n="114" d="100"/>
          <a:sy n="114" d="100"/>
        </p:scale>
        <p:origin x="1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00322-E375-B64C-A849-7C1FAA582108}" type="datetimeFigureOut">
              <a:rPr lang="en-CH" smtClean="0"/>
              <a:t>11.11.24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654D8-3171-7F4B-9F61-1BEA4575071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995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54D8-3171-7F4B-9F61-1BEA4575071F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4062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5AF7D-C05B-72DD-5D43-D6606245C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C5B534-9464-2354-017A-C142412A26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582EFA-E470-D58C-70C9-70D0F3CD89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C443E-318B-EED8-4023-EC99232D01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54D8-3171-7F4B-9F61-1BEA4575071F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2971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54D8-3171-7F4B-9F61-1BEA4575071F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92543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54D8-3171-7F4B-9F61-1BEA4575071F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27670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54D8-3171-7F4B-9F61-1BEA4575071F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8706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54D8-3171-7F4B-9F61-1BEA4575071F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9510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60BCC-3416-4750-016A-EA4762527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1E8277-2A86-D05B-7829-BCEF7B87F0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5E8C62-B738-6C9B-3115-80AB61E14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EF943-952D-D111-66EC-3F6790F736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54D8-3171-7F4B-9F61-1BEA4575071F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33809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54D8-3171-7F4B-9F61-1BEA4575071F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18295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AND 15min day ahead starting next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54D8-3171-7F4B-9F61-1BEA4575071F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35567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7832C-29D7-7ACC-11C4-FB6C3639D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3BF310-C58C-A9E0-9864-71E0CED2D4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FFAE4-633D-F89B-3B73-B081F7A4B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B2A82-4326-C347-6527-27C824D94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54D8-3171-7F4B-9F61-1BEA4575071F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132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331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4"/>
            <a:ext cx="468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786084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610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25F4-B991-3E44-A245-188EAA1ECC2A}" type="datetimeFigureOut">
              <a:rPr lang="en-CH" smtClean="0"/>
              <a:t>11.11.24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BD1D-7904-C348-AFB7-56DEBF69387A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60297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25F4-B991-3E44-A245-188EAA1ECC2A}" type="datetimeFigureOut">
              <a:rPr lang="en-CH" smtClean="0"/>
              <a:t>11.11.24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BD1D-7904-C348-AFB7-56DEBF69387A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765561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25F4-B991-3E44-A245-188EAA1ECC2A}" type="datetimeFigureOut">
              <a:rPr lang="en-CH" smtClean="0"/>
              <a:t>11.11.24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BD1D-7904-C348-AFB7-56DEBF69387A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246219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25F4-B991-3E44-A245-188EAA1ECC2A}" type="datetimeFigureOut">
              <a:rPr lang="en-CH" smtClean="0"/>
              <a:t>11.11.24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BD1D-7904-C348-AFB7-56DEBF69387A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381950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25F4-B991-3E44-A245-188EAA1ECC2A}" type="datetimeFigureOut">
              <a:rPr lang="en-CH" smtClean="0"/>
              <a:t>11.11.24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BD1D-7904-C348-AFB7-56DEBF69387A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708344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25F4-B991-3E44-A245-188EAA1ECC2A}" type="datetimeFigureOut">
              <a:rPr lang="en-CH" smtClean="0"/>
              <a:t>11.11.24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BD1D-7904-C348-AFB7-56DEBF69387A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GB" noProof="0"/>
              <a:t>Click icon to add table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353038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96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393262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96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4166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4575276"/>
            <a:ext cx="10044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593205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331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766268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25F4-B991-3E44-A245-188EAA1ECC2A}" type="datetimeFigureOut">
              <a:rPr lang="en-CH" smtClean="0"/>
              <a:t>11.11.24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1700" y="6522444"/>
            <a:ext cx="7200000" cy="216000"/>
          </a:xfrm>
        </p:spPr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BD1D-7904-C348-AFB7-56DEBF69387A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3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25F4-B991-3E44-A245-188EAA1ECC2A}" type="datetimeFigureOut">
              <a:rPr lang="en-CH" smtClean="0"/>
              <a:t>11.11.24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BD1D-7904-C348-AFB7-56DEBF69387A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25F4-B991-3E44-A245-188EAA1ECC2A}" type="datetimeFigureOut">
              <a:rPr lang="en-CH" smtClean="0"/>
              <a:t>11.11.24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BD1D-7904-C348-AFB7-56DEBF69387A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35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3525F4-B991-3E44-A245-188EAA1ECC2A}" type="datetimeFigureOut">
              <a:rPr lang="en-CH" smtClean="0"/>
              <a:t>11.11.24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61BD1D-7904-C348-AFB7-56DEBF69387A}" type="slidenum">
              <a:rPr lang="en-CH" smtClean="0"/>
              <a:t>‹#›</a:t>
            </a:fld>
            <a:endParaRPr lang="en-CH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198447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6C3525F4-B991-3E44-A245-188EAA1ECC2A}" type="datetimeFigureOut">
              <a:rPr lang="en-CH" smtClean="0"/>
              <a:t>11.11.24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261BD1D-7904-C348-AFB7-56DEBF69387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2938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>
          <p15:clr>
            <a:srgbClr val="F26B43"/>
          </p15:clr>
        </p15:guide>
        <p15:guide id="3" pos="7219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orient="horz" pos="890">
          <p15:clr>
            <a:srgbClr val="F26B43"/>
          </p15:clr>
        </p15:guide>
        <p15:guide id="6" orient="horz" pos="4201">
          <p15:clr>
            <a:srgbClr val="F26B43"/>
          </p15:clr>
        </p15:guide>
        <p15:guide id="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microsoft.com/office/2007/relationships/hdphoto" Target="../media/hdphoto1.wdp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solar panels in a field&#10;&#10;Description automatically generated">
            <a:extLst>
              <a:ext uri="{FF2B5EF4-FFF2-40B4-BE49-F238E27FC236}">
                <a16:creationId xmlns:a16="http://schemas.microsoft.com/office/drawing/2014/main" id="{35940EB1-7B47-856E-8833-0DCB120D138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674" r="674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62D1F0C-28A4-E0D7-1DCF-062FF77C4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233538"/>
            <a:ext cx="6096001" cy="3312000"/>
          </a:xfrm>
        </p:spPr>
        <p:txBody>
          <a:bodyPr/>
          <a:lstStyle/>
          <a:p>
            <a:r>
              <a:rPr lang="en-GB" sz="2000" dirty="0"/>
              <a:t>Economic and environmental evaluation of parallel revenue streams for hybrid energy storage systems</a:t>
            </a:r>
            <a:endParaRPr lang="en-CH" sz="20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ECA316-D9E3-6852-838E-EF60AD1407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pPr algn="r"/>
            <a:r>
              <a:rPr lang="de-CH" dirty="0"/>
              <a:t>16.10.2024</a:t>
            </a:r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3DCAD-6531-2DBE-F185-8C5416229C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050" y="3644000"/>
            <a:ext cx="4680000" cy="1440000"/>
          </a:xfrm>
        </p:spPr>
        <p:txBody>
          <a:bodyPr/>
          <a:lstStyle/>
          <a:p>
            <a:r>
              <a:rPr lang="en-CH" sz="1600" dirty="0"/>
              <a:t>Project update (Nov 2024)</a:t>
            </a:r>
          </a:p>
          <a:p>
            <a:endParaRPr lang="en-CH" sz="1600" dirty="0"/>
          </a:p>
          <a:p>
            <a:r>
              <a:rPr lang="en-CH" sz="1600" dirty="0"/>
              <a:t>Nicolas Seemann-Ricard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4D51DF-3743-6BDF-6908-6F522C2EFF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91684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7CF33-13F4-949D-4E03-5833E64C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This week: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41FE-EC98-C621-01EA-31C1D0D75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Energy activation modelling</a:t>
            </a:r>
          </a:p>
          <a:p>
            <a:r>
              <a:rPr lang="en-CH" dirty="0"/>
              <a:t>Case studies</a:t>
            </a:r>
          </a:p>
          <a:p>
            <a:endParaRPr lang="en-CH" dirty="0"/>
          </a:p>
          <a:p>
            <a:r>
              <a:rPr lang="en-CH" dirty="0"/>
              <a:t>Update for McKenna</a:t>
            </a:r>
          </a:p>
          <a:p>
            <a:pPr lvl="1"/>
            <a:r>
              <a:rPr lang="en-CH" dirty="0"/>
              <a:t>Markets, model, results, next steps</a:t>
            </a:r>
          </a:p>
          <a:p>
            <a:pPr marL="266700" lvl="1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723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F8825BA-E653-E279-48C3-AB4E201D5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352B-1C8E-F58F-BAE5-6FB5B2C4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Refining research question and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EA874-7F34-9F17-89A5-A3DA513C3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7000"/>
              </a:lnSpc>
              <a:spcAft>
                <a:spcPts val="550"/>
              </a:spcAft>
              <a:buFont typeface="+mj-lt"/>
              <a:buAutoNum type="arabicPeriod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Investigate the impact of participating in different electricity markets with HESS (revenue stacking), including uncertainty of activation and regulatory constraints, under varying market conditions</a:t>
            </a:r>
          </a:p>
          <a:p>
            <a:pPr lvl="1">
              <a:lnSpc>
                <a:spcPct val="107000"/>
              </a:lnSpc>
              <a:spcAft>
                <a:spcPts val="550"/>
              </a:spcAft>
            </a:pPr>
            <a:r>
              <a:rPr lang="en-US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Day-ahead and intraday wholesale (DA, ID)</a:t>
            </a:r>
          </a:p>
          <a:p>
            <a:pPr lvl="1">
              <a:lnSpc>
                <a:spcPct val="107000"/>
              </a:lnSpc>
              <a:spcAft>
                <a:spcPts val="550"/>
              </a:spcAft>
            </a:pPr>
            <a:r>
              <a:rPr lang="en-US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Primary control reserve (PCR)</a:t>
            </a:r>
          </a:p>
          <a:p>
            <a:pPr lvl="1">
              <a:lnSpc>
                <a:spcPct val="107000"/>
              </a:lnSpc>
              <a:spcAft>
                <a:spcPts val="550"/>
              </a:spcAft>
            </a:pPr>
            <a:r>
              <a:rPr lang="en-US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Secondary control (</a:t>
            </a:r>
            <a:r>
              <a:rPr lang="en-US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aFRR</a:t>
            </a:r>
            <a:r>
              <a:rPr lang="en-US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</a:p>
          <a:p>
            <a:pPr lvl="1">
              <a:lnSpc>
                <a:spcPct val="107000"/>
              </a:lnSpc>
              <a:spcAft>
                <a:spcPts val="550"/>
              </a:spcAft>
            </a:pPr>
            <a:r>
              <a:rPr lang="en-US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Peak shaving</a:t>
            </a:r>
          </a:p>
          <a:p>
            <a:pPr marL="342900" indent="-342900">
              <a:lnSpc>
                <a:spcPct val="107000"/>
              </a:lnSpc>
              <a:spcAft>
                <a:spcPts val="550"/>
              </a:spcAft>
              <a:buFont typeface="+mj-lt"/>
              <a:buAutoNum type="arabicPeriod"/>
            </a:pPr>
            <a:r>
              <a:rPr lang="en-US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Investigate different system configurations: PV vs. PV + </a:t>
            </a:r>
            <a:r>
              <a:rPr lang="en-US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BESS vs. PV + HESS</a:t>
            </a:r>
          </a:p>
          <a:p>
            <a:pPr marL="342900" indent="-342900">
              <a:lnSpc>
                <a:spcPct val="107000"/>
              </a:lnSpc>
              <a:spcAft>
                <a:spcPts val="550"/>
              </a:spcAft>
              <a:buFont typeface="+mj-lt"/>
              <a:buAutoNum type="arabicPeriod"/>
            </a:pPr>
            <a:r>
              <a:rPr lang="en-CH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Evaluation based on profit-maximization and profit-CO</a:t>
            </a:r>
            <a:r>
              <a:rPr lang="en-CH" sz="1800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CH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multiobjective optimization</a:t>
            </a:r>
            <a:endParaRPr lang="en-US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550"/>
              </a:spcAft>
              <a:buFont typeface="+mj-lt"/>
              <a:buAutoNum type="arabicPeriod"/>
            </a:pPr>
            <a:r>
              <a:rPr lang="en-US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Case study for German industrial plants with PV production.</a:t>
            </a: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550"/>
              </a:spcAft>
              <a:buFont typeface="+mj-lt"/>
              <a:buAutoNum type="arabicPeriod"/>
            </a:pPr>
            <a:r>
              <a:rPr lang="en-CH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Detailed degradation modelling ex-post</a:t>
            </a:r>
          </a:p>
        </p:txBody>
      </p:sp>
    </p:spTree>
    <p:extLst>
      <p:ext uri="{BB962C8B-B14F-4D97-AF65-F5344CB8AC3E}">
        <p14:creationId xmlns:p14="http://schemas.microsoft.com/office/powerpoint/2010/main" val="2789538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FA6C7C9-2887-D2EE-3D08-B12EE67C4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ACE94-0DCE-24EF-827F-DF21A263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Problem formulation: market and technology mixes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F907ABE7-FAAB-5238-41FD-FBCBEC8C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0409" y="1541747"/>
            <a:ext cx="5738370" cy="2840092"/>
          </a:xfrm>
        </p:spPr>
        <p:txBody>
          <a:bodyPr/>
          <a:lstStyle/>
          <a:p>
            <a:r>
              <a:rPr lang="en-CH" dirty="0"/>
              <a:t>Technology mixes: </a:t>
            </a:r>
          </a:p>
          <a:p>
            <a:pPr lvl="1"/>
            <a:r>
              <a:rPr lang="en-CH" dirty="0"/>
              <a:t>PV only, </a:t>
            </a:r>
          </a:p>
          <a:p>
            <a:pPr lvl="1"/>
            <a:r>
              <a:rPr lang="en-CH" dirty="0"/>
              <a:t>PV + BESS, </a:t>
            </a:r>
          </a:p>
          <a:p>
            <a:pPr lvl="1"/>
            <a:r>
              <a:rPr lang="en-CH" dirty="0"/>
              <a:t>PV + BESS + supercap + (thermal storage)</a:t>
            </a:r>
          </a:p>
          <a:p>
            <a:r>
              <a:rPr lang="en-CH" dirty="0"/>
              <a:t>Markets: </a:t>
            </a:r>
          </a:p>
          <a:p>
            <a:pPr lvl="1"/>
            <a:r>
              <a:rPr lang="en-CH" dirty="0"/>
              <a:t>Peak shaving (PS)</a:t>
            </a:r>
          </a:p>
          <a:p>
            <a:pPr lvl="1"/>
            <a:r>
              <a:rPr lang="en-CH" dirty="0"/>
              <a:t>PS + DA &amp; ID</a:t>
            </a:r>
          </a:p>
          <a:p>
            <a:pPr lvl="1"/>
            <a:r>
              <a:rPr lang="en-CH" dirty="0"/>
              <a:t>PS + DA &amp; ID + PCR &amp; aFRR</a:t>
            </a:r>
          </a:p>
        </p:txBody>
      </p:sp>
      <p:pic>
        <p:nvPicPr>
          <p:cNvPr id="11" name="Graphic 10" descr="Electric Tower outline">
            <a:extLst>
              <a:ext uri="{FF2B5EF4-FFF2-40B4-BE49-F238E27FC236}">
                <a16:creationId xmlns:a16="http://schemas.microsoft.com/office/drawing/2014/main" id="{CA527D6F-B7FB-1969-8957-49D3A6657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9006" y="3202506"/>
            <a:ext cx="914400" cy="914400"/>
          </a:xfrm>
          <a:prstGeom prst="rect">
            <a:avLst/>
          </a:prstGeom>
        </p:spPr>
      </p:pic>
      <p:pic>
        <p:nvPicPr>
          <p:cNvPr id="15" name="Graphic 14" descr="Solar Panels outline">
            <a:extLst>
              <a:ext uri="{FF2B5EF4-FFF2-40B4-BE49-F238E27FC236}">
                <a16:creationId xmlns:a16="http://schemas.microsoft.com/office/drawing/2014/main" id="{7362E47B-3C6F-4764-F5AA-464CFF9AE0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71709" y="1737423"/>
            <a:ext cx="914400" cy="914400"/>
          </a:xfrm>
          <a:prstGeom prst="rect">
            <a:avLst/>
          </a:prstGeom>
        </p:spPr>
      </p:pic>
      <p:pic>
        <p:nvPicPr>
          <p:cNvPr id="19" name="Graphic 18" descr="Factory outline">
            <a:extLst>
              <a:ext uri="{FF2B5EF4-FFF2-40B4-BE49-F238E27FC236}">
                <a16:creationId xmlns:a16="http://schemas.microsoft.com/office/drawing/2014/main" id="{C7E8CE90-2095-7426-1D68-670F4F3620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28945" y="1109442"/>
            <a:ext cx="914400" cy="914400"/>
          </a:xfrm>
          <a:prstGeom prst="rect">
            <a:avLst/>
          </a:prstGeom>
        </p:spPr>
      </p:pic>
      <p:pic>
        <p:nvPicPr>
          <p:cNvPr id="21" name="Graphic 20" descr="Battery outline">
            <a:extLst>
              <a:ext uri="{FF2B5EF4-FFF2-40B4-BE49-F238E27FC236}">
                <a16:creationId xmlns:a16="http://schemas.microsoft.com/office/drawing/2014/main" id="{E4E132C8-D1AC-0248-303D-440C8727DA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55963" y="4055531"/>
            <a:ext cx="9144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B210545-A1A5-2E35-FC88-7D8261FEA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870" y="2399265"/>
            <a:ext cx="939883" cy="85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6300CD5-795D-3D02-2314-F4FE9C3DAA96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2886145" y="2023842"/>
            <a:ext cx="244172" cy="937951"/>
          </a:xfrm>
          <a:prstGeom prst="straightConnector1">
            <a:avLst/>
          </a:prstGeom>
          <a:ln w="34925" cap="flat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ADB5D56-043B-0C59-69ED-5B4E78A9BEDB}"/>
              </a:ext>
            </a:extLst>
          </p:cNvPr>
          <p:cNvCxnSpPr>
            <a:cxnSpLocks/>
          </p:cNvCxnSpPr>
          <p:nvPr/>
        </p:nvCxnSpPr>
        <p:spPr>
          <a:xfrm flipH="1" flipV="1">
            <a:off x="3343345" y="3202506"/>
            <a:ext cx="650835" cy="464756"/>
          </a:xfrm>
          <a:prstGeom prst="straightConnector1">
            <a:avLst/>
          </a:prstGeom>
          <a:ln w="34925" cap="flat">
            <a:solidFill>
              <a:schemeClr val="accent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3D8CE4C6-5BAB-4D88-A3C2-E6A84A99C51F}"/>
              </a:ext>
            </a:extLst>
          </p:cNvPr>
          <p:cNvCxnSpPr>
            <a:cxnSpLocks/>
          </p:cNvCxnSpPr>
          <p:nvPr/>
        </p:nvCxnSpPr>
        <p:spPr>
          <a:xfrm>
            <a:off x="3183589" y="3252656"/>
            <a:ext cx="0" cy="940971"/>
          </a:xfrm>
          <a:prstGeom prst="straightConnector1">
            <a:avLst/>
          </a:prstGeom>
          <a:ln w="34925" cap="flat">
            <a:solidFill>
              <a:schemeClr val="accent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45556949-2246-800C-8EEE-37A664C8186F}"/>
              </a:ext>
            </a:extLst>
          </p:cNvPr>
          <p:cNvCxnSpPr>
            <a:cxnSpLocks/>
          </p:cNvCxnSpPr>
          <p:nvPr/>
        </p:nvCxnSpPr>
        <p:spPr>
          <a:xfrm flipH="1" flipV="1">
            <a:off x="2406317" y="2903688"/>
            <a:ext cx="601914" cy="175170"/>
          </a:xfrm>
          <a:prstGeom prst="straightConnector1">
            <a:avLst/>
          </a:prstGeom>
          <a:ln w="34925" cap="flat">
            <a:solidFill>
              <a:schemeClr val="accent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5C299271-F657-4154-EFDB-DF4ED29B7C5C}"/>
              </a:ext>
            </a:extLst>
          </p:cNvPr>
          <p:cNvCxnSpPr>
            <a:cxnSpLocks/>
          </p:cNvCxnSpPr>
          <p:nvPr/>
        </p:nvCxnSpPr>
        <p:spPr>
          <a:xfrm flipH="1">
            <a:off x="3265488" y="2630617"/>
            <a:ext cx="557685" cy="409475"/>
          </a:xfrm>
          <a:prstGeom prst="straightConnector1">
            <a:avLst/>
          </a:prstGeom>
          <a:ln w="34925" cap="flat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9221CFA-2635-43C9-F314-891843E39B20}"/>
              </a:ext>
            </a:extLst>
          </p:cNvPr>
          <p:cNvSpPr/>
          <p:nvPr/>
        </p:nvSpPr>
        <p:spPr>
          <a:xfrm>
            <a:off x="3085488" y="3040092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7" name="Picture 16" descr="A picture containing screenshot, design, art, illustration&#10;&#10;Description automatically generated">
            <a:extLst>
              <a:ext uri="{FF2B5EF4-FFF2-40B4-BE49-F238E27FC236}">
                <a16:creationId xmlns:a16="http://schemas.microsoft.com/office/drawing/2014/main" id="{269D4086-35AB-F5C2-38E3-C4F8A8B55771}"/>
              </a:ext>
            </a:extLst>
          </p:cNvPr>
          <p:cNvPicPr>
            <a:picLocks noChangeAspect="1"/>
          </p:cNvPicPr>
          <p:nvPr/>
        </p:nvPicPr>
        <p:blipFill>
          <a:blip r:embed="rId12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b="10183"/>
          <a:stretch/>
        </p:blipFill>
        <p:spPr>
          <a:xfrm>
            <a:off x="1535528" y="3676285"/>
            <a:ext cx="576000" cy="517342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493379-35CA-465C-99BE-CD20559D27CF}"/>
              </a:ext>
            </a:extLst>
          </p:cNvPr>
          <p:cNvCxnSpPr>
            <a:cxnSpLocks/>
          </p:cNvCxnSpPr>
          <p:nvPr/>
        </p:nvCxnSpPr>
        <p:spPr>
          <a:xfrm flipH="1">
            <a:off x="2186685" y="3202506"/>
            <a:ext cx="821546" cy="605442"/>
          </a:xfrm>
          <a:prstGeom prst="straightConnector1">
            <a:avLst/>
          </a:prstGeom>
          <a:ln w="34925" cap="flat">
            <a:solidFill>
              <a:schemeClr val="accent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A32DBB4-8423-BCB8-4E81-5DCDC66068AB}"/>
              </a:ext>
            </a:extLst>
          </p:cNvPr>
          <p:cNvSpPr txBox="1"/>
          <p:nvPr/>
        </p:nvSpPr>
        <p:spPr>
          <a:xfrm>
            <a:off x="2089504" y="85757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Industrial load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4D1982-5021-4A97-61D3-0791F371E3C3}"/>
              </a:ext>
            </a:extLst>
          </p:cNvPr>
          <p:cNvSpPr txBox="1"/>
          <p:nvPr/>
        </p:nvSpPr>
        <p:spPr>
          <a:xfrm>
            <a:off x="3909812" y="159514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PV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C3C9AE-CE64-C2EE-F395-C4B19ED20C37}"/>
              </a:ext>
            </a:extLst>
          </p:cNvPr>
          <p:cNvSpPr txBox="1"/>
          <p:nvPr/>
        </p:nvSpPr>
        <p:spPr>
          <a:xfrm>
            <a:off x="4085864" y="40555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Grid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715770-C91E-3F83-8793-7AFCF65F4022}"/>
              </a:ext>
            </a:extLst>
          </p:cNvPr>
          <p:cNvSpPr txBox="1"/>
          <p:nvPr/>
        </p:nvSpPr>
        <p:spPr>
          <a:xfrm>
            <a:off x="2790120" y="469119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BESS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701857-DF11-D5D2-752B-3E33F61CDA46}"/>
              </a:ext>
            </a:extLst>
          </p:cNvPr>
          <p:cNvSpPr txBox="1"/>
          <p:nvPr/>
        </p:nvSpPr>
        <p:spPr>
          <a:xfrm>
            <a:off x="1164103" y="211488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Supercap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12C97E-5E07-700F-DECD-75F512278FC9}"/>
              </a:ext>
            </a:extLst>
          </p:cNvPr>
          <p:cNvSpPr txBox="1"/>
          <p:nvPr/>
        </p:nvSpPr>
        <p:spPr>
          <a:xfrm>
            <a:off x="603221" y="4275054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Thermal storage</a:t>
            </a:r>
          </a:p>
        </p:txBody>
      </p:sp>
    </p:spTree>
    <p:extLst>
      <p:ext uri="{BB962C8B-B14F-4D97-AF65-F5344CB8AC3E}">
        <p14:creationId xmlns:p14="http://schemas.microsoft.com/office/powerpoint/2010/main" val="802926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2566-A1CB-98CB-B9A8-8A1BA556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260351"/>
            <a:ext cx="5973762" cy="425664"/>
          </a:xfrm>
        </p:spPr>
        <p:txBody>
          <a:bodyPr/>
          <a:lstStyle/>
          <a:p>
            <a:r>
              <a:rPr lang="en-CH" dirty="0"/>
              <a:t>Problem formulation: system operation</a:t>
            </a:r>
          </a:p>
        </p:txBody>
      </p:sp>
      <p:sp>
        <p:nvSpPr>
          <p:cNvPr id="40" name="Can 39">
            <a:extLst>
              <a:ext uri="{FF2B5EF4-FFF2-40B4-BE49-F238E27FC236}">
                <a16:creationId xmlns:a16="http://schemas.microsoft.com/office/drawing/2014/main" id="{4AB563F8-19D1-E68E-3D16-2AC8CFC9FF0A}"/>
              </a:ext>
            </a:extLst>
          </p:cNvPr>
          <p:cNvSpPr/>
          <p:nvPr/>
        </p:nvSpPr>
        <p:spPr>
          <a:xfrm>
            <a:off x="832248" y="2601988"/>
            <a:ext cx="1030158" cy="1299654"/>
          </a:xfrm>
          <a:prstGeom prst="ca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B078336-7E72-D21D-4FC9-14DCD494F570}"/>
              </a:ext>
            </a:extLst>
          </p:cNvPr>
          <p:cNvGrpSpPr/>
          <p:nvPr/>
        </p:nvGrpSpPr>
        <p:grpSpPr>
          <a:xfrm>
            <a:off x="789923" y="4330644"/>
            <a:ext cx="1114807" cy="1924834"/>
            <a:chOff x="3374793" y="1461879"/>
            <a:chExt cx="2184575" cy="4028509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FD646635-5E5A-0E10-206A-3E3D272E2DBC}"/>
                </a:ext>
              </a:extLst>
            </p:cNvPr>
            <p:cNvSpPr/>
            <p:nvPr/>
          </p:nvSpPr>
          <p:spPr>
            <a:xfrm>
              <a:off x="4035120" y="1461879"/>
              <a:ext cx="768837" cy="290236"/>
            </a:xfrm>
            <a:prstGeom prst="round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B1DA3011-1DDC-92FB-2C35-40540E666937}"/>
                </a:ext>
              </a:extLst>
            </p:cNvPr>
            <p:cNvSpPr/>
            <p:nvPr/>
          </p:nvSpPr>
          <p:spPr>
            <a:xfrm>
              <a:off x="3374793" y="1752115"/>
              <a:ext cx="2184575" cy="3738273"/>
            </a:xfrm>
            <a:prstGeom prst="round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EE43C163-3605-9F4E-A089-8756284BD6FD}"/>
                </a:ext>
              </a:extLst>
            </p:cNvPr>
            <p:cNvSpPr/>
            <p:nvPr/>
          </p:nvSpPr>
          <p:spPr>
            <a:xfrm>
              <a:off x="3374793" y="1752113"/>
              <a:ext cx="2184575" cy="495180"/>
            </a:xfrm>
            <a:custGeom>
              <a:avLst/>
              <a:gdLst>
                <a:gd name="connsiteX0" fmla="*/ 364103 w 2184575"/>
                <a:gd name="connsiteY0" fmla="*/ 0 h 495180"/>
                <a:gd name="connsiteX1" fmla="*/ 1820472 w 2184575"/>
                <a:gd name="connsiteY1" fmla="*/ 0 h 495180"/>
                <a:gd name="connsiteX2" fmla="*/ 2184575 w 2184575"/>
                <a:gd name="connsiteY2" fmla="*/ 364103 h 495180"/>
                <a:gd name="connsiteX3" fmla="*/ 2184575 w 2184575"/>
                <a:gd name="connsiteY3" fmla="*/ 495180 h 495180"/>
                <a:gd name="connsiteX4" fmla="*/ 0 w 2184575"/>
                <a:gd name="connsiteY4" fmla="*/ 495180 h 495180"/>
                <a:gd name="connsiteX5" fmla="*/ 0 w 2184575"/>
                <a:gd name="connsiteY5" fmla="*/ 364103 h 495180"/>
                <a:gd name="connsiteX6" fmla="*/ 364103 w 2184575"/>
                <a:gd name="connsiteY6" fmla="*/ 0 h 49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4575" h="495180">
                  <a:moveTo>
                    <a:pt x="364103" y="0"/>
                  </a:moveTo>
                  <a:lnTo>
                    <a:pt x="1820472" y="0"/>
                  </a:lnTo>
                  <a:cubicBezTo>
                    <a:pt x="2021561" y="0"/>
                    <a:pt x="2184575" y="163014"/>
                    <a:pt x="2184575" y="364103"/>
                  </a:cubicBezTo>
                  <a:lnTo>
                    <a:pt x="2184575" y="495180"/>
                  </a:lnTo>
                  <a:lnTo>
                    <a:pt x="0" y="495180"/>
                  </a:lnTo>
                  <a:lnTo>
                    <a:pt x="0" y="364103"/>
                  </a:lnTo>
                  <a:cubicBezTo>
                    <a:pt x="0" y="163014"/>
                    <a:pt x="163014" y="0"/>
                    <a:pt x="364103" y="0"/>
                  </a:cubicBezTo>
                  <a:close/>
                </a:path>
              </a:pathLst>
            </a:custGeom>
            <a:solidFill>
              <a:srgbClr val="FF000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CH" sz="900" dirty="0"/>
                <a:t>Degradation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CC043A8-D220-3E55-FFD5-E27CF1C185CA}"/>
              </a:ext>
            </a:extLst>
          </p:cNvPr>
          <p:cNvGrpSpPr/>
          <p:nvPr/>
        </p:nvGrpSpPr>
        <p:grpSpPr>
          <a:xfrm>
            <a:off x="789923" y="950763"/>
            <a:ext cx="1114808" cy="1228491"/>
            <a:chOff x="739720" y="1327959"/>
            <a:chExt cx="1114808" cy="122849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B3E9E0-809A-DFF4-C8A2-C80FF2CA0B76}"/>
                </a:ext>
              </a:extLst>
            </p:cNvPr>
            <p:cNvSpPr/>
            <p:nvPr/>
          </p:nvSpPr>
          <p:spPr>
            <a:xfrm>
              <a:off x="739720" y="1327959"/>
              <a:ext cx="1114808" cy="12284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id="{94C7995D-9D8B-F666-3E30-4049F4CFD4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836533" y="1518172"/>
              <a:ext cx="939883" cy="859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Right Arrow 53">
            <a:extLst>
              <a:ext uri="{FF2B5EF4-FFF2-40B4-BE49-F238E27FC236}">
                <a16:creationId xmlns:a16="http://schemas.microsoft.com/office/drawing/2014/main" id="{E864D6BA-BB18-928B-1882-FD476D46A689}"/>
              </a:ext>
            </a:extLst>
          </p:cNvPr>
          <p:cNvSpPr/>
          <p:nvPr/>
        </p:nvSpPr>
        <p:spPr>
          <a:xfrm>
            <a:off x="114782" y="1490288"/>
            <a:ext cx="650486" cy="4256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SOC</a:t>
            </a: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64C54521-AB46-F097-F645-404D9EA8D22B}"/>
              </a:ext>
            </a:extLst>
          </p:cNvPr>
          <p:cNvSpPr/>
          <p:nvPr/>
        </p:nvSpPr>
        <p:spPr>
          <a:xfrm>
            <a:off x="156110" y="3344090"/>
            <a:ext cx="650486" cy="4256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SOC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9E1BDBA5-86D3-725B-06B7-4F1716FA002B}"/>
              </a:ext>
            </a:extLst>
          </p:cNvPr>
          <p:cNvSpPr/>
          <p:nvPr/>
        </p:nvSpPr>
        <p:spPr>
          <a:xfrm>
            <a:off x="114782" y="4779772"/>
            <a:ext cx="650486" cy="4256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SOC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8FB59FA-930F-58C4-F106-405EC4F326EE}"/>
              </a:ext>
            </a:extLst>
          </p:cNvPr>
          <p:cNvSpPr txBox="1"/>
          <p:nvPr/>
        </p:nvSpPr>
        <p:spPr>
          <a:xfrm>
            <a:off x="1904730" y="143962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Supercap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22852B-8B51-7573-8E6F-82464F151D48}"/>
              </a:ext>
            </a:extLst>
          </p:cNvPr>
          <p:cNvSpPr txBox="1"/>
          <p:nvPr/>
        </p:nvSpPr>
        <p:spPr>
          <a:xfrm>
            <a:off x="1888058" y="3131273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Thermal storage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2194F0A-2F4E-AC0C-54E2-7A9C933F6CC4}"/>
              </a:ext>
            </a:extLst>
          </p:cNvPr>
          <p:cNvSpPr txBox="1"/>
          <p:nvPr/>
        </p:nvSpPr>
        <p:spPr>
          <a:xfrm>
            <a:off x="1904730" y="523370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Battery</a:t>
            </a:r>
          </a:p>
        </p:txBody>
      </p:sp>
      <p:pic>
        <p:nvPicPr>
          <p:cNvPr id="1026" name="Picture 2" descr="Bracket icon quote symbol simple Royalty Free Vector Image">
            <a:extLst>
              <a:ext uri="{FF2B5EF4-FFF2-40B4-BE49-F238E27FC236}">
                <a16:creationId xmlns:a16="http://schemas.microsoft.com/office/drawing/2014/main" id="{DB005D7F-6C82-CA41-9DCA-C617410B60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704" b="70093" l="60400" r="70600">
                        <a14:foregroundMark x1="65500" y1="25741" x2="65500" y2="25741"/>
                        <a14:foregroundMark x1="64600" y1="23796" x2="64600" y2="23796"/>
                        <a14:foregroundMark x1="65200" y1="66944" x2="65200" y2="66944"/>
                        <a14:foregroundMark x1="64600" y1="68889" x2="64600" y2="68889"/>
                        <a14:foregroundMark x1="62300" y1="70093" x2="62300" y2="700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133" t="22253" r="28089" b="29321"/>
          <a:stretch/>
        </p:blipFill>
        <p:spPr bwMode="auto">
          <a:xfrm>
            <a:off x="3503102" y="843564"/>
            <a:ext cx="650486" cy="554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9DD05C-59DC-BA5F-280E-C77ED1FBC5A2}"/>
              </a:ext>
            </a:extLst>
          </p:cNvPr>
          <p:cNvSpPr/>
          <p:nvPr/>
        </p:nvSpPr>
        <p:spPr>
          <a:xfrm>
            <a:off x="4793226" y="1587297"/>
            <a:ext cx="2184575" cy="3738273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DF74E46-0AA7-2F8E-72F6-CED37FC73A84}"/>
              </a:ext>
            </a:extLst>
          </p:cNvPr>
          <p:cNvSpPr/>
          <p:nvPr/>
        </p:nvSpPr>
        <p:spPr>
          <a:xfrm>
            <a:off x="4793226" y="1587295"/>
            <a:ext cx="2184575" cy="495180"/>
          </a:xfrm>
          <a:custGeom>
            <a:avLst/>
            <a:gdLst>
              <a:gd name="connsiteX0" fmla="*/ 364103 w 2184575"/>
              <a:gd name="connsiteY0" fmla="*/ 0 h 495180"/>
              <a:gd name="connsiteX1" fmla="*/ 1820472 w 2184575"/>
              <a:gd name="connsiteY1" fmla="*/ 0 h 495180"/>
              <a:gd name="connsiteX2" fmla="*/ 2184575 w 2184575"/>
              <a:gd name="connsiteY2" fmla="*/ 364103 h 495180"/>
              <a:gd name="connsiteX3" fmla="*/ 2184575 w 2184575"/>
              <a:gd name="connsiteY3" fmla="*/ 495180 h 495180"/>
              <a:gd name="connsiteX4" fmla="*/ 0 w 2184575"/>
              <a:gd name="connsiteY4" fmla="*/ 495180 h 495180"/>
              <a:gd name="connsiteX5" fmla="*/ 0 w 2184575"/>
              <a:gd name="connsiteY5" fmla="*/ 364103 h 495180"/>
              <a:gd name="connsiteX6" fmla="*/ 364103 w 2184575"/>
              <a:gd name="connsiteY6" fmla="*/ 0 h 495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4575" h="495180">
                <a:moveTo>
                  <a:pt x="364103" y="0"/>
                </a:moveTo>
                <a:lnTo>
                  <a:pt x="1820472" y="0"/>
                </a:lnTo>
                <a:cubicBezTo>
                  <a:pt x="2021561" y="0"/>
                  <a:pt x="2184575" y="163014"/>
                  <a:pt x="2184575" y="364103"/>
                </a:cubicBezTo>
                <a:lnTo>
                  <a:pt x="2184575" y="495180"/>
                </a:lnTo>
                <a:lnTo>
                  <a:pt x="0" y="495180"/>
                </a:lnTo>
                <a:lnTo>
                  <a:pt x="0" y="364103"/>
                </a:lnTo>
                <a:cubicBezTo>
                  <a:pt x="0" y="163014"/>
                  <a:pt x="163014" y="0"/>
                  <a:pt x="364103" y="0"/>
                </a:cubicBezTo>
                <a:close/>
              </a:path>
            </a:pathLst>
          </a:custGeom>
          <a:solidFill>
            <a:srgbClr val="FF000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 sz="1200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556F225-98EB-ABA8-D2FE-B7BDE624DC34}"/>
              </a:ext>
            </a:extLst>
          </p:cNvPr>
          <p:cNvSpPr/>
          <p:nvPr/>
        </p:nvSpPr>
        <p:spPr>
          <a:xfrm>
            <a:off x="4793226" y="4841307"/>
            <a:ext cx="2184575" cy="493686"/>
          </a:xfrm>
          <a:custGeom>
            <a:avLst/>
            <a:gdLst>
              <a:gd name="connsiteX0" fmla="*/ 0 w 2184575"/>
              <a:gd name="connsiteY0" fmla="*/ 0 h 493686"/>
              <a:gd name="connsiteX1" fmla="*/ 2184575 w 2184575"/>
              <a:gd name="connsiteY1" fmla="*/ 0 h 493686"/>
              <a:gd name="connsiteX2" fmla="*/ 2184575 w 2184575"/>
              <a:gd name="connsiteY2" fmla="*/ 129583 h 493686"/>
              <a:gd name="connsiteX3" fmla="*/ 1820472 w 2184575"/>
              <a:gd name="connsiteY3" fmla="*/ 493686 h 493686"/>
              <a:gd name="connsiteX4" fmla="*/ 364103 w 2184575"/>
              <a:gd name="connsiteY4" fmla="*/ 493686 h 493686"/>
              <a:gd name="connsiteX5" fmla="*/ 0 w 2184575"/>
              <a:gd name="connsiteY5" fmla="*/ 129583 h 4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4575" h="493686">
                <a:moveTo>
                  <a:pt x="0" y="0"/>
                </a:moveTo>
                <a:lnTo>
                  <a:pt x="2184575" y="0"/>
                </a:lnTo>
                <a:lnTo>
                  <a:pt x="2184575" y="129583"/>
                </a:lnTo>
                <a:cubicBezTo>
                  <a:pt x="2184575" y="330672"/>
                  <a:pt x="2021561" y="493686"/>
                  <a:pt x="1820472" y="493686"/>
                </a:cubicBezTo>
                <a:lnTo>
                  <a:pt x="364103" y="493686"/>
                </a:lnTo>
                <a:cubicBezTo>
                  <a:pt x="163014" y="493686"/>
                  <a:pt x="0" y="330672"/>
                  <a:pt x="0" y="129583"/>
                </a:cubicBezTo>
                <a:close/>
              </a:path>
            </a:pathLst>
          </a:custGeom>
          <a:solidFill>
            <a:srgbClr val="00B05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CH" dirty="0">
                <a:solidFill>
                  <a:schemeClr val="bg1"/>
                </a:solidFill>
              </a:rPr>
              <a:t>FCR (30min)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64202F-4743-F1E5-F17B-2CB96B7CE926}"/>
              </a:ext>
            </a:extLst>
          </p:cNvPr>
          <p:cNvSpPr/>
          <p:nvPr/>
        </p:nvSpPr>
        <p:spPr>
          <a:xfrm>
            <a:off x="4793225" y="1877858"/>
            <a:ext cx="2184574" cy="49518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FCR (30min)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FABE08-99ED-E437-F427-175F1CFC9B4D}"/>
              </a:ext>
            </a:extLst>
          </p:cNvPr>
          <p:cNvSpPr/>
          <p:nvPr/>
        </p:nvSpPr>
        <p:spPr>
          <a:xfrm>
            <a:off x="4793225" y="2373036"/>
            <a:ext cx="2184574" cy="49518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aFRR up (1h)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F365B8-93EF-2AEF-131F-767F4BB74724}"/>
              </a:ext>
            </a:extLst>
          </p:cNvPr>
          <p:cNvSpPr/>
          <p:nvPr/>
        </p:nvSpPr>
        <p:spPr>
          <a:xfrm>
            <a:off x="4793226" y="4334461"/>
            <a:ext cx="2184574" cy="49518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aFRR down (1h)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9CEE41D6-493B-5B39-B089-1D771576E1B6}"/>
              </a:ext>
            </a:extLst>
          </p:cNvPr>
          <p:cNvSpPr/>
          <p:nvPr/>
        </p:nvSpPr>
        <p:spPr>
          <a:xfrm>
            <a:off x="4101037" y="3809724"/>
            <a:ext cx="650486" cy="4256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SOC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3007F98-8ED7-61BE-7B21-EFF0DF7944CF}"/>
              </a:ext>
            </a:extLst>
          </p:cNvPr>
          <p:cNvSpPr txBox="1"/>
          <p:nvPr/>
        </p:nvSpPr>
        <p:spPr>
          <a:xfrm>
            <a:off x="4774924" y="3246629"/>
            <a:ext cx="218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Arbitrage and peak shaving</a:t>
            </a:r>
          </a:p>
        </p:txBody>
      </p:sp>
      <p:sp>
        <p:nvSpPr>
          <p:cNvPr id="1031" name="Up-down Arrow 1030">
            <a:extLst>
              <a:ext uri="{FF2B5EF4-FFF2-40B4-BE49-F238E27FC236}">
                <a16:creationId xmlns:a16="http://schemas.microsoft.com/office/drawing/2014/main" id="{69F17125-CAA6-E232-0BF8-AFC554127B38}"/>
              </a:ext>
            </a:extLst>
          </p:cNvPr>
          <p:cNvSpPr/>
          <p:nvPr/>
        </p:nvSpPr>
        <p:spPr>
          <a:xfrm rot="16200000">
            <a:off x="7419202" y="3012501"/>
            <a:ext cx="546754" cy="1209933"/>
          </a:xfrm>
          <a:prstGeom prst="upDownArrow">
            <a:avLst>
              <a:gd name="adj1" fmla="val 58329"/>
              <a:gd name="adj2" fmla="val 618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6088F41C-17C8-2E55-A12D-735749488E9B}"/>
              </a:ext>
            </a:extLst>
          </p:cNvPr>
          <p:cNvSpPr txBox="1"/>
          <p:nvPr/>
        </p:nvSpPr>
        <p:spPr>
          <a:xfrm>
            <a:off x="8407355" y="3131273"/>
            <a:ext cx="370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Wholesale markets (Day-ahead, intraday)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Peak shaving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PV production</a:t>
            </a:r>
          </a:p>
        </p:txBody>
      </p:sp>
      <p:sp>
        <p:nvSpPr>
          <p:cNvPr id="1033" name="Up-down Arrow 1032">
            <a:extLst>
              <a:ext uri="{FF2B5EF4-FFF2-40B4-BE49-F238E27FC236}">
                <a16:creationId xmlns:a16="http://schemas.microsoft.com/office/drawing/2014/main" id="{7A996D5B-238E-B9D1-CC84-A4004A8C2849}"/>
              </a:ext>
            </a:extLst>
          </p:cNvPr>
          <p:cNvSpPr/>
          <p:nvPr/>
        </p:nvSpPr>
        <p:spPr>
          <a:xfrm rot="16200000">
            <a:off x="7419203" y="1719995"/>
            <a:ext cx="546754" cy="1209933"/>
          </a:xfrm>
          <a:prstGeom prst="upDownArrow">
            <a:avLst>
              <a:gd name="adj1" fmla="val 58329"/>
              <a:gd name="adj2" fmla="val 618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9B376D89-E731-9A79-D753-8D2239F27382}"/>
              </a:ext>
            </a:extLst>
          </p:cNvPr>
          <p:cNvSpPr txBox="1"/>
          <p:nvPr/>
        </p:nvSpPr>
        <p:spPr>
          <a:xfrm>
            <a:off x="8407355" y="2133498"/>
            <a:ext cx="370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Capacity markets (FCR, aFRR)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18E2CF36-6E88-4759-2F57-8FDCF874D85C}"/>
              </a:ext>
            </a:extLst>
          </p:cNvPr>
          <p:cNvSpPr txBox="1"/>
          <p:nvPr/>
        </p:nvSpPr>
        <p:spPr>
          <a:xfrm>
            <a:off x="4689995" y="1060414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Aggregated capacity</a:t>
            </a:r>
          </a:p>
        </p:txBody>
      </p:sp>
    </p:spTree>
    <p:extLst>
      <p:ext uri="{BB962C8B-B14F-4D97-AF65-F5344CB8AC3E}">
        <p14:creationId xmlns:p14="http://schemas.microsoft.com/office/powerpoint/2010/main" val="2491987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01322B-8986-EFDC-0D51-3CBEFBBFD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6" y="194502"/>
            <a:ext cx="11439669" cy="6555077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05EAD2-C516-3FD0-7AE9-9BC271D3F2C5}"/>
              </a:ext>
            </a:extLst>
          </p:cNvPr>
          <p:cNvCxnSpPr/>
          <p:nvPr/>
        </p:nvCxnSpPr>
        <p:spPr>
          <a:xfrm>
            <a:off x="11141311" y="108421"/>
            <a:ext cx="0" cy="666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5DFC8D-21C5-D1EA-D538-81F50EE4601D}"/>
              </a:ext>
            </a:extLst>
          </p:cNvPr>
          <p:cNvSpPr txBox="1"/>
          <p:nvPr/>
        </p:nvSpPr>
        <p:spPr>
          <a:xfrm>
            <a:off x="11138205" y="40614"/>
            <a:ext cx="661720" cy="30777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3590136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F73566F-8E0A-8765-F3B2-460488FBD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F4D2-3D7D-2A5B-7166-EC208F71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Analysis and modelling of varying market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51025-1E5C-0F05-79BE-1633A1E2A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155770"/>
            <a:ext cx="5998901" cy="2493925"/>
          </a:xfrm>
        </p:spPr>
        <p:txBody>
          <a:bodyPr/>
          <a:lstStyle/>
          <a:p>
            <a:r>
              <a:rPr lang="en-CH" dirty="0"/>
              <a:t>Characterize market months (market rules, average prices, volatility)</a:t>
            </a:r>
          </a:p>
          <a:p>
            <a:r>
              <a:rPr lang="en-CH" dirty="0"/>
              <a:t>Pair with PV production, local load, carbon intensity</a:t>
            </a:r>
          </a:p>
          <a:p>
            <a:pPr marL="0" indent="0">
              <a:buNone/>
            </a:pPr>
            <a:r>
              <a:rPr lang="en-CH" dirty="0">
                <a:sym typeface="Wingdings" pitchFamily="2" charset="2"/>
              </a:rPr>
              <a:t> Will allow to analyse potential revenues under specific market conditions to make predictions about future trends</a:t>
            </a:r>
            <a:endParaRPr lang="en-CH" dirty="0"/>
          </a:p>
          <a:p>
            <a:endParaRPr lang="en-CH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46AEC0-5F65-C307-36EE-F852A84C0C35}"/>
              </a:ext>
            </a:extLst>
          </p:cNvPr>
          <p:cNvGrpSpPr>
            <a:grpSpLocks noChangeAspect="1"/>
          </p:cNvGrpSpPr>
          <p:nvPr/>
        </p:nvGrpSpPr>
        <p:grpSpPr>
          <a:xfrm>
            <a:off x="7607432" y="788283"/>
            <a:ext cx="4440272" cy="5254781"/>
            <a:chOff x="6875462" y="1412875"/>
            <a:chExt cx="4584700" cy="54257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957C303-30E5-796E-F9F4-A7910A6B5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5962"/>
            <a:stretch/>
          </p:blipFill>
          <p:spPr>
            <a:xfrm>
              <a:off x="6875462" y="1412875"/>
              <a:ext cx="4584700" cy="266149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A0CABBA-9D57-405A-04E6-E1A91255A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5462" y="4069978"/>
              <a:ext cx="4584700" cy="27686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383240-4775-99A7-B6F2-FFE88AA32D28}"/>
              </a:ext>
            </a:extLst>
          </p:cNvPr>
          <p:cNvGrpSpPr/>
          <p:nvPr/>
        </p:nvGrpSpPr>
        <p:grpSpPr>
          <a:xfrm>
            <a:off x="3026296" y="3429000"/>
            <a:ext cx="3944156" cy="2862252"/>
            <a:chOff x="3165440" y="3735397"/>
            <a:chExt cx="3944156" cy="286225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331097B-3A5D-82F2-F3F9-373E3DE8F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5440" y="3735397"/>
              <a:ext cx="3944156" cy="286225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08E264-C8A3-E81D-5454-6A0B20D51F90}"/>
                </a:ext>
              </a:extLst>
            </p:cNvPr>
            <p:cNvSpPr txBox="1"/>
            <p:nvPr/>
          </p:nvSpPr>
          <p:spPr>
            <a:xfrm>
              <a:off x="4414731" y="3845242"/>
              <a:ext cx="1736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Industrial loads</a:t>
              </a:r>
              <a:endPara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282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DA49492-1ABE-8344-B8A2-AF3FC2D9F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DBB29-FA3F-D87E-F269-8D80AF93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588061"/>
          </a:xfrm>
        </p:spPr>
        <p:txBody>
          <a:bodyPr/>
          <a:lstStyle/>
          <a:p>
            <a:r>
              <a:rPr lang="en-CH" dirty="0"/>
              <a:t>Optimization problem: main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B1397-22D8-9B40-BA8E-B0F9A561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848412"/>
            <a:ext cx="10728325" cy="4680000"/>
          </a:xfrm>
        </p:spPr>
        <p:txBody>
          <a:bodyPr/>
          <a:lstStyle/>
          <a:p>
            <a:r>
              <a:rPr lang="en-CH" dirty="0"/>
              <a:t>Operational objective function:</a:t>
            </a:r>
          </a:p>
          <a:p>
            <a:r>
              <a:rPr lang="en-CH" dirty="0"/>
              <a:t>Constraints:</a:t>
            </a:r>
          </a:p>
          <a:p>
            <a:pPr lvl="1"/>
            <a:r>
              <a:rPr lang="en-CH" dirty="0"/>
              <a:t>Flow, technical</a:t>
            </a:r>
          </a:p>
          <a:p>
            <a:pPr lvl="1"/>
            <a:r>
              <a:rPr lang="en-CH" dirty="0"/>
              <a:t>Regulatory constraints of markets (e.g. volume ticks, minimum SOC)</a:t>
            </a:r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Solving will heavily depend on problem complexity once implemented</a:t>
            </a:r>
          </a:p>
          <a:p>
            <a:r>
              <a:rPr lang="en-CH" dirty="0"/>
              <a:t>Single-stage (month-long) with variable storage capacities might be too complex</a:t>
            </a:r>
          </a:p>
          <a:p>
            <a:pPr lvl="1"/>
            <a:r>
              <a:rPr lang="en-CH" dirty="0"/>
              <a:t>Possibly implement a two-stage optimization:</a:t>
            </a:r>
          </a:p>
          <a:p>
            <a:pPr lvl="2"/>
            <a:r>
              <a:rPr lang="en-CH" dirty="0"/>
              <a:t>1st stage on shorter timescales builds a surrogate model for system configuration</a:t>
            </a:r>
          </a:p>
          <a:p>
            <a:pPr lvl="2"/>
            <a:r>
              <a:rPr lang="en-CH" dirty="0"/>
              <a:t>2nd stage solves for longer timescales</a:t>
            </a:r>
          </a:p>
          <a:p>
            <a:endParaRPr lang="en-CH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07E905-508F-1998-7AF7-98081193B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021" y="723111"/>
            <a:ext cx="4457700" cy="5207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2F862B4-E24D-AF38-C9E8-E7EDACE47085}"/>
              </a:ext>
            </a:extLst>
          </p:cNvPr>
          <p:cNvSpPr txBox="1">
            <a:spLocks/>
          </p:cNvSpPr>
          <p:nvPr/>
        </p:nvSpPr>
        <p:spPr>
          <a:xfrm>
            <a:off x="731836" y="2504020"/>
            <a:ext cx="10728325" cy="5880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dirty="0"/>
              <a:t>Optimization problem: solving</a:t>
            </a:r>
          </a:p>
        </p:txBody>
      </p:sp>
    </p:spTree>
    <p:extLst>
      <p:ext uri="{BB962C8B-B14F-4D97-AF65-F5344CB8AC3E}">
        <p14:creationId xmlns:p14="http://schemas.microsoft.com/office/powerpoint/2010/main" val="1505689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E944-7DCC-0BE7-E498-E4F0A55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Evaluation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98382-3A31-0AEA-6F30-BECF54777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2995839"/>
          </a:xfrm>
        </p:spPr>
        <p:txBody>
          <a:bodyPr/>
          <a:lstStyle/>
          <a:p>
            <a:r>
              <a:rPr lang="en-CH" dirty="0"/>
              <a:t>System costs with different market participation (peak shaving, arbitrage, balancing services)</a:t>
            </a:r>
          </a:p>
          <a:p>
            <a:r>
              <a:rPr lang="en-CH" dirty="0"/>
              <a:t>System costs with different systems (PV, BESS, HESS)</a:t>
            </a:r>
          </a:p>
          <a:p>
            <a:r>
              <a:rPr lang="en-CH" dirty="0"/>
              <a:t>System costs vs market conditions and characteristics</a:t>
            </a:r>
          </a:p>
          <a:p>
            <a:r>
              <a:rPr lang="en-CH" dirty="0"/>
              <a:t>System costs vs emissions costs</a:t>
            </a:r>
          </a:p>
          <a:p>
            <a:r>
              <a:rPr lang="en-CH" dirty="0"/>
              <a:t>Expected lifetime (degradation) vs market conditions</a:t>
            </a:r>
          </a:p>
          <a:p>
            <a:r>
              <a:rPr lang="en-CH" dirty="0"/>
              <a:t>NPV of the system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5721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528174-E868-DF07-3873-BB315DBE2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3" y="710351"/>
            <a:ext cx="11600531" cy="42779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F5C058-854D-012F-04FE-130EA0EA8BE8}"/>
              </a:ext>
            </a:extLst>
          </p:cNvPr>
          <p:cNvSpPr txBox="1"/>
          <p:nvPr/>
        </p:nvSpPr>
        <p:spPr>
          <a:xfrm>
            <a:off x="2960702" y="4723825"/>
            <a:ext cx="577402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H" sz="1100" dirty="0">
                <a:solidFill>
                  <a:srgbClr val="FF0000"/>
                </a:solidFill>
              </a:rPr>
              <a:t>Today</a:t>
            </a:r>
            <a:endParaRPr lang="en-CH" sz="1400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7A280-8583-107B-E297-BB5B35C1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Project planning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80FCB2-622E-24B7-F464-6B323B70C1E0}"/>
              </a:ext>
            </a:extLst>
          </p:cNvPr>
          <p:cNvSpPr/>
          <p:nvPr/>
        </p:nvSpPr>
        <p:spPr>
          <a:xfrm>
            <a:off x="2870197" y="3348567"/>
            <a:ext cx="1642533" cy="160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/>
              <a:t>Market data analysis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0E6B3D-BB27-CB30-2E19-CCC35801A77C}"/>
              </a:ext>
            </a:extLst>
          </p:cNvPr>
          <p:cNvCxnSpPr/>
          <p:nvPr/>
        </p:nvCxnSpPr>
        <p:spPr>
          <a:xfrm>
            <a:off x="2960702" y="889441"/>
            <a:ext cx="0" cy="38343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52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2907-CE19-984D-8607-90C84536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A64D9-8F2D-3506-6E00-394BBA07C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Refining research question and goals</a:t>
            </a:r>
          </a:p>
          <a:p>
            <a:r>
              <a:rPr lang="en-CH" dirty="0"/>
              <a:t>Structure and progress</a:t>
            </a:r>
          </a:p>
          <a:p>
            <a:r>
              <a:rPr lang="en-CH" dirty="0"/>
              <a:t>Preliminary results</a:t>
            </a:r>
          </a:p>
          <a:p>
            <a:endParaRPr lang="en-CH" dirty="0"/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93192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B9CFC-D874-4D28-D7D7-0208DCA6F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AA68CEA-FEB5-A792-0B41-A6C0A7BE4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090" y="942975"/>
            <a:ext cx="9166193" cy="4680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H" dirty="0"/>
              <a:t>Current literature:</a:t>
            </a:r>
          </a:p>
          <a:p>
            <a:pPr lvl="1">
              <a:lnSpc>
                <a:spcPct val="150000"/>
              </a:lnSpc>
            </a:pPr>
            <a:r>
              <a:rPr lang="en-CH" dirty="0"/>
              <a:t>High sensitivity to quickly changing parameters (market products, CAPEX)</a:t>
            </a:r>
          </a:p>
          <a:p>
            <a:pPr lvl="1">
              <a:lnSpc>
                <a:spcPct val="150000"/>
              </a:lnSpc>
            </a:pPr>
            <a:r>
              <a:rPr lang="en-CH" dirty="0"/>
              <a:t>Many case studies, most with outdated market structure → abstraction of products</a:t>
            </a:r>
          </a:p>
          <a:p>
            <a:pPr>
              <a:lnSpc>
                <a:spcPct val="150000"/>
              </a:lnSpc>
            </a:pPr>
            <a:r>
              <a:rPr lang="en-CH" dirty="0"/>
              <a:t>Objectives:</a:t>
            </a:r>
            <a:endParaRPr lang="en-US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Investigate the impact of participating in different electricity markets with HESS (revenue stacking)</a:t>
            </a:r>
          </a:p>
          <a:p>
            <a:pPr lvl="1">
              <a:lnSpc>
                <a:spcPct val="150000"/>
              </a:lnSpc>
            </a:pPr>
            <a:r>
              <a:rPr lang="en-US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Investigate different system configurations: PV vs. PV + </a:t>
            </a:r>
            <a:r>
              <a:rPr lang="en-US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BESS vs. PV + HESS</a:t>
            </a:r>
          </a:p>
          <a:p>
            <a:pPr lvl="1">
              <a:lnSpc>
                <a:spcPct val="150000"/>
              </a:lnSpc>
            </a:pPr>
            <a:r>
              <a:rPr lang="en-CH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Evaluation based on profit-maximization and profit-CO</a:t>
            </a:r>
            <a:r>
              <a:rPr lang="en-CH" sz="1800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CH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multiobjective optimization</a:t>
            </a:r>
            <a:endParaRPr lang="en-US" sz="1800" kern="1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b="1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Evaluate impact of market indicators on performance/profitability/CO2</a:t>
            </a:r>
            <a:endParaRPr lang="en-CH" dirty="0"/>
          </a:p>
          <a:p>
            <a:pPr lvl="1">
              <a:lnSpc>
                <a:spcPct val="150000"/>
              </a:lnSpc>
            </a:pPr>
            <a:endParaRPr lang="en-CH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3E25D33-910E-B483-702A-6330AD12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525461"/>
          </a:xfrm>
        </p:spPr>
        <p:txBody>
          <a:bodyPr/>
          <a:lstStyle/>
          <a:p>
            <a:r>
              <a:rPr lang="en-CH" dirty="0"/>
              <a:t>Refining scope and objectives</a:t>
            </a:r>
          </a:p>
        </p:txBody>
      </p:sp>
    </p:spTree>
    <p:extLst>
      <p:ext uri="{BB962C8B-B14F-4D97-AF65-F5344CB8AC3E}">
        <p14:creationId xmlns:p14="http://schemas.microsoft.com/office/powerpoint/2010/main" val="86444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2D030-2813-282F-3B80-E36162F05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8705917-E18C-386E-4DB5-8F3C91524A2A}"/>
              </a:ext>
            </a:extLst>
          </p:cNvPr>
          <p:cNvGrpSpPr/>
          <p:nvPr/>
        </p:nvGrpSpPr>
        <p:grpSpPr>
          <a:xfrm>
            <a:off x="5810598" y="0"/>
            <a:ext cx="5610225" cy="6858000"/>
            <a:chOff x="2967037" y="0"/>
            <a:chExt cx="5610225" cy="68580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2BD5848-9857-9281-7074-FEF6E68576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037" y="0"/>
              <a:ext cx="561022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D8F7D3-BB33-4D24-5B88-89E78D8E9C1D}"/>
                </a:ext>
              </a:extLst>
            </p:cNvPr>
            <p:cNvSpPr/>
            <p:nvPr/>
          </p:nvSpPr>
          <p:spPr>
            <a:xfrm>
              <a:off x="4171950" y="157163"/>
              <a:ext cx="2786063" cy="157162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3C0568F-1885-75FC-C925-EC560E4873FD}"/>
                </a:ext>
              </a:extLst>
            </p:cNvPr>
            <p:cNvSpPr/>
            <p:nvPr/>
          </p:nvSpPr>
          <p:spPr>
            <a:xfrm>
              <a:off x="4245259" y="1885951"/>
              <a:ext cx="1526891" cy="94921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02FE85-80E9-766A-B052-9D2C3F95E605}"/>
                </a:ext>
              </a:extLst>
            </p:cNvPr>
            <p:cNvSpPr/>
            <p:nvPr/>
          </p:nvSpPr>
          <p:spPr>
            <a:xfrm>
              <a:off x="5090602" y="2992327"/>
              <a:ext cx="1526891" cy="94921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585B1C1-BD38-3E7C-619C-660342166044}"/>
                </a:ext>
              </a:extLst>
            </p:cNvPr>
            <p:cNvSpPr/>
            <p:nvPr/>
          </p:nvSpPr>
          <p:spPr>
            <a:xfrm>
              <a:off x="5514975" y="4357688"/>
              <a:ext cx="1443038" cy="31015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452704F-FCF8-2865-1894-88C34AEC5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090" y="942974"/>
            <a:ext cx="5475139" cy="54243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H" dirty="0"/>
              <a:t>Done</a:t>
            </a:r>
          </a:p>
          <a:p>
            <a:pPr lvl="1">
              <a:lnSpc>
                <a:spcPct val="150000"/>
              </a:lnSpc>
            </a:pPr>
            <a:r>
              <a:rPr lang="en-CH" dirty="0"/>
              <a:t>Most of the data is clean and imported</a:t>
            </a:r>
          </a:p>
          <a:p>
            <a:pPr lvl="1">
              <a:lnSpc>
                <a:spcPct val="150000"/>
              </a:lnSpc>
            </a:pPr>
            <a:r>
              <a:rPr lang="en-CH" dirty="0"/>
              <a:t>Scalable HESS modelling with cycling and calendar degradation costs but </a:t>
            </a:r>
            <a:r>
              <a:rPr lang="en-CH" b="1" dirty="0"/>
              <a:t>without </a:t>
            </a:r>
            <a:r>
              <a:rPr lang="en-CH" dirty="0"/>
              <a:t>CO2 emissions</a:t>
            </a:r>
          </a:p>
          <a:p>
            <a:pPr lvl="1">
              <a:lnSpc>
                <a:spcPct val="150000"/>
              </a:lnSpc>
            </a:pPr>
            <a:r>
              <a:rPr lang="en-CH" dirty="0"/>
              <a:t>Preliminary analysis market data</a:t>
            </a:r>
          </a:p>
          <a:p>
            <a:pPr>
              <a:lnSpc>
                <a:spcPct val="150000"/>
              </a:lnSpc>
            </a:pPr>
            <a:r>
              <a:rPr lang="en-CH" dirty="0"/>
              <a:t>Next tasks</a:t>
            </a:r>
          </a:p>
          <a:p>
            <a:pPr lvl="1">
              <a:lnSpc>
                <a:spcPct val="150000"/>
              </a:lnSpc>
            </a:pPr>
            <a:r>
              <a:rPr lang="en-CH" dirty="0"/>
              <a:t>Wrap up literature review</a:t>
            </a:r>
          </a:p>
          <a:p>
            <a:pPr lvl="1">
              <a:lnSpc>
                <a:spcPct val="150000"/>
              </a:lnSpc>
            </a:pPr>
            <a:r>
              <a:rPr lang="en-CH" dirty="0"/>
              <a:t>Settle on technological parameters and grid fees</a:t>
            </a:r>
          </a:p>
          <a:p>
            <a:pPr lvl="1">
              <a:lnSpc>
                <a:spcPct val="150000"/>
              </a:lnSpc>
            </a:pPr>
            <a:r>
              <a:rPr lang="en-CH" dirty="0"/>
              <a:t>Implement CO2 accounting</a:t>
            </a:r>
          </a:p>
          <a:p>
            <a:pPr lvl="1">
              <a:lnSpc>
                <a:spcPct val="150000"/>
              </a:lnSpc>
            </a:pPr>
            <a:r>
              <a:rPr lang="en-CH" dirty="0"/>
              <a:t>Implement stochasticity for aFRR activation</a:t>
            </a:r>
          </a:p>
          <a:p>
            <a:pPr lvl="1">
              <a:lnSpc>
                <a:spcPct val="150000"/>
              </a:lnSpc>
            </a:pPr>
            <a:endParaRPr lang="en-CH" dirty="0"/>
          </a:p>
          <a:p>
            <a:pPr lvl="1">
              <a:lnSpc>
                <a:spcPct val="150000"/>
              </a:lnSpc>
            </a:pPr>
            <a:endParaRPr lang="en-CH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54083AE-77CB-6927-97C2-50D966C7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525461"/>
          </a:xfrm>
        </p:spPr>
        <p:txBody>
          <a:bodyPr/>
          <a:lstStyle/>
          <a:p>
            <a:r>
              <a:rPr lang="en-CH" dirty="0"/>
              <a:t>Structure and progress</a:t>
            </a:r>
          </a:p>
        </p:txBody>
      </p:sp>
    </p:spTree>
    <p:extLst>
      <p:ext uri="{BB962C8B-B14F-4D97-AF65-F5344CB8AC3E}">
        <p14:creationId xmlns:p14="http://schemas.microsoft.com/office/powerpoint/2010/main" val="199145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BAD2-2EB7-37B4-01C9-50C9DB75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Proof of concept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FC0EB-C654-F9FF-466B-99D1DCB467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603"/>
          <a:stretch/>
        </p:blipFill>
        <p:spPr>
          <a:xfrm>
            <a:off x="6310555" y="1774385"/>
            <a:ext cx="4684547" cy="3871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804045-5F6F-1DD8-56FF-B01E3DAFA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7" y="1936511"/>
            <a:ext cx="4836164" cy="35164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C730EA-5957-ACFC-A52F-66D6E7532560}"/>
              </a:ext>
            </a:extLst>
          </p:cNvPr>
          <p:cNvSpPr txBox="1"/>
          <p:nvPr/>
        </p:nvSpPr>
        <p:spPr>
          <a:xfrm>
            <a:off x="1929072" y="140505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Battery SOC over 48h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B29EBB-37D2-2A28-CFEF-00AEB05EC975}"/>
              </a:ext>
            </a:extLst>
          </p:cNvPr>
          <p:cNvSpPr txBox="1"/>
          <p:nvPr/>
        </p:nvSpPr>
        <p:spPr>
          <a:xfrm>
            <a:off x="6452751" y="1406394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Linearized degradation function (psi vs SOC)</a:t>
            </a:r>
          </a:p>
        </p:txBody>
      </p:sp>
    </p:spTree>
    <p:extLst>
      <p:ext uri="{BB962C8B-B14F-4D97-AF65-F5344CB8AC3E}">
        <p14:creationId xmlns:p14="http://schemas.microsoft.com/office/powerpoint/2010/main" val="132474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EE8A512-B063-B604-CF5A-279365B7ED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2079"/>
          <a:stretch/>
        </p:blipFill>
        <p:spPr>
          <a:xfrm>
            <a:off x="301057" y="1373490"/>
            <a:ext cx="5209974" cy="46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6F35AA-6738-0313-ADE0-F4A505EE704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1535"/>
          <a:stretch/>
        </p:blipFill>
        <p:spPr>
          <a:xfrm>
            <a:off x="6680971" y="1373490"/>
            <a:ext cx="5242205" cy="4680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35EE1C-5E5D-8394-9E03-511EF474FFDF}"/>
              </a:ext>
            </a:extLst>
          </p:cNvPr>
          <p:cNvCxnSpPr>
            <a:cxnSpLocks/>
          </p:cNvCxnSpPr>
          <p:nvPr/>
        </p:nvCxnSpPr>
        <p:spPr>
          <a:xfrm>
            <a:off x="6086272" y="1245140"/>
            <a:ext cx="0" cy="4993174"/>
          </a:xfrm>
          <a:prstGeom prst="line">
            <a:avLst/>
          </a:prstGeom>
          <a:ln w="28575">
            <a:solidFill>
              <a:schemeClr val="bg2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A2B44F26-6284-A606-47B8-66D3BB0A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</p:spPr>
        <p:txBody>
          <a:bodyPr/>
          <a:lstStyle/>
          <a:p>
            <a:r>
              <a:rPr lang="en-CH" dirty="0"/>
              <a:t>Correlating results with market metrics: mean prices and price volatility</a:t>
            </a:r>
          </a:p>
        </p:txBody>
      </p:sp>
    </p:spTree>
    <p:extLst>
      <p:ext uri="{BB962C8B-B14F-4D97-AF65-F5344CB8AC3E}">
        <p14:creationId xmlns:p14="http://schemas.microsoft.com/office/powerpoint/2010/main" val="260811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7E7D-795E-9A6C-41FC-AECABDDD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073D8-838C-0854-F208-0EDD0BEA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84E93-0697-608A-D1A0-B85859F57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613" y="1412875"/>
            <a:ext cx="7772400" cy="441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2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1B1E-4201-6CDC-CC2B-1B8E9616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F2F2B-4748-F73C-14F2-6F8B296D6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E98F9-C311-A186-521D-4983CBC3D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21504"/>
            <a:ext cx="7772400" cy="441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0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F55E-2B7F-A244-64B9-6D0F1F53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This week: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56121-D2EE-8F87-A17C-9CA0C896A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Lit! </a:t>
            </a:r>
          </a:p>
          <a:p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2FBDB6-A33F-93AF-EFCD-4A53E1516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624" y="1838528"/>
            <a:ext cx="2920565" cy="4066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689621-4A98-8F4A-3166-DB83BD421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484009"/>
            <a:ext cx="5003800" cy="47752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08B89802-AC4D-8478-B503-1B487FC26EED}"/>
              </a:ext>
            </a:extLst>
          </p:cNvPr>
          <p:cNvSpPr/>
          <p:nvPr/>
        </p:nvSpPr>
        <p:spPr>
          <a:xfrm>
            <a:off x="4523362" y="3258766"/>
            <a:ext cx="1108953" cy="4941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73730449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Präsentation2" id="{1321EF9B-D0C2-B940-BAF0-923936C95B7C}" vid="{0165591E-D8AE-AE49-AAAE-F458C46D78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eth_pp_praesentation_mit_klassifizierung</Template>
  <TotalTime>14086</TotalTime>
  <Words>628</Words>
  <Application>Microsoft Macintosh PowerPoint</Application>
  <PresentationFormat>Widescreen</PresentationFormat>
  <Paragraphs>127</Paragraphs>
  <Slides>18</Slides>
  <Notes>10</Notes>
  <HiddenSlides>12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Helvetica</vt:lpstr>
      <vt:lpstr>Symbol</vt:lpstr>
      <vt:lpstr>Wingdings</vt:lpstr>
      <vt:lpstr>ETH Zürich</vt:lpstr>
      <vt:lpstr>Economic and environmental evaluation of parallel revenue streams for hybrid energy storage systems</vt:lpstr>
      <vt:lpstr>Agenda</vt:lpstr>
      <vt:lpstr>Refining scope and objectives</vt:lpstr>
      <vt:lpstr>Structure and progress</vt:lpstr>
      <vt:lpstr>Proof of concept</vt:lpstr>
      <vt:lpstr>Correlating results with market metrics: mean prices and price volatility</vt:lpstr>
      <vt:lpstr>PowerPoint Presentation</vt:lpstr>
      <vt:lpstr>PowerPoint Presentation</vt:lpstr>
      <vt:lpstr>This week:</vt:lpstr>
      <vt:lpstr>This week:</vt:lpstr>
      <vt:lpstr>Refining research question and goal</vt:lpstr>
      <vt:lpstr>Problem formulation: market and technology mixes</vt:lpstr>
      <vt:lpstr>Problem formulation: system operation</vt:lpstr>
      <vt:lpstr>PowerPoint Presentation</vt:lpstr>
      <vt:lpstr>Analysis and modelling of varying market conditions</vt:lpstr>
      <vt:lpstr>Optimization problem: main features</vt:lpstr>
      <vt:lpstr>Evaluation of results</vt:lpstr>
      <vt:lpstr>Project 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Seemann-Ricard  Nicolas</dc:creator>
  <cp:lastModifiedBy>Seemann-Ricard  Nicolas</cp:lastModifiedBy>
  <cp:revision>354</cp:revision>
  <dcterms:created xsi:type="dcterms:W3CDTF">2024-10-02T14:45:17Z</dcterms:created>
  <dcterms:modified xsi:type="dcterms:W3CDTF">2024-11-13T11:37:16Z</dcterms:modified>
</cp:coreProperties>
</file>