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6" r:id="rId3"/>
    <p:sldId id="263" r:id="rId4"/>
    <p:sldId id="266" r:id="rId5"/>
    <p:sldId id="285" r:id="rId6"/>
    <p:sldId id="284" r:id="rId7"/>
    <p:sldId id="257" r:id="rId8"/>
    <p:sldId id="277" r:id="rId9"/>
    <p:sldId id="278" r:id="rId10"/>
    <p:sldId id="279" r:id="rId11"/>
    <p:sldId id="280" r:id="rId12"/>
    <p:sldId id="281" r:id="rId13"/>
    <p:sldId id="282" r:id="rId14"/>
    <p:sldId id="283" r:id="rId15"/>
    <p:sldId id="287" r:id="rId16"/>
    <p:sldId id="265"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B5078E-E7E0-4938-BA65-FE1956766445}">
          <p14:sldIdLst>
            <p14:sldId id="256"/>
            <p14:sldId id="286"/>
            <p14:sldId id="263"/>
            <p14:sldId id="266"/>
            <p14:sldId id="285"/>
            <p14:sldId id="284"/>
            <p14:sldId id="257"/>
            <p14:sldId id="277"/>
            <p14:sldId id="278"/>
            <p14:sldId id="279"/>
            <p14:sldId id="280"/>
            <p14:sldId id="281"/>
            <p14:sldId id="282"/>
            <p14:sldId id="283"/>
            <p14:sldId id="287"/>
            <p14:sldId id="265"/>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3009995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389278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2CE76E8-3739-46E4-86EC-4FB7EB2A30AA}"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6737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223506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2CE76E8-3739-46E4-86EC-4FB7EB2A30AA}"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6239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3557210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2900496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284614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326420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127448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1326897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370483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5815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169332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8C0BA2-F04A-41E8-9E08-F937E60F5B2D}" type="datetimeFigureOut">
              <a:rPr lang="en-IN" smtClean="0"/>
              <a:t>20-04-2023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2CE76E8-3739-46E4-86EC-4FB7EB2A30AA}" type="slidenum">
              <a:rPr lang="en-IN" smtClean="0"/>
              <a:t>‹#›</a:t>
            </a:fld>
            <a:endParaRPr lang="en-IN" dirty="0"/>
          </a:p>
        </p:txBody>
      </p:sp>
    </p:spTree>
    <p:extLst>
      <p:ext uri="{BB962C8B-B14F-4D97-AF65-F5344CB8AC3E}">
        <p14:creationId xmlns:p14="http://schemas.microsoft.com/office/powerpoint/2010/main" val="326447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2CE76E8-3739-46E4-86EC-4FB7EB2A30AA}" type="slidenum">
              <a:rPr lang="en-IN" smtClean="0"/>
              <a:t>‹#›</a:t>
            </a:fld>
            <a:endParaRPr lang="en-IN" dirty="0"/>
          </a:p>
        </p:txBody>
      </p:sp>
      <p:sp>
        <p:nvSpPr>
          <p:cNvPr id="5" name="Date Placeholder 4"/>
          <p:cNvSpPr>
            <a:spLocks noGrp="1"/>
          </p:cNvSpPr>
          <p:nvPr>
            <p:ph type="dt" sz="half" idx="10"/>
          </p:nvPr>
        </p:nvSpPr>
        <p:spPr/>
        <p:txBody>
          <a:bodyPr/>
          <a:lstStyle/>
          <a:p>
            <a:fld id="{0B8C0BA2-F04A-41E8-9E08-F937E60F5B2D}" type="datetimeFigureOut">
              <a:rPr lang="en-IN" smtClean="0"/>
              <a:t>20-04-2023</a:t>
            </a:fld>
            <a:endParaRPr lang="en-IN" dirty="0"/>
          </a:p>
        </p:txBody>
      </p:sp>
    </p:spTree>
    <p:extLst>
      <p:ext uri="{BB962C8B-B14F-4D97-AF65-F5344CB8AC3E}">
        <p14:creationId xmlns:p14="http://schemas.microsoft.com/office/powerpoint/2010/main" val="351331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8C0BA2-F04A-41E8-9E08-F937E60F5B2D}" type="datetimeFigureOut">
              <a:rPr lang="en-IN" smtClean="0"/>
              <a:t>20-04-2023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CE76E8-3739-46E4-86EC-4FB7EB2A30AA}" type="slidenum">
              <a:rPr lang="en-IN" smtClean="0"/>
              <a:t>‹#›</a:t>
            </a:fld>
            <a:endParaRPr lang="en-IN" dirty="0"/>
          </a:p>
        </p:txBody>
      </p:sp>
    </p:spTree>
    <p:extLst>
      <p:ext uri="{BB962C8B-B14F-4D97-AF65-F5344CB8AC3E}">
        <p14:creationId xmlns:p14="http://schemas.microsoft.com/office/powerpoint/2010/main" val="354363579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9148-7168-9C12-EF6A-CA9A358123CC}"/>
              </a:ext>
            </a:extLst>
          </p:cNvPr>
          <p:cNvSpPr>
            <a:spLocks noGrp="1"/>
          </p:cNvSpPr>
          <p:nvPr>
            <p:ph type="ctrTitle"/>
          </p:nvPr>
        </p:nvSpPr>
        <p:spPr>
          <a:xfrm>
            <a:off x="1880135" y="1872965"/>
            <a:ext cx="9144000" cy="2412683"/>
          </a:xfrm>
        </p:spPr>
        <p:txBody>
          <a:bodyPr>
            <a:normAutofit fontScale="90000"/>
          </a:bodyPr>
          <a:lstStyle/>
          <a:p>
            <a:pPr algn="ctr" rtl="0">
              <a:spcBef>
                <a:spcPts val="0"/>
              </a:spcBef>
              <a:spcAft>
                <a:spcPts val="0"/>
              </a:spcAft>
            </a:pPr>
            <a:r>
              <a:rPr lang="en-US" dirty="0">
                <a:solidFill>
                  <a:schemeClr val="accent2">
                    <a:lumMod val="75000"/>
                  </a:schemeClr>
                </a:solidFill>
              </a:rPr>
              <a:t>TOPIC:</a:t>
            </a:r>
            <a:br>
              <a:rPr lang="en-US" dirty="0">
                <a:solidFill>
                  <a:schemeClr val="accent2">
                    <a:lumMod val="75000"/>
                  </a:schemeClr>
                </a:solidFill>
              </a:rPr>
            </a:br>
            <a:r>
              <a:rPr lang="en-IN" sz="3200" b="0" i="0" u="none" strike="noStrike" dirty="0">
                <a:solidFill>
                  <a:srgbClr val="000000"/>
                </a:solidFill>
                <a:effectLst/>
                <a:latin typeface="Arial" panose="020B0604020202020204" pitchFamily="34" charset="0"/>
              </a:rPr>
              <a:t>A visual based</a:t>
            </a:r>
            <a:r>
              <a:rPr lang="en-IN" sz="3200" dirty="0">
                <a:solidFill>
                  <a:srgbClr val="000000"/>
                </a:solidFill>
                <a:latin typeface="Arial" panose="020B0604020202020204" pitchFamily="34" charset="0"/>
              </a:rPr>
              <a:t> </a:t>
            </a:r>
            <a:r>
              <a:rPr lang="en-IN" sz="3200" b="0" i="0" u="none" strike="noStrike" dirty="0">
                <a:solidFill>
                  <a:srgbClr val="000000"/>
                </a:solidFill>
                <a:effectLst/>
                <a:latin typeface="Arial" panose="020B0604020202020204" pitchFamily="34" charset="0"/>
              </a:rPr>
              <a:t>method for teaching the children using Deep Learning</a:t>
            </a:r>
            <a:br>
              <a:rPr lang="en-IN" sz="3200" b="0" i="0" u="none" strike="noStrike" dirty="0">
                <a:solidFill>
                  <a:srgbClr val="000000"/>
                </a:solidFill>
                <a:effectLst/>
                <a:latin typeface="Arial" panose="020B0604020202020204" pitchFamily="34" charset="0"/>
              </a:rPr>
            </a:br>
            <a:r>
              <a:rPr lang="en-IN" sz="3200" b="0" i="0" u="none" strike="noStrike" dirty="0">
                <a:solidFill>
                  <a:srgbClr val="000000"/>
                </a:solidFill>
                <a:effectLst/>
                <a:latin typeface="Arial" panose="020B0604020202020204" pitchFamily="34" charset="0"/>
              </a:rPr>
              <a:t>Guided by: </a:t>
            </a:r>
            <a:br>
              <a:rPr lang="en-IN" sz="3200" b="0" i="0" u="none" strike="noStrike" dirty="0">
                <a:solidFill>
                  <a:srgbClr val="000000"/>
                </a:solidFill>
                <a:effectLst/>
                <a:latin typeface="Arial" panose="020B0604020202020204" pitchFamily="34" charset="0"/>
              </a:rPr>
            </a:br>
            <a:r>
              <a:rPr lang="en-IN" sz="2200" dirty="0">
                <a:solidFill>
                  <a:schemeClr val="tx1"/>
                </a:solidFill>
              </a:rPr>
              <a:t>Prof. Ram Mohana Reddy </a:t>
            </a:r>
            <a:r>
              <a:rPr lang="en-IN" sz="2200" dirty="0" err="1">
                <a:solidFill>
                  <a:schemeClr val="tx1"/>
                </a:solidFill>
              </a:rPr>
              <a:t>Guddeti</a:t>
            </a:r>
            <a:r>
              <a:rPr lang="en-IN" sz="2200" dirty="0">
                <a:solidFill>
                  <a:schemeClr val="tx1"/>
                </a:solidFill>
              </a:rPr>
              <a:t> </a:t>
            </a:r>
            <a:br>
              <a:rPr lang="en-IN" sz="3200" b="0" dirty="0">
                <a:effectLst/>
              </a:rPr>
            </a:br>
            <a:br>
              <a:rPr lang="en-IN" sz="3200" dirty="0"/>
            </a:br>
            <a:endParaRPr lang="en-IN" sz="3200" dirty="0">
              <a:solidFill>
                <a:schemeClr val="accent2">
                  <a:lumMod val="50000"/>
                </a:schemeClr>
              </a:solidFill>
            </a:endParaRPr>
          </a:p>
        </p:txBody>
      </p:sp>
      <p:sp>
        <p:nvSpPr>
          <p:cNvPr id="3" name="Subtitle 2">
            <a:extLst>
              <a:ext uri="{FF2B5EF4-FFF2-40B4-BE49-F238E27FC236}">
                <a16:creationId xmlns:a16="http://schemas.microsoft.com/office/drawing/2014/main" id="{2C540E06-F40C-BE78-6272-71E2A772F63B}"/>
              </a:ext>
            </a:extLst>
          </p:cNvPr>
          <p:cNvSpPr>
            <a:spLocks noGrp="1"/>
          </p:cNvSpPr>
          <p:nvPr>
            <p:ph type="subTitle" idx="1"/>
          </p:nvPr>
        </p:nvSpPr>
        <p:spPr>
          <a:xfrm>
            <a:off x="2212532" y="3429000"/>
            <a:ext cx="7766936" cy="2412683"/>
          </a:xfrm>
        </p:spPr>
        <p:txBody>
          <a:bodyPr>
            <a:normAutofit/>
          </a:bodyPr>
          <a:lstStyle/>
          <a:p>
            <a:endParaRPr lang="en-US" dirty="0">
              <a:solidFill>
                <a:schemeClr val="accent2">
                  <a:lumMod val="75000"/>
                </a:schemeClr>
              </a:solidFill>
            </a:endParaRPr>
          </a:p>
          <a:p>
            <a:pPr algn="ctr"/>
            <a:r>
              <a:rPr lang="en-US" sz="2000" b="1" dirty="0">
                <a:solidFill>
                  <a:schemeClr val="accent2">
                    <a:lumMod val="75000"/>
                  </a:schemeClr>
                </a:solidFill>
              </a:rPr>
              <a:t>SUBJECT:  PROFESSIONALPRACTICE(IT890)</a:t>
            </a:r>
          </a:p>
          <a:p>
            <a:endParaRPr lang="en-US" dirty="0">
              <a:solidFill>
                <a:schemeClr val="accent2">
                  <a:lumMod val="75000"/>
                </a:schemeClr>
              </a:solidFill>
            </a:endParaRPr>
          </a:p>
          <a:p>
            <a:r>
              <a:rPr lang="en-US" dirty="0">
                <a:solidFill>
                  <a:schemeClr val="accent2">
                    <a:lumMod val="75000"/>
                  </a:schemeClr>
                </a:solidFill>
              </a:rPr>
              <a:t>PRESENTED BY:</a:t>
            </a:r>
          </a:p>
          <a:p>
            <a:r>
              <a:rPr lang="en-US" dirty="0">
                <a:solidFill>
                  <a:schemeClr val="accent2">
                    <a:lumMod val="75000"/>
                  </a:schemeClr>
                </a:solidFill>
              </a:rPr>
              <a:t>N SANJANA SHREE(222IT021)</a:t>
            </a:r>
          </a:p>
          <a:p>
            <a:endParaRPr lang="en-US" dirty="0">
              <a:solidFill>
                <a:schemeClr val="accent2">
                  <a:lumMod val="75000"/>
                </a:schemeClr>
              </a:solidFill>
            </a:endParaRPr>
          </a:p>
        </p:txBody>
      </p:sp>
    </p:spTree>
    <p:extLst>
      <p:ext uri="{BB962C8B-B14F-4D97-AF65-F5344CB8AC3E}">
        <p14:creationId xmlns:p14="http://schemas.microsoft.com/office/powerpoint/2010/main" val="278378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567C67-ECC2-0BD0-5BFA-F01191716FEE}"/>
              </a:ext>
            </a:extLst>
          </p:cNvPr>
          <p:cNvPicPr>
            <a:picLocks noChangeAspect="1"/>
          </p:cNvPicPr>
          <p:nvPr/>
        </p:nvPicPr>
        <p:blipFill>
          <a:blip r:embed="rId2"/>
          <a:stretch>
            <a:fillRect/>
          </a:stretch>
        </p:blipFill>
        <p:spPr>
          <a:xfrm>
            <a:off x="361914" y="1901018"/>
            <a:ext cx="3834700" cy="2759936"/>
          </a:xfrm>
          <a:prstGeom prst="rect">
            <a:avLst/>
          </a:prstGeom>
        </p:spPr>
      </p:pic>
      <p:sp>
        <p:nvSpPr>
          <p:cNvPr id="3" name="TextBox 2">
            <a:extLst>
              <a:ext uri="{FF2B5EF4-FFF2-40B4-BE49-F238E27FC236}">
                <a16:creationId xmlns:a16="http://schemas.microsoft.com/office/drawing/2014/main" id="{A6744497-EDF0-60E8-32C0-DDB6EE172E72}"/>
              </a:ext>
            </a:extLst>
          </p:cNvPr>
          <p:cNvSpPr txBox="1"/>
          <p:nvPr/>
        </p:nvSpPr>
        <p:spPr>
          <a:xfrm>
            <a:off x="4447509" y="1901018"/>
            <a:ext cx="7382577" cy="4185761"/>
          </a:xfrm>
          <a:prstGeom prst="rect">
            <a:avLst/>
          </a:prstGeom>
          <a:noFill/>
        </p:spPr>
        <p:txBody>
          <a:bodyPr wrap="square">
            <a:spAutoFit/>
          </a:bodyPr>
          <a:lstStyle/>
          <a:p>
            <a:pPr marL="285750" indent="-285750" algn="l">
              <a:buFont typeface="Arial" panose="020B0604020202020204" pitchFamily="34" charset="0"/>
              <a:buChar char="•"/>
            </a:pPr>
            <a:r>
              <a:rPr lang="en-IN" sz="1400" b="0" i="0" dirty="0">
                <a:solidFill>
                  <a:srgbClr val="374151"/>
                </a:solidFill>
                <a:effectLst/>
                <a:latin typeface="Söhne"/>
              </a:rPr>
              <a:t>Stable Diffusion Model (SDM) works for text-to-image translation, here is a high-level overview of its workings:</a:t>
            </a:r>
          </a:p>
          <a:p>
            <a:pPr marL="285750" indent="-285750" algn="l">
              <a:buFont typeface="Arial" panose="020B0604020202020204" pitchFamily="34" charset="0"/>
              <a:buChar char="•"/>
            </a:pPr>
            <a:r>
              <a:rPr lang="en-IN" sz="1400" b="0" i="0" dirty="0">
                <a:solidFill>
                  <a:srgbClr val="374151"/>
                </a:solidFill>
                <a:effectLst/>
                <a:latin typeface="Söhne"/>
              </a:rPr>
              <a:t>Conditioning on Text Input: The SDM takes as input a text description, which serves as a conditioning signal for generating the corresponding image. </a:t>
            </a:r>
          </a:p>
          <a:p>
            <a:pPr marL="285750" indent="-285750" algn="l">
              <a:buFont typeface="Arial" panose="020B0604020202020204" pitchFamily="34" charset="0"/>
              <a:buChar char="•"/>
            </a:pPr>
            <a:r>
              <a:rPr lang="en-IN" sz="1400" b="0" i="0" dirty="0">
                <a:solidFill>
                  <a:srgbClr val="374151"/>
                </a:solidFill>
                <a:effectLst/>
                <a:latin typeface="Söhne"/>
              </a:rPr>
              <a:t>Diffusion Process: The SDM generates the image by gradually diffusing noise, starting from a random initial state. The diffusion process involves iteratively updating the noise with small perturbations, which are drawn from a normal distribution that depends on the current noise state and the text embedding. The diffusion process is designed to generate high-resolution images that are consistent with the input text.</a:t>
            </a:r>
          </a:p>
          <a:p>
            <a:pPr marL="285750" indent="-285750" algn="l">
              <a:buFont typeface="Arial" panose="020B0604020202020204" pitchFamily="34" charset="0"/>
              <a:buChar char="•"/>
            </a:pPr>
            <a:endParaRPr lang="en-IN" sz="1400" b="0" i="0" dirty="0">
              <a:solidFill>
                <a:srgbClr val="374151"/>
              </a:solidFill>
              <a:effectLst/>
              <a:latin typeface="Söhne"/>
            </a:endParaRPr>
          </a:p>
          <a:p>
            <a:pPr marL="285750" indent="-285750" algn="l">
              <a:buFont typeface="Arial" panose="020B0604020202020204" pitchFamily="34" charset="0"/>
              <a:buChar char="•"/>
            </a:pPr>
            <a:r>
              <a:rPr lang="en-IN" sz="1400" b="0" i="0" dirty="0">
                <a:solidFill>
                  <a:srgbClr val="374151"/>
                </a:solidFill>
                <a:effectLst/>
                <a:latin typeface="Söhne"/>
              </a:rPr>
              <a:t>Likelihood Estimation: During training, the SDM is trained to maximize the likelihood of the generated image given the input text. This involves estimating the log-likelihood of the image using a pixel-wise Gaussian distribution, with the mean and variance parameters being dependent on the current noise state and the text embedding.</a:t>
            </a:r>
          </a:p>
          <a:p>
            <a:pPr marL="285750" indent="-285750" algn="l">
              <a:buFont typeface="Arial" panose="020B0604020202020204" pitchFamily="34" charset="0"/>
              <a:buChar char="•"/>
            </a:pPr>
            <a:endParaRPr lang="en-IN" sz="1400" b="0" i="0" dirty="0">
              <a:solidFill>
                <a:srgbClr val="374151"/>
              </a:solidFill>
              <a:effectLst/>
              <a:latin typeface="Söhne"/>
            </a:endParaRPr>
          </a:p>
          <a:p>
            <a:pPr marL="285750" indent="-285750" algn="l">
              <a:buFont typeface="Arial" panose="020B0604020202020204" pitchFamily="34" charset="0"/>
              <a:buChar char="•"/>
            </a:pPr>
            <a:r>
              <a:rPr lang="en-IN" sz="1400" b="0" i="0" dirty="0">
                <a:solidFill>
                  <a:srgbClr val="374151"/>
                </a:solidFill>
                <a:effectLst/>
                <a:latin typeface="Söhne"/>
              </a:rPr>
              <a:t>Sampling: Once the SDM is trained, it can be used to generate new images from unseen text inputs. This involves sampling noise trajectories from the diffusion process, conditioned on the input text. The final image is obtained by applying a post-processing step, such as denoising or </a:t>
            </a:r>
            <a:r>
              <a:rPr lang="en-IN" sz="1400" b="0" i="0" dirty="0" err="1">
                <a:solidFill>
                  <a:srgbClr val="374151"/>
                </a:solidFill>
                <a:effectLst/>
                <a:latin typeface="Söhne"/>
              </a:rPr>
              <a:t>color</a:t>
            </a:r>
            <a:r>
              <a:rPr lang="en-IN" sz="1400" b="0" i="0" dirty="0">
                <a:solidFill>
                  <a:srgbClr val="374151"/>
                </a:solidFill>
                <a:effectLst/>
                <a:latin typeface="Söhne"/>
              </a:rPr>
              <a:t> correction.</a:t>
            </a:r>
          </a:p>
        </p:txBody>
      </p:sp>
      <p:sp>
        <p:nvSpPr>
          <p:cNvPr id="6" name="TextBox 5">
            <a:extLst>
              <a:ext uri="{FF2B5EF4-FFF2-40B4-BE49-F238E27FC236}">
                <a16:creationId xmlns:a16="http://schemas.microsoft.com/office/drawing/2014/main" id="{8C42E189-8ED7-8A44-F080-8A9FF37A7578}"/>
              </a:ext>
            </a:extLst>
          </p:cNvPr>
          <p:cNvSpPr txBox="1"/>
          <p:nvPr/>
        </p:nvSpPr>
        <p:spPr>
          <a:xfrm>
            <a:off x="1147812" y="1023304"/>
            <a:ext cx="6097604" cy="523220"/>
          </a:xfrm>
          <a:prstGeom prst="rect">
            <a:avLst/>
          </a:prstGeom>
          <a:noFill/>
        </p:spPr>
        <p:txBody>
          <a:bodyPr wrap="square">
            <a:spAutoFit/>
          </a:bodyPr>
          <a:lstStyle/>
          <a:p>
            <a:r>
              <a:rPr lang="en-US" sz="2800" dirty="0">
                <a:solidFill>
                  <a:schemeClr val="accent1"/>
                </a:solidFill>
              </a:rPr>
              <a:t>Working</a:t>
            </a:r>
            <a:endParaRPr lang="en-IN" sz="2800" dirty="0">
              <a:solidFill>
                <a:schemeClr val="accent1"/>
              </a:solidFill>
            </a:endParaRPr>
          </a:p>
        </p:txBody>
      </p:sp>
    </p:spTree>
    <p:extLst>
      <p:ext uri="{BB962C8B-B14F-4D97-AF65-F5344CB8AC3E}">
        <p14:creationId xmlns:p14="http://schemas.microsoft.com/office/powerpoint/2010/main" val="355976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128D-E378-59D2-5DFD-6640EA9A6CAC}"/>
              </a:ext>
            </a:extLst>
          </p:cNvPr>
          <p:cNvSpPr>
            <a:spLocks noGrp="1"/>
          </p:cNvSpPr>
          <p:nvPr>
            <p:ph type="title"/>
          </p:nvPr>
        </p:nvSpPr>
        <p:spPr/>
        <p:txBody>
          <a:bodyPr/>
          <a:lstStyle/>
          <a:p>
            <a:r>
              <a:rPr lang="en-US" dirty="0"/>
              <a:t>RESULTS</a:t>
            </a:r>
            <a:endParaRPr lang="en-IN" dirty="0"/>
          </a:p>
        </p:txBody>
      </p:sp>
      <p:pic>
        <p:nvPicPr>
          <p:cNvPr id="3" name="Picture 2">
            <a:extLst>
              <a:ext uri="{FF2B5EF4-FFF2-40B4-BE49-F238E27FC236}">
                <a16:creationId xmlns:a16="http://schemas.microsoft.com/office/drawing/2014/main" id="{84529136-4537-4407-4A54-FF132246EECC}"/>
              </a:ext>
            </a:extLst>
          </p:cNvPr>
          <p:cNvPicPr>
            <a:picLocks noChangeAspect="1"/>
          </p:cNvPicPr>
          <p:nvPr/>
        </p:nvPicPr>
        <p:blipFill>
          <a:blip r:embed="rId2"/>
          <a:stretch>
            <a:fillRect/>
          </a:stretch>
        </p:blipFill>
        <p:spPr>
          <a:xfrm>
            <a:off x="2113547" y="1270000"/>
            <a:ext cx="2286000" cy="4654550"/>
          </a:xfrm>
          <a:prstGeom prst="rect">
            <a:avLst/>
          </a:prstGeom>
        </p:spPr>
      </p:pic>
      <p:pic>
        <p:nvPicPr>
          <p:cNvPr id="4" name="Picture 3">
            <a:extLst>
              <a:ext uri="{FF2B5EF4-FFF2-40B4-BE49-F238E27FC236}">
                <a16:creationId xmlns:a16="http://schemas.microsoft.com/office/drawing/2014/main" id="{9EDEACB8-1671-31E1-A6E5-1D60E965092E}"/>
              </a:ext>
            </a:extLst>
          </p:cNvPr>
          <p:cNvPicPr>
            <a:picLocks noChangeAspect="1"/>
          </p:cNvPicPr>
          <p:nvPr/>
        </p:nvPicPr>
        <p:blipFill>
          <a:blip r:embed="rId3"/>
          <a:stretch>
            <a:fillRect/>
          </a:stretch>
        </p:blipFill>
        <p:spPr>
          <a:xfrm>
            <a:off x="6423293" y="1414647"/>
            <a:ext cx="2444750" cy="4654550"/>
          </a:xfrm>
          <a:prstGeom prst="rect">
            <a:avLst/>
          </a:prstGeom>
        </p:spPr>
      </p:pic>
    </p:spTree>
    <p:extLst>
      <p:ext uri="{BB962C8B-B14F-4D97-AF65-F5344CB8AC3E}">
        <p14:creationId xmlns:p14="http://schemas.microsoft.com/office/powerpoint/2010/main" val="251014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BE6E6F-EABA-D966-2579-BE6AF64F281C}"/>
              </a:ext>
            </a:extLst>
          </p:cNvPr>
          <p:cNvPicPr>
            <a:picLocks noChangeAspect="1"/>
          </p:cNvPicPr>
          <p:nvPr/>
        </p:nvPicPr>
        <p:blipFill>
          <a:blip r:embed="rId2"/>
          <a:stretch>
            <a:fillRect/>
          </a:stretch>
        </p:blipFill>
        <p:spPr>
          <a:xfrm>
            <a:off x="1210559" y="1436370"/>
            <a:ext cx="8424329" cy="3462304"/>
          </a:xfrm>
          <a:prstGeom prst="rect">
            <a:avLst/>
          </a:prstGeom>
        </p:spPr>
      </p:pic>
    </p:spTree>
    <p:extLst>
      <p:ext uri="{BB962C8B-B14F-4D97-AF65-F5344CB8AC3E}">
        <p14:creationId xmlns:p14="http://schemas.microsoft.com/office/powerpoint/2010/main" val="243016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54E3E2-795C-B019-E5FB-DE8681177A64}"/>
              </a:ext>
            </a:extLst>
          </p:cNvPr>
          <p:cNvPicPr>
            <a:picLocks noChangeAspect="1"/>
          </p:cNvPicPr>
          <p:nvPr/>
        </p:nvPicPr>
        <p:blipFill>
          <a:blip r:embed="rId2"/>
          <a:stretch>
            <a:fillRect/>
          </a:stretch>
        </p:blipFill>
        <p:spPr>
          <a:xfrm>
            <a:off x="600331" y="1588686"/>
            <a:ext cx="4606935" cy="3156870"/>
          </a:xfrm>
          <a:prstGeom prst="rect">
            <a:avLst/>
          </a:prstGeom>
        </p:spPr>
      </p:pic>
      <p:pic>
        <p:nvPicPr>
          <p:cNvPr id="4" name="Picture 3">
            <a:extLst>
              <a:ext uri="{FF2B5EF4-FFF2-40B4-BE49-F238E27FC236}">
                <a16:creationId xmlns:a16="http://schemas.microsoft.com/office/drawing/2014/main" id="{814A7C5B-C1D1-C0A1-5BF5-1BEFC1ECE0E3}"/>
              </a:ext>
            </a:extLst>
          </p:cNvPr>
          <p:cNvPicPr>
            <a:picLocks noChangeAspect="1"/>
          </p:cNvPicPr>
          <p:nvPr/>
        </p:nvPicPr>
        <p:blipFill>
          <a:blip r:embed="rId3"/>
          <a:stretch>
            <a:fillRect/>
          </a:stretch>
        </p:blipFill>
        <p:spPr>
          <a:xfrm>
            <a:off x="5578558" y="1142449"/>
            <a:ext cx="5501005" cy="4126865"/>
          </a:xfrm>
          <a:prstGeom prst="rect">
            <a:avLst/>
          </a:prstGeom>
        </p:spPr>
      </p:pic>
    </p:spTree>
    <p:extLst>
      <p:ext uri="{BB962C8B-B14F-4D97-AF65-F5344CB8AC3E}">
        <p14:creationId xmlns:p14="http://schemas.microsoft.com/office/powerpoint/2010/main" val="375843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3F075D-AE9F-86B4-28D3-28F5AF7094A8}"/>
              </a:ext>
            </a:extLst>
          </p:cNvPr>
          <p:cNvPicPr>
            <a:picLocks noChangeAspect="1"/>
          </p:cNvPicPr>
          <p:nvPr/>
        </p:nvPicPr>
        <p:blipFill>
          <a:blip r:embed="rId2"/>
          <a:stretch>
            <a:fillRect/>
          </a:stretch>
        </p:blipFill>
        <p:spPr>
          <a:xfrm>
            <a:off x="900847" y="1291372"/>
            <a:ext cx="4941991" cy="3627137"/>
          </a:xfrm>
          <a:prstGeom prst="rect">
            <a:avLst/>
          </a:prstGeom>
        </p:spPr>
      </p:pic>
      <p:pic>
        <p:nvPicPr>
          <p:cNvPr id="4" name="Picture 3">
            <a:extLst>
              <a:ext uri="{FF2B5EF4-FFF2-40B4-BE49-F238E27FC236}">
                <a16:creationId xmlns:a16="http://schemas.microsoft.com/office/drawing/2014/main" id="{A11EF82F-C323-CF48-6F1F-270000C27D85}"/>
              </a:ext>
            </a:extLst>
          </p:cNvPr>
          <p:cNvPicPr>
            <a:picLocks noChangeAspect="1"/>
          </p:cNvPicPr>
          <p:nvPr/>
        </p:nvPicPr>
        <p:blipFill>
          <a:blip r:embed="rId3"/>
          <a:stretch>
            <a:fillRect/>
          </a:stretch>
        </p:blipFill>
        <p:spPr>
          <a:xfrm>
            <a:off x="6244573" y="1532238"/>
            <a:ext cx="4487694" cy="3203391"/>
          </a:xfrm>
          <a:prstGeom prst="rect">
            <a:avLst/>
          </a:prstGeom>
        </p:spPr>
      </p:pic>
      <p:sp>
        <p:nvSpPr>
          <p:cNvPr id="5" name="TextBox 4">
            <a:extLst>
              <a:ext uri="{FF2B5EF4-FFF2-40B4-BE49-F238E27FC236}">
                <a16:creationId xmlns:a16="http://schemas.microsoft.com/office/drawing/2014/main" id="{6E2BE178-4A6B-C520-8F84-C5A69C00F9C9}"/>
              </a:ext>
            </a:extLst>
          </p:cNvPr>
          <p:cNvSpPr txBox="1"/>
          <p:nvPr/>
        </p:nvSpPr>
        <p:spPr>
          <a:xfrm>
            <a:off x="2021305" y="4985886"/>
            <a:ext cx="6285297" cy="369332"/>
          </a:xfrm>
          <a:prstGeom prst="rect">
            <a:avLst/>
          </a:prstGeom>
          <a:noFill/>
        </p:spPr>
        <p:txBody>
          <a:bodyPr wrap="square" rtlCol="0">
            <a:spAutoFit/>
          </a:bodyPr>
          <a:lstStyle/>
          <a:p>
            <a:r>
              <a:rPr lang="en-US" dirty="0"/>
              <a:t>The best accuracy of Encoder Decoder model: 62.56%</a:t>
            </a:r>
            <a:endParaRPr lang="en-IN" dirty="0"/>
          </a:p>
        </p:txBody>
      </p:sp>
    </p:spTree>
    <p:extLst>
      <p:ext uri="{BB962C8B-B14F-4D97-AF65-F5344CB8AC3E}">
        <p14:creationId xmlns:p14="http://schemas.microsoft.com/office/powerpoint/2010/main" val="373647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FC5773-DE4A-8479-B354-8F89C18CECD3}"/>
              </a:ext>
            </a:extLst>
          </p:cNvPr>
          <p:cNvSpPr txBox="1"/>
          <p:nvPr/>
        </p:nvSpPr>
        <p:spPr>
          <a:xfrm>
            <a:off x="722993" y="699189"/>
            <a:ext cx="11096830" cy="6035627"/>
          </a:xfrm>
          <a:prstGeom prst="rect">
            <a:avLst/>
          </a:prstGeom>
          <a:noFill/>
        </p:spPr>
        <p:txBody>
          <a:bodyPr wrap="square">
            <a:spAutoFit/>
          </a:bodyPr>
          <a:lstStyle/>
          <a:p>
            <a:pPr>
              <a:lnSpc>
                <a:spcPct val="150000"/>
              </a:lnSpc>
              <a:spcBef>
                <a:spcPts val="1200"/>
              </a:spcBef>
              <a:spcAft>
                <a:spcPts val="8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Conclusions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50000"/>
              </a:lnSpc>
              <a:spcBef>
                <a:spcPts val="120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Image captioning and text-to-image translation are two exciting and rapidly developing areas in the field of computer vision and natural language </a:t>
            </a:r>
            <a:r>
              <a:rPr lang="en-US" sz="1800" dirty="0" err="1">
                <a:effectLst/>
                <a:latin typeface="Calibri" panose="020F0502020204030204" pitchFamily="34" charset="0"/>
                <a:ea typeface="Calibri" panose="020F0502020204030204" pitchFamily="34" charset="0"/>
                <a:cs typeface="Calibri" panose="020F0502020204030204" pitchFamily="34" charset="0"/>
              </a:rPr>
              <a:t>proces.Image</a:t>
            </a:r>
            <a:r>
              <a:rPr lang="en-US" sz="1800" dirty="0">
                <a:effectLst/>
                <a:latin typeface="Calibri" panose="020F0502020204030204" pitchFamily="34" charset="0"/>
                <a:ea typeface="Calibri" panose="020F0502020204030204" pitchFamily="34" charset="0"/>
                <a:cs typeface="Calibri" panose="020F0502020204030204" pitchFamily="34" charset="0"/>
              </a:rPr>
              <a:t> captioning involves generating natural language descriptions of images, allowing machines to understand and describe visual content like humans. </a:t>
            </a:r>
          </a:p>
          <a:p>
            <a:pPr marL="285750" indent="-285750">
              <a:lnSpc>
                <a:spcPct val="150000"/>
              </a:lnSpc>
              <a:spcBef>
                <a:spcPts val="120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Meanwhile, text-to-image translation aims to generate realistic images from textual descriptions, which can have applications in areas such as virtual reality, gaming, and content creation. In recent years, significant progress has been made in both fields, with the development of deep learning techniques such as convolutional neural networks (CNNs) and generative adversarial networks (GANs) proving particularly effective. </a:t>
            </a:r>
          </a:p>
          <a:p>
            <a:pPr marL="285750" indent="-285750">
              <a:lnSpc>
                <a:spcPct val="150000"/>
              </a:lnSpc>
              <a:spcBef>
                <a:spcPts val="120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However, there are still many challenges to be addressed in these areas. For image captioning, there is a need to develop models that can generate more accurate and diverse captions, as well as handle complex scenes with multiple objects and actions. In text-to-image translation, generating high-resolution images that are both realistic and faithful to the textual input remains a challenge.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3608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D415-DFDE-69DB-06DD-D167C68A5E45}"/>
              </a:ext>
            </a:extLst>
          </p:cNvPr>
          <p:cNvSpPr>
            <a:spLocks noGrp="1"/>
          </p:cNvSpPr>
          <p:nvPr>
            <p:ph type="title"/>
          </p:nvPr>
        </p:nvSpPr>
        <p:spPr/>
        <p:txBody>
          <a:bodyPr/>
          <a:lstStyle/>
          <a:p>
            <a:r>
              <a:rPr lang="en-US" dirty="0">
                <a:solidFill>
                  <a:schemeClr val="accent2">
                    <a:lumMod val="50000"/>
                  </a:schemeClr>
                </a:solidFill>
              </a:rPr>
              <a:t>REFERENCES</a:t>
            </a:r>
            <a:endParaRPr lang="en-IN" dirty="0">
              <a:solidFill>
                <a:schemeClr val="accent2">
                  <a:lumMod val="50000"/>
                </a:schemeClr>
              </a:solidFill>
            </a:endParaRPr>
          </a:p>
        </p:txBody>
      </p:sp>
      <p:sp>
        <p:nvSpPr>
          <p:cNvPr id="4" name="TextBox 3">
            <a:extLst>
              <a:ext uri="{FF2B5EF4-FFF2-40B4-BE49-F238E27FC236}">
                <a16:creationId xmlns:a16="http://schemas.microsoft.com/office/drawing/2014/main" id="{CE239ACB-9F0F-DD31-A888-BC95977BC5DA}"/>
              </a:ext>
            </a:extLst>
          </p:cNvPr>
          <p:cNvSpPr txBox="1"/>
          <p:nvPr/>
        </p:nvSpPr>
        <p:spPr>
          <a:xfrm>
            <a:off x="1070871" y="1561068"/>
            <a:ext cx="9362913" cy="4262705"/>
          </a:xfrm>
          <a:prstGeom prst="rect">
            <a:avLst/>
          </a:prstGeom>
          <a:noFill/>
        </p:spPr>
        <p:txBody>
          <a:bodyPr wrap="square">
            <a:spAutoFit/>
          </a:bodyPr>
          <a:lstStyle/>
          <a:p>
            <a:pPr algn="l"/>
            <a:r>
              <a:rPr lang="en-IN" sz="1600" dirty="0">
                <a:solidFill>
                  <a:srgbClr val="374151"/>
                </a:solidFill>
                <a:latin typeface="Söhne"/>
              </a:rPr>
              <a:t>[1] </a:t>
            </a:r>
            <a:r>
              <a:rPr lang="en-IN" sz="1600" b="0" i="0" dirty="0">
                <a:solidFill>
                  <a:srgbClr val="374151"/>
                </a:solidFill>
                <a:effectLst/>
                <a:latin typeface="Söhne"/>
              </a:rPr>
              <a:t>"Show, Attend and Tell: Neural Image Caption Generation with Visual Attention" by Kelvin Xu et al. (2015)</a:t>
            </a:r>
          </a:p>
          <a:p>
            <a:pPr algn="l"/>
            <a:r>
              <a:rPr lang="en-IN" sz="1600" b="0" i="0" dirty="0">
                <a:solidFill>
                  <a:srgbClr val="374151"/>
                </a:solidFill>
                <a:effectLst/>
                <a:latin typeface="Söhne"/>
              </a:rPr>
              <a:t>[2] "Learning to Generate Image Descriptions from Continuing Captions" by </a:t>
            </a:r>
            <a:r>
              <a:rPr lang="en-IN" sz="1600" b="0" i="0" dirty="0" err="1">
                <a:solidFill>
                  <a:srgbClr val="374151"/>
                </a:solidFill>
                <a:effectLst/>
                <a:latin typeface="Söhne"/>
              </a:rPr>
              <a:t>Huijuan</a:t>
            </a:r>
            <a:r>
              <a:rPr lang="en-IN" sz="1600" b="0" i="0" dirty="0">
                <a:solidFill>
                  <a:srgbClr val="374151"/>
                </a:solidFill>
                <a:effectLst/>
                <a:latin typeface="Söhne"/>
              </a:rPr>
              <a:t> Xu et al. (2016)</a:t>
            </a:r>
          </a:p>
          <a:p>
            <a:pPr algn="l"/>
            <a:r>
              <a:rPr lang="en-IN" sz="1600" b="0" i="0" dirty="0">
                <a:solidFill>
                  <a:srgbClr val="374151"/>
                </a:solidFill>
                <a:effectLst/>
                <a:latin typeface="Söhne"/>
              </a:rPr>
              <a:t>[3] "</a:t>
            </a:r>
            <a:r>
              <a:rPr lang="en-IN" sz="1600" b="0" i="0" dirty="0" err="1">
                <a:solidFill>
                  <a:srgbClr val="374151"/>
                </a:solidFill>
                <a:effectLst/>
                <a:latin typeface="Söhne"/>
              </a:rPr>
              <a:t>StackGAN</a:t>
            </a:r>
            <a:r>
              <a:rPr lang="en-IN" sz="1600" b="0" i="0" dirty="0">
                <a:solidFill>
                  <a:srgbClr val="374151"/>
                </a:solidFill>
                <a:effectLst/>
                <a:latin typeface="Söhne"/>
              </a:rPr>
              <a:t>: Text to Photo-realistic Image Synthesis with Stacked Generative Adversarial Networks" by Han Zhang et al. (2016)</a:t>
            </a:r>
          </a:p>
          <a:p>
            <a:pPr algn="l"/>
            <a:r>
              <a:rPr lang="en-IN" sz="1600" dirty="0">
                <a:solidFill>
                  <a:srgbClr val="374151"/>
                </a:solidFill>
                <a:latin typeface="Söhne"/>
              </a:rPr>
              <a:t>[4]</a:t>
            </a:r>
            <a:r>
              <a:rPr lang="en-IN" sz="1600" b="0" i="0" dirty="0">
                <a:solidFill>
                  <a:srgbClr val="374151"/>
                </a:solidFill>
                <a:effectLst/>
                <a:latin typeface="Söhne"/>
              </a:rPr>
              <a:t>"Dense Image Captioning in the Wild" by Gao Huang et al. (2016)</a:t>
            </a:r>
          </a:p>
          <a:p>
            <a:pPr algn="l"/>
            <a:r>
              <a:rPr lang="en-IN" sz="1600" b="0" i="0" dirty="0">
                <a:solidFill>
                  <a:srgbClr val="374151"/>
                </a:solidFill>
                <a:effectLst/>
                <a:latin typeface="Söhne"/>
              </a:rPr>
              <a:t>[5]"Bottom-Up and Top-Down Attention for Image Captioning and Visual Question Answering" by Peter Anderson et al. (2018)</a:t>
            </a:r>
          </a:p>
          <a:p>
            <a:pPr algn="l"/>
            <a:r>
              <a:rPr lang="en-IN" sz="1600" b="0" i="0" dirty="0">
                <a:solidFill>
                  <a:srgbClr val="374151"/>
                </a:solidFill>
                <a:effectLst/>
                <a:latin typeface="Söhne"/>
              </a:rPr>
              <a:t>[6]"Image Captioning with Attention-Based LSTM and Visual Attention Mechanism" by Chen </a:t>
            </a:r>
            <a:r>
              <a:rPr lang="en-IN" sz="1600" b="0" i="0" dirty="0" err="1">
                <a:solidFill>
                  <a:srgbClr val="374151"/>
                </a:solidFill>
                <a:effectLst/>
                <a:latin typeface="Söhne"/>
              </a:rPr>
              <a:t>Chen</a:t>
            </a:r>
            <a:r>
              <a:rPr lang="en-IN" sz="1600" b="0" i="0" dirty="0">
                <a:solidFill>
                  <a:srgbClr val="374151"/>
                </a:solidFill>
                <a:effectLst/>
                <a:latin typeface="Söhne"/>
              </a:rPr>
              <a:t> et al. (2019)</a:t>
            </a:r>
          </a:p>
          <a:p>
            <a:pPr algn="l"/>
            <a:r>
              <a:rPr lang="en-IN" sz="1600" b="0" i="0" dirty="0">
                <a:solidFill>
                  <a:srgbClr val="374151"/>
                </a:solidFill>
                <a:effectLst/>
                <a:latin typeface="Söhne"/>
              </a:rPr>
              <a:t>[7] "Unpaired Image-to-Image Translation using Cycle-Consistent Adversarial Networks" by Jun-Yan Zhu et al. (2017)</a:t>
            </a:r>
          </a:p>
          <a:p>
            <a:pPr algn="l"/>
            <a:r>
              <a:rPr lang="en-IN" sz="1600" b="0" i="0" dirty="0">
                <a:solidFill>
                  <a:srgbClr val="374151"/>
                </a:solidFill>
                <a:effectLst/>
                <a:latin typeface="Söhne"/>
              </a:rPr>
              <a:t>[8] "Auto-Encoding Scene Graphs for Image Captioning" by Xu Huang et al. (2018)</a:t>
            </a:r>
          </a:p>
          <a:p>
            <a:pPr algn="l"/>
            <a:r>
              <a:rPr lang="en-IN" sz="1600" b="0" i="0" dirty="0">
                <a:solidFill>
                  <a:srgbClr val="374151"/>
                </a:solidFill>
                <a:effectLst/>
                <a:latin typeface="Söhne"/>
              </a:rPr>
              <a:t>[9] "DRAW: A Recurrent Neural Network for Image Generation" by Karol Gregor et al. (2015)</a:t>
            </a:r>
          </a:p>
          <a:p>
            <a:pPr algn="l"/>
            <a:r>
              <a:rPr lang="en-IN" sz="1600" b="0" i="0" dirty="0">
                <a:solidFill>
                  <a:srgbClr val="374151"/>
                </a:solidFill>
                <a:effectLst/>
                <a:latin typeface="Söhne"/>
              </a:rPr>
              <a:t>[10] "Text-to-Image Synthesis with Stacked Generative Adversarial Networks" by Tao Xu et al. (2017)</a:t>
            </a:r>
          </a:p>
          <a:p>
            <a:pPr algn="l"/>
            <a:r>
              <a:rPr lang="en-IN" sz="1600" b="0" i="0" dirty="0">
                <a:solidFill>
                  <a:srgbClr val="374151"/>
                </a:solidFill>
                <a:effectLst/>
                <a:latin typeface="Söhne"/>
              </a:rPr>
              <a:t>[11] "</a:t>
            </a:r>
            <a:r>
              <a:rPr lang="en-IN" sz="1600" b="0" i="0" dirty="0" err="1">
                <a:solidFill>
                  <a:srgbClr val="374151"/>
                </a:solidFill>
                <a:effectLst/>
                <a:latin typeface="Söhne"/>
              </a:rPr>
              <a:t>StackGAN</a:t>
            </a:r>
            <a:r>
              <a:rPr lang="en-IN" sz="1600" b="0" i="0" dirty="0">
                <a:solidFill>
                  <a:srgbClr val="374151"/>
                </a:solidFill>
                <a:effectLst/>
                <a:latin typeface="Söhne"/>
              </a:rPr>
              <a:t>++: Realistic Image Synthesis with Stacked Generative Adversarial Networks" by Han Zhang et al. (2017)</a:t>
            </a:r>
          </a:p>
          <a:p>
            <a:pPr algn="l"/>
            <a:r>
              <a:rPr lang="en-IN" sz="1600" b="0" i="0" dirty="0">
                <a:solidFill>
                  <a:srgbClr val="374151"/>
                </a:solidFill>
                <a:effectLst/>
                <a:latin typeface="Söhne"/>
              </a:rPr>
              <a:t>[12]"Generative Adversarial Text-to-Image Synthesis" by Scott Reed et al. (2016)</a:t>
            </a:r>
          </a:p>
          <a:p>
            <a:endParaRPr lang="en-IN" sz="1500" dirty="0"/>
          </a:p>
        </p:txBody>
      </p:sp>
    </p:spTree>
    <p:extLst>
      <p:ext uri="{BB962C8B-B14F-4D97-AF65-F5344CB8AC3E}">
        <p14:creationId xmlns:p14="http://schemas.microsoft.com/office/powerpoint/2010/main" val="424282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1AC2-08DC-579B-9F5A-0D9EF276A82D}"/>
              </a:ext>
            </a:extLst>
          </p:cNvPr>
          <p:cNvSpPr>
            <a:spLocks noGrp="1"/>
          </p:cNvSpPr>
          <p:nvPr>
            <p:ph type="title"/>
          </p:nvPr>
        </p:nvSpPr>
        <p:spPr>
          <a:xfrm>
            <a:off x="838200" y="2935071"/>
            <a:ext cx="10515600" cy="1325563"/>
          </a:xfrm>
        </p:spPr>
        <p:txBody>
          <a:bodyPr/>
          <a:lstStyle/>
          <a:p>
            <a:pPr algn="ctr"/>
            <a:r>
              <a:rPr lang="en-US" dirty="0">
                <a:solidFill>
                  <a:schemeClr val="accent2">
                    <a:lumMod val="50000"/>
                  </a:schemeClr>
                </a:solidFill>
              </a:rPr>
              <a:t>THANK YOU</a:t>
            </a:r>
            <a:endParaRPr lang="en-IN" dirty="0">
              <a:solidFill>
                <a:schemeClr val="accent2">
                  <a:lumMod val="50000"/>
                </a:schemeClr>
              </a:solidFill>
            </a:endParaRPr>
          </a:p>
        </p:txBody>
      </p:sp>
    </p:spTree>
    <p:extLst>
      <p:ext uri="{BB962C8B-B14F-4D97-AF65-F5344CB8AC3E}">
        <p14:creationId xmlns:p14="http://schemas.microsoft.com/office/powerpoint/2010/main" val="28946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81F3-B8F1-A097-A4EF-E987A74A9D0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7515422-B61E-A33A-4173-AD19309AE355}"/>
              </a:ext>
            </a:extLst>
          </p:cNvPr>
          <p:cNvSpPr>
            <a:spLocks noGrp="1"/>
          </p:cNvSpPr>
          <p:nvPr>
            <p:ph idx="1"/>
          </p:nvPr>
        </p:nvSpPr>
        <p:spPr>
          <a:xfrm>
            <a:off x="677334" y="1371317"/>
            <a:ext cx="9977832" cy="3880773"/>
          </a:xfrm>
        </p:spPr>
        <p:txBody>
          <a:bodyPr>
            <a:noAutofit/>
          </a:bodyPr>
          <a:lstStyle/>
          <a:p>
            <a:r>
              <a:rPr lang="en-IN" dirty="0"/>
              <a:t>Image captioning and text-to-image captioning are two related fields in computer vision and natural language processing (NLP) that involve generating descriptions or captions of visual content.</a:t>
            </a:r>
          </a:p>
          <a:p>
            <a:endParaRPr lang="en-IN" dirty="0"/>
          </a:p>
          <a:p>
            <a:r>
              <a:rPr lang="en-IN" dirty="0"/>
              <a:t>Image captioning is the process of automatically generating a textual description of an image. This involves </a:t>
            </a:r>
            <a:r>
              <a:rPr lang="en-IN" dirty="0" err="1"/>
              <a:t>analyzing</a:t>
            </a:r>
            <a:r>
              <a:rPr lang="en-IN" dirty="0"/>
              <a:t> the visual content of an image and then generating a corresponding natural language description that captures its salient features and characteristics</a:t>
            </a:r>
          </a:p>
          <a:p>
            <a:r>
              <a:rPr lang="en-IN" dirty="0"/>
              <a:t>On the other hand, text-to-image captioning is the inverse problem of image captioning. In this case, the goal is to generate an image that corresponds to a given textual description. This is a challenging problem that involves generating a visual representation that accurately reflects the meaning and intent of the input text. </a:t>
            </a:r>
          </a:p>
        </p:txBody>
      </p:sp>
    </p:spTree>
    <p:extLst>
      <p:ext uri="{BB962C8B-B14F-4D97-AF65-F5344CB8AC3E}">
        <p14:creationId xmlns:p14="http://schemas.microsoft.com/office/powerpoint/2010/main" val="128598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6704-AD02-798F-7694-D8A7E4F1A83B}"/>
              </a:ext>
            </a:extLst>
          </p:cNvPr>
          <p:cNvSpPr>
            <a:spLocks noGrp="1"/>
          </p:cNvSpPr>
          <p:nvPr>
            <p:ph type="title"/>
          </p:nvPr>
        </p:nvSpPr>
        <p:spPr/>
        <p:txBody>
          <a:bodyPr>
            <a:normAutofit fontScale="90000"/>
          </a:bodyPr>
          <a:lstStyle/>
          <a:p>
            <a:pPr>
              <a:lnSpc>
                <a:spcPct val="150000"/>
              </a:lnSpc>
            </a:pPr>
            <a:r>
              <a:rPr lang="en-US" sz="4400" dirty="0">
                <a:solidFill>
                  <a:schemeClr val="accent2">
                    <a:lumMod val="50000"/>
                  </a:schemeClr>
                </a:solidFill>
              </a:rPr>
              <a:t>PROBLEM STATEMENT</a:t>
            </a:r>
            <a:br>
              <a:rPr lang="en-US" dirty="0">
                <a:solidFill>
                  <a:schemeClr val="accent2">
                    <a:lumMod val="50000"/>
                  </a:schemeClr>
                </a:solidFill>
              </a:rPr>
            </a:br>
            <a:br>
              <a:rPr lang="en-US" dirty="0">
                <a:solidFill>
                  <a:schemeClr val="accent2">
                    <a:lumMod val="50000"/>
                  </a:schemeClr>
                </a:solidFill>
              </a:rPr>
            </a:br>
            <a:r>
              <a:rPr lang="en-US" sz="2200" dirty="0">
                <a:solidFill>
                  <a:schemeClr val="tx1"/>
                </a:solidFill>
                <a:latin typeface="Times New Roman" panose="02020603050405020304" pitchFamily="18" charset="0"/>
                <a:cs typeface="Times New Roman" panose="02020603050405020304" pitchFamily="18" charset="0"/>
              </a:rPr>
              <a:t>This project focus on teaching the young children alphabets, sentences and visual analysis of a particular image using deep learning models such as stable diffusion model and Encoder-Decoder model.</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184CE1D-6991-60CB-95B6-7BBD15131D53}"/>
              </a:ext>
            </a:extLst>
          </p:cNvPr>
          <p:cNvSpPr txBox="1"/>
          <p:nvPr/>
        </p:nvSpPr>
        <p:spPr>
          <a:xfrm>
            <a:off x="1001027" y="1674673"/>
            <a:ext cx="10513639" cy="1287981"/>
          </a:xfrm>
          <a:prstGeom prst="rect">
            <a:avLst/>
          </a:prstGeom>
          <a:noFill/>
        </p:spPr>
        <p:txBody>
          <a:bodyPr wrap="square">
            <a:spAutoFit/>
          </a:bodyPr>
          <a:lstStyle/>
          <a:p>
            <a:pPr>
              <a:lnSpc>
                <a:spcPct val="150000"/>
              </a:lnSpc>
            </a:pPr>
            <a:endParaRPr lang="en-IN" dirty="0"/>
          </a:p>
          <a:p>
            <a:pPr>
              <a:lnSpc>
                <a:spcPct val="150000"/>
              </a:lnSpc>
            </a:pPr>
            <a:endParaRPr lang="en-IN" dirty="0"/>
          </a:p>
          <a:p>
            <a:pPr>
              <a:lnSpc>
                <a:spcPct val="150000"/>
              </a:lnSpc>
            </a:pPr>
            <a:endParaRPr lang="en-IN" dirty="0"/>
          </a:p>
        </p:txBody>
      </p:sp>
    </p:spTree>
    <p:extLst>
      <p:ext uri="{BB962C8B-B14F-4D97-AF65-F5344CB8AC3E}">
        <p14:creationId xmlns:p14="http://schemas.microsoft.com/office/powerpoint/2010/main" val="48180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79FD39D-8184-A3BD-3392-603BE201B12C}"/>
              </a:ext>
            </a:extLst>
          </p:cNvPr>
          <p:cNvGrpSpPr/>
          <p:nvPr/>
        </p:nvGrpSpPr>
        <p:grpSpPr>
          <a:xfrm>
            <a:off x="751842" y="1374193"/>
            <a:ext cx="1024202" cy="1463145"/>
            <a:chOff x="1" y="7"/>
            <a:chExt cx="1024202" cy="1463145"/>
          </a:xfrm>
        </p:grpSpPr>
        <p:sp>
          <p:nvSpPr>
            <p:cNvPr id="29" name="Arrow: Chevron 28">
              <a:extLst>
                <a:ext uri="{FF2B5EF4-FFF2-40B4-BE49-F238E27FC236}">
                  <a16:creationId xmlns:a16="http://schemas.microsoft.com/office/drawing/2014/main" id="{384FCD2B-3E8C-D99A-6419-55693F7E94D3}"/>
                </a:ext>
              </a:extLst>
            </p:cNvPr>
            <p:cNvSpPr/>
            <p:nvPr/>
          </p:nvSpPr>
          <p:spPr>
            <a:xfrm rot="5400000">
              <a:off x="-219471" y="219479"/>
              <a:ext cx="1463145" cy="1024202"/>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Arrow: Chevron 4">
              <a:extLst>
                <a:ext uri="{FF2B5EF4-FFF2-40B4-BE49-F238E27FC236}">
                  <a16:creationId xmlns:a16="http://schemas.microsoft.com/office/drawing/2014/main" id="{92E315A3-00D0-4702-0894-DE3BA90EEF07}"/>
                </a:ext>
              </a:extLst>
            </p:cNvPr>
            <p:cNvSpPr txBox="1"/>
            <p:nvPr/>
          </p:nvSpPr>
          <p:spPr>
            <a:xfrm>
              <a:off x="1" y="512108"/>
              <a:ext cx="1024202" cy="438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Task 1</a:t>
              </a:r>
              <a:endParaRPr lang="en-IN" sz="2800" kern="1200" dirty="0"/>
            </a:p>
          </p:txBody>
        </p:sp>
      </p:grpSp>
      <p:grpSp>
        <p:nvGrpSpPr>
          <p:cNvPr id="8" name="Group 7">
            <a:extLst>
              <a:ext uri="{FF2B5EF4-FFF2-40B4-BE49-F238E27FC236}">
                <a16:creationId xmlns:a16="http://schemas.microsoft.com/office/drawing/2014/main" id="{BE992B7A-7B97-2013-A6B9-91025896280E}"/>
              </a:ext>
            </a:extLst>
          </p:cNvPr>
          <p:cNvGrpSpPr/>
          <p:nvPr/>
        </p:nvGrpSpPr>
        <p:grpSpPr>
          <a:xfrm>
            <a:off x="1776042" y="1354944"/>
            <a:ext cx="7103797" cy="951044"/>
            <a:chOff x="1024201" y="9"/>
            <a:chExt cx="7103797" cy="951044"/>
          </a:xfrm>
        </p:grpSpPr>
        <p:sp>
          <p:nvSpPr>
            <p:cNvPr id="27" name="Rectangle: Top Corners Rounded 26">
              <a:extLst>
                <a:ext uri="{FF2B5EF4-FFF2-40B4-BE49-F238E27FC236}">
                  <a16:creationId xmlns:a16="http://schemas.microsoft.com/office/drawing/2014/main" id="{DFB7918A-0F40-722D-39B8-01A110D4A744}"/>
                </a:ext>
              </a:extLst>
            </p:cNvPr>
            <p:cNvSpPr/>
            <p:nvPr/>
          </p:nvSpPr>
          <p:spPr>
            <a:xfrm rot="5400000">
              <a:off x="4100578" y="-3076368"/>
              <a:ext cx="951044" cy="7103797"/>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Rectangle: Top Corners Rounded 6">
              <a:extLst>
                <a:ext uri="{FF2B5EF4-FFF2-40B4-BE49-F238E27FC236}">
                  <a16:creationId xmlns:a16="http://schemas.microsoft.com/office/drawing/2014/main" id="{CBCBFE41-1483-2B28-DC9B-297F271B532A}"/>
                </a:ext>
              </a:extLst>
            </p:cNvPr>
            <p:cNvSpPr txBox="1"/>
            <p:nvPr/>
          </p:nvSpPr>
          <p:spPr>
            <a:xfrm>
              <a:off x="1024202" y="46434"/>
              <a:ext cx="7057371" cy="8581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dirty="0"/>
                <a:t>Study the different approaches for text to image and image to text translation to teach the young children.</a:t>
              </a:r>
              <a:endParaRPr lang="en-IN" sz="2100" kern="1200" dirty="0"/>
            </a:p>
          </p:txBody>
        </p:sp>
      </p:grpSp>
      <p:grpSp>
        <p:nvGrpSpPr>
          <p:cNvPr id="9" name="Group 8">
            <a:extLst>
              <a:ext uri="{FF2B5EF4-FFF2-40B4-BE49-F238E27FC236}">
                <a16:creationId xmlns:a16="http://schemas.microsoft.com/office/drawing/2014/main" id="{AD7619E5-7475-D05E-8FDC-70B52A3BFF44}"/>
              </a:ext>
            </a:extLst>
          </p:cNvPr>
          <p:cNvGrpSpPr/>
          <p:nvPr/>
        </p:nvGrpSpPr>
        <p:grpSpPr>
          <a:xfrm>
            <a:off x="751842" y="2673444"/>
            <a:ext cx="1024202" cy="1463145"/>
            <a:chOff x="1" y="1318509"/>
            <a:chExt cx="1024202" cy="1463145"/>
          </a:xfrm>
        </p:grpSpPr>
        <p:sp>
          <p:nvSpPr>
            <p:cNvPr id="25" name="Arrow: Chevron 24">
              <a:extLst>
                <a:ext uri="{FF2B5EF4-FFF2-40B4-BE49-F238E27FC236}">
                  <a16:creationId xmlns:a16="http://schemas.microsoft.com/office/drawing/2014/main" id="{EEED73C7-71EF-3848-F67E-690A11CB8FBC}"/>
                </a:ext>
              </a:extLst>
            </p:cNvPr>
            <p:cNvSpPr/>
            <p:nvPr/>
          </p:nvSpPr>
          <p:spPr>
            <a:xfrm rot="5400000">
              <a:off x="-219471" y="1537981"/>
              <a:ext cx="1463145" cy="1024202"/>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Arrow: Chevron 8">
              <a:extLst>
                <a:ext uri="{FF2B5EF4-FFF2-40B4-BE49-F238E27FC236}">
                  <a16:creationId xmlns:a16="http://schemas.microsoft.com/office/drawing/2014/main" id="{AF3BFC8E-BE4A-4DF2-19BC-92C382765D94}"/>
                </a:ext>
              </a:extLst>
            </p:cNvPr>
            <p:cNvSpPr txBox="1"/>
            <p:nvPr/>
          </p:nvSpPr>
          <p:spPr>
            <a:xfrm>
              <a:off x="1" y="1830610"/>
              <a:ext cx="1024202" cy="438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Task 2</a:t>
              </a:r>
              <a:endParaRPr lang="en-IN" sz="2800" kern="1200" dirty="0"/>
            </a:p>
          </p:txBody>
        </p:sp>
      </p:grpSp>
      <p:grpSp>
        <p:nvGrpSpPr>
          <p:cNvPr id="10" name="Group 9">
            <a:extLst>
              <a:ext uri="{FF2B5EF4-FFF2-40B4-BE49-F238E27FC236}">
                <a16:creationId xmlns:a16="http://schemas.microsoft.com/office/drawing/2014/main" id="{FF152D30-1636-9402-754E-552A5A75ED4D}"/>
              </a:ext>
            </a:extLst>
          </p:cNvPr>
          <p:cNvGrpSpPr/>
          <p:nvPr/>
        </p:nvGrpSpPr>
        <p:grpSpPr>
          <a:xfrm>
            <a:off x="1776042" y="2673446"/>
            <a:ext cx="7103797" cy="951044"/>
            <a:chOff x="1024201" y="1318511"/>
            <a:chExt cx="7103797" cy="951044"/>
          </a:xfrm>
        </p:grpSpPr>
        <p:sp>
          <p:nvSpPr>
            <p:cNvPr id="23" name="Rectangle: Top Corners Rounded 22">
              <a:extLst>
                <a:ext uri="{FF2B5EF4-FFF2-40B4-BE49-F238E27FC236}">
                  <a16:creationId xmlns:a16="http://schemas.microsoft.com/office/drawing/2014/main" id="{F90E8E78-7822-B7F7-3BF7-33A85ED02027}"/>
                </a:ext>
              </a:extLst>
            </p:cNvPr>
            <p:cNvSpPr/>
            <p:nvPr/>
          </p:nvSpPr>
          <p:spPr>
            <a:xfrm rot="5400000">
              <a:off x="4100578" y="-1757866"/>
              <a:ext cx="951044" cy="7103797"/>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ectangle: Top Corners Rounded 10">
              <a:extLst>
                <a:ext uri="{FF2B5EF4-FFF2-40B4-BE49-F238E27FC236}">
                  <a16:creationId xmlns:a16="http://schemas.microsoft.com/office/drawing/2014/main" id="{47159B4E-D4F3-B82B-B52A-5451C1EAFD8E}"/>
                </a:ext>
              </a:extLst>
            </p:cNvPr>
            <p:cNvSpPr txBox="1"/>
            <p:nvPr/>
          </p:nvSpPr>
          <p:spPr>
            <a:xfrm>
              <a:off x="1024202" y="1364936"/>
              <a:ext cx="7057371" cy="8581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t>To implement </a:t>
              </a:r>
              <a:r>
                <a:rPr lang="en-US" sz="2100" dirty="0"/>
                <a:t>text to image translation to teach young children.</a:t>
              </a:r>
              <a:endParaRPr lang="en-IN" sz="2100" kern="1200" dirty="0"/>
            </a:p>
          </p:txBody>
        </p:sp>
      </p:grpSp>
      <p:grpSp>
        <p:nvGrpSpPr>
          <p:cNvPr id="11" name="Group 10">
            <a:extLst>
              <a:ext uri="{FF2B5EF4-FFF2-40B4-BE49-F238E27FC236}">
                <a16:creationId xmlns:a16="http://schemas.microsoft.com/office/drawing/2014/main" id="{F033EB98-D7F0-E60A-E06D-012E51C9BA45}"/>
              </a:ext>
            </a:extLst>
          </p:cNvPr>
          <p:cNvGrpSpPr/>
          <p:nvPr/>
        </p:nvGrpSpPr>
        <p:grpSpPr>
          <a:xfrm>
            <a:off x="751842" y="3991946"/>
            <a:ext cx="1024202" cy="1463145"/>
            <a:chOff x="1" y="2637011"/>
            <a:chExt cx="1024202" cy="1463145"/>
          </a:xfrm>
        </p:grpSpPr>
        <p:sp>
          <p:nvSpPr>
            <p:cNvPr id="21" name="Arrow: Chevron 20">
              <a:extLst>
                <a:ext uri="{FF2B5EF4-FFF2-40B4-BE49-F238E27FC236}">
                  <a16:creationId xmlns:a16="http://schemas.microsoft.com/office/drawing/2014/main" id="{6A7979D7-757F-6A2E-8485-C451E67D8E57}"/>
                </a:ext>
              </a:extLst>
            </p:cNvPr>
            <p:cNvSpPr/>
            <p:nvPr/>
          </p:nvSpPr>
          <p:spPr>
            <a:xfrm rot="5400000">
              <a:off x="-219471" y="2856483"/>
              <a:ext cx="1463145" cy="1024202"/>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Arrow: Chevron 12">
              <a:extLst>
                <a:ext uri="{FF2B5EF4-FFF2-40B4-BE49-F238E27FC236}">
                  <a16:creationId xmlns:a16="http://schemas.microsoft.com/office/drawing/2014/main" id="{65941B3E-17B4-C109-287D-26D554F1D2FC}"/>
                </a:ext>
              </a:extLst>
            </p:cNvPr>
            <p:cNvSpPr txBox="1"/>
            <p:nvPr/>
          </p:nvSpPr>
          <p:spPr>
            <a:xfrm>
              <a:off x="1" y="3149112"/>
              <a:ext cx="1024202" cy="438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Task 3</a:t>
              </a:r>
              <a:endParaRPr lang="en-IN" sz="2800" kern="1200" dirty="0"/>
            </a:p>
          </p:txBody>
        </p:sp>
      </p:grpSp>
      <p:grpSp>
        <p:nvGrpSpPr>
          <p:cNvPr id="12" name="Group 11">
            <a:extLst>
              <a:ext uri="{FF2B5EF4-FFF2-40B4-BE49-F238E27FC236}">
                <a16:creationId xmlns:a16="http://schemas.microsoft.com/office/drawing/2014/main" id="{9711E023-301F-6DAB-5C48-669A600A57E7}"/>
              </a:ext>
            </a:extLst>
          </p:cNvPr>
          <p:cNvGrpSpPr/>
          <p:nvPr/>
        </p:nvGrpSpPr>
        <p:grpSpPr>
          <a:xfrm>
            <a:off x="1776042" y="3991947"/>
            <a:ext cx="7103797" cy="951044"/>
            <a:chOff x="1024201" y="2637012"/>
            <a:chExt cx="7103797" cy="951044"/>
          </a:xfrm>
        </p:grpSpPr>
        <p:sp>
          <p:nvSpPr>
            <p:cNvPr id="19" name="Rectangle: Top Corners Rounded 18">
              <a:extLst>
                <a:ext uri="{FF2B5EF4-FFF2-40B4-BE49-F238E27FC236}">
                  <a16:creationId xmlns:a16="http://schemas.microsoft.com/office/drawing/2014/main" id="{18E334A3-EA5D-C01A-2A64-D3B0CBBCC8CF}"/>
                </a:ext>
              </a:extLst>
            </p:cNvPr>
            <p:cNvSpPr/>
            <p:nvPr/>
          </p:nvSpPr>
          <p:spPr>
            <a:xfrm rot="5400000">
              <a:off x="4100578" y="-439365"/>
              <a:ext cx="951044" cy="7103797"/>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ectangle: Top Corners Rounded 14">
              <a:extLst>
                <a:ext uri="{FF2B5EF4-FFF2-40B4-BE49-F238E27FC236}">
                  <a16:creationId xmlns:a16="http://schemas.microsoft.com/office/drawing/2014/main" id="{907DC67C-C342-67F3-9773-15FD6DFC69FA}"/>
                </a:ext>
              </a:extLst>
            </p:cNvPr>
            <p:cNvSpPr txBox="1"/>
            <p:nvPr/>
          </p:nvSpPr>
          <p:spPr>
            <a:xfrm>
              <a:off x="1024202" y="2683437"/>
              <a:ext cx="7057371" cy="8581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t>To implement </a:t>
              </a:r>
              <a:r>
                <a:rPr lang="en-US" sz="2100" dirty="0"/>
                <a:t>image to text translation to teach young children.</a:t>
              </a:r>
              <a:endParaRPr lang="en-IN" sz="2100" kern="1200" dirty="0"/>
            </a:p>
          </p:txBody>
        </p:sp>
      </p:grpSp>
      <p:sp>
        <p:nvSpPr>
          <p:cNvPr id="32" name="TextBox 31">
            <a:extLst>
              <a:ext uri="{FF2B5EF4-FFF2-40B4-BE49-F238E27FC236}">
                <a16:creationId xmlns:a16="http://schemas.microsoft.com/office/drawing/2014/main" id="{CB4A76EC-79A6-2CD1-4647-BC18E8CB7E3E}"/>
              </a:ext>
            </a:extLst>
          </p:cNvPr>
          <p:cNvSpPr txBox="1"/>
          <p:nvPr/>
        </p:nvSpPr>
        <p:spPr>
          <a:xfrm>
            <a:off x="751841" y="605689"/>
            <a:ext cx="9093200" cy="584775"/>
          </a:xfrm>
          <a:prstGeom prst="rect">
            <a:avLst/>
          </a:prstGeom>
          <a:noFill/>
        </p:spPr>
        <p:txBody>
          <a:bodyPr wrap="square" rtlCol="0">
            <a:spAutoFit/>
          </a:bodyPr>
          <a:lstStyle/>
          <a:p>
            <a:r>
              <a:rPr lang="en-US" sz="3200" dirty="0">
                <a:solidFill>
                  <a:schemeClr val="accent2">
                    <a:lumMod val="50000"/>
                  </a:schemeClr>
                </a:solidFill>
              </a:rPr>
              <a:t>OBJECTIVES</a:t>
            </a:r>
            <a:endParaRPr lang="en-IN" sz="3200" dirty="0">
              <a:solidFill>
                <a:schemeClr val="accent2">
                  <a:lumMod val="50000"/>
                </a:schemeClr>
              </a:solidFill>
            </a:endParaRPr>
          </a:p>
        </p:txBody>
      </p:sp>
    </p:spTree>
    <p:extLst>
      <p:ext uri="{BB962C8B-B14F-4D97-AF65-F5344CB8AC3E}">
        <p14:creationId xmlns:p14="http://schemas.microsoft.com/office/powerpoint/2010/main" val="15403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D09F-F848-D3AC-8D32-079653E53300}"/>
              </a:ext>
            </a:extLst>
          </p:cNvPr>
          <p:cNvSpPr>
            <a:spLocks noGrp="1"/>
          </p:cNvSpPr>
          <p:nvPr>
            <p:ph type="title"/>
          </p:nvPr>
        </p:nvSpPr>
        <p:spPr>
          <a:xfrm>
            <a:off x="677334" y="340093"/>
            <a:ext cx="8596668" cy="1320800"/>
          </a:xfrm>
        </p:spPr>
        <p:txBody>
          <a:bodyPr>
            <a:normAutofit/>
          </a:bodyPr>
          <a:lstStyle/>
          <a:p>
            <a:r>
              <a:rPr lang="en-US" sz="2000" dirty="0"/>
              <a:t>LITERATURE SURVEY</a:t>
            </a:r>
            <a:endParaRPr lang="en-IN" sz="2000" dirty="0"/>
          </a:p>
        </p:txBody>
      </p:sp>
      <p:graphicFrame>
        <p:nvGraphicFramePr>
          <p:cNvPr id="5" name="Table 4">
            <a:extLst>
              <a:ext uri="{FF2B5EF4-FFF2-40B4-BE49-F238E27FC236}">
                <a16:creationId xmlns:a16="http://schemas.microsoft.com/office/drawing/2014/main" id="{DEC5234B-320F-A493-378F-EB3D3C242237}"/>
              </a:ext>
            </a:extLst>
          </p:cNvPr>
          <p:cNvGraphicFramePr>
            <a:graphicFrameLocks noGrp="1"/>
          </p:cNvGraphicFramePr>
          <p:nvPr>
            <p:extLst>
              <p:ext uri="{D42A27DB-BD31-4B8C-83A1-F6EECF244321}">
                <p14:modId xmlns:p14="http://schemas.microsoft.com/office/powerpoint/2010/main" val="3772768818"/>
              </p:ext>
            </p:extLst>
          </p:nvPr>
        </p:nvGraphicFramePr>
        <p:xfrm>
          <a:off x="134932" y="657727"/>
          <a:ext cx="11055861" cy="6463990"/>
        </p:xfrm>
        <a:graphic>
          <a:graphicData uri="http://schemas.openxmlformats.org/drawingml/2006/table">
            <a:tbl>
              <a:tblPr firstRow="1" firstCol="1" bandRow="1">
                <a:tableStyleId>{5C22544A-7EE6-4342-B048-85BDC9FD1C3A}</a:tableStyleId>
              </a:tblPr>
              <a:tblGrid>
                <a:gridCol w="1594447">
                  <a:extLst>
                    <a:ext uri="{9D8B030D-6E8A-4147-A177-3AD203B41FA5}">
                      <a16:colId xmlns:a16="http://schemas.microsoft.com/office/drawing/2014/main" val="92616369"/>
                    </a:ext>
                  </a:extLst>
                </a:gridCol>
                <a:gridCol w="2752466">
                  <a:extLst>
                    <a:ext uri="{9D8B030D-6E8A-4147-A177-3AD203B41FA5}">
                      <a16:colId xmlns:a16="http://schemas.microsoft.com/office/drawing/2014/main" val="3398254124"/>
                    </a:ext>
                  </a:extLst>
                </a:gridCol>
                <a:gridCol w="2086070">
                  <a:extLst>
                    <a:ext uri="{9D8B030D-6E8A-4147-A177-3AD203B41FA5}">
                      <a16:colId xmlns:a16="http://schemas.microsoft.com/office/drawing/2014/main" val="1853045855"/>
                    </a:ext>
                  </a:extLst>
                </a:gridCol>
                <a:gridCol w="4622878">
                  <a:extLst>
                    <a:ext uri="{9D8B030D-6E8A-4147-A177-3AD203B41FA5}">
                      <a16:colId xmlns:a16="http://schemas.microsoft.com/office/drawing/2014/main" val="2285621398"/>
                    </a:ext>
                  </a:extLst>
                </a:gridCol>
              </a:tblGrid>
              <a:tr h="420303">
                <a:tc>
                  <a:txBody>
                    <a:bodyPr/>
                    <a:lstStyle/>
                    <a:p>
                      <a:pPr>
                        <a:spcBef>
                          <a:spcPts val="15"/>
                        </a:spcBef>
                      </a:pPr>
                      <a:r>
                        <a:rPr lang="en-US" sz="1200" dirty="0">
                          <a:effectLst/>
                        </a:rPr>
                        <a:t>SNO.</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tc>
                <a:tc>
                  <a:txBody>
                    <a:bodyPr/>
                    <a:lstStyle/>
                    <a:p>
                      <a:pPr algn="ctr">
                        <a:spcBef>
                          <a:spcPts val="15"/>
                        </a:spcBef>
                      </a:pPr>
                      <a:r>
                        <a:rPr lang="en-US" sz="1200" dirty="0">
                          <a:effectLst/>
                        </a:rPr>
                        <a:t>Paper Name</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tc>
                <a:tc>
                  <a:txBody>
                    <a:bodyPr/>
                    <a:lstStyle/>
                    <a:p>
                      <a:pPr algn="ctr">
                        <a:spcBef>
                          <a:spcPts val="15"/>
                        </a:spcBef>
                      </a:pPr>
                      <a:r>
                        <a:rPr lang="en-US" sz="1200" dirty="0">
                          <a:effectLst/>
                        </a:rPr>
                        <a:t>Authors</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tc>
                <a:tc>
                  <a:txBody>
                    <a:bodyPr/>
                    <a:lstStyle/>
                    <a:p>
                      <a:pPr algn="ctr">
                        <a:spcBef>
                          <a:spcPts val="15"/>
                        </a:spcBef>
                      </a:pPr>
                      <a:r>
                        <a:rPr lang="en-US" sz="1200" dirty="0">
                          <a:effectLst/>
                        </a:rPr>
                        <a:t>Methodology</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tc>
                <a:extLst>
                  <a:ext uri="{0D108BD9-81ED-4DB2-BD59-A6C34878D82A}">
                    <a16:rowId xmlns:a16="http://schemas.microsoft.com/office/drawing/2014/main" val="4219401451"/>
                  </a:ext>
                </a:extLst>
              </a:tr>
              <a:tr h="1235738">
                <a:tc>
                  <a:txBody>
                    <a:bodyPr/>
                    <a:lstStyle/>
                    <a:p>
                      <a:pPr algn="ctr">
                        <a:spcBef>
                          <a:spcPts val="15"/>
                        </a:spcBef>
                      </a:pPr>
                      <a:r>
                        <a:rPr lang="en-US" sz="1200" dirty="0">
                          <a:effectLst/>
                        </a:rPr>
                        <a:t>1</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tc>
                <a:tc>
                  <a:txBody>
                    <a:bodyPr/>
                    <a:lstStyle/>
                    <a:p>
                      <a:pPr algn="ctr">
                        <a:spcBef>
                          <a:spcPts val="15"/>
                        </a:spcBef>
                      </a:pPr>
                      <a:r>
                        <a:rPr lang="en-US" sz="1200">
                          <a:effectLst/>
                        </a:rPr>
                        <a:t>Image Captioning Using Deep Learning</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ctr"/>
                </a:tc>
                <a:tc>
                  <a:txBody>
                    <a:bodyPr/>
                    <a:lstStyle/>
                    <a:p>
                      <a:pPr algn="ctr">
                        <a:spcBef>
                          <a:spcPts val="15"/>
                        </a:spcBef>
                      </a:pPr>
                      <a:r>
                        <a:rPr lang="en-US" sz="1200">
                          <a:effectLst/>
                        </a:rPr>
                        <a:t>C.S.Kanimozhiselvi,</a:t>
                      </a:r>
                      <a:endParaRPr lang="en-IN" sz="1200">
                        <a:effectLst/>
                      </a:endParaRPr>
                    </a:p>
                    <a:p>
                      <a:pPr algn="ctr">
                        <a:spcBef>
                          <a:spcPts val="15"/>
                        </a:spcBef>
                      </a:pPr>
                      <a:r>
                        <a:rPr lang="en-US" sz="1200">
                          <a:effectLst/>
                        </a:rPr>
                        <a:t>Karthika V,</a:t>
                      </a:r>
                      <a:endParaRPr lang="en-IN" sz="1200">
                        <a:effectLst/>
                      </a:endParaRPr>
                    </a:p>
                    <a:p>
                      <a:pPr algn="ctr">
                        <a:spcBef>
                          <a:spcPts val="15"/>
                        </a:spcBef>
                      </a:pPr>
                      <a:r>
                        <a:rPr lang="en-US" sz="1200">
                          <a:effectLst/>
                        </a:rPr>
                        <a:t>Kalaivani S P,</a:t>
                      </a:r>
                      <a:endParaRPr lang="en-IN" sz="1200">
                        <a:effectLst/>
                      </a:endParaRPr>
                    </a:p>
                    <a:p>
                      <a:pPr algn="ctr">
                        <a:spcBef>
                          <a:spcPts val="15"/>
                        </a:spcBef>
                      </a:pPr>
                      <a:r>
                        <a:rPr lang="en-US" sz="1200">
                          <a:effectLst/>
                        </a:rPr>
                        <a:t>Krithika S</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b"/>
                </a:tc>
                <a:tc>
                  <a:txBody>
                    <a:bodyPr/>
                    <a:lstStyle/>
                    <a:p>
                      <a:pPr algn="ctr">
                        <a:spcBef>
                          <a:spcPts val="15"/>
                        </a:spcBef>
                      </a:pPr>
                      <a:r>
                        <a:rPr lang="en-US" sz="1200">
                          <a:effectLst/>
                        </a:rPr>
                        <a:t>The methodology proposed in the IEEE research paper is a standard approach to image captioning using deep learning. It involves collecting a large dataset, preprocessing the data, designing a neural network architecture, training the model, evaluating its performance, and generating captions for new images.</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b"/>
                </a:tc>
                <a:extLst>
                  <a:ext uri="{0D108BD9-81ED-4DB2-BD59-A6C34878D82A}">
                    <a16:rowId xmlns:a16="http://schemas.microsoft.com/office/drawing/2014/main" val="2818513377"/>
                  </a:ext>
                </a:extLst>
              </a:tr>
              <a:tr h="1235738">
                <a:tc>
                  <a:txBody>
                    <a:bodyPr/>
                    <a:lstStyle/>
                    <a:p>
                      <a:pPr algn="ctr">
                        <a:spcBef>
                          <a:spcPts val="15"/>
                        </a:spcBef>
                      </a:pPr>
                      <a:r>
                        <a:rPr lang="en-US" sz="1200">
                          <a:effectLst/>
                        </a:rPr>
                        <a:t>2</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tc>
                <a:tc>
                  <a:txBody>
                    <a:bodyPr/>
                    <a:lstStyle/>
                    <a:p>
                      <a:pPr algn="ctr">
                        <a:spcBef>
                          <a:spcPts val="15"/>
                        </a:spcBef>
                      </a:pPr>
                      <a:r>
                        <a:rPr lang="en-US" sz="1200" dirty="0">
                          <a:effectLst/>
                        </a:rPr>
                        <a:t>Facilitated Deep Learning Models for Image Captioning</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ctr"/>
                </a:tc>
                <a:tc>
                  <a:txBody>
                    <a:bodyPr/>
                    <a:lstStyle/>
                    <a:p>
                      <a:pPr algn="ctr">
                        <a:spcBef>
                          <a:spcPts val="15"/>
                        </a:spcBef>
                      </a:pPr>
                      <a:r>
                        <a:rPr lang="en-US" sz="1200">
                          <a:effectLst/>
                        </a:rPr>
                        <a:t>Imtinan Azhar, Imad Afyouni, Ashraf Elnagar</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b"/>
                </a:tc>
                <a:tc>
                  <a:txBody>
                    <a:bodyPr/>
                    <a:lstStyle/>
                    <a:p>
                      <a:pPr algn="ctr">
                        <a:spcBef>
                          <a:spcPts val="15"/>
                        </a:spcBef>
                      </a:pPr>
                      <a:r>
                        <a:rPr lang="en-US" sz="1200">
                          <a:effectLst/>
                        </a:rPr>
                        <a:t>This approach utilizes the encoder-decoder framework, where the encoder network extracts image features, and the decoder network generates captions. The authors propose a novel mechanism that combines attention and gating mechanisms to improve the performance of the decoder network.</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b"/>
                </a:tc>
                <a:extLst>
                  <a:ext uri="{0D108BD9-81ED-4DB2-BD59-A6C34878D82A}">
                    <a16:rowId xmlns:a16="http://schemas.microsoft.com/office/drawing/2014/main" val="3084846863"/>
                  </a:ext>
                </a:extLst>
              </a:tr>
              <a:tr h="1100735">
                <a:tc>
                  <a:txBody>
                    <a:bodyPr/>
                    <a:lstStyle/>
                    <a:p>
                      <a:pPr algn="ctr">
                        <a:spcBef>
                          <a:spcPts val="15"/>
                        </a:spcBef>
                      </a:pPr>
                      <a:r>
                        <a:rPr lang="en-US" sz="1200">
                          <a:effectLst/>
                        </a:rPr>
                        <a:t>3</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tc>
                <a:tc>
                  <a:txBody>
                    <a:bodyPr/>
                    <a:lstStyle/>
                    <a:p>
                      <a:pPr algn="ctr">
                        <a:spcBef>
                          <a:spcPts val="15"/>
                        </a:spcBef>
                      </a:pPr>
                      <a:r>
                        <a:rPr lang="en-US" sz="1200" dirty="0">
                          <a:effectLst/>
                        </a:rPr>
                        <a:t>Text to Image Synthesis for Improved Image Captioning</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ctr"/>
                </a:tc>
                <a:tc>
                  <a:txBody>
                    <a:bodyPr/>
                    <a:lstStyle/>
                    <a:p>
                      <a:pPr algn="ctr">
                        <a:spcBef>
                          <a:spcPts val="15"/>
                        </a:spcBef>
                      </a:pPr>
                      <a:r>
                        <a:rPr lang="en-US" sz="1200">
                          <a:effectLst/>
                        </a:rPr>
                        <a:t>Md. Zakir Hossain, Ferdous Sohel, Mohd Fairuz Shiratuddin, Hamid Laga, Mohammed Bennamoun</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b"/>
                </a:tc>
                <a:tc>
                  <a:txBody>
                    <a:bodyPr/>
                    <a:lstStyle/>
                    <a:p>
                      <a:pPr algn="ctr">
                        <a:spcBef>
                          <a:spcPts val="15"/>
                        </a:spcBef>
                      </a:pPr>
                      <a:r>
                        <a:rPr lang="en-US" sz="1200">
                          <a:effectLst/>
                        </a:rPr>
                        <a:t>This method aims to improve the image captioning task by generating realistic images from textual descriptions using a conditional generative adversarial network (cGAN). The generated images are then used to train an image captioning model.</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b"/>
                </a:tc>
                <a:extLst>
                  <a:ext uri="{0D108BD9-81ED-4DB2-BD59-A6C34878D82A}">
                    <a16:rowId xmlns:a16="http://schemas.microsoft.com/office/drawing/2014/main" val="2311796079"/>
                  </a:ext>
                </a:extLst>
              </a:tr>
              <a:tr h="1235738">
                <a:tc>
                  <a:txBody>
                    <a:bodyPr/>
                    <a:lstStyle/>
                    <a:p>
                      <a:pPr algn="ctr">
                        <a:spcBef>
                          <a:spcPts val="15"/>
                        </a:spcBef>
                      </a:pPr>
                      <a:r>
                        <a:rPr lang="en-US" sz="1200">
                          <a:effectLst/>
                        </a:rPr>
                        <a:t>4</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tc>
                <a:tc>
                  <a:txBody>
                    <a:bodyPr/>
                    <a:lstStyle/>
                    <a:p>
                      <a:pPr algn="ctr">
                        <a:spcBef>
                          <a:spcPts val="15"/>
                        </a:spcBef>
                      </a:pPr>
                      <a:r>
                        <a:rPr lang="en-US" sz="1200" dirty="0">
                          <a:effectLst/>
                        </a:rPr>
                        <a:t>A Text-to-Image Generation Method Based on </a:t>
                      </a:r>
                      <a:r>
                        <a:rPr lang="en-US" sz="1200" dirty="0" err="1">
                          <a:effectLst/>
                        </a:rPr>
                        <a:t>Multiattention</a:t>
                      </a:r>
                      <a:r>
                        <a:rPr lang="en-US" sz="1200" dirty="0">
                          <a:effectLst/>
                        </a:rPr>
                        <a:t> Depth Residual Generation Adversarial Network</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ctr"/>
                </a:tc>
                <a:tc>
                  <a:txBody>
                    <a:bodyPr/>
                    <a:lstStyle/>
                    <a:p>
                      <a:pPr algn="ctr">
                        <a:spcBef>
                          <a:spcPts val="15"/>
                        </a:spcBef>
                      </a:pPr>
                      <a:r>
                        <a:rPr lang="en-US" sz="1200" dirty="0" err="1">
                          <a:effectLst/>
                        </a:rPr>
                        <a:t>Shuo</a:t>
                      </a:r>
                      <a:r>
                        <a:rPr lang="en-US" sz="1200" dirty="0">
                          <a:effectLst/>
                        </a:rPr>
                        <a:t> Yang, </a:t>
                      </a:r>
                      <a:r>
                        <a:rPr lang="en-US" sz="1200" dirty="0" err="1">
                          <a:effectLst/>
                        </a:rPr>
                        <a:t>Xiaojun</a:t>
                      </a:r>
                      <a:r>
                        <a:rPr lang="en-US" sz="1200" dirty="0">
                          <a:effectLst/>
                        </a:rPr>
                        <a:t> Bi, Jian Xiao, Jing Xia</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b"/>
                </a:tc>
                <a:tc>
                  <a:txBody>
                    <a:bodyPr/>
                    <a:lstStyle/>
                    <a:p>
                      <a:pPr algn="ctr">
                        <a:spcBef>
                          <a:spcPts val="15"/>
                        </a:spcBef>
                      </a:pPr>
                      <a:r>
                        <a:rPr lang="en-US" sz="1200">
                          <a:effectLst/>
                        </a:rPr>
                        <a:t>This approach combines the advantages of attention mechanisms and residual networks to generate high-quality images from textual descriptions. The proposed model consists of a generator network that generates images and a discriminator network that discriminates between real and generated images.</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b"/>
                </a:tc>
                <a:extLst>
                  <a:ext uri="{0D108BD9-81ED-4DB2-BD59-A6C34878D82A}">
                    <a16:rowId xmlns:a16="http://schemas.microsoft.com/office/drawing/2014/main" val="2226035584"/>
                  </a:ext>
                </a:extLst>
              </a:tr>
              <a:tr h="1235738">
                <a:tc>
                  <a:txBody>
                    <a:bodyPr/>
                    <a:lstStyle/>
                    <a:p>
                      <a:pPr algn="ctr">
                        <a:spcBef>
                          <a:spcPts val="15"/>
                        </a:spcBef>
                      </a:pPr>
                      <a:r>
                        <a:rPr lang="en-US" sz="1200" dirty="0">
                          <a:effectLst/>
                        </a:rPr>
                        <a:t>5</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tc>
                <a:tc>
                  <a:txBody>
                    <a:bodyPr/>
                    <a:lstStyle/>
                    <a:p>
                      <a:pPr algn="ctr">
                        <a:spcBef>
                          <a:spcPts val="15"/>
                        </a:spcBef>
                      </a:pPr>
                      <a:r>
                        <a:rPr lang="en-IN" sz="1200" dirty="0">
                          <a:effectLst/>
                        </a:rPr>
                        <a:t>Bottom-Up and Top-Down Attention for Image Captioning and Visual Question Answering</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ctr"/>
                </a:tc>
                <a:tc>
                  <a:txBody>
                    <a:bodyPr/>
                    <a:lstStyle/>
                    <a:p>
                      <a:pPr algn="ctr">
                        <a:spcBef>
                          <a:spcPts val="15"/>
                        </a:spcBef>
                      </a:pPr>
                      <a:r>
                        <a:rPr lang="en-IN" sz="1200">
                          <a:effectLst/>
                        </a:rPr>
                        <a:t>Peter Anderson et al</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b"/>
                </a:tc>
                <a:tc>
                  <a:txBody>
                    <a:bodyPr/>
                    <a:lstStyle/>
                    <a:p>
                      <a:pPr algn="ctr">
                        <a:spcBef>
                          <a:spcPts val="15"/>
                        </a:spcBef>
                      </a:pPr>
                      <a:r>
                        <a:rPr lang="en-US" sz="1200" dirty="0">
                          <a:effectLst/>
                        </a:rPr>
                        <a:t>This model utilizes a bottom-up attention mechanism that detects salient regions in the image and a top-down attention mechanism that generates captions by attending to these regions. The authors propose a unified framework for both image captioning and visual question answering tasks​.</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6388" marR="36388" marT="0" marB="0" anchor="b"/>
                </a:tc>
                <a:extLst>
                  <a:ext uri="{0D108BD9-81ED-4DB2-BD59-A6C34878D82A}">
                    <a16:rowId xmlns:a16="http://schemas.microsoft.com/office/drawing/2014/main" val="4089598088"/>
                  </a:ext>
                </a:extLst>
              </a:tr>
            </a:tbl>
          </a:graphicData>
        </a:graphic>
      </p:graphicFrame>
    </p:spTree>
    <p:extLst>
      <p:ext uri="{BB962C8B-B14F-4D97-AF65-F5344CB8AC3E}">
        <p14:creationId xmlns:p14="http://schemas.microsoft.com/office/powerpoint/2010/main" val="69308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374F-C5A7-293C-276D-C40BBB0B9E46}"/>
              </a:ext>
            </a:extLst>
          </p:cNvPr>
          <p:cNvSpPr>
            <a:spLocks noGrp="1"/>
          </p:cNvSpPr>
          <p:nvPr>
            <p:ph type="title"/>
          </p:nvPr>
        </p:nvSpPr>
        <p:spPr/>
        <p:txBody>
          <a:bodyPr/>
          <a:lstStyle/>
          <a:p>
            <a:r>
              <a:rPr lang="en-US" dirty="0"/>
              <a:t>FLOWCHART</a:t>
            </a:r>
            <a:endParaRPr lang="en-IN" dirty="0"/>
          </a:p>
        </p:txBody>
      </p:sp>
      <p:pic>
        <p:nvPicPr>
          <p:cNvPr id="3" name="Picture 2">
            <a:extLst>
              <a:ext uri="{FF2B5EF4-FFF2-40B4-BE49-F238E27FC236}">
                <a16:creationId xmlns:a16="http://schemas.microsoft.com/office/drawing/2014/main" id="{F3F8B75A-33F8-78B0-7ABF-0E1291A19B7E}"/>
              </a:ext>
            </a:extLst>
          </p:cNvPr>
          <p:cNvPicPr>
            <a:picLocks noChangeAspect="1"/>
          </p:cNvPicPr>
          <p:nvPr/>
        </p:nvPicPr>
        <p:blipFill>
          <a:blip r:embed="rId2"/>
          <a:stretch>
            <a:fillRect/>
          </a:stretch>
        </p:blipFill>
        <p:spPr>
          <a:xfrm>
            <a:off x="3849403" y="925964"/>
            <a:ext cx="3898934" cy="5589322"/>
          </a:xfrm>
          <a:prstGeom prst="rect">
            <a:avLst/>
          </a:prstGeom>
        </p:spPr>
      </p:pic>
    </p:spTree>
    <p:extLst>
      <p:ext uri="{BB962C8B-B14F-4D97-AF65-F5344CB8AC3E}">
        <p14:creationId xmlns:p14="http://schemas.microsoft.com/office/powerpoint/2010/main" val="186586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8229-1ED7-C378-1DEE-F7E293DEAEA1}"/>
              </a:ext>
            </a:extLst>
          </p:cNvPr>
          <p:cNvSpPr>
            <a:spLocks noGrp="1"/>
          </p:cNvSpPr>
          <p:nvPr>
            <p:ph type="title"/>
          </p:nvPr>
        </p:nvSpPr>
        <p:spPr>
          <a:xfrm>
            <a:off x="648458" y="484471"/>
            <a:ext cx="8596668" cy="1320800"/>
          </a:xfrm>
        </p:spPr>
        <p:txBody>
          <a:bodyPr/>
          <a:lstStyle/>
          <a:p>
            <a:r>
              <a:rPr lang="en-US" dirty="0">
                <a:solidFill>
                  <a:schemeClr val="accent2">
                    <a:lumMod val="50000"/>
                  </a:schemeClr>
                </a:solidFill>
              </a:rPr>
              <a:t>METHODOLOGY</a:t>
            </a:r>
            <a:endParaRPr lang="en-IN" dirty="0">
              <a:solidFill>
                <a:schemeClr val="accent2">
                  <a:lumMod val="50000"/>
                </a:schemeClr>
              </a:solidFill>
            </a:endParaRPr>
          </a:p>
        </p:txBody>
      </p:sp>
      <p:sp>
        <p:nvSpPr>
          <p:cNvPr id="4" name="TextBox 3">
            <a:extLst>
              <a:ext uri="{FF2B5EF4-FFF2-40B4-BE49-F238E27FC236}">
                <a16:creationId xmlns:a16="http://schemas.microsoft.com/office/drawing/2014/main" id="{ED52A76B-3A5D-BEB1-16C6-23313F44167E}"/>
              </a:ext>
            </a:extLst>
          </p:cNvPr>
          <p:cNvSpPr txBox="1"/>
          <p:nvPr/>
        </p:nvSpPr>
        <p:spPr>
          <a:xfrm>
            <a:off x="824964" y="1627307"/>
            <a:ext cx="9387038" cy="5232202"/>
          </a:xfrm>
          <a:prstGeom prst="rect">
            <a:avLst/>
          </a:prstGeom>
          <a:noFill/>
        </p:spPr>
        <p:txBody>
          <a:bodyPr wrap="square">
            <a:spAutoFit/>
          </a:bodyPr>
          <a:lstStyle/>
          <a:p>
            <a:r>
              <a:rPr lang="en-IN" sz="2800" dirty="0">
                <a:latin typeface="+mj-lt"/>
                <a:cs typeface="Times New Roman" panose="02020603050405020304" pitchFamily="18" charset="0"/>
              </a:rPr>
              <a:t>Image to text conversion</a:t>
            </a:r>
            <a:endParaRPr lang="en-IN" dirty="0">
              <a:latin typeface="+mj-lt"/>
            </a:endParaRPr>
          </a:p>
          <a:p>
            <a:endParaRPr lang="en-IN" dirty="0">
              <a:latin typeface="+mj-lt"/>
            </a:endParaRPr>
          </a:p>
          <a:p>
            <a:pPr marL="285750" indent="-285750">
              <a:buFont typeface="Arial" panose="020B0604020202020204" pitchFamily="34" charset="0"/>
              <a:buChar char="•"/>
            </a:pPr>
            <a:r>
              <a:rPr lang="en-IN" b="0" i="0" dirty="0">
                <a:solidFill>
                  <a:srgbClr val="292929"/>
                </a:solidFill>
                <a:effectLst/>
                <a:latin typeface="+mj-lt"/>
                <a:cs typeface="Times New Roman" panose="02020603050405020304" pitchFamily="18" charset="0"/>
              </a:rPr>
              <a:t>Image Captioning is the process of generating a textual description for given images. It has been a very important and fundamental task in the Deep Learning domain. Image captioning has a huge amount of application.</a:t>
            </a:r>
          </a:p>
          <a:p>
            <a:pPr marL="285750" indent="-285750">
              <a:buFont typeface="Arial" panose="020B0604020202020204" pitchFamily="34" charset="0"/>
              <a:buChar char="•"/>
            </a:pPr>
            <a:endParaRPr lang="en-IN" dirty="0">
              <a:solidFill>
                <a:srgbClr val="292929"/>
              </a:solidFill>
              <a:latin typeface="+mj-lt"/>
              <a:cs typeface="Times New Roman" panose="02020603050405020304" pitchFamily="18" charset="0"/>
            </a:endParaRPr>
          </a:p>
          <a:p>
            <a:pPr marL="285750" indent="-285750">
              <a:buFont typeface="Arial" panose="020B0604020202020204" pitchFamily="34" charset="0"/>
              <a:buChar char="•"/>
            </a:pPr>
            <a:r>
              <a:rPr lang="en-IN" b="0" i="0" dirty="0">
                <a:solidFill>
                  <a:srgbClr val="374151"/>
                </a:solidFill>
                <a:effectLst/>
                <a:latin typeface="+mj-lt"/>
                <a:cs typeface="Times New Roman" panose="02020603050405020304" pitchFamily="18" charset="0"/>
              </a:rPr>
              <a:t>This helps to improve accessibility for visually impaired individuals and also allows for easier understanding and organization of visual information. Image captioning can also be useful in a variety of applications such as image retrieval, content-based image search, and visual storytelling.</a:t>
            </a:r>
            <a:endParaRPr lang="en-IN" b="0" i="0" dirty="0">
              <a:solidFill>
                <a:srgbClr val="292929"/>
              </a:solidFill>
              <a:effectLst/>
              <a:latin typeface="+mj-lt"/>
              <a:cs typeface="Times New Roman" panose="02020603050405020304" pitchFamily="18" charset="0"/>
            </a:endParaRPr>
          </a:p>
          <a:p>
            <a:pPr marL="285750" indent="-285750">
              <a:buFont typeface="Arial" panose="020B0604020202020204" pitchFamily="34" charset="0"/>
              <a:buChar char="•"/>
            </a:pPr>
            <a:endParaRPr lang="en-IN" dirty="0">
              <a:solidFill>
                <a:srgbClr val="292929"/>
              </a:solidFill>
              <a:latin typeface="+mj-lt"/>
              <a:cs typeface="Times New Roman" panose="02020603050405020304" pitchFamily="18" charset="0"/>
            </a:endParaRPr>
          </a:p>
          <a:p>
            <a:pPr marL="285750" indent="-285750">
              <a:buFont typeface="Arial" panose="020B0604020202020204" pitchFamily="34" charset="0"/>
              <a:buChar char="•"/>
            </a:pPr>
            <a:r>
              <a:rPr lang="en-IN" b="0" i="0" dirty="0">
                <a:solidFill>
                  <a:srgbClr val="292929"/>
                </a:solidFill>
                <a:effectLst/>
                <a:latin typeface="+mj-lt"/>
                <a:cs typeface="Times New Roman" panose="02020603050405020304" pitchFamily="18" charset="0"/>
              </a:rPr>
              <a:t>The application which is considered in this project is to teach children by generating text from an image.</a:t>
            </a:r>
          </a:p>
          <a:p>
            <a:pPr marL="285750" indent="-285750">
              <a:buFont typeface="Arial" panose="020B0604020202020204" pitchFamily="34" charset="0"/>
              <a:buChar char="•"/>
            </a:pPr>
            <a:endParaRPr lang="en-IN" dirty="0">
              <a:solidFill>
                <a:srgbClr val="292929"/>
              </a:solidFill>
              <a:latin typeface="+mj-lt"/>
              <a:cs typeface="Times New Roman" panose="02020603050405020304" pitchFamily="18" charset="0"/>
            </a:endParaRPr>
          </a:p>
          <a:p>
            <a:pPr marL="285750" indent="-285750">
              <a:buFont typeface="Arial" panose="020B0604020202020204" pitchFamily="34" charset="0"/>
              <a:buChar char="•"/>
            </a:pPr>
            <a:r>
              <a:rPr lang="en-IN" b="0" i="0" dirty="0">
                <a:solidFill>
                  <a:srgbClr val="212121"/>
                </a:solidFill>
                <a:effectLst/>
                <a:latin typeface="+mj-lt"/>
                <a:cs typeface="Times New Roman" panose="02020603050405020304" pitchFamily="18" charset="0"/>
              </a:rPr>
              <a:t>The model architecture is build. Features are extracted from the image, and passed to the cross-attention layers of the Transformer-decoder.</a:t>
            </a:r>
            <a:r>
              <a:rPr lang="en-IN" dirty="0">
                <a:latin typeface="+mj-lt"/>
                <a:cs typeface="Times New Roman" panose="02020603050405020304" pitchFamily="18" charset="0"/>
              </a:rPr>
              <a:t>	</a:t>
            </a:r>
            <a:r>
              <a:rPr lang="en-IN" dirty="0"/>
              <a:t>				</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417277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2$: Meshed-Memory Transformer for Image Captioning – arXiv Vanity">
            <a:extLst>
              <a:ext uri="{FF2B5EF4-FFF2-40B4-BE49-F238E27FC236}">
                <a16:creationId xmlns:a16="http://schemas.microsoft.com/office/drawing/2014/main" id="{8A133E87-DC73-359D-0290-17067499D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955" y="1577240"/>
            <a:ext cx="4029507" cy="30236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87EC36-E07E-F2F0-37A0-1DB510A2AB0D}"/>
              </a:ext>
            </a:extLst>
          </p:cNvPr>
          <p:cNvSpPr txBox="1"/>
          <p:nvPr/>
        </p:nvSpPr>
        <p:spPr>
          <a:xfrm>
            <a:off x="4937760" y="1738554"/>
            <a:ext cx="6258828" cy="4893647"/>
          </a:xfrm>
          <a:prstGeom prst="rect">
            <a:avLst/>
          </a:prstGeom>
          <a:noFill/>
        </p:spPr>
        <p:txBody>
          <a:bodyPr wrap="square">
            <a:spAutoFit/>
          </a:bodyPr>
          <a:lstStyle/>
          <a:p>
            <a:pPr marL="285750" indent="-285750">
              <a:buFont typeface="Arial" panose="020B0604020202020204" pitchFamily="34" charset="0"/>
              <a:buChar char="•"/>
            </a:pPr>
            <a:r>
              <a:rPr lang="en-IN" sz="1400" dirty="0"/>
              <a:t>The encoder-decoder model is a common approach for image captioning, which uses a combination of a convolutional neural network (CNN) as the encoder and a recurrent neural network (RNN) as the decoder. Here's how the model works: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Encoder: The input image is fed into a CNN, which extracts a feature vector that captures the visual content of the image. The output of the CNN is a fixed-length feature vector.</a:t>
            </a:r>
          </a:p>
          <a:p>
            <a:pPr marL="285750" indent="-285750">
              <a:buFont typeface="Arial" panose="020B0604020202020204" pitchFamily="34" charset="0"/>
              <a:buChar char="•"/>
            </a:pPr>
            <a:r>
              <a:rPr lang="en-IN" sz="1400" dirty="0"/>
              <a:t>Decoder: The feature vector from the CNN is then fed into an RNN, which generates a sequence of words to form the caption. At each time step, the RNN takes as input the previous word in the sequence and a hidden state vector that captures the context of the previous words. The RNN then generates a probability distribution over the vocabulary of possible next words, and samples the next word from this distribution.</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Training: During training, the model is fed pairs of images and corresponding captions. The encoder-decoder model is trained to minimize the difference between the predicted caption and the ground-truth caption for each image. This is typically done using a loss function such as cross-entropy loss.</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B2BE771A-2FCB-A27F-3A1B-ECA7412845B0}"/>
              </a:ext>
            </a:extLst>
          </p:cNvPr>
          <p:cNvSpPr txBox="1"/>
          <p:nvPr/>
        </p:nvSpPr>
        <p:spPr>
          <a:xfrm>
            <a:off x="1220002" y="715296"/>
            <a:ext cx="6097604" cy="584775"/>
          </a:xfrm>
          <a:prstGeom prst="rect">
            <a:avLst/>
          </a:prstGeom>
          <a:noFill/>
        </p:spPr>
        <p:txBody>
          <a:bodyPr wrap="square">
            <a:spAutoFit/>
          </a:bodyPr>
          <a:lstStyle/>
          <a:p>
            <a:r>
              <a:rPr lang="en-US" sz="3200" dirty="0">
                <a:solidFill>
                  <a:schemeClr val="accent1"/>
                </a:solidFill>
              </a:rPr>
              <a:t>Working</a:t>
            </a:r>
            <a:endParaRPr lang="en-IN" sz="3200" dirty="0">
              <a:solidFill>
                <a:schemeClr val="accent1"/>
              </a:solidFill>
            </a:endParaRPr>
          </a:p>
        </p:txBody>
      </p:sp>
    </p:spTree>
    <p:extLst>
      <p:ext uri="{BB962C8B-B14F-4D97-AF65-F5344CB8AC3E}">
        <p14:creationId xmlns:p14="http://schemas.microsoft.com/office/powerpoint/2010/main" val="70624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9C95-C2F5-D123-26D5-C28941FC3A79}"/>
              </a:ext>
            </a:extLst>
          </p:cNvPr>
          <p:cNvSpPr>
            <a:spLocks noGrp="1"/>
          </p:cNvSpPr>
          <p:nvPr>
            <p:ph type="title"/>
          </p:nvPr>
        </p:nvSpPr>
        <p:spPr>
          <a:xfrm>
            <a:off x="644893" y="587141"/>
            <a:ext cx="8629109" cy="1270535"/>
          </a:xfrm>
        </p:spPr>
        <p:txBody>
          <a:bodyPr>
            <a:normAutofit fontScale="90000"/>
          </a:bodyPr>
          <a:lstStyle/>
          <a:p>
            <a:pPr algn="l"/>
            <a:br>
              <a:rPr lang="en-US" sz="2700" dirty="0">
                <a:solidFill>
                  <a:schemeClr val="tx1"/>
                </a:solidFill>
              </a:rPr>
            </a:br>
            <a:br>
              <a:rPr lang="en-US" sz="2700" dirty="0">
                <a:solidFill>
                  <a:schemeClr val="tx1"/>
                </a:solidFill>
              </a:rPr>
            </a:br>
            <a:r>
              <a:rPr lang="en-US" sz="2700" dirty="0">
                <a:solidFill>
                  <a:schemeClr val="tx1"/>
                </a:solidFill>
              </a:rPr>
              <a:t>Text to image translation</a:t>
            </a:r>
            <a:br>
              <a:rPr lang="en-US" dirty="0"/>
            </a:br>
            <a:br>
              <a:rPr lang="en-US" dirty="0"/>
            </a:br>
            <a:r>
              <a:rPr lang="en-IN" sz="2000" b="0" i="0" dirty="0">
                <a:solidFill>
                  <a:srgbClr val="212121"/>
                </a:solidFill>
                <a:effectLst/>
                <a:latin typeface="Roboto" panose="02000000000000000000" pitchFamily="2" charset="0"/>
              </a:rPr>
              <a:t>The text description affects the quality of the image, so be as specific as possible. Explicitly mentioning the name of an artist, the art styles, or art mediums such as acrylic painting and oil painting helps to create the images you are looking for.</a:t>
            </a:r>
            <a:br>
              <a:rPr lang="en-IN" sz="2000" b="0" i="0" dirty="0">
                <a:solidFill>
                  <a:srgbClr val="212121"/>
                </a:solidFill>
                <a:effectLst/>
                <a:latin typeface="Roboto" panose="02000000000000000000" pitchFamily="2" charset="0"/>
              </a:rPr>
            </a:br>
            <a:br>
              <a:rPr lang="en-US" sz="2000" dirty="0"/>
            </a:br>
            <a:r>
              <a:rPr lang="en-IN" sz="2000" b="0" i="0" dirty="0">
                <a:solidFill>
                  <a:srgbClr val="212121"/>
                </a:solidFill>
                <a:effectLst/>
                <a:latin typeface="Roboto" panose="02000000000000000000" pitchFamily="2" charset="0"/>
              </a:rPr>
              <a:t>Stable diffusion is an open source text-to-image deep learning model by stability.ai. In this project, we will discuss about how to use the </a:t>
            </a:r>
            <a:r>
              <a:rPr lang="en-IN" sz="2000" b="0" i="0" dirty="0" err="1">
                <a:solidFill>
                  <a:srgbClr val="212121"/>
                </a:solidFill>
                <a:effectLst/>
                <a:latin typeface="Roboto" panose="02000000000000000000" pitchFamily="2" charset="0"/>
              </a:rPr>
              <a:t>KerasCV's</a:t>
            </a:r>
            <a:r>
              <a:rPr lang="en-IN" sz="2000" b="0" i="0" dirty="0">
                <a:solidFill>
                  <a:srgbClr val="212121"/>
                </a:solidFill>
                <a:effectLst/>
                <a:latin typeface="Roboto" panose="02000000000000000000" pitchFamily="2" charset="0"/>
              </a:rPr>
              <a:t> implementation of stable diffusion to generate beautiful images based on text descriptions. </a:t>
            </a:r>
            <a:br>
              <a:rPr lang="en-IN" sz="2000" b="0" i="0" dirty="0">
                <a:solidFill>
                  <a:srgbClr val="212121"/>
                </a:solidFill>
                <a:effectLst/>
                <a:latin typeface="Roboto" panose="02000000000000000000" pitchFamily="2" charset="0"/>
              </a:rPr>
            </a:br>
            <a:br>
              <a:rPr lang="en-IN" sz="2000" b="0" i="0" dirty="0">
                <a:solidFill>
                  <a:srgbClr val="212121"/>
                </a:solidFill>
                <a:effectLst/>
                <a:latin typeface="Roboto" panose="02000000000000000000" pitchFamily="2" charset="0"/>
              </a:rPr>
            </a:br>
            <a:r>
              <a:rPr lang="en-IN" sz="2000" b="0" i="0" dirty="0">
                <a:solidFill>
                  <a:srgbClr val="212529"/>
                </a:solidFill>
                <a:effectLst/>
                <a:latin typeface="Open Sans" panose="020B0606030504020204" pitchFamily="34" charset="0"/>
              </a:rPr>
              <a:t>Stable Diffusion consists of three parts:</a:t>
            </a:r>
            <a:br>
              <a:rPr lang="en-IN" sz="2000" b="0" i="0" dirty="0">
                <a:solidFill>
                  <a:srgbClr val="212529"/>
                </a:solidFill>
                <a:effectLst/>
                <a:latin typeface="Open Sans" panose="020B0606030504020204" pitchFamily="34" charset="0"/>
              </a:rPr>
            </a:br>
            <a:r>
              <a:rPr lang="en-IN" sz="2000" b="0" i="0" dirty="0">
                <a:solidFill>
                  <a:srgbClr val="212529"/>
                </a:solidFill>
                <a:effectLst/>
                <a:latin typeface="Open Sans" panose="020B0606030504020204" pitchFamily="34" charset="0"/>
              </a:rPr>
              <a:t>A text encoder, which turns your prompt into a latent vector.</a:t>
            </a:r>
            <a:br>
              <a:rPr lang="en-IN" sz="2000" b="0" i="0" dirty="0">
                <a:solidFill>
                  <a:srgbClr val="212529"/>
                </a:solidFill>
                <a:effectLst/>
                <a:latin typeface="Open Sans" panose="020B0606030504020204" pitchFamily="34" charset="0"/>
              </a:rPr>
            </a:br>
            <a:r>
              <a:rPr lang="en-IN" sz="2000" b="0" i="0" dirty="0">
                <a:solidFill>
                  <a:srgbClr val="212529"/>
                </a:solidFill>
                <a:effectLst/>
                <a:latin typeface="Open Sans" panose="020B0606030504020204" pitchFamily="34" charset="0"/>
              </a:rPr>
              <a:t>A diffusion model, which repeatedly "denoises" a 64x64 latent image patch.</a:t>
            </a:r>
            <a:br>
              <a:rPr lang="en-IN" sz="2000" b="0" i="0" dirty="0">
                <a:solidFill>
                  <a:srgbClr val="212529"/>
                </a:solidFill>
                <a:effectLst/>
                <a:latin typeface="Open Sans" panose="020B0606030504020204" pitchFamily="34" charset="0"/>
              </a:rPr>
            </a:br>
            <a:r>
              <a:rPr lang="en-IN" sz="2000" b="0" i="0" dirty="0">
                <a:solidFill>
                  <a:srgbClr val="212529"/>
                </a:solidFill>
                <a:effectLst/>
                <a:latin typeface="Open Sans" panose="020B0606030504020204" pitchFamily="34" charset="0"/>
              </a:rPr>
              <a:t>A decoder, which turns the final 64x64 latent patch into a higher-resolution 512x512 image.</a:t>
            </a:r>
            <a:br>
              <a:rPr lang="en-IN" sz="2000" b="0" i="0" dirty="0">
                <a:solidFill>
                  <a:srgbClr val="212529"/>
                </a:solidFill>
                <a:effectLst/>
                <a:latin typeface="Open Sans" panose="020B0606030504020204" pitchFamily="34" charset="0"/>
              </a:rPr>
            </a:br>
            <a:endParaRPr lang="en-IN" sz="2000" dirty="0"/>
          </a:p>
        </p:txBody>
      </p:sp>
    </p:spTree>
    <p:extLst>
      <p:ext uri="{BB962C8B-B14F-4D97-AF65-F5344CB8AC3E}">
        <p14:creationId xmlns:p14="http://schemas.microsoft.com/office/powerpoint/2010/main" val="1403015999"/>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1618</TotalTime>
  <Words>1771</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Open Sans</vt:lpstr>
      <vt:lpstr>Roboto</vt:lpstr>
      <vt:lpstr>Söhne</vt:lpstr>
      <vt:lpstr>Times New Roman</vt:lpstr>
      <vt:lpstr>Trebuchet MS</vt:lpstr>
      <vt:lpstr>Wingdings 3</vt:lpstr>
      <vt:lpstr>Facet</vt:lpstr>
      <vt:lpstr>TOPIC: A visual based method for teaching the children using Deep Learning Guided by:  Prof. Ram Mohana Reddy Guddeti   </vt:lpstr>
      <vt:lpstr>INTRODUCTION</vt:lpstr>
      <vt:lpstr>PROBLEM STATEMENT  This project focus on teaching the young children alphabets, sentences and visual analysis of a particular image using deep learning models such as stable diffusion model and Encoder-Decoder model.</vt:lpstr>
      <vt:lpstr>PowerPoint Presentation</vt:lpstr>
      <vt:lpstr>LITERATURE SURVEY</vt:lpstr>
      <vt:lpstr>FLOWCHART</vt:lpstr>
      <vt:lpstr>METHODOLOGY</vt:lpstr>
      <vt:lpstr>PowerPoint Presentation</vt:lpstr>
      <vt:lpstr>  Text to image translation  The text description affects the quality of the image, so be as specific as possible. Explicitly mentioning the name of an artist, the art styles, or art mediums such as acrylic painting and oil painting helps to create the images you are looking for.  Stable diffusion is an open source text-to-image deep learning model by stability.ai. In this project, we will discuss about how to use the KerasCV's implementation of stable diffusion to generate beautiful images based on text descriptions.   Stable Diffusion consists of three parts: A text encoder, which turns your prompt into a latent vector. A diffusion model, which repeatedly "denoises" a 64x64 latent image patch. A decoder, which turns the final 64x64 latent patch into a higher-resolution 512x512 image. </vt:lpstr>
      <vt:lpstr>PowerPoint Presentation</vt:lpstr>
      <vt:lpstr>RESULTS</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VISUAL QUESTION ANSWERING SYSTEM</dc:title>
  <dc:creator>Sanjana</dc:creator>
  <cp:lastModifiedBy>N Sanjana Shree</cp:lastModifiedBy>
  <cp:revision>26</cp:revision>
  <dcterms:created xsi:type="dcterms:W3CDTF">2022-09-02T16:42:12Z</dcterms:created>
  <dcterms:modified xsi:type="dcterms:W3CDTF">2023-04-20T06:50:35Z</dcterms:modified>
</cp:coreProperties>
</file>