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Roboto Light"/>
      <p:regular r:id="rId26"/>
      <p:bold r:id="rId27"/>
      <p:italic r:id="rId28"/>
      <p:boldItalic r:id="rId29"/>
    </p:embeddedFont>
    <p:embeddedFont>
      <p:font typeface="Work Sans Regular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Light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RobotoLight-italic.fntdata"/><Relationship Id="rId27" Type="http://schemas.openxmlformats.org/officeDocument/2006/relationships/font" Target="fonts/Roboto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WorkSansRegular-bold.fntdata"/><Relationship Id="rId30" Type="http://schemas.openxmlformats.org/officeDocument/2006/relationships/font" Target="fonts/WorkSansRegular-regular.fntdata"/><Relationship Id="rId11" Type="http://schemas.openxmlformats.org/officeDocument/2006/relationships/slide" Target="slides/slide6.xml"/><Relationship Id="rId33" Type="http://schemas.openxmlformats.org/officeDocument/2006/relationships/font" Target="fonts/WorkSansRegular-boldItalic.fntdata"/><Relationship Id="rId10" Type="http://schemas.openxmlformats.org/officeDocument/2006/relationships/slide" Target="slides/slide5.xml"/><Relationship Id="rId32" Type="http://schemas.openxmlformats.org/officeDocument/2006/relationships/font" Target="fonts/WorkSansRegula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71c722f4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71c722f4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71c722f4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d71c722f4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71c722f4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71c722f4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71c722f4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71c722f4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71c722f40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71c722f4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71c722f40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d71c722f40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71c722f40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71c722f40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71ee3948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71ee3948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71ee3948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71ee3948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71c722f4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71c722f4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71c722f4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71c722f4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76527186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76527186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71c722f4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71c722f4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71c722f4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71c722f4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71c722f4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71c722f4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783975" y="3428313"/>
            <a:ext cx="263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By: NEVILLE AGNEL SANTAMARIA</a:t>
            </a:r>
            <a:endParaRPr sz="1200">
              <a:solidFill>
                <a:schemeClr val="dk1"/>
              </a:solidFill>
              <a:latin typeface="Work Sans Regular"/>
              <a:ea typeface="Work Sans Regular"/>
              <a:cs typeface="Work Sans Regular"/>
              <a:sym typeface="Work Sans Regular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584050" y="1146000"/>
            <a:ext cx="5711400" cy="646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EXPLORATORY DATA ANALYSIS</a:t>
            </a:r>
            <a:endParaRPr sz="3000"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4038" y="2366425"/>
            <a:ext cx="2078550" cy="14728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3783963" y="2048875"/>
            <a:ext cx="39426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990000"/>
                </a:solidFill>
                <a:latin typeface="Roboto Light"/>
                <a:ea typeface="Roboto Light"/>
                <a:cs typeface="Roboto Light"/>
                <a:sym typeface="Roboto Light"/>
              </a:rPr>
              <a:t>U.S. TRENDING</a:t>
            </a:r>
            <a:endParaRPr sz="4000">
              <a:solidFill>
                <a:srgbClr val="99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990000"/>
                </a:solidFill>
                <a:latin typeface="Roboto Light"/>
                <a:ea typeface="Roboto Light"/>
                <a:cs typeface="Roboto Light"/>
                <a:sym typeface="Roboto Light"/>
              </a:rPr>
              <a:t>VIDEOS</a:t>
            </a:r>
            <a:endParaRPr sz="4000">
              <a:solidFill>
                <a:srgbClr val="99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783975" y="3721238"/>
            <a:ext cx="225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34343"/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INSAID COHORT JAN 2021 </a:t>
            </a:r>
            <a:r>
              <a:rPr lang="en-GB" sz="1000">
                <a:solidFill>
                  <a:srgbClr val="434343"/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BATCH</a:t>
            </a:r>
            <a:endParaRPr sz="1000">
              <a:solidFill>
                <a:srgbClr val="434343"/>
              </a:solidFill>
              <a:latin typeface="Work Sans Regular"/>
              <a:ea typeface="Work Sans Regular"/>
              <a:cs typeface="Work Sans Regular"/>
              <a:sym typeface="Work Sans Regular"/>
            </a:endParaRPr>
          </a:p>
        </p:txBody>
      </p:sp>
      <p:cxnSp>
        <p:nvCxnSpPr>
          <p:cNvPr id="59" name="Google Shape;59;p13"/>
          <p:cNvCxnSpPr/>
          <p:nvPr/>
        </p:nvCxnSpPr>
        <p:spPr>
          <a:xfrm>
            <a:off x="3859350" y="3428325"/>
            <a:ext cx="3498300" cy="7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/>
        </p:nvSpPr>
        <p:spPr>
          <a:xfrm>
            <a:off x="7782300" y="4835700"/>
            <a:ext cx="140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9999"/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Neville Agnel Santamaria</a:t>
            </a:r>
            <a:endParaRPr sz="800">
              <a:solidFill>
                <a:srgbClr val="999999"/>
              </a:solidFill>
              <a:latin typeface="Work Sans Regular"/>
              <a:ea typeface="Work Sans Regular"/>
              <a:cs typeface="Work Sans Regular"/>
              <a:sym typeface="Work Sans Regular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941800" y="150950"/>
            <a:ext cx="3736500" cy="492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TOP 10 TRENDING CHANNELS</a:t>
            </a:r>
            <a:endParaRPr b="1" sz="2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49" y="150949"/>
            <a:ext cx="695164" cy="4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6425" y="775125"/>
            <a:ext cx="5586253" cy="419515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/>
        </p:nvSpPr>
        <p:spPr>
          <a:xfrm>
            <a:off x="7782300" y="4835700"/>
            <a:ext cx="140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9999"/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Neville Agnel Santamaria</a:t>
            </a:r>
            <a:endParaRPr sz="800">
              <a:solidFill>
                <a:srgbClr val="999999"/>
              </a:solidFill>
              <a:latin typeface="Work Sans Regular"/>
              <a:ea typeface="Work Sans Regular"/>
              <a:cs typeface="Work Sans Regular"/>
              <a:sym typeface="Work Sans Regular"/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941800" y="150950"/>
            <a:ext cx="6527100" cy="492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TOP 10 TRENDING VIDEOS FROM THE TRENDING LIST</a:t>
            </a:r>
            <a:endParaRPr b="1" sz="2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49" y="150949"/>
            <a:ext cx="695164" cy="4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1800" y="795950"/>
            <a:ext cx="6627758" cy="4195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/>
        </p:nvSpPr>
        <p:spPr>
          <a:xfrm>
            <a:off x="7782300" y="4835700"/>
            <a:ext cx="140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9999"/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Neville Agnel Santamaria</a:t>
            </a:r>
            <a:endParaRPr sz="800">
              <a:solidFill>
                <a:srgbClr val="999999"/>
              </a:solidFill>
              <a:latin typeface="Work Sans Regular"/>
              <a:ea typeface="Work Sans Regular"/>
              <a:cs typeface="Work Sans Regular"/>
              <a:sym typeface="Work Sans Regular"/>
            </a:endParaRPr>
          </a:p>
        </p:txBody>
      </p:sp>
      <p:sp>
        <p:nvSpPr>
          <p:cNvPr id="153" name="Google Shape;153;p24"/>
          <p:cNvSpPr txBox="1"/>
          <p:nvPr/>
        </p:nvSpPr>
        <p:spPr>
          <a:xfrm>
            <a:off x="941800" y="150950"/>
            <a:ext cx="4382100" cy="492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LIKE vs VIEWS</a:t>
            </a:r>
            <a:r>
              <a:rPr lang="en-GB" sz="20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b="1" lang="en-GB" sz="2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&amp;</a:t>
            </a:r>
            <a:r>
              <a:rPr lang="en-GB" sz="20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b="1" lang="en-GB" sz="2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DISLIKES vs VIEWS</a:t>
            </a:r>
            <a:endParaRPr b="1" sz="2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49" y="150949"/>
            <a:ext cx="695164" cy="4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1800" y="775125"/>
            <a:ext cx="6343886" cy="419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/>
        </p:nvSpPr>
        <p:spPr>
          <a:xfrm>
            <a:off x="7782300" y="4835700"/>
            <a:ext cx="140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9999"/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Neville Agnel Santamaria</a:t>
            </a:r>
            <a:endParaRPr sz="800">
              <a:solidFill>
                <a:srgbClr val="999999"/>
              </a:solidFill>
              <a:latin typeface="Work Sans Regular"/>
              <a:ea typeface="Work Sans Regular"/>
              <a:cs typeface="Work Sans Regular"/>
              <a:sym typeface="Work Sans Regular"/>
            </a:endParaRPr>
          </a:p>
        </p:txBody>
      </p:sp>
      <p:sp>
        <p:nvSpPr>
          <p:cNvPr id="161" name="Google Shape;161;p25"/>
          <p:cNvSpPr txBox="1"/>
          <p:nvPr/>
        </p:nvSpPr>
        <p:spPr>
          <a:xfrm>
            <a:off x="941800" y="150950"/>
            <a:ext cx="4222500" cy="492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MOST OF THE VIDEOS PUBLISHED</a:t>
            </a:r>
            <a:endParaRPr b="1" sz="2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49" y="150949"/>
            <a:ext cx="695164" cy="4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1800" y="795950"/>
            <a:ext cx="6303231" cy="419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/>
        </p:nvSpPr>
        <p:spPr>
          <a:xfrm>
            <a:off x="7782300" y="4835700"/>
            <a:ext cx="140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9999"/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Neville Agnel Santamaria</a:t>
            </a:r>
            <a:endParaRPr sz="800">
              <a:solidFill>
                <a:srgbClr val="999999"/>
              </a:solidFill>
              <a:latin typeface="Work Sans Regular"/>
              <a:ea typeface="Work Sans Regular"/>
              <a:cs typeface="Work Sans Regular"/>
              <a:sym typeface="Work Sans Regular"/>
            </a:endParaRPr>
          </a:p>
        </p:txBody>
      </p:sp>
      <p:sp>
        <p:nvSpPr>
          <p:cNvPr id="169" name="Google Shape;169;p26"/>
          <p:cNvSpPr txBox="1"/>
          <p:nvPr/>
        </p:nvSpPr>
        <p:spPr>
          <a:xfrm>
            <a:off x="941800" y="150950"/>
            <a:ext cx="5395500" cy="492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WAITING TIME FOR A VIDEO TO BE TRENDED</a:t>
            </a:r>
            <a:endParaRPr b="1" sz="2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49" y="150949"/>
            <a:ext cx="695164" cy="4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1800" y="747375"/>
            <a:ext cx="6186994" cy="419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/>
        </p:nvSpPr>
        <p:spPr>
          <a:xfrm>
            <a:off x="7782300" y="4835700"/>
            <a:ext cx="140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9999"/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Neville Agnel Santamaria</a:t>
            </a:r>
            <a:endParaRPr sz="800">
              <a:solidFill>
                <a:srgbClr val="999999"/>
              </a:solidFill>
              <a:latin typeface="Work Sans Regular"/>
              <a:ea typeface="Work Sans Regular"/>
              <a:cs typeface="Work Sans Regular"/>
              <a:sym typeface="Work Sans Regular"/>
            </a:endParaRPr>
          </a:p>
        </p:txBody>
      </p:sp>
      <p:sp>
        <p:nvSpPr>
          <p:cNvPr id="177" name="Google Shape;177;p27"/>
          <p:cNvSpPr txBox="1"/>
          <p:nvPr/>
        </p:nvSpPr>
        <p:spPr>
          <a:xfrm>
            <a:off x="941800" y="150950"/>
            <a:ext cx="1439100" cy="492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SUMMARY</a:t>
            </a:r>
            <a:endParaRPr b="1" sz="2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49" y="150949"/>
            <a:ext cx="695164" cy="4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7"/>
          <p:cNvSpPr txBox="1"/>
          <p:nvPr/>
        </p:nvSpPr>
        <p:spPr>
          <a:xfrm>
            <a:off x="941800" y="2417125"/>
            <a:ext cx="4956000" cy="4002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Work Sans Regular"/>
              <a:buChar char="●"/>
            </a:pPr>
            <a:r>
              <a:rPr lang="en-GB">
                <a:latin typeface="Work Sans Regular"/>
                <a:ea typeface="Work Sans Regular"/>
                <a:cs typeface="Work Sans Regular"/>
                <a:sym typeface="Work Sans Regular"/>
              </a:rPr>
              <a:t>Most of the videos were uploaded during weekdays.</a:t>
            </a:r>
            <a:endParaRPr>
              <a:latin typeface="Work Sans Regular"/>
              <a:ea typeface="Work Sans Regular"/>
              <a:cs typeface="Work Sans Regular"/>
              <a:sym typeface="Work Sans Regular"/>
            </a:endParaRPr>
          </a:p>
        </p:txBody>
      </p:sp>
      <p:sp>
        <p:nvSpPr>
          <p:cNvPr id="180" name="Google Shape;180;p27"/>
          <p:cNvSpPr txBox="1"/>
          <p:nvPr/>
        </p:nvSpPr>
        <p:spPr>
          <a:xfrm>
            <a:off x="941800" y="2889450"/>
            <a:ext cx="4956000" cy="4002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Work Sans Regular"/>
              <a:buChar char="●"/>
            </a:pPr>
            <a:r>
              <a:rPr lang="en-GB">
                <a:latin typeface="Work Sans Regular"/>
                <a:ea typeface="Work Sans Regular"/>
                <a:cs typeface="Work Sans Regular"/>
                <a:sym typeface="Work Sans Regular"/>
              </a:rPr>
              <a:t>Waiting time for a video to get trended is 10 days.</a:t>
            </a:r>
            <a:endParaRPr>
              <a:latin typeface="Work Sans Regular"/>
              <a:ea typeface="Work Sans Regular"/>
              <a:cs typeface="Work Sans Regular"/>
              <a:sym typeface="Work Sans Regular"/>
            </a:endParaRPr>
          </a:p>
        </p:txBody>
      </p:sp>
      <p:sp>
        <p:nvSpPr>
          <p:cNvPr id="181" name="Google Shape;181;p27"/>
          <p:cNvSpPr txBox="1"/>
          <p:nvPr/>
        </p:nvSpPr>
        <p:spPr>
          <a:xfrm>
            <a:off x="941800" y="1027288"/>
            <a:ext cx="4956000" cy="6156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Work Sans Regular"/>
              <a:buChar char="●"/>
            </a:pPr>
            <a:r>
              <a:rPr lang="en-GB">
                <a:latin typeface="Work Sans Regular"/>
                <a:ea typeface="Work Sans Regular"/>
                <a:cs typeface="Work Sans Regular"/>
                <a:sym typeface="Work Sans Regular"/>
              </a:rPr>
              <a:t>Most of the videos were published in the between 1st and 10th of the month.</a:t>
            </a:r>
            <a:endParaRPr>
              <a:latin typeface="Work Sans Regular"/>
              <a:ea typeface="Work Sans Regular"/>
              <a:cs typeface="Work Sans Regular"/>
              <a:sym typeface="Work Sans Regular"/>
            </a:endParaRPr>
          </a:p>
        </p:txBody>
      </p:sp>
      <p:sp>
        <p:nvSpPr>
          <p:cNvPr id="182" name="Google Shape;182;p27"/>
          <p:cNvSpPr txBox="1"/>
          <p:nvPr/>
        </p:nvSpPr>
        <p:spPr>
          <a:xfrm>
            <a:off x="941800" y="4049500"/>
            <a:ext cx="4956000" cy="6156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Work Sans Regular"/>
              <a:buChar char="●"/>
            </a:pPr>
            <a:r>
              <a:rPr lang="en-GB">
                <a:latin typeface="Work Sans Regular"/>
                <a:ea typeface="Work Sans Regular"/>
                <a:cs typeface="Work Sans Regular"/>
                <a:sym typeface="Work Sans Regular"/>
              </a:rPr>
              <a:t>Entertainment followed by Music categories holds the highest number of trending videos.</a:t>
            </a:r>
            <a:endParaRPr>
              <a:latin typeface="Work Sans Regular"/>
              <a:ea typeface="Work Sans Regular"/>
              <a:cs typeface="Work Sans Regular"/>
              <a:sym typeface="Work Sans Regular"/>
            </a:endParaRPr>
          </a:p>
        </p:txBody>
      </p:sp>
      <p:sp>
        <p:nvSpPr>
          <p:cNvPr id="183" name="Google Shape;183;p27"/>
          <p:cNvSpPr txBox="1"/>
          <p:nvPr/>
        </p:nvSpPr>
        <p:spPr>
          <a:xfrm>
            <a:off x="941800" y="3361775"/>
            <a:ext cx="4956000" cy="6156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Work Sans Regular"/>
              <a:buChar char="●"/>
            </a:pPr>
            <a:r>
              <a:rPr lang="en-GB">
                <a:latin typeface="Work Sans Regular"/>
                <a:ea typeface="Work Sans Regular"/>
                <a:cs typeface="Work Sans Regular"/>
                <a:sym typeface="Work Sans Regular"/>
              </a:rPr>
              <a:t>Views, Likes &amp; Comments are the key factors in-order to get the video trended.</a:t>
            </a:r>
            <a:endParaRPr>
              <a:latin typeface="Work Sans Regular"/>
              <a:ea typeface="Work Sans Regular"/>
              <a:cs typeface="Work Sans Regular"/>
              <a:sym typeface="Work Sans Regular"/>
            </a:endParaRPr>
          </a:p>
        </p:txBody>
      </p:sp>
      <p:sp>
        <p:nvSpPr>
          <p:cNvPr id="184" name="Google Shape;184;p27"/>
          <p:cNvSpPr txBox="1"/>
          <p:nvPr/>
        </p:nvSpPr>
        <p:spPr>
          <a:xfrm>
            <a:off x="941800" y="1729400"/>
            <a:ext cx="4956000" cy="6156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Work Sans Regular"/>
              <a:buChar char="●"/>
            </a:pPr>
            <a:r>
              <a:rPr lang="en-GB">
                <a:latin typeface="Work Sans Regular"/>
                <a:ea typeface="Work Sans Regular"/>
                <a:cs typeface="Work Sans Regular"/>
                <a:sym typeface="Work Sans Regular"/>
              </a:rPr>
              <a:t>Most of the videos were published between 12 PM to 11 PM during the day.</a:t>
            </a:r>
            <a:endParaRPr>
              <a:latin typeface="Work Sans Regular"/>
              <a:ea typeface="Work Sans Regular"/>
              <a:cs typeface="Work Sans Regular"/>
              <a:sym typeface="Work Sans Regular"/>
            </a:endParaRPr>
          </a:p>
        </p:txBody>
      </p:sp>
      <p:pic>
        <p:nvPicPr>
          <p:cNvPr id="185" name="Google Shape;18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6175" y="1729412"/>
            <a:ext cx="2226125" cy="222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/>
        </p:nvSpPr>
        <p:spPr>
          <a:xfrm>
            <a:off x="7782300" y="4835700"/>
            <a:ext cx="140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9999"/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Neville Agnel Santamaria</a:t>
            </a:r>
            <a:endParaRPr sz="800">
              <a:solidFill>
                <a:srgbClr val="999999"/>
              </a:solidFill>
              <a:latin typeface="Work Sans Regular"/>
              <a:ea typeface="Work Sans Regular"/>
              <a:cs typeface="Work Sans Regular"/>
              <a:sym typeface="Work Sans Regular"/>
            </a:endParaRPr>
          </a:p>
        </p:txBody>
      </p:sp>
      <p:sp>
        <p:nvSpPr>
          <p:cNvPr id="191" name="Google Shape;191;p28"/>
          <p:cNvSpPr txBox="1"/>
          <p:nvPr/>
        </p:nvSpPr>
        <p:spPr>
          <a:xfrm>
            <a:off x="1291075" y="1200850"/>
            <a:ext cx="39981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8"/>
          <p:cNvSpPr txBox="1"/>
          <p:nvPr/>
        </p:nvSpPr>
        <p:spPr>
          <a:xfrm>
            <a:off x="2572963" y="2776150"/>
            <a:ext cx="3998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>
                <a:solidFill>
                  <a:srgbClr val="666666"/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THANK YOU</a:t>
            </a:r>
            <a:endParaRPr sz="5000">
              <a:solidFill>
                <a:srgbClr val="666666"/>
              </a:solidFill>
              <a:latin typeface="Work Sans Regular"/>
              <a:ea typeface="Work Sans Regular"/>
              <a:cs typeface="Work Sans Regular"/>
              <a:sym typeface="Work Sans Regular"/>
            </a:endParaRPr>
          </a:p>
        </p:txBody>
      </p:sp>
      <p:pic>
        <p:nvPicPr>
          <p:cNvPr id="193" name="Google Shape;19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2813" y="907025"/>
            <a:ext cx="2558387" cy="1789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7782300" y="4835700"/>
            <a:ext cx="140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9999"/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Neville Agnel Santamaria</a:t>
            </a:r>
            <a:endParaRPr sz="800">
              <a:solidFill>
                <a:srgbClr val="999999"/>
              </a:solidFill>
              <a:latin typeface="Work Sans Regular"/>
              <a:ea typeface="Work Sans Regular"/>
              <a:cs typeface="Work Sans Regular"/>
              <a:sym typeface="Work Sans Regular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948725" y="150950"/>
            <a:ext cx="2056800" cy="492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b="1" sz="2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49" y="150949"/>
            <a:ext cx="695164" cy="4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155350" y="1072425"/>
            <a:ext cx="8262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Work Sans Regular"/>
              <a:buChar char="-"/>
            </a:pPr>
            <a:r>
              <a:rPr lang="en-GB">
                <a:latin typeface="Work Sans Regular"/>
                <a:ea typeface="Work Sans Regular"/>
                <a:cs typeface="Work Sans Regular"/>
                <a:sym typeface="Work Sans Regular"/>
              </a:rPr>
              <a:t>YouTube is an online video platform owned by Google. </a:t>
            </a:r>
            <a:endParaRPr>
              <a:latin typeface="Work Sans Regular"/>
              <a:ea typeface="Work Sans Regular"/>
              <a:cs typeface="Work Sans Regular"/>
              <a:sym typeface="Work Sans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 Regular"/>
              <a:ea typeface="Work Sans Regular"/>
              <a:cs typeface="Work Sans Regular"/>
              <a:sym typeface="Work Sans Regula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Work Sans Regular"/>
              <a:buChar char="-"/>
            </a:pPr>
            <a:r>
              <a:rPr lang="en-GB">
                <a:latin typeface="Work Sans Regular"/>
                <a:ea typeface="Work Sans Regular"/>
                <a:cs typeface="Work Sans Regular"/>
                <a:sym typeface="Work Sans Regular"/>
              </a:rPr>
              <a:t>It is the second most-visited website in the world.</a:t>
            </a:r>
            <a:endParaRPr>
              <a:latin typeface="Work Sans Regular"/>
              <a:ea typeface="Work Sans Regular"/>
              <a:cs typeface="Work Sans Regular"/>
              <a:sym typeface="Work Sans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Work Sans Regular"/>
                <a:ea typeface="Work Sans Regular"/>
                <a:cs typeface="Work Sans Regular"/>
                <a:sym typeface="Work Sans Regular"/>
              </a:rPr>
              <a:t> </a:t>
            </a:r>
            <a:endParaRPr>
              <a:latin typeface="Work Sans Regular"/>
              <a:ea typeface="Work Sans Regular"/>
              <a:cs typeface="Work Sans Regular"/>
              <a:sym typeface="Work Sans Regula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Work Sans Regular"/>
              <a:buChar char="-"/>
            </a:pPr>
            <a:r>
              <a:rPr lang="en-GB">
                <a:latin typeface="Work Sans Regular"/>
                <a:ea typeface="Work Sans Regular"/>
                <a:cs typeface="Work Sans Regular"/>
                <a:sym typeface="Work Sans Regular"/>
              </a:rPr>
              <a:t>In 2019, more than 500 hours of video content were uploaded to YouTube servers every minute. </a:t>
            </a:r>
            <a:endParaRPr>
              <a:latin typeface="Work Sans Regular"/>
              <a:ea typeface="Work Sans Regular"/>
              <a:cs typeface="Work Sans Regular"/>
              <a:sym typeface="Work Sans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 Regular"/>
              <a:ea typeface="Work Sans Regular"/>
              <a:cs typeface="Work Sans Regular"/>
              <a:sym typeface="Work Sans Regula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Work Sans Regular"/>
              <a:buChar char="-"/>
            </a:pPr>
            <a:r>
              <a:rPr lang="en-GB">
                <a:latin typeface="Work Sans Regular"/>
                <a:ea typeface="Work Sans Regular"/>
                <a:cs typeface="Work Sans Regular"/>
                <a:sym typeface="Work Sans Regular"/>
              </a:rPr>
              <a:t>It maintains a list of the top trending videos on the platform.</a:t>
            </a:r>
            <a:endParaRPr>
              <a:latin typeface="Work Sans Regular"/>
              <a:ea typeface="Work Sans Regular"/>
              <a:cs typeface="Work Sans Regular"/>
              <a:sym typeface="Work Sans Regular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3785" y="3188975"/>
            <a:ext cx="2596425" cy="14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/>
        </p:nvSpPr>
        <p:spPr>
          <a:xfrm>
            <a:off x="7782300" y="4835700"/>
            <a:ext cx="140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9999"/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Neville Agnel Santamaria</a:t>
            </a:r>
            <a:endParaRPr sz="800">
              <a:solidFill>
                <a:srgbClr val="999999"/>
              </a:solidFill>
              <a:latin typeface="Work Sans Regular"/>
              <a:ea typeface="Work Sans Regular"/>
              <a:cs typeface="Work Sans Regular"/>
              <a:sym typeface="Work Sans Regular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941800" y="150950"/>
            <a:ext cx="2910600" cy="492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PROBLEM STATEMENT</a:t>
            </a:r>
            <a:endParaRPr b="1" sz="2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49" y="150949"/>
            <a:ext cx="695164" cy="4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4315950" y="1108900"/>
            <a:ext cx="2587500" cy="4002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Top trending video categories.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4315950" y="1802750"/>
            <a:ext cx="3452100" cy="4002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Best time to publish a video on YouTube.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4315950" y="2496600"/>
            <a:ext cx="3452100" cy="4002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Top trending videos from the trending list.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4315950" y="3190450"/>
            <a:ext cx="3146400" cy="4002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Waiting time for a video to be trended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4315950" y="3884300"/>
            <a:ext cx="3549300" cy="4002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Key parameters for videos to get trended.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9600" y="1310800"/>
            <a:ext cx="2324100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/>
        </p:nvSpPr>
        <p:spPr>
          <a:xfrm>
            <a:off x="7782300" y="4835700"/>
            <a:ext cx="140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9999"/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Neville Agnel Santamaria</a:t>
            </a:r>
            <a:endParaRPr sz="800">
              <a:solidFill>
                <a:srgbClr val="999999"/>
              </a:solidFill>
              <a:latin typeface="Work Sans Regular"/>
              <a:ea typeface="Work Sans Regular"/>
              <a:cs typeface="Work Sans Regular"/>
              <a:sym typeface="Work Sans Regular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941800" y="150950"/>
            <a:ext cx="2757900" cy="492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ABOUT THE DATASET</a:t>
            </a:r>
            <a:endParaRPr b="1" sz="2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49" y="150949"/>
            <a:ext cx="695164" cy="4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1800" y="924575"/>
            <a:ext cx="4123500" cy="3911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194799">
            <a:off x="5423775" y="1762637"/>
            <a:ext cx="3512750" cy="161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/>
        </p:nvSpPr>
        <p:spPr>
          <a:xfrm>
            <a:off x="7782300" y="4835700"/>
            <a:ext cx="140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9999"/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Neville Agnel Santamaria</a:t>
            </a:r>
            <a:endParaRPr sz="800">
              <a:solidFill>
                <a:srgbClr val="999999"/>
              </a:solidFill>
              <a:latin typeface="Work Sans Regular"/>
              <a:ea typeface="Work Sans Regular"/>
              <a:cs typeface="Work Sans Regular"/>
              <a:sym typeface="Work Sans Regular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941800" y="150950"/>
            <a:ext cx="3212400" cy="492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TOTAL TRENDING VIDEOS</a:t>
            </a:r>
            <a:endParaRPr b="1" sz="2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49" y="150949"/>
            <a:ext cx="695164" cy="4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1800" y="740425"/>
            <a:ext cx="6201526" cy="419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/>
        </p:nvSpPr>
        <p:spPr>
          <a:xfrm>
            <a:off x="7782300" y="4835700"/>
            <a:ext cx="140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9999"/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Neville Agnel Santamaria</a:t>
            </a:r>
            <a:endParaRPr sz="800">
              <a:solidFill>
                <a:srgbClr val="999999"/>
              </a:solidFill>
              <a:latin typeface="Work Sans Regular"/>
              <a:ea typeface="Work Sans Regular"/>
              <a:cs typeface="Work Sans Regular"/>
              <a:sym typeface="Work Sans Regular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941800" y="150950"/>
            <a:ext cx="3715800" cy="492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PUBLISHED BY DAYS OF WEEK</a:t>
            </a:r>
            <a:endParaRPr b="1" sz="2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49" y="150949"/>
            <a:ext cx="695164" cy="4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1800" y="893125"/>
            <a:ext cx="7513888" cy="38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/>
        </p:nvSpPr>
        <p:spPr>
          <a:xfrm>
            <a:off x="7782300" y="4835700"/>
            <a:ext cx="140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9999"/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Neville Agnel Santamaria</a:t>
            </a:r>
            <a:endParaRPr sz="800">
              <a:solidFill>
                <a:srgbClr val="999999"/>
              </a:solidFill>
              <a:latin typeface="Work Sans Regular"/>
              <a:ea typeface="Work Sans Regular"/>
              <a:cs typeface="Work Sans Regular"/>
              <a:sym typeface="Work Sans Regular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941800" y="150950"/>
            <a:ext cx="3556200" cy="492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DATE OF PUBLISHED VIDEOS</a:t>
            </a:r>
            <a:endParaRPr b="1" sz="2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49" y="150949"/>
            <a:ext cx="695164" cy="4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1800" y="906700"/>
            <a:ext cx="7549346" cy="38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/>
        </p:nvSpPr>
        <p:spPr>
          <a:xfrm>
            <a:off x="7782300" y="4835700"/>
            <a:ext cx="140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9999"/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Neville Agnel Santamaria</a:t>
            </a:r>
            <a:endParaRPr sz="800">
              <a:solidFill>
                <a:srgbClr val="999999"/>
              </a:solidFill>
              <a:latin typeface="Work Sans Regular"/>
              <a:ea typeface="Work Sans Regular"/>
              <a:cs typeface="Work Sans Regular"/>
              <a:sym typeface="Work Sans Regular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941800" y="150950"/>
            <a:ext cx="5770500" cy="492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AT WHAT HOUR THE VIDEOS WAS PUBLISHED ?</a:t>
            </a:r>
            <a:endParaRPr b="1" sz="2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49" y="150949"/>
            <a:ext cx="695164" cy="4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1800" y="879225"/>
            <a:ext cx="7549346" cy="38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/>
        </p:nvSpPr>
        <p:spPr>
          <a:xfrm>
            <a:off x="7782300" y="4835700"/>
            <a:ext cx="140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9999"/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Neville Agnel Santamaria</a:t>
            </a:r>
            <a:endParaRPr sz="800">
              <a:solidFill>
                <a:srgbClr val="999999"/>
              </a:solidFill>
              <a:latin typeface="Work Sans Regular"/>
              <a:ea typeface="Work Sans Regular"/>
              <a:cs typeface="Work Sans Regular"/>
              <a:sym typeface="Work Sans Regular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941800" y="150950"/>
            <a:ext cx="3007800" cy="492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TRENDING CATEGORIES</a:t>
            </a:r>
            <a:endParaRPr b="1" sz="2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49" y="150949"/>
            <a:ext cx="695164" cy="4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2800" y="775125"/>
            <a:ext cx="4954649" cy="4195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