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7"/>
    <p:restoredTop sz="94638"/>
  </p:normalViewPr>
  <p:slideViewPr>
    <p:cSldViewPr snapToGrid="0">
      <p:cViewPr varScale="1">
        <p:scale>
          <a:sx n="113" d="100"/>
          <a:sy n="113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7378104875804967E-2"/>
          <c:y val="3.6322995250069851E-2"/>
          <c:w val="0.91291015026065625"/>
          <c:h val="0.86728136350936014"/>
        </c:manualLayout>
      </c:layout>
      <c:bubbleChart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xVal>
            <c:numRef>
              <c:f>Sheet1!$A$1:$A$10</c:f>
              <c:numCache>
                <c:formatCode>General</c:formatCode>
                <c:ptCount val="10"/>
                <c:pt idx="0">
                  <c:v>172</c:v>
                </c:pt>
                <c:pt idx="1">
                  <c:v>206</c:v>
                </c:pt>
                <c:pt idx="2">
                  <c:v>602</c:v>
                </c:pt>
                <c:pt idx="3">
                  <c:v>41</c:v>
                </c:pt>
              </c:numCache>
            </c:numRef>
          </c:xVal>
          <c:yVal>
            <c:numRef>
              <c:f>Sheet1!$B$1:$B$10</c:f>
              <c:numCache>
                <c:formatCode>General</c:formatCode>
                <c:ptCount val="10"/>
                <c:pt idx="0">
                  <c:v>17.3</c:v>
                </c:pt>
                <c:pt idx="1">
                  <c:v>3.6</c:v>
                </c:pt>
                <c:pt idx="2">
                  <c:v>2</c:v>
                </c:pt>
                <c:pt idx="3">
                  <c:v>0.08</c:v>
                </c:pt>
              </c:numCache>
            </c:numRef>
          </c:yVal>
          <c:bubbleSize>
            <c:numRef>
              <c:f>Sheet1!$C$1:$C$10</c:f>
              <c:numCache>
                <c:formatCode>General</c:formatCode>
                <c:ptCount val="10"/>
                <c:pt idx="0">
                  <c:v>9.9421965317919074</c:v>
                </c:pt>
                <c:pt idx="1">
                  <c:v>56.7</c:v>
                </c:pt>
                <c:pt idx="2">
                  <c:v>352.2</c:v>
                </c:pt>
                <c:pt idx="3">
                  <c:v>496.4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6202-C144-A7CA-3B8C30773820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invertIfNegative val="0"/>
          <c:xVal>
            <c:numRef>
              <c:f>Sheet1!$A$1:$A$10</c:f>
              <c:numCache>
                <c:formatCode>General</c:formatCode>
                <c:ptCount val="10"/>
                <c:pt idx="4">
                  <c:v>1018</c:v>
                </c:pt>
                <c:pt idx="5">
                  <c:v>376</c:v>
                </c:pt>
                <c:pt idx="6">
                  <c:v>298</c:v>
                </c:pt>
              </c:numCache>
            </c:numRef>
          </c:xVal>
          <c:yVal>
            <c:numRef>
              <c:f>Sheet1!$D$1:$D$10</c:f>
              <c:numCache>
                <c:formatCode>General</c:formatCode>
                <c:ptCount val="10"/>
                <c:pt idx="4">
                  <c:v>31</c:v>
                </c:pt>
                <c:pt idx="5">
                  <c:v>56</c:v>
                </c:pt>
                <c:pt idx="6">
                  <c:v>10</c:v>
                </c:pt>
              </c:numCache>
            </c:numRef>
          </c:yVal>
          <c:bubbleSize>
            <c:numRef>
              <c:f>Sheet1!$E$1:$E$10</c:f>
              <c:numCache>
                <c:formatCode>General</c:formatCode>
                <c:ptCount val="10"/>
                <c:pt idx="4">
                  <c:v>33.1</c:v>
                </c:pt>
                <c:pt idx="5">
                  <c:v>6.7</c:v>
                </c:pt>
                <c:pt idx="6">
                  <c:v>28.7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6202-C144-A7CA-3B8C30773820}"/>
            </c:ext>
          </c:extLst>
        </c:ser>
        <c:ser>
          <c:idx val="2"/>
          <c:order val="2"/>
          <c:spPr>
            <a:solidFill>
              <a:schemeClr val="accent6"/>
            </a:solidFill>
            <a:ln>
              <a:noFill/>
            </a:ln>
          </c:spPr>
          <c:invertIfNegative val="0"/>
          <c:xVal>
            <c:numRef>
              <c:f>Sheet1!$A$1:$A$10</c:f>
              <c:numCache>
                <c:formatCode>General</c:formatCode>
                <c:ptCount val="10"/>
                <c:pt idx="7">
                  <c:v>231</c:v>
                </c:pt>
                <c:pt idx="8">
                  <c:v>19</c:v>
                </c:pt>
                <c:pt idx="9">
                  <c:v>3</c:v>
                </c:pt>
              </c:numCache>
            </c:numRef>
          </c:xVal>
          <c:yVal>
            <c:numRef>
              <c:f>Sheet1!$F$1:$F$10</c:f>
              <c:numCache>
                <c:formatCode>General</c:formatCode>
                <c:ptCount val="10"/>
                <c:pt idx="7">
                  <c:v>27</c:v>
                </c:pt>
                <c:pt idx="8">
                  <c:v>5</c:v>
                </c:pt>
                <c:pt idx="9">
                  <c:v>7</c:v>
                </c:pt>
              </c:numCache>
            </c:numRef>
          </c:yVal>
          <c:bubbleSize>
            <c:numRef>
              <c:f>Sheet1!$G$1:$G$10</c:f>
              <c:numCache>
                <c:formatCode>General</c:formatCode>
                <c:ptCount val="10"/>
                <c:pt idx="7">
                  <c:v>8.6</c:v>
                </c:pt>
                <c:pt idx="8">
                  <c:v>4.0999999999999996</c:v>
                </c:pt>
                <c:pt idx="9">
                  <c:v>0.4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6202-C144-A7CA-3B8C307738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95"/>
        <c:showNegBubbles val="0"/>
        <c:axId val="1785577120"/>
        <c:axId val="1"/>
      </c:bubbleChart>
      <c:valAx>
        <c:axId val="1785577120"/>
        <c:scaling>
          <c:orientation val="minMax"/>
          <c:max val="1100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"/>
        <c:crosses val="min"/>
        <c:crossBetween val="midCat"/>
        <c:majorUnit val="100"/>
      </c:valAx>
      <c:valAx>
        <c:axId val="1"/>
        <c:scaling>
          <c:orientation val="minMax"/>
          <c:max val="6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785577120"/>
        <c:crosses val="min"/>
        <c:crossBetween val="midCat"/>
        <c:majorUnit val="5"/>
      </c:valAx>
      <c:spPr>
        <a:noFill/>
        <a:ln w="9525" cmpd="sng" algn="ctr">
          <a:solidFill>
            <a:schemeClr val="tx1"/>
          </a:solidFill>
          <a:prstDash val="solid"/>
        </a:ln>
      </c:spPr>
    </c:plotArea>
    <c:plotVisOnly val="0"/>
    <c:dispBlanksAs val="gap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5BE3F-9D98-FA41-84E9-7FA4FE936159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374EB-6573-314E-AC75-AE4062D853A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009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374EB-6573-314E-AC75-AE4062D853A5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182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BA41-17AF-1B32-8CB8-A7C51E751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62E7F-BFF9-E327-533A-0A73FF02D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5D07-8F74-A8CF-D043-0735C070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8712-67A5-D449-B97C-11010A889F2B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7C0B4-AF83-18F9-AFFE-1E8420C1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2CC6-9512-E388-E35C-CBF24F83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24FC-2488-404E-BD76-799035E7028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207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7F6B-7D91-2164-5494-5BE459D6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2C8D2-4B17-D147-1D7F-88A776B02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F2E8B-2B2B-FE8A-328D-28BB212F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8712-67A5-D449-B97C-11010A889F2B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D8871-296B-F793-419F-AFC52581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ADA79-F8C6-6B63-FFE4-A56D0A7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24FC-2488-404E-BD76-799035E7028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409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A4169-D183-9598-10AE-08F8B693F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2DEBA-F126-32D6-1B49-669C8B611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5F36E-CE44-1877-E332-F0F90505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8712-67A5-D449-B97C-11010A889F2B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5720E-7B0C-3D3E-FF3D-ACE9EB8D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9066C-90C5-F47A-9DB6-7CF0C533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24FC-2488-404E-BD76-799035E7028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23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B6EC-6D47-DA41-9EC5-AC20963A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FE37-7B44-B63B-CBE2-7CD7F40D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369B7-04F5-CFFC-A0C0-E4C30510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8712-67A5-D449-B97C-11010A889F2B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96E3-E0DD-392A-71EA-A4C4F678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B985D-2597-D00C-33A7-374B39D7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24FC-2488-404E-BD76-799035E7028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736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7E4D-7EEA-4982-5B28-3D63C42C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6CB13-69FA-0FF2-F9F0-1B11C1596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57D58-47DB-B363-0F90-1C09BE40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8712-67A5-D449-B97C-11010A889F2B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807E-F77B-C51C-CEB0-ADC684AE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2D79-22EE-4944-A2A1-8E8780CC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24FC-2488-404E-BD76-799035E7028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674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2C65-A5FC-DF46-2794-D75DB593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6068C-6D19-A600-A316-B9981A6C8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E0B0E-66B2-3AA8-D0A5-074A3A6D2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44C6-F1BC-65F5-484B-4342215A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8712-67A5-D449-B97C-11010A889F2B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F3260-4187-3648-691A-A6A71DDB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F22EF-EFBA-D3AC-C00E-52FB6FAB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24FC-2488-404E-BD76-799035E7028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402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7FAE-CD7B-6CB6-85C0-FC73F4C8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9590B-EE59-AF24-22D8-DA37B9051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58DF1-9319-4F09-F1E8-F9B68B7B9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17F6D-D052-8C0E-4407-910A1AB8A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862F8-EAD6-561C-AE49-6650B12F1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79A91-E9A7-8CFE-28AE-ED21FC6E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8712-67A5-D449-B97C-11010A889F2B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0E7AB-2752-75FD-C710-8668049C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8FF05-408A-4653-54DD-3B4B21BF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24FC-2488-404E-BD76-799035E7028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838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C038-CEFE-1001-820A-CB53CF38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C68EF-1904-3E41-4B5C-2514CA5E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8712-67A5-D449-B97C-11010A889F2B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79A7E-368B-6E43-C8FB-C6D43401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9349A-02CC-B0F6-F23C-992A7989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24FC-2488-404E-BD76-799035E7028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837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F6C92-B265-FC6D-7677-7A1A5355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8712-67A5-D449-B97C-11010A889F2B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0D7B6-B079-981B-F526-7FB18E4D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05A84-8AC7-E089-1FEB-EA59F443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24FC-2488-404E-BD76-799035E7028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422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8A48-B5DB-0E30-AD44-7B542AF8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20849-CE29-A6FE-D464-41F8ECBA8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3217-CFC9-746A-BBBB-39E29F244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4A946-9EF0-510A-DB2C-8740BF38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8712-67A5-D449-B97C-11010A889F2B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BCFEE-ACE9-5FC1-67D5-7E973C77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6D13D-3F78-84FA-FE84-A734D151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24FC-2488-404E-BD76-799035E7028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598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9415-EE42-2C82-2F00-0A6CF45B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FB7E2-4426-78B1-7C97-26EAB622A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61066-1971-8317-F232-8CA51D581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2BBE5-B471-4461-84D0-5B1BB9D0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8712-67A5-D449-B97C-11010A889F2B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17854-39FF-25B4-A624-0115520F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E9EC8-EDDC-8F75-92FE-A7ADCFF7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24FC-2488-404E-BD76-799035E7028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603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77740377-C93D-7A60-8C32-A7EF452815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50048428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7C2561-EF69-72BE-B42A-B25F6360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5517B-90D8-9304-5F8D-5A2AE5BB9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8D18D-43F3-341C-9B2E-95A4FCDD9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D18712-67A5-D449-B97C-11010A889F2B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9F8A7-1C3C-7116-95A4-248073684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55CC9-DBE3-F9CA-28D5-DBF05F696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5224FC-2488-404E-BD76-799035E7028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841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oleObject" Target="../embeddings/oleObject2.bin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notesSlide" Target="../notesSlides/notesSlide1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slideLayout" Target="../slideLayouts/slideLayout1.xml"/><Relationship Id="rId30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6B3F118-D83B-607B-1939-6212D1DB934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378779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9" imgW="7772400" imgH="10058400" progId="TCLayout.ActiveDocument.1">
                  <p:embed/>
                </p:oleObj>
              </mc:Choice>
              <mc:Fallback>
                <p:oleObj name="think-cell Slide" r:id="rId29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0BA9E438-0E8B-FEAF-E3FF-198487D18E4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348180"/>
              </p:ext>
            </p:extLst>
          </p:nvPr>
        </p:nvGraphicFramePr>
        <p:xfrm>
          <a:off x="339725" y="533400"/>
          <a:ext cx="10353675" cy="5681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A15B063-5DF3-CF32-ED7B-ADD6651A5425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 flipH="1">
            <a:off x="863600" y="4506913"/>
            <a:ext cx="293688" cy="56991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566D557-5005-7FBD-3B49-7E781C65E75B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H="1">
            <a:off x="1716088" y="5060950"/>
            <a:ext cx="504825" cy="2921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E0FED8A-B4DA-CD88-5566-863653D205F3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 flipH="1">
            <a:off x="1030288" y="4011613"/>
            <a:ext cx="1052513" cy="12033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B0BA58B-662A-D8DE-8EDB-D8808DC84219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 flipH="1" flipV="1">
            <a:off x="2808288" y="5378450"/>
            <a:ext cx="180975" cy="63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92C800-49A1-8B8E-DB84-5B5433D8C30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2911475" y="3354388"/>
            <a:ext cx="9604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</a:pPr>
            <a:fld id="{16FC3294-86FC-4478-A0EA-C95588C01A3B}" type="datetime'''V''''''''''''''o''lks''''''''''w''a''''''''g''e''''''n'''''">
              <a:rPr lang="en-GB" altLang="en-US" sz="1400" smtClean="0"/>
              <a:pPr algn="l">
                <a:spcBef>
                  <a:spcPct val="0"/>
                </a:spcBef>
                <a:spcAft>
                  <a:spcPct val="0"/>
                </a:spcAft>
              </a:pPr>
              <a:t>Volkswagen</a:t>
            </a:fld>
            <a:endParaRPr lang="en-GB" sz="140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4AC58DE-DA36-F0E2-E498-D533A800A6DA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2989263" y="5316538"/>
            <a:ext cx="16049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</a:pPr>
            <a:fld id="{63EC4D61-0D2D-48C9-A4CF-557139DCF470}" type="datetime'D''''''eut''s''''che'''''''' L''uf''''''t''han''s''''''a'''">
              <a:rPr lang="en-GB" altLang="en-US" sz="1400" smtClean="0"/>
              <a:pPr algn="l">
                <a:spcBef>
                  <a:spcPct val="0"/>
                </a:spcBef>
                <a:spcAft>
                  <a:spcPct val="0"/>
                </a:spcAft>
              </a:pPr>
              <a:t>Deutsche Lufthansa</a:t>
            </a:fld>
            <a:endParaRPr lang="en-GB" sz="14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49ECEBB-4348-3C4C-6284-F4C16EE3F08F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gray">
          <a:xfrm>
            <a:off x="4148138" y="973138"/>
            <a:ext cx="4349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</a:pPr>
            <a:fld id="{09DF732B-D426-4894-974D-323A08D06E95}" type="datetime'''''''''S''''''''''''''h''''''''''''''''''''''''e''l''''l'''">
              <a:rPr lang="en-GB" altLang="en-US" sz="1400" smtClean="0"/>
              <a:pPr algn="l">
                <a:spcBef>
                  <a:spcPct val="0"/>
                </a:spcBef>
                <a:spcAft>
                  <a:spcPct val="0"/>
                </a:spcAft>
              </a:pPr>
              <a:t>Shell</a:t>
            </a:fld>
            <a:endParaRPr lang="en-GB" sz="14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0076FAB-BDEF-BCEF-6D7C-ED8123500404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 bwMode="auto">
          <a:xfrm>
            <a:off x="4140200" y="6135688"/>
            <a:ext cx="28321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5C5473C2-3D29-4849-A93F-EDF8005BF262}" type="datetime'''ETS co''st es''t''i''mat''''''e ''in'''' m''il''lion USD'''">
              <a:rPr lang="en-GB" altLang="en-US" sz="1600" smtClean="0"/>
              <a:pPr/>
              <a:t>ETS cost estimate in million USD</a:t>
            </a:fld>
            <a:endParaRPr lang="en-GB" sz="16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F16822E-1576-B90A-2DB7-ED386FCC6B9A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 bwMode="gray">
          <a:xfrm>
            <a:off x="9752013" y="3025775"/>
            <a:ext cx="2905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</a:pPr>
            <a:fld id="{AC4B08D5-2E50-4A3D-8553-1F5A4E0DFDC5}" type="datetime'''''''''''''''E''''''''''''''''''''''''''''''''''''''''''ni'''">
              <a:rPr lang="en-GB" altLang="en-US" sz="1400" smtClean="0"/>
              <a:pPr/>
              <a:t>Eni</a:t>
            </a:fld>
            <a:endParaRPr lang="en-GB" sz="140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8C5DA67B-6020-AE6C-DFEC-005B2E8D750E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 bwMode="gray">
          <a:xfrm>
            <a:off x="6537325" y="5408613"/>
            <a:ext cx="12636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</a:pPr>
            <a:fld id="{DF647595-4DE4-47C7-93B9-FC6101FCD467}" type="datetime'''Ry''anair'''' ''H''''''''o''''ld''''in''''''''g'''">
              <a:rPr lang="en-GB" altLang="en-US" sz="1400" smtClean="0"/>
              <a:pPr algn="l">
                <a:spcBef>
                  <a:spcPct val="0"/>
                </a:spcBef>
                <a:spcAft>
                  <a:spcPct val="0"/>
                </a:spcAft>
              </a:pPr>
              <a:t>Ryanair Holding</a:t>
            </a:fld>
            <a:endParaRPr lang="en-GB" sz="1400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43D892C-3D78-C802-BCA9-5561EBF92ADE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 bwMode="gray">
          <a:xfrm>
            <a:off x="1533525" y="4868863"/>
            <a:ext cx="17113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</a:pPr>
            <a:fld id="{8748E60A-196D-479F-8F69-23F8CA4251B9}" type="datetime'''No''rweg''ia''''n Air S''h''''''''''''''u''''''''tt''l''e'">
              <a:rPr lang="en-GB" altLang="en-US" sz="1400" smtClean="0"/>
              <a:pPr algn="l">
                <a:spcBef>
                  <a:spcPct val="0"/>
                </a:spcBef>
                <a:spcAft>
                  <a:spcPct val="0"/>
                </a:spcAft>
              </a:pPr>
              <a:t>Norwegian Air Shuttle</a:t>
            </a:fld>
            <a:endParaRPr lang="en-GB" sz="14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BA6EDC5-397F-1E89-0725-03DFDE9187A1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 bwMode="gray">
          <a:xfrm>
            <a:off x="2411413" y="4151313"/>
            <a:ext cx="6953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</a:pPr>
            <a:fld id="{5B60F3CF-3336-499F-ADE4-E5199343F923}" type="datetime'''e''a''''''''''''''''''''''sy''''J''''''e''''''t''''*'''''">
              <a:rPr lang="en-GB" altLang="en-US" sz="1400" smtClean="0"/>
              <a:pPr/>
              <a:t>easyJet*</a:t>
            </a:fld>
            <a:endParaRPr lang="en-GB" sz="140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5714BB9-3AB4-291F-A73F-0B2CD49D90D0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 bwMode="gray">
          <a:xfrm>
            <a:off x="3554413" y="4751388"/>
            <a:ext cx="2619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</a:pPr>
            <a:fld id="{987D5EEE-1F4C-4E31-A4F2-180C50786A23}" type="datetime'''B''''''''''P'''''''''''''''''''''''''''''''''''">
              <a:rPr lang="en-GB" altLang="en-US" sz="1400" smtClean="0"/>
              <a:pPr algn="l">
                <a:spcBef>
                  <a:spcPct val="0"/>
                </a:spcBef>
                <a:spcAft>
                  <a:spcPct val="0"/>
                </a:spcAft>
              </a:pPr>
              <a:t>BP</a:t>
            </a:fld>
            <a:endParaRPr lang="en-GB" sz="140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4ED79BD-9835-676E-A6D1-9E25685DC274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 bwMode="gray">
          <a:xfrm>
            <a:off x="977900" y="4314825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</a:pPr>
            <a:fld id="{7B4EBBF8-90E5-4CB1-B868-B45CD5B27E4C}" type="datetime'''''''''''''''''''''BM''W'''''''''''''''''''''''''''''''''">
              <a:rPr lang="en-GB" altLang="en-US" sz="1400" smtClean="0"/>
              <a:pPr algn="l">
                <a:spcBef>
                  <a:spcPct val="0"/>
                </a:spcBef>
                <a:spcAft>
                  <a:spcPct val="0"/>
                </a:spcAft>
              </a:pPr>
              <a:t>BMW</a:t>
            </a:fld>
            <a:endParaRPr lang="en-GB" sz="1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98A3F95-F3CF-EEA1-4BA4-43B885A35EE5}"/>
              </a:ext>
            </a:extLst>
          </p:cNvPr>
          <p:cNvSpPr txBox="1">
            <a:spLocks/>
          </p:cNvSpPr>
          <p:nvPr>
            <p:custDataLst>
              <p:tags r:id="rId17"/>
            </p:custDataLst>
          </p:nvPr>
        </p:nvSpPr>
        <p:spPr bwMode="auto">
          <a:xfrm>
            <a:off x="101600" y="1073150"/>
            <a:ext cx="219075" cy="426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5EC7F195-1B40-457C-8911-2E6885413240}" type="datetime'Upper ''carbon'' c''redit'' co''st estimate in m''illion USD'">
              <a:rPr lang="en-GB" altLang="en-US" sz="1600" smtClean="0"/>
              <a:pPr>
                <a:spcBef>
                  <a:spcPct val="0"/>
                </a:spcBef>
                <a:spcAft>
                  <a:spcPct val="0"/>
                </a:spcAft>
              </a:pPr>
              <a:t>Upper carbon credit cost estimate in million USD</a:t>
            </a:fld>
            <a:endParaRPr lang="en-GB" sz="160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B14141C-403E-863A-56F2-F9E009A81072}"/>
              </a:ext>
            </a:extLst>
          </p:cNvPr>
          <p:cNvSpPr txBox="1">
            <a:spLocks/>
          </p:cNvSpPr>
          <p:nvPr>
            <p:custDataLst>
              <p:tags r:id="rId18"/>
            </p:custDataLst>
          </p:nvPr>
        </p:nvSpPr>
        <p:spPr bwMode="gray">
          <a:xfrm>
            <a:off x="1285875" y="3819525"/>
            <a:ext cx="17621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</a:pPr>
            <a:fld id="{D52EFA77-8AD5-4A77-87E8-018E032907F7}" type="datetime'Mer''''''''''c''''ede''''''''''s''''-Be''n''z Gr''''''ou''''p'">
              <a:rPr lang="en-GB" altLang="en-US" sz="1400" smtClean="0"/>
              <a:pPr algn="l">
                <a:spcBef>
                  <a:spcPct val="0"/>
                </a:spcBef>
                <a:spcAft>
                  <a:spcPct val="0"/>
                </a:spcAft>
              </a:pPr>
              <a:t>Mercedes-Benz Group</a:t>
            </a:fld>
            <a:endParaRPr lang="en-GB" sz="1400" dirty="0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43AACCE1-656A-E6AC-A904-8BC41FCB80B6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10521949" y="1431924"/>
            <a:ext cx="215900" cy="215900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505324BF-DC6B-934C-ED90-96ECE7DDA528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10521949" y="1714499"/>
            <a:ext cx="215900" cy="215900"/>
          </a:xfrm>
          <a:prstGeom prst="ellipse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B042AA50-08E6-3636-5918-98D71CBFEEA1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10521949" y="1997075"/>
            <a:ext cx="215900" cy="215900"/>
          </a:xfrm>
          <a:prstGeom prst="ellipse">
            <a:avLst/>
          </a:prstGeom>
          <a:solidFill>
            <a:schemeClr val="accent6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2" name="Text Placeholder 2">
            <a:extLst>
              <a:ext uri="{FF2B5EF4-FFF2-40B4-BE49-F238E27FC236}">
                <a16:creationId xmlns:a16="http://schemas.microsoft.com/office/drawing/2014/main" id="{10F142B0-DD3E-51EA-AEB4-0750C6D76BE1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 bwMode="auto">
          <a:xfrm>
            <a:off x="10823575" y="1446213"/>
            <a:ext cx="7048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</a:pPr>
            <a:fld id="{ED13EA56-1A4D-4367-8174-DDDEA7B3113D}" type="datetime'''Av''''i''a''''''''''''''''''''''''t''''''''i''''''o''n'''''">
              <a:rPr lang="en-GB" altLang="en-US" sz="1600" smtClean="0"/>
              <a:pPr/>
              <a:t>Aviation</a:t>
            </a:fld>
            <a:endParaRPr lang="en-GB" sz="1600" dirty="0"/>
          </a:p>
        </p:txBody>
      </p:sp>
      <p:sp>
        <p:nvSpPr>
          <p:cNvPr id="288" name="Text Placeholder 2">
            <a:extLst>
              <a:ext uri="{FF2B5EF4-FFF2-40B4-BE49-F238E27FC236}">
                <a16:creationId xmlns:a16="http://schemas.microsoft.com/office/drawing/2014/main" id="{B72806EA-7087-FDED-818F-D2EC4983D20A}"/>
              </a:ext>
            </a:extLst>
          </p:cNvPr>
          <p:cNvSpPr txBox="1">
            <a:spLocks/>
          </p:cNvSpPr>
          <p:nvPr>
            <p:custDataLst>
              <p:tags r:id="rId23"/>
            </p:custDataLst>
          </p:nvPr>
        </p:nvSpPr>
        <p:spPr bwMode="auto">
          <a:xfrm>
            <a:off x="10823575" y="1728788"/>
            <a:ext cx="10191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</a:pPr>
            <a:fld id="{9A6998D7-EB95-453F-A2BD-F75E038BC244}" type="datetime'''''O''i''l'''''' ''a''nd'''''' Gas'''''''''">
              <a:rPr lang="en-GB" altLang="en-US" sz="1600" smtClean="0"/>
              <a:pPr/>
              <a:t>Oil and Gas</a:t>
            </a:fld>
            <a:endParaRPr lang="en-GB" sz="1600" dirty="0"/>
          </a:p>
        </p:txBody>
      </p:sp>
      <p:sp>
        <p:nvSpPr>
          <p:cNvPr id="298" name="Text Placeholder 2">
            <a:extLst>
              <a:ext uri="{FF2B5EF4-FFF2-40B4-BE49-F238E27FC236}">
                <a16:creationId xmlns:a16="http://schemas.microsoft.com/office/drawing/2014/main" id="{86C3CD30-7DBA-D0BE-D527-8F8268FD1963}"/>
              </a:ext>
            </a:extLst>
          </p:cNvPr>
          <p:cNvSpPr txBox="1">
            <a:spLocks/>
          </p:cNvSpPr>
          <p:nvPr>
            <p:custDataLst>
              <p:tags r:id="rId24"/>
            </p:custDataLst>
          </p:nvPr>
        </p:nvSpPr>
        <p:spPr bwMode="auto">
          <a:xfrm>
            <a:off x="10823575" y="2011363"/>
            <a:ext cx="10175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</a:pPr>
            <a:fld id="{22A86986-F56C-4ED8-8F8B-D2F6D6EDCB9D}" type="datetime'A''''''''''''''ut''''''om''''''o''''''''bil''''''e'''''''''">
              <a:rPr lang="en-GB" altLang="en-US" sz="1600" smtClean="0"/>
              <a:pPr/>
              <a:t>Automobile</a:t>
            </a:fld>
            <a:endParaRPr lang="en-GB" sz="1600" dirty="0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15DF06B0-23A3-A1B5-677A-A7569432ACC7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10526713" y="3789363"/>
            <a:ext cx="552450" cy="552450"/>
          </a:xfrm>
          <a:prstGeom prst="ellipse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3" name="Text Placeholder 2">
            <a:extLst>
              <a:ext uri="{FF2B5EF4-FFF2-40B4-BE49-F238E27FC236}">
                <a16:creationId xmlns:a16="http://schemas.microsoft.com/office/drawing/2014/main" id="{C448E254-9E0D-0C82-10A3-E6C21DF88CEC}"/>
              </a:ext>
            </a:extLst>
          </p:cNvPr>
          <p:cNvSpPr txBox="1">
            <a:spLocks/>
          </p:cNvSpPr>
          <p:nvPr>
            <p:custDataLst>
              <p:tags r:id="rId26"/>
            </p:custDataLst>
          </p:nvPr>
        </p:nvSpPr>
        <p:spPr bwMode="auto">
          <a:xfrm>
            <a:off x="11129963" y="3971925"/>
            <a:ext cx="3238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</a:pPr>
            <a:fld id="{E930F8DE-9CFA-4034-B10B-68AFA154058B}" type="datetime'''''''1''''''0''''''''''0'''''''">
              <a:rPr lang="en-GB" altLang="en-US" sz="1600" smtClean="0"/>
              <a:pPr/>
              <a:t>100</a:t>
            </a:fld>
            <a:endParaRPr lang="en-GB" sz="1600" dirty="0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F3B17CC1-5ED7-882D-1DC0-696EB31D9449}"/>
              </a:ext>
            </a:extLst>
          </p:cNvPr>
          <p:cNvSpPr/>
          <p:nvPr/>
        </p:nvSpPr>
        <p:spPr bwMode="auto">
          <a:xfrm>
            <a:off x="10701049" y="3438779"/>
            <a:ext cx="177800" cy="177800"/>
          </a:xfrm>
          <a:prstGeom prst="ellipse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7" name="Text Placeholder 2">
            <a:extLst>
              <a:ext uri="{FF2B5EF4-FFF2-40B4-BE49-F238E27FC236}">
                <a16:creationId xmlns:a16="http://schemas.microsoft.com/office/drawing/2014/main" id="{5CAF8A93-6E07-97D3-CBF7-7B119A56C0EA}"/>
              </a:ext>
            </a:extLst>
          </p:cNvPr>
          <p:cNvSpPr txBox="1">
            <a:spLocks/>
          </p:cNvSpPr>
          <p:nvPr/>
        </p:nvSpPr>
        <p:spPr bwMode="auto">
          <a:xfrm>
            <a:off x="11126211" y="3447797"/>
            <a:ext cx="1905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GB" sz="1600" dirty="0"/>
              <a:t>10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26291963-4653-0872-9021-A259FD94EB3F}"/>
              </a:ext>
            </a:extLst>
          </p:cNvPr>
          <p:cNvSpPr txBox="1"/>
          <p:nvPr/>
        </p:nvSpPr>
        <p:spPr>
          <a:xfrm>
            <a:off x="10509250" y="1035050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Sector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3F30EA9F-B4EB-EA9F-8FB5-80D762459971}"/>
              </a:ext>
            </a:extLst>
          </p:cNvPr>
          <p:cNvSpPr txBox="1"/>
          <p:nvPr/>
        </p:nvSpPr>
        <p:spPr>
          <a:xfrm>
            <a:off x="10318173" y="2680206"/>
            <a:ext cx="177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b="1" dirty="0"/>
              <a:t>Ratio ETS Costs/  Offsetting Costs</a:t>
            </a:r>
          </a:p>
        </p:txBody>
      </p:sp>
    </p:spTree>
    <p:extLst>
      <p:ext uri="{BB962C8B-B14F-4D97-AF65-F5344CB8AC3E}">
        <p14:creationId xmlns:p14="http://schemas.microsoft.com/office/powerpoint/2010/main" val="38770304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557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'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'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jDGpVP.8YrJk.BV4rmy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KsO7Im72dQ99koELnbW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9442icTNJT3dLJsvrh5w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qVn2cK4mNWltsLBqoeG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6cYlTs6L7cYKBoJ0LNCo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3BUnsklrSJE3hPMfSbeR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PgTHu76hm2Gv5qcrtyj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3Letc0WkUNTcsUNMQ3.q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gr1KIdB4kUY3nD7oOw5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WbTzy8KsOnOkt8_v84u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Fhk_03n1FBP6FNDK3G9x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ECk2x8KLsv_woUoPQiVg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3kzuPmy1F9TV7sKKJKtU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FOKxPnhJEa5JXyVw5AAp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xmcn9lJ2B9zqZ6NyJrf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W5ZS8p1YPPimwBXMeN1m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Sx.LRd5x0l3HktRXtoa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396KLpgxdUwGufjyZ1S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LFdyTfxX3anTAtDVh5UE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4E7RL_LC4IVSK7e9I0Q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jdHVc5GmImorK.ENg0q1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a_bFjMpZhtHOsKHb2p6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RBKNPpKdkxALXTG58q5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LD5ckhXyckc9nTl6qu4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2_bjJnC8pA_BWN5Aots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25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Stolz  Niklas</dc:creator>
  <cp:lastModifiedBy>Stolz  Niklas</cp:lastModifiedBy>
  <cp:revision>4</cp:revision>
  <dcterms:created xsi:type="dcterms:W3CDTF">2024-09-23T09:39:40Z</dcterms:created>
  <dcterms:modified xsi:type="dcterms:W3CDTF">2024-10-22T15:24:56Z</dcterms:modified>
</cp:coreProperties>
</file>