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0393363" cy="613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8484"/>
    <a:srgbClr val="9DA0D2"/>
    <a:srgbClr val="DE5A79"/>
    <a:srgbClr val="FF8531"/>
    <a:srgbClr val="003F5C"/>
    <a:srgbClr val="58508D"/>
    <a:srgbClr val="BC5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651"/>
  </p:normalViewPr>
  <p:slideViewPr>
    <p:cSldViewPr snapToGrid="0">
      <p:cViewPr varScale="1">
        <p:scale>
          <a:sx n="128" d="100"/>
          <a:sy n="128" d="100"/>
        </p:scale>
        <p:origin x="68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704709190322165E-2"/>
          <c:y val="3.7972667611220576E-2"/>
          <c:w val="0.8990826806992922"/>
          <c:h val="0.86024026994596969"/>
        </c:manualLayout>
      </c:layout>
      <c:areaChart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Company</c:v>
                </c:pt>
              </c:strCache>
            </c:strRef>
          </c:tx>
          <c:spPr>
            <a:noFill/>
            <a:ln>
              <a:noFill/>
            </a:ln>
            <a:effectLst/>
          </c:spPr>
          <c:cat>
            <c:strRef>
              <c:f>Sheet1!$B$1:$I$1</c:f>
              <c:strCache>
                <c:ptCount val="8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  <c:pt idx="4">
                  <c:v>2035</c:v>
                </c:pt>
                <c:pt idx="5">
                  <c:v>2040</c:v>
                </c:pt>
                <c:pt idx="6">
                  <c:v>2045</c:v>
                </c:pt>
                <c:pt idx="7">
                  <c:v>2050</c:v>
                </c:pt>
              </c:strCache>
            </c:strRef>
          </c:cat>
          <c:val>
            <c:numRef>
              <c:f>Sheet1!$B$2:$I$2</c:f>
              <c:numCache>
                <c:formatCode>General</c:formatCode>
                <c:ptCount val="8"/>
                <c:pt idx="1">
                  <c:v>100</c:v>
                </c:pt>
                <c:pt idx="2">
                  <c:v>74.965837056660718</c:v>
                </c:pt>
                <c:pt idx="3">
                  <c:v>50.713083329944055</c:v>
                </c:pt>
                <c:pt idx="4">
                  <c:v>33.176858878402989</c:v>
                </c:pt>
                <c:pt idx="5">
                  <c:v>20.764204126823078</c:v>
                </c:pt>
                <c:pt idx="6">
                  <c:v>9.7977683799369082</c:v>
                </c:pt>
                <c:pt idx="7">
                  <c:v>2.8618392637072598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E9-6B44-A29B-862DF4EF4124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Ambition Gap company A</c:v>
                </c:pt>
              </c:strCache>
            </c:strRef>
          </c:tx>
          <c:spPr>
            <a:solidFill>
              <a:srgbClr val="DA8484">
                <a:alpha val="30980"/>
              </a:srgbClr>
            </a:solidFill>
            <a:ln>
              <a:noFill/>
            </a:ln>
            <a:effectLst/>
          </c:spPr>
          <c:cat>
            <c:strRef>
              <c:f>Sheet1!$B$1:$I$1</c:f>
              <c:strCache>
                <c:ptCount val="8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  <c:pt idx="4">
                  <c:v>2035</c:v>
                </c:pt>
                <c:pt idx="5">
                  <c:v>2040</c:v>
                </c:pt>
                <c:pt idx="6">
                  <c:v>2045</c:v>
                </c:pt>
                <c:pt idx="7">
                  <c:v>2050</c:v>
                </c:pt>
              </c:strCache>
            </c:strRef>
          </c:cat>
          <c:val>
            <c:numRef>
              <c:f>Sheet1!$B$3:$I$3</c:f>
              <c:numCache>
                <c:formatCode>General</c:formatCode>
                <c:ptCount val="8"/>
                <c:pt idx="1">
                  <c:v>0</c:v>
                </c:pt>
                <c:pt idx="2">
                  <c:v>16.034162943339282</c:v>
                </c:pt>
                <c:pt idx="3">
                  <c:v>31.286916670055945</c:v>
                </c:pt>
                <c:pt idx="4">
                  <c:v>30.823141121597011</c:v>
                </c:pt>
                <c:pt idx="5">
                  <c:v>25.235795873176922</c:v>
                </c:pt>
                <c:pt idx="6">
                  <c:v>18.202231620063092</c:v>
                </c:pt>
                <c:pt idx="7">
                  <c:v>7.1381607362927397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E9-6B44-A29B-862DF4EF41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9094496"/>
        <c:axId val="574191648"/>
      </c:areaChart>
      <c:lineChart>
        <c:grouping val="standard"/>
        <c:varyColors val="0"/>
        <c:ser>
          <c:idx val="2"/>
          <c:order val="2"/>
          <c:tx>
            <c:strRef>
              <c:f>Sheet1!$A$4</c:f>
              <c:strCache>
                <c:ptCount val="1"/>
                <c:pt idx="0">
                  <c:v>Average 1.5° scenario</c:v>
                </c:pt>
              </c:strCache>
            </c:strRef>
          </c:tx>
          <c:spPr>
            <a:ln w="28575" cap="rnd">
              <a:solidFill>
                <a:srgbClr val="FF8531"/>
              </a:solidFill>
              <a:round/>
            </a:ln>
            <a:effectLst/>
          </c:spPr>
          <c:marker>
            <c:symbol val="none"/>
          </c:marker>
          <c:cat>
            <c:strRef>
              <c:f>Sheet1!$B$1:$I$1</c:f>
              <c:strCache>
                <c:ptCount val="8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  <c:pt idx="4">
                  <c:v>2035</c:v>
                </c:pt>
                <c:pt idx="5">
                  <c:v>2040</c:v>
                </c:pt>
                <c:pt idx="6">
                  <c:v>2045</c:v>
                </c:pt>
                <c:pt idx="7">
                  <c:v>2050</c:v>
                </c:pt>
              </c:strCache>
            </c:strRef>
          </c:cat>
          <c:val>
            <c:numRef>
              <c:f>Sheet1!$B$4:$I$4</c:f>
              <c:numCache>
                <c:formatCode>General</c:formatCode>
                <c:ptCount val="8"/>
                <c:pt idx="1">
                  <c:v>100</c:v>
                </c:pt>
                <c:pt idx="2">
                  <c:v>74.965837056660718</c:v>
                </c:pt>
                <c:pt idx="3">
                  <c:v>50.713083329944055</c:v>
                </c:pt>
                <c:pt idx="4">
                  <c:v>33.176858878402989</c:v>
                </c:pt>
                <c:pt idx="5">
                  <c:v>20.764204126823078</c:v>
                </c:pt>
                <c:pt idx="6">
                  <c:v>9.7977683799369082</c:v>
                </c:pt>
                <c:pt idx="7">
                  <c:v>2.8618392637072598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2CE9-6B44-A29B-862DF4EF4124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Company A</c:v>
                </c:pt>
              </c:strCache>
            </c:strRef>
          </c:tx>
          <c:spPr>
            <a:ln w="50800" cap="rnd">
              <a:solidFill>
                <a:srgbClr val="003F5C"/>
              </a:solidFill>
              <a:round/>
            </a:ln>
            <a:effectLst/>
          </c:spPr>
          <c:marker>
            <c:symbol val="none"/>
          </c:marker>
          <c:cat>
            <c:strRef>
              <c:f>Sheet1!$B$1:$I$1</c:f>
              <c:strCache>
                <c:ptCount val="8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  <c:pt idx="4">
                  <c:v>2035</c:v>
                </c:pt>
                <c:pt idx="5">
                  <c:v>2040</c:v>
                </c:pt>
                <c:pt idx="6">
                  <c:v>2045</c:v>
                </c:pt>
                <c:pt idx="7">
                  <c:v>2050</c:v>
                </c:pt>
              </c:strCache>
            </c:strRef>
          </c:cat>
          <c:val>
            <c:numRef>
              <c:f>Sheet1!$B$5:$I$5</c:f>
              <c:numCache>
                <c:formatCode>General</c:formatCode>
                <c:ptCount val="8"/>
                <c:pt idx="1">
                  <c:v>100</c:v>
                </c:pt>
                <c:pt idx="2">
                  <c:v>91</c:v>
                </c:pt>
                <c:pt idx="3">
                  <c:v>82</c:v>
                </c:pt>
                <c:pt idx="4">
                  <c:v>64</c:v>
                </c:pt>
                <c:pt idx="5">
                  <c:v>46</c:v>
                </c:pt>
                <c:pt idx="6">
                  <c:v>28</c:v>
                </c:pt>
                <c:pt idx="7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2CE9-6B44-A29B-862DF4EF4124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Company B</c:v>
                </c:pt>
              </c:strCache>
            </c:strRef>
          </c:tx>
          <c:spPr>
            <a:ln w="50800" cap="rnd">
              <a:solidFill>
                <a:schemeClr val="accent2"/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50800" cap="rnd">
                <a:solidFill>
                  <a:srgbClr val="003F5C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744-5F4D-BC47-57E9660D44ED}"/>
              </c:ext>
            </c:extLst>
          </c:dPt>
          <c:cat>
            <c:strRef>
              <c:f>Sheet1!$B$1:$I$1</c:f>
              <c:strCache>
                <c:ptCount val="8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  <c:pt idx="3">
                  <c:v>2030</c:v>
                </c:pt>
                <c:pt idx="4">
                  <c:v>2035</c:v>
                </c:pt>
                <c:pt idx="5">
                  <c:v>2040</c:v>
                </c:pt>
                <c:pt idx="6">
                  <c:v>2045</c:v>
                </c:pt>
                <c:pt idx="7">
                  <c:v>2050</c:v>
                </c:pt>
              </c:strCache>
            </c:strRef>
          </c:cat>
          <c:val>
            <c:numRef>
              <c:f>Sheet1!$B$6:$I$6</c:f>
              <c:numCache>
                <c:formatCode>General</c:formatCode>
                <c:ptCount val="8"/>
                <c:pt idx="0">
                  <c:v>109</c:v>
                </c:pt>
                <c:pt idx="1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44-5F4D-BC47-57E9660D44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9094496"/>
        <c:axId val="574191648"/>
      </c:lineChart>
      <c:catAx>
        <c:axId val="549094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574191648"/>
        <c:crosses val="autoZero"/>
        <c:auto val="1"/>
        <c:lblAlgn val="ctr"/>
        <c:lblOffset val="100"/>
        <c:noMultiLvlLbl val="0"/>
      </c:catAx>
      <c:valAx>
        <c:axId val="57419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dirty="0"/>
                  <a:t>Emission in percent </a:t>
                </a:r>
                <a:r>
                  <a:rPr lang="en-GB" sz="1600" baseline="0" dirty="0"/>
                  <a:t>compared to 2020</a:t>
                </a:r>
                <a:endParaRPr lang="en-GB" sz="1600" dirty="0"/>
              </a:p>
            </c:rich>
          </c:tx>
          <c:layout>
            <c:manualLayout>
              <c:xMode val="edge"/>
              <c:yMode val="edge"/>
              <c:x val="0"/>
              <c:y val="0.302688942762429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549094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4"/>
        <c:delete val="1"/>
      </c:legendEntry>
      <c:layout>
        <c:manualLayout>
          <c:xMode val="edge"/>
          <c:yMode val="edge"/>
          <c:x val="0.10385769795640308"/>
          <c:y val="0.95756736794957842"/>
          <c:w val="0.78951856608136772"/>
          <c:h val="3.82836172389054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8A335-E09D-E041-939F-7F5D4A7AAE11}" type="datetimeFigureOut">
              <a:rPr lang="en-CH" smtClean="0"/>
              <a:t>29.10.2024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15975" y="1143000"/>
            <a:ext cx="5226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9332E-7525-1648-9ACA-8CD23C386F7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28122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93425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1pPr>
    <a:lvl2pPr marL="396712" algn="l" defTabSz="793425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2pPr>
    <a:lvl3pPr marL="793425" algn="l" defTabSz="793425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3pPr>
    <a:lvl4pPr marL="1190137" algn="l" defTabSz="793425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4pPr>
    <a:lvl5pPr marL="1586850" algn="l" defTabSz="793425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5pPr>
    <a:lvl6pPr marL="1983562" algn="l" defTabSz="793425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6pPr>
    <a:lvl7pPr marL="2380275" algn="l" defTabSz="793425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7pPr>
    <a:lvl8pPr marL="2776987" algn="l" defTabSz="793425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8pPr>
    <a:lvl9pPr marL="3173700" algn="l" defTabSz="793425" rtl="0" eaLnBrk="1" latinLnBrk="0" hangingPunct="1">
      <a:defRPr sz="10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15975" y="1143000"/>
            <a:ext cx="5226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9332E-7525-1648-9ACA-8CD23C386F7B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98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9171" y="1004411"/>
            <a:ext cx="7795022" cy="2136681"/>
          </a:xfrm>
        </p:spPr>
        <p:txBody>
          <a:bodyPr anchor="b"/>
          <a:lstStyle>
            <a:lvl1pPr algn="ctr">
              <a:defRPr sz="511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9171" y="3223490"/>
            <a:ext cx="7795022" cy="1481754"/>
          </a:xfrm>
        </p:spPr>
        <p:txBody>
          <a:bodyPr/>
          <a:lstStyle>
            <a:lvl1pPr marL="0" indent="0" algn="ctr">
              <a:buNone/>
              <a:defRPr sz="2046"/>
            </a:lvl1pPr>
            <a:lvl2pPr marL="389763" indent="0" algn="ctr">
              <a:buNone/>
              <a:defRPr sz="1705"/>
            </a:lvl2pPr>
            <a:lvl3pPr marL="779526" indent="0" algn="ctr">
              <a:buNone/>
              <a:defRPr sz="1535"/>
            </a:lvl3pPr>
            <a:lvl4pPr marL="1169289" indent="0" algn="ctr">
              <a:buNone/>
              <a:defRPr sz="1364"/>
            </a:lvl4pPr>
            <a:lvl5pPr marL="1559052" indent="0" algn="ctr">
              <a:buNone/>
              <a:defRPr sz="1364"/>
            </a:lvl5pPr>
            <a:lvl6pPr marL="1948815" indent="0" algn="ctr">
              <a:buNone/>
              <a:defRPr sz="1364"/>
            </a:lvl6pPr>
            <a:lvl7pPr marL="2338578" indent="0" algn="ctr">
              <a:buNone/>
              <a:defRPr sz="1364"/>
            </a:lvl7pPr>
            <a:lvl8pPr marL="2728341" indent="0" algn="ctr">
              <a:buNone/>
              <a:defRPr sz="1364"/>
            </a:lvl8pPr>
            <a:lvl9pPr marL="3118104" indent="0" algn="ctr">
              <a:buNone/>
              <a:defRPr sz="136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F1C8-6A4D-604F-A899-42F3C075DC15}" type="datetimeFigureOut">
              <a:rPr lang="en-CH" smtClean="0"/>
              <a:t>29.10.2024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2A2F-5CFA-8748-9692-3CF752D67EA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303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F1C8-6A4D-604F-A899-42F3C075DC15}" type="datetimeFigureOut">
              <a:rPr lang="en-CH" smtClean="0"/>
              <a:t>29.10.2024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2A2F-5CFA-8748-9692-3CF752D67EA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7524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7750" y="326753"/>
            <a:ext cx="2241069" cy="520105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544" y="326753"/>
            <a:ext cx="6593290" cy="520105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F1C8-6A4D-604F-A899-42F3C075DC15}" type="datetimeFigureOut">
              <a:rPr lang="en-CH" smtClean="0"/>
              <a:t>29.10.2024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2A2F-5CFA-8748-9692-3CF752D67EA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6466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F1C8-6A4D-604F-A899-42F3C075DC15}" type="datetimeFigureOut">
              <a:rPr lang="en-CH" smtClean="0"/>
              <a:t>29.10.2024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2A2F-5CFA-8748-9692-3CF752D67EA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839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130" y="1530058"/>
            <a:ext cx="8964276" cy="2552935"/>
          </a:xfrm>
        </p:spPr>
        <p:txBody>
          <a:bodyPr anchor="b"/>
          <a:lstStyle>
            <a:lvl1pPr>
              <a:defRPr sz="511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130" y="4107145"/>
            <a:ext cx="8964276" cy="1342528"/>
          </a:xfrm>
        </p:spPr>
        <p:txBody>
          <a:bodyPr/>
          <a:lstStyle>
            <a:lvl1pPr marL="0" indent="0">
              <a:buNone/>
              <a:defRPr sz="2046">
                <a:solidFill>
                  <a:schemeClr val="tx1">
                    <a:tint val="82000"/>
                  </a:schemeClr>
                </a:solidFill>
              </a:defRPr>
            </a:lvl1pPr>
            <a:lvl2pPr marL="389763" indent="0">
              <a:buNone/>
              <a:defRPr sz="1705">
                <a:solidFill>
                  <a:schemeClr val="tx1">
                    <a:tint val="82000"/>
                  </a:schemeClr>
                </a:solidFill>
              </a:defRPr>
            </a:lvl2pPr>
            <a:lvl3pPr marL="779526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3pPr>
            <a:lvl4pPr marL="1169289" indent="0">
              <a:buNone/>
              <a:defRPr sz="1364">
                <a:solidFill>
                  <a:schemeClr val="tx1">
                    <a:tint val="82000"/>
                  </a:schemeClr>
                </a:solidFill>
              </a:defRPr>
            </a:lvl4pPr>
            <a:lvl5pPr marL="1559052" indent="0">
              <a:buNone/>
              <a:defRPr sz="1364">
                <a:solidFill>
                  <a:schemeClr val="tx1">
                    <a:tint val="82000"/>
                  </a:schemeClr>
                </a:solidFill>
              </a:defRPr>
            </a:lvl5pPr>
            <a:lvl6pPr marL="1948815" indent="0">
              <a:buNone/>
              <a:defRPr sz="1364">
                <a:solidFill>
                  <a:schemeClr val="tx1">
                    <a:tint val="82000"/>
                  </a:schemeClr>
                </a:solidFill>
              </a:defRPr>
            </a:lvl6pPr>
            <a:lvl7pPr marL="2338578" indent="0">
              <a:buNone/>
              <a:defRPr sz="1364">
                <a:solidFill>
                  <a:schemeClr val="tx1">
                    <a:tint val="82000"/>
                  </a:schemeClr>
                </a:solidFill>
              </a:defRPr>
            </a:lvl7pPr>
            <a:lvl8pPr marL="2728341" indent="0">
              <a:buNone/>
              <a:defRPr sz="1364">
                <a:solidFill>
                  <a:schemeClr val="tx1">
                    <a:tint val="82000"/>
                  </a:schemeClr>
                </a:solidFill>
              </a:defRPr>
            </a:lvl8pPr>
            <a:lvl9pPr marL="3118104" indent="0">
              <a:buNone/>
              <a:defRPr sz="136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F1C8-6A4D-604F-A899-42F3C075DC15}" type="datetimeFigureOut">
              <a:rPr lang="en-CH" smtClean="0"/>
              <a:t>29.10.2024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2A2F-5CFA-8748-9692-3CF752D67EA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364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544" y="1633765"/>
            <a:ext cx="4417179" cy="38940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1640" y="1633765"/>
            <a:ext cx="4417179" cy="38940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F1C8-6A4D-604F-A899-42F3C075DC15}" type="datetimeFigureOut">
              <a:rPr lang="en-CH" smtClean="0"/>
              <a:t>29.10.2024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2A2F-5CFA-8748-9692-3CF752D67EA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222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7" y="326754"/>
            <a:ext cx="8964276" cy="11862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98" y="1504485"/>
            <a:ext cx="4396879" cy="737325"/>
          </a:xfrm>
        </p:spPr>
        <p:txBody>
          <a:bodyPr anchor="b"/>
          <a:lstStyle>
            <a:lvl1pPr marL="0" indent="0">
              <a:buNone/>
              <a:defRPr sz="2046" b="1"/>
            </a:lvl1pPr>
            <a:lvl2pPr marL="389763" indent="0">
              <a:buNone/>
              <a:defRPr sz="1705" b="1"/>
            </a:lvl2pPr>
            <a:lvl3pPr marL="779526" indent="0">
              <a:buNone/>
              <a:defRPr sz="1535" b="1"/>
            </a:lvl3pPr>
            <a:lvl4pPr marL="1169289" indent="0">
              <a:buNone/>
              <a:defRPr sz="1364" b="1"/>
            </a:lvl4pPr>
            <a:lvl5pPr marL="1559052" indent="0">
              <a:buNone/>
              <a:defRPr sz="1364" b="1"/>
            </a:lvl5pPr>
            <a:lvl6pPr marL="1948815" indent="0">
              <a:buNone/>
              <a:defRPr sz="1364" b="1"/>
            </a:lvl6pPr>
            <a:lvl7pPr marL="2338578" indent="0">
              <a:buNone/>
              <a:defRPr sz="1364" b="1"/>
            </a:lvl7pPr>
            <a:lvl8pPr marL="2728341" indent="0">
              <a:buNone/>
              <a:defRPr sz="1364" b="1"/>
            </a:lvl8pPr>
            <a:lvl9pPr marL="3118104" indent="0">
              <a:buNone/>
              <a:defRPr sz="136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98" y="2241810"/>
            <a:ext cx="4396879" cy="32973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1640" y="1504485"/>
            <a:ext cx="4418533" cy="737325"/>
          </a:xfrm>
        </p:spPr>
        <p:txBody>
          <a:bodyPr anchor="b"/>
          <a:lstStyle>
            <a:lvl1pPr marL="0" indent="0">
              <a:buNone/>
              <a:defRPr sz="2046" b="1"/>
            </a:lvl1pPr>
            <a:lvl2pPr marL="389763" indent="0">
              <a:buNone/>
              <a:defRPr sz="1705" b="1"/>
            </a:lvl2pPr>
            <a:lvl3pPr marL="779526" indent="0">
              <a:buNone/>
              <a:defRPr sz="1535" b="1"/>
            </a:lvl3pPr>
            <a:lvl4pPr marL="1169289" indent="0">
              <a:buNone/>
              <a:defRPr sz="1364" b="1"/>
            </a:lvl4pPr>
            <a:lvl5pPr marL="1559052" indent="0">
              <a:buNone/>
              <a:defRPr sz="1364" b="1"/>
            </a:lvl5pPr>
            <a:lvl6pPr marL="1948815" indent="0">
              <a:buNone/>
              <a:defRPr sz="1364" b="1"/>
            </a:lvl6pPr>
            <a:lvl7pPr marL="2338578" indent="0">
              <a:buNone/>
              <a:defRPr sz="1364" b="1"/>
            </a:lvl7pPr>
            <a:lvl8pPr marL="2728341" indent="0">
              <a:buNone/>
              <a:defRPr sz="1364" b="1"/>
            </a:lvl8pPr>
            <a:lvl9pPr marL="3118104" indent="0">
              <a:buNone/>
              <a:defRPr sz="136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1640" y="2241810"/>
            <a:ext cx="4418533" cy="32973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F1C8-6A4D-604F-A899-42F3C075DC15}" type="datetimeFigureOut">
              <a:rPr lang="en-CH" smtClean="0"/>
              <a:t>29.10.2024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2A2F-5CFA-8748-9692-3CF752D67EA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9902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F1C8-6A4D-604F-A899-42F3C075DC15}" type="datetimeFigureOut">
              <a:rPr lang="en-CH" smtClean="0"/>
              <a:t>29.10.2024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2A2F-5CFA-8748-9692-3CF752D67EA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020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F1C8-6A4D-604F-A899-42F3C075DC15}" type="datetimeFigureOut">
              <a:rPr lang="en-CH" smtClean="0"/>
              <a:t>29.10.2024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2A2F-5CFA-8748-9692-3CF752D67EA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5356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8" y="409152"/>
            <a:ext cx="3352130" cy="1432031"/>
          </a:xfrm>
        </p:spPr>
        <p:txBody>
          <a:bodyPr anchor="b"/>
          <a:lstStyle>
            <a:lvl1pPr>
              <a:defRPr sz="27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8533" y="883654"/>
            <a:ext cx="5261640" cy="4361443"/>
          </a:xfrm>
        </p:spPr>
        <p:txBody>
          <a:bodyPr/>
          <a:lstStyle>
            <a:lvl1pPr>
              <a:defRPr sz="2728"/>
            </a:lvl1pPr>
            <a:lvl2pPr>
              <a:defRPr sz="2387"/>
            </a:lvl2pPr>
            <a:lvl3pPr>
              <a:defRPr sz="2046"/>
            </a:lvl3pPr>
            <a:lvl4pPr>
              <a:defRPr sz="1705"/>
            </a:lvl4pPr>
            <a:lvl5pPr>
              <a:defRPr sz="1705"/>
            </a:lvl5pPr>
            <a:lvl6pPr>
              <a:defRPr sz="1705"/>
            </a:lvl6pPr>
            <a:lvl7pPr>
              <a:defRPr sz="1705"/>
            </a:lvl7pPr>
            <a:lvl8pPr>
              <a:defRPr sz="1705"/>
            </a:lvl8pPr>
            <a:lvl9pPr>
              <a:defRPr sz="170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8" y="1841183"/>
            <a:ext cx="3352130" cy="3411018"/>
          </a:xfrm>
        </p:spPr>
        <p:txBody>
          <a:bodyPr/>
          <a:lstStyle>
            <a:lvl1pPr marL="0" indent="0">
              <a:buNone/>
              <a:defRPr sz="1364"/>
            </a:lvl1pPr>
            <a:lvl2pPr marL="389763" indent="0">
              <a:buNone/>
              <a:defRPr sz="1194"/>
            </a:lvl2pPr>
            <a:lvl3pPr marL="779526" indent="0">
              <a:buNone/>
              <a:defRPr sz="1023"/>
            </a:lvl3pPr>
            <a:lvl4pPr marL="1169289" indent="0">
              <a:buNone/>
              <a:defRPr sz="853"/>
            </a:lvl4pPr>
            <a:lvl5pPr marL="1559052" indent="0">
              <a:buNone/>
              <a:defRPr sz="853"/>
            </a:lvl5pPr>
            <a:lvl6pPr marL="1948815" indent="0">
              <a:buNone/>
              <a:defRPr sz="853"/>
            </a:lvl6pPr>
            <a:lvl7pPr marL="2338578" indent="0">
              <a:buNone/>
              <a:defRPr sz="853"/>
            </a:lvl7pPr>
            <a:lvl8pPr marL="2728341" indent="0">
              <a:buNone/>
              <a:defRPr sz="853"/>
            </a:lvl8pPr>
            <a:lvl9pPr marL="3118104" indent="0">
              <a:buNone/>
              <a:defRPr sz="85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F1C8-6A4D-604F-A899-42F3C075DC15}" type="datetimeFigureOut">
              <a:rPr lang="en-CH" smtClean="0"/>
              <a:t>29.10.2024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2A2F-5CFA-8748-9692-3CF752D67EA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9177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98" y="409152"/>
            <a:ext cx="3352130" cy="1432031"/>
          </a:xfrm>
        </p:spPr>
        <p:txBody>
          <a:bodyPr anchor="b"/>
          <a:lstStyle>
            <a:lvl1pPr>
              <a:defRPr sz="27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8533" y="883654"/>
            <a:ext cx="5261640" cy="4361443"/>
          </a:xfrm>
        </p:spPr>
        <p:txBody>
          <a:bodyPr anchor="t"/>
          <a:lstStyle>
            <a:lvl1pPr marL="0" indent="0">
              <a:buNone/>
              <a:defRPr sz="2728"/>
            </a:lvl1pPr>
            <a:lvl2pPr marL="389763" indent="0">
              <a:buNone/>
              <a:defRPr sz="2387"/>
            </a:lvl2pPr>
            <a:lvl3pPr marL="779526" indent="0">
              <a:buNone/>
              <a:defRPr sz="2046"/>
            </a:lvl3pPr>
            <a:lvl4pPr marL="1169289" indent="0">
              <a:buNone/>
              <a:defRPr sz="1705"/>
            </a:lvl4pPr>
            <a:lvl5pPr marL="1559052" indent="0">
              <a:buNone/>
              <a:defRPr sz="1705"/>
            </a:lvl5pPr>
            <a:lvl6pPr marL="1948815" indent="0">
              <a:buNone/>
              <a:defRPr sz="1705"/>
            </a:lvl6pPr>
            <a:lvl7pPr marL="2338578" indent="0">
              <a:buNone/>
              <a:defRPr sz="1705"/>
            </a:lvl7pPr>
            <a:lvl8pPr marL="2728341" indent="0">
              <a:buNone/>
              <a:defRPr sz="1705"/>
            </a:lvl8pPr>
            <a:lvl9pPr marL="3118104" indent="0">
              <a:buNone/>
              <a:defRPr sz="170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898" y="1841183"/>
            <a:ext cx="3352130" cy="3411018"/>
          </a:xfrm>
        </p:spPr>
        <p:txBody>
          <a:bodyPr/>
          <a:lstStyle>
            <a:lvl1pPr marL="0" indent="0">
              <a:buNone/>
              <a:defRPr sz="1364"/>
            </a:lvl1pPr>
            <a:lvl2pPr marL="389763" indent="0">
              <a:buNone/>
              <a:defRPr sz="1194"/>
            </a:lvl2pPr>
            <a:lvl3pPr marL="779526" indent="0">
              <a:buNone/>
              <a:defRPr sz="1023"/>
            </a:lvl3pPr>
            <a:lvl4pPr marL="1169289" indent="0">
              <a:buNone/>
              <a:defRPr sz="853"/>
            </a:lvl4pPr>
            <a:lvl5pPr marL="1559052" indent="0">
              <a:buNone/>
              <a:defRPr sz="853"/>
            </a:lvl5pPr>
            <a:lvl6pPr marL="1948815" indent="0">
              <a:buNone/>
              <a:defRPr sz="853"/>
            </a:lvl6pPr>
            <a:lvl7pPr marL="2338578" indent="0">
              <a:buNone/>
              <a:defRPr sz="853"/>
            </a:lvl7pPr>
            <a:lvl8pPr marL="2728341" indent="0">
              <a:buNone/>
              <a:defRPr sz="853"/>
            </a:lvl8pPr>
            <a:lvl9pPr marL="3118104" indent="0">
              <a:buNone/>
              <a:defRPr sz="85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F1C8-6A4D-604F-A899-42F3C075DC15}" type="datetimeFigureOut">
              <a:rPr lang="en-CH" smtClean="0"/>
              <a:t>29.10.2024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2A2F-5CFA-8748-9692-3CF752D67EA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872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544" y="326754"/>
            <a:ext cx="8964276" cy="118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544" y="1633765"/>
            <a:ext cx="8964276" cy="3894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544" y="5688345"/>
            <a:ext cx="2338507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B0F1C8-6A4D-604F-A899-42F3C075DC15}" type="datetimeFigureOut">
              <a:rPr lang="en-CH" smtClean="0"/>
              <a:t>29.10.2024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2802" y="5688345"/>
            <a:ext cx="350776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40312" y="5688345"/>
            <a:ext cx="2338507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2A2F-5CFA-8748-9692-3CF752D67EA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863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9526" rtl="0" eaLnBrk="1" latinLnBrk="0" hangingPunct="1">
        <a:lnSpc>
          <a:spcPct val="90000"/>
        </a:lnSpc>
        <a:spcBef>
          <a:spcPct val="0"/>
        </a:spcBef>
        <a:buNone/>
        <a:defRPr sz="37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882" indent="-194882" algn="l" defTabSz="779526" rtl="0" eaLnBrk="1" latinLnBrk="0" hangingPunct="1">
        <a:lnSpc>
          <a:spcPct val="90000"/>
        </a:lnSpc>
        <a:spcBef>
          <a:spcPts val="853"/>
        </a:spcBef>
        <a:buFont typeface="Arial" panose="020B0604020202020204" pitchFamily="34" charset="0"/>
        <a:buChar char="•"/>
        <a:defRPr sz="2387" kern="1200">
          <a:solidFill>
            <a:schemeClr val="tx1"/>
          </a:solidFill>
          <a:latin typeface="+mn-lt"/>
          <a:ea typeface="+mn-ea"/>
          <a:cs typeface="+mn-cs"/>
        </a:defRPr>
      </a:lvl1pPr>
      <a:lvl2pPr marL="584645" indent="-194882" algn="l" defTabSz="779526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2046" kern="1200">
          <a:solidFill>
            <a:schemeClr val="tx1"/>
          </a:solidFill>
          <a:latin typeface="+mn-lt"/>
          <a:ea typeface="+mn-ea"/>
          <a:cs typeface="+mn-cs"/>
        </a:defRPr>
      </a:lvl2pPr>
      <a:lvl3pPr marL="974408" indent="-194882" algn="l" defTabSz="779526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64171" indent="-194882" algn="l" defTabSz="779526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5" kern="1200">
          <a:solidFill>
            <a:schemeClr val="tx1"/>
          </a:solidFill>
          <a:latin typeface="+mn-lt"/>
          <a:ea typeface="+mn-ea"/>
          <a:cs typeface="+mn-cs"/>
        </a:defRPr>
      </a:lvl4pPr>
      <a:lvl5pPr marL="1753934" indent="-194882" algn="l" defTabSz="779526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5" kern="1200">
          <a:solidFill>
            <a:schemeClr val="tx1"/>
          </a:solidFill>
          <a:latin typeface="+mn-lt"/>
          <a:ea typeface="+mn-ea"/>
          <a:cs typeface="+mn-cs"/>
        </a:defRPr>
      </a:lvl5pPr>
      <a:lvl6pPr marL="2143697" indent="-194882" algn="l" defTabSz="779526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5" kern="1200">
          <a:solidFill>
            <a:schemeClr val="tx1"/>
          </a:solidFill>
          <a:latin typeface="+mn-lt"/>
          <a:ea typeface="+mn-ea"/>
          <a:cs typeface="+mn-cs"/>
        </a:defRPr>
      </a:lvl6pPr>
      <a:lvl7pPr marL="2533460" indent="-194882" algn="l" defTabSz="779526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5" kern="1200">
          <a:solidFill>
            <a:schemeClr val="tx1"/>
          </a:solidFill>
          <a:latin typeface="+mn-lt"/>
          <a:ea typeface="+mn-ea"/>
          <a:cs typeface="+mn-cs"/>
        </a:defRPr>
      </a:lvl7pPr>
      <a:lvl8pPr marL="2923223" indent="-194882" algn="l" defTabSz="779526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5" kern="1200">
          <a:solidFill>
            <a:schemeClr val="tx1"/>
          </a:solidFill>
          <a:latin typeface="+mn-lt"/>
          <a:ea typeface="+mn-ea"/>
          <a:cs typeface="+mn-cs"/>
        </a:defRPr>
      </a:lvl8pPr>
      <a:lvl9pPr marL="3312986" indent="-194882" algn="l" defTabSz="779526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526" rtl="0" eaLnBrk="1" latinLnBrk="0" hangingPunct="1">
        <a:defRPr sz="1535" kern="1200">
          <a:solidFill>
            <a:schemeClr val="tx1"/>
          </a:solidFill>
          <a:latin typeface="+mn-lt"/>
          <a:ea typeface="+mn-ea"/>
          <a:cs typeface="+mn-cs"/>
        </a:defRPr>
      </a:lvl1pPr>
      <a:lvl2pPr marL="389763" algn="l" defTabSz="779526" rtl="0" eaLnBrk="1" latinLnBrk="0" hangingPunct="1">
        <a:defRPr sz="1535" kern="1200">
          <a:solidFill>
            <a:schemeClr val="tx1"/>
          </a:solidFill>
          <a:latin typeface="+mn-lt"/>
          <a:ea typeface="+mn-ea"/>
          <a:cs typeface="+mn-cs"/>
        </a:defRPr>
      </a:lvl2pPr>
      <a:lvl3pPr marL="779526" algn="l" defTabSz="779526" rtl="0" eaLnBrk="1" latinLnBrk="0" hangingPunct="1">
        <a:defRPr sz="1535" kern="1200">
          <a:solidFill>
            <a:schemeClr val="tx1"/>
          </a:solidFill>
          <a:latin typeface="+mn-lt"/>
          <a:ea typeface="+mn-ea"/>
          <a:cs typeface="+mn-cs"/>
        </a:defRPr>
      </a:lvl3pPr>
      <a:lvl4pPr marL="1169289" algn="l" defTabSz="779526" rtl="0" eaLnBrk="1" latinLnBrk="0" hangingPunct="1">
        <a:defRPr sz="1535" kern="1200">
          <a:solidFill>
            <a:schemeClr val="tx1"/>
          </a:solidFill>
          <a:latin typeface="+mn-lt"/>
          <a:ea typeface="+mn-ea"/>
          <a:cs typeface="+mn-cs"/>
        </a:defRPr>
      </a:lvl4pPr>
      <a:lvl5pPr marL="1559052" algn="l" defTabSz="779526" rtl="0" eaLnBrk="1" latinLnBrk="0" hangingPunct="1">
        <a:defRPr sz="1535" kern="1200">
          <a:solidFill>
            <a:schemeClr val="tx1"/>
          </a:solidFill>
          <a:latin typeface="+mn-lt"/>
          <a:ea typeface="+mn-ea"/>
          <a:cs typeface="+mn-cs"/>
        </a:defRPr>
      </a:lvl5pPr>
      <a:lvl6pPr marL="1948815" algn="l" defTabSz="779526" rtl="0" eaLnBrk="1" latinLnBrk="0" hangingPunct="1">
        <a:defRPr sz="1535" kern="1200">
          <a:solidFill>
            <a:schemeClr val="tx1"/>
          </a:solidFill>
          <a:latin typeface="+mn-lt"/>
          <a:ea typeface="+mn-ea"/>
          <a:cs typeface="+mn-cs"/>
        </a:defRPr>
      </a:lvl6pPr>
      <a:lvl7pPr marL="2338578" algn="l" defTabSz="779526" rtl="0" eaLnBrk="1" latinLnBrk="0" hangingPunct="1">
        <a:defRPr sz="1535" kern="1200">
          <a:solidFill>
            <a:schemeClr val="tx1"/>
          </a:solidFill>
          <a:latin typeface="+mn-lt"/>
          <a:ea typeface="+mn-ea"/>
          <a:cs typeface="+mn-cs"/>
        </a:defRPr>
      </a:lvl7pPr>
      <a:lvl8pPr marL="2728341" algn="l" defTabSz="779526" rtl="0" eaLnBrk="1" latinLnBrk="0" hangingPunct="1">
        <a:defRPr sz="1535" kern="1200">
          <a:solidFill>
            <a:schemeClr val="tx1"/>
          </a:solidFill>
          <a:latin typeface="+mn-lt"/>
          <a:ea typeface="+mn-ea"/>
          <a:cs typeface="+mn-cs"/>
        </a:defRPr>
      </a:lvl8pPr>
      <a:lvl9pPr marL="3118104" algn="l" defTabSz="779526" rtl="0" eaLnBrk="1" latinLnBrk="0" hangingPunct="1">
        <a:defRPr sz="15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35BF25-C203-020A-7E28-326B458C40D6}"/>
              </a:ext>
            </a:extLst>
          </p:cNvPr>
          <p:cNvSpPr/>
          <p:nvPr/>
        </p:nvSpPr>
        <p:spPr>
          <a:xfrm>
            <a:off x="1161762" y="140604"/>
            <a:ext cx="1580437" cy="5252484"/>
          </a:xfrm>
          <a:prstGeom prst="rect">
            <a:avLst/>
          </a:prstGeom>
          <a:solidFill>
            <a:schemeClr val="bg2">
              <a:lumMod val="75000"/>
              <a:alpha val="27125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F5A96FA-32A5-CED5-A17C-4B11C9107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5710618"/>
              </p:ext>
            </p:extLst>
          </p:nvPr>
        </p:nvGraphicFramePr>
        <p:xfrm>
          <a:off x="421026" y="-96253"/>
          <a:ext cx="9183171" cy="6233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Plus 4">
            <a:extLst>
              <a:ext uri="{FF2B5EF4-FFF2-40B4-BE49-F238E27FC236}">
                <a16:creationId xmlns:a16="http://schemas.microsoft.com/office/drawing/2014/main" id="{6ED121A3-97E3-CFB2-E65A-8E82B4C31E25}"/>
              </a:ext>
            </a:extLst>
          </p:cNvPr>
          <p:cNvSpPr/>
          <p:nvPr/>
        </p:nvSpPr>
        <p:spPr>
          <a:xfrm>
            <a:off x="4734903" y="1754086"/>
            <a:ext cx="257175" cy="242888"/>
          </a:xfrm>
          <a:prstGeom prst="mathPlus">
            <a:avLst/>
          </a:prstGeom>
          <a:ln>
            <a:solidFill>
              <a:srgbClr val="58508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" name="Plus 5">
            <a:extLst>
              <a:ext uri="{FF2B5EF4-FFF2-40B4-BE49-F238E27FC236}">
                <a16:creationId xmlns:a16="http://schemas.microsoft.com/office/drawing/2014/main" id="{D28BAA42-4E30-3DC9-08DC-F3CBAD82BBC3}"/>
              </a:ext>
            </a:extLst>
          </p:cNvPr>
          <p:cNvSpPr/>
          <p:nvPr/>
        </p:nvSpPr>
        <p:spPr>
          <a:xfrm>
            <a:off x="8798361" y="4889341"/>
            <a:ext cx="257175" cy="248400"/>
          </a:xfrm>
          <a:prstGeom prst="mathPlus">
            <a:avLst/>
          </a:prstGeom>
          <a:ln>
            <a:solidFill>
              <a:srgbClr val="58508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2FC77-803A-7EEA-887F-3CBC320C0709}"/>
              </a:ext>
            </a:extLst>
          </p:cNvPr>
          <p:cNvSpPr txBox="1"/>
          <p:nvPr/>
        </p:nvSpPr>
        <p:spPr>
          <a:xfrm>
            <a:off x="4591563" y="1421366"/>
            <a:ext cx="1210235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58508D"/>
                </a:solidFill>
              </a:rPr>
              <a:t>Target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6AC4A-265F-E853-254E-9FD65EDBE283}"/>
              </a:ext>
            </a:extLst>
          </p:cNvPr>
          <p:cNvSpPr txBox="1"/>
          <p:nvPr/>
        </p:nvSpPr>
        <p:spPr>
          <a:xfrm>
            <a:off x="8697621" y="4556621"/>
            <a:ext cx="1210235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58508D"/>
                </a:solidFill>
              </a:rPr>
              <a:t>Target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7DADB-9631-7B9C-D4E4-7285AD2E2FC0}"/>
              </a:ext>
            </a:extLst>
          </p:cNvPr>
          <p:cNvSpPr txBox="1"/>
          <p:nvPr/>
        </p:nvSpPr>
        <p:spPr>
          <a:xfrm>
            <a:off x="4190462" y="173432"/>
            <a:ext cx="6338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b="1" dirty="0">
                <a:solidFill>
                  <a:srgbClr val="58508D"/>
                </a:solidFill>
              </a:rPr>
              <a:t>Target 1</a:t>
            </a:r>
            <a:r>
              <a:rPr lang="en-CH" sz="1600" dirty="0">
                <a:solidFill>
                  <a:srgbClr val="58508D"/>
                </a:solidFill>
              </a:rPr>
              <a:t>: -30% compared to 2015 </a:t>
            </a:r>
            <a:r>
              <a:rPr lang="de-CH" sz="1600" dirty="0">
                <a:solidFill>
                  <a:srgbClr val="58508D"/>
                </a:solidFill>
              </a:rPr>
              <a:t>in </a:t>
            </a:r>
            <a:r>
              <a:rPr lang="en-CH" sz="1600" dirty="0">
                <a:solidFill>
                  <a:srgbClr val="58508D"/>
                </a:solidFill>
              </a:rPr>
              <a:t>2030 covering 90% of emissions</a:t>
            </a:r>
          </a:p>
          <a:p>
            <a:r>
              <a:rPr lang="en-CH" sz="1600" b="1" dirty="0">
                <a:solidFill>
                  <a:srgbClr val="58508D"/>
                </a:solidFill>
              </a:rPr>
              <a:t>Target 2</a:t>
            </a:r>
            <a:r>
              <a:rPr lang="en-CH" sz="1600" dirty="0">
                <a:solidFill>
                  <a:srgbClr val="58508D"/>
                </a:solidFill>
              </a:rPr>
              <a:t>: Net-zero in 2050 for 90% of emissions</a:t>
            </a:r>
          </a:p>
        </p:txBody>
      </p:sp>
      <p:sp>
        <p:nvSpPr>
          <p:cNvPr id="11" name="Plus 10">
            <a:extLst>
              <a:ext uri="{FF2B5EF4-FFF2-40B4-BE49-F238E27FC236}">
                <a16:creationId xmlns:a16="http://schemas.microsoft.com/office/drawing/2014/main" id="{28CFE86F-EE54-C73C-1A40-1835C094C5A7}"/>
              </a:ext>
            </a:extLst>
          </p:cNvPr>
          <p:cNvSpPr/>
          <p:nvPr/>
        </p:nvSpPr>
        <p:spPr>
          <a:xfrm rot="2703064">
            <a:off x="1597364" y="500604"/>
            <a:ext cx="257175" cy="242888"/>
          </a:xfrm>
          <a:prstGeom prst="mathPlus">
            <a:avLst>
              <a:gd name="adj1" fmla="val 15336"/>
            </a:avLst>
          </a:prstGeom>
          <a:solidFill>
            <a:srgbClr val="DE5A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743353-808D-3AB4-D9FE-88B9F5119771}"/>
              </a:ext>
            </a:extLst>
          </p:cNvPr>
          <p:cNvSpPr txBox="1"/>
          <p:nvPr/>
        </p:nvSpPr>
        <p:spPr>
          <a:xfrm>
            <a:off x="1297626" y="131227"/>
            <a:ext cx="1210235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DE5A79"/>
                </a:solidFill>
              </a:rPr>
              <a:t>Base Year</a:t>
            </a:r>
          </a:p>
        </p:txBody>
      </p:sp>
    </p:spTree>
    <p:extLst>
      <p:ext uri="{BB962C8B-B14F-4D97-AF65-F5344CB8AC3E}">
        <p14:creationId xmlns:p14="http://schemas.microsoft.com/office/powerpoint/2010/main" val="266854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3415</TotalTime>
  <Words>40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Stolz  Niklas</dc:creator>
  <cp:lastModifiedBy>Stolz  Niklas</cp:lastModifiedBy>
  <cp:revision>6</cp:revision>
  <dcterms:created xsi:type="dcterms:W3CDTF">2024-09-04T05:09:01Z</dcterms:created>
  <dcterms:modified xsi:type="dcterms:W3CDTF">2024-10-29T12:57:47Z</dcterms:modified>
</cp:coreProperties>
</file>