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notesMasterIdLst>
    <p:notesMasterId r:id="rId32"/>
  </p:notesMasterIdLst>
  <p:sldIdLst>
    <p:sldId id="344" r:id="rId8"/>
    <p:sldId id="364" r:id="rId9"/>
    <p:sldId id="365" r:id="rId10"/>
    <p:sldId id="366" r:id="rId11"/>
    <p:sldId id="367" r:id="rId12"/>
    <p:sldId id="368" r:id="rId13"/>
    <p:sldId id="373" r:id="rId14"/>
    <p:sldId id="374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9" r:id="rId28"/>
    <p:sldId id="388" r:id="rId29"/>
    <p:sldId id="390" r:id="rId30"/>
    <p:sldId id="375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770"/>
    <a:srgbClr val="DDDDDD"/>
    <a:srgbClr val="E31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4" autoAdjust="0"/>
    <p:restoredTop sz="96000" autoAdjust="0"/>
  </p:normalViewPr>
  <p:slideViewPr>
    <p:cSldViewPr snapToGrid="0">
      <p:cViewPr varScale="1">
        <p:scale>
          <a:sx n="112" d="100"/>
          <a:sy n="112" d="100"/>
        </p:scale>
        <p:origin x="-8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0"/>
    </p:cViewPr>
  </p:sorterViewPr>
  <p:notesViewPr>
    <p:cSldViewPr snapToGrid="0"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1EE8CEC-A6F3-424F-BC42-6A094A7AD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4613" y="8684926"/>
            <a:ext cx="2971800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596FC94-6E51-4925-A04D-2ECAAEF73AC5}" type="slidenum">
              <a:rPr lang="en-US" sz="1200" b="0"/>
              <a:pPr algn="r" eaLnBrk="1" hangingPunct="1"/>
              <a:t>5</a:t>
            </a:fld>
            <a:endParaRPr lang="en-US" sz="1200" b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RedUmbrell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3" y="1238250"/>
            <a:ext cx="2871787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82600" y="5311775"/>
            <a:ext cx="8242300" cy="0"/>
          </a:xfrm>
          <a:prstGeom prst="line">
            <a:avLst/>
          </a:prstGeom>
          <a:noFill/>
          <a:ln w="9525">
            <a:solidFill>
              <a:srgbClr val="E31B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482600" y="5695950"/>
            <a:ext cx="8242300" cy="0"/>
          </a:xfrm>
          <a:prstGeom prst="line">
            <a:avLst/>
          </a:prstGeom>
          <a:noFill/>
          <a:ln w="9525">
            <a:solidFill>
              <a:srgbClr val="E31B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6410325"/>
            <a:ext cx="1371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825875"/>
            <a:ext cx="8229600" cy="1470025"/>
          </a:xfrm>
        </p:spPr>
        <p:txBody>
          <a:bodyPr/>
          <a:lstStyle>
            <a:lvl1pPr>
              <a:defRPr>
                <a:solidFill>
                  <a:srgbClr val="F5000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5305425"/>
            <a:ext cx="8258175" cy="390525"/>
          </a:xfrm>
        </p:spPr>
        <p:txBody>
          <a:bodyPr anchor="ctr"/>
          <a:lstStyle>
            <a:lvl1pPr marL="0" indent="0">
              <a:buFontTx/>
              <a:buNone/>
              <a:defRPr sz="1400">
                <a:solidFill>
                  <a:srgbClr val="5B677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5EC57-CF47-4A6A-B87A-228C427B5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BCF19-A5C4-46FF-866A-2A183DAEB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375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375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B596D-B772-4484-95CA-9156B84C7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0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C92ED-351F-4757-BD80-58FF98538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5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A1F2B-379E-4B43-AF5B-2A65B2332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982BB-B162-47CF-A928-498359DFE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9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4C1EC-494F-4778-BDD9-024B0F2E0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0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6301B-E124-4E42-9B65-5BE1C6966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4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95DDF-6E97-4CA5-A3F2-0219B9B23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7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90C05-9A95-4436-9FD7-36640C093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9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95A9C-110A-4216-9A05-0FA247DCBF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5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8438"/>
            <a:ext cx="82296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4775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2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6410325"/>
            <a:ext cx="1371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91300" y="6464300"/>
            <a:ext cx="21336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000">
                <a:solidFill>
                  <a:srgbClr val="5B6770"/>
                </a:solidFill>
                <a:latin typeface="Arial" charset="0"/>
              </a:defRPr>
            </a:lvl1pPr>
          </a:lstStyle>
          <a:p>
            <a:pPr>
              <a:defRPr/>
            </a:pPr>
            <a:fld id="{E0C37D5D-95BF-47F3-B96C-4E46F8F52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13"/>
          <p:cNvSpPr>
            <a:spLocks noChangeShapeType="1"/>
          </p:cNvSpPr>
          <p:nvPr userDrawn="1"/>
        </p:nvSpPr>
        <p:spPr bwMode="auto">
          <a:xfrm>
            <a:off x="538163" y="962025"/>
            <a:ext cx="8047037" cy="0"/>
          </a:xfrm>
          <a:prstGeom prst="line">
            <a:avLst/>
          </a:prstGeom>
          <a:noFill/>
          <a:ln w="25400">
            <a:solidFill>
              <a:srgbClr val="E31B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B677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B677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B677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B677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B677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5B677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5B677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5B677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5B6770"/>
          </a:solidFill>
          <a:latin typeface="Arial" charset="0"/>
        </a:defRPr>
      </a:lvl9pPr>
    </p:titleStyle>
    <p:bodyStyle>
      <a:lvl1pPr marL="1714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1435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0010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31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4003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8575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3147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SLIANG@travelers.com" TargetMode="External"/><Relationship Id="rId2" Type="http://schemas.openxmlformats.org/officeDocument/2006/relationships/hyperlink" Target="mailto:NHUBBELL@traveler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owerswatson.com/assets/pdf/2380/Anderson_et_al_Edition_3.pdf" TargetMode="External"/><Relationship Id="rId4" Type="http://schemas.openxmlformats.org/officeDocument/2006/relationships/hyperlink" Target="http://www.travelers.com/career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m/url?sa=i&amp;rct=j&amp;q=&amp;esrc=s&amp;frm=1&amp;source=images&amp;cd=&amp;cad=rja&amp;docid=faOoPIJKk-fFMM&amp;tbnid=9V61LGszONYSlM:&amp;ved=0CAUQjRw&amp;url=http://openclipart.org/detail/61759/kangaroo-sign-by-djcowan&amp;ei=zY1lUvaaLKWIyAHgpYHIDA&amp;bvm=bv.54934254,d.aWc&amp;psig=AFQjCNGRj6SURfbCux9miXfA_jCBwZrpSw&amp;ust=138247351740755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300" dirty="0"/>
              <a:t>Travelers Analytics:</a:t>
            </a:r>
            <a:br>
              <a:rPr lang="en-US" sz="2300" dirty="0"/>
            </a:br>
            <a:r>
              <a:rPr lang="en-US" sz="2300" dirty="0" smtClean="0"/>
              <a:t>U of M Stats 8051 </a:t>
            </a:r>
            <a:r>
              <a:rPr lang="en-US" sz="2300" dirty="0"/>
              <a:t>Insurance Modeling </a:t>
            </a:r>
            <a:r>
              <a:rPr lang="en-US" sz="2300" dirty="0" smtClean="0"/>
              <a:t>Problem</a:t>
            </a:r>
            <a:br>
              <a:rPr lang="en-US" sz="2300" dirty="0" smtClean="0"/>
            </a:br>
            <a:endParaRPr lang="en-US" sz="23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3863" y="5312229"/>
            <a:ext cx="6096000" cy="101019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November 23</a:t>
            </a:r>
            <a:r>
              <a:rPr lang="en-US" sz="1800" b="1" baseline="30000" dirty="0" smtClean="0"/>
              <a:t>rd</a:t>
            </a:r>
            <a:r>
              <a:rPr lang="en-US" sz="1800" b="1" dirty="0" smtClean="0"/>
              <a:t>, 2015</a:t>
            </a:r>
            <a:endParaRPr lang="en-US" sz="1800" b="1" dirty="0"/>
          </a:p>
          <a:p>
            <a:pPr eaLnBrk="1" hangingPunct="1">
              <a:lnSpc>
                <a:spcPct val="80000"/>
              </a:lnSpc>
            </a:pPr>
            <a:endParaRPr lang="en-US" sz="12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1200" b="1" dirty="0" smtClean="0"/>
              <a:t>Nathan </a:t>
            </a:r>
            <a:r>
              <a:rPr lang="en-US" sz="1200" b="1" dirty="0"/>
              <a:t>Hubbell, FCAS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b="1" dirty="0" smtClean="0"/>
              <a:t>Gang Cheng, </a:t>
            </a:r>
            <a:r>
              <a:rPr lang="en-US" sz="1200" b="1" dirty="0"/>
              <a:t>Ph.D.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osses for each vehicle from policies written in 2004 and 2005.</a:t>
            </a:r>
          </a:p>
          <a:p>
            <a:r>
              <a:rPr lang="en-US" dirty="0" smtClean="0"/>
              <a:t>Each policy was written as one-year originally.</a:t>
            </a:r>
          </a:p>
          <a:p>
            <a:r>
              <a:rPr lang="en-US" dirty="0" smtClean="0"/>
              <a:t>There are 67,856 policies (vehicles) in the data.</a:t>
            </a:r>
          </a:p>
          <a:p>
            <a:r>
              <a:rPr lang="en-US" dirty="0" smtClean="0"/>
              <a:t>Ten (10) variables in the data.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C3A25E-2D07-4857-83E9-52711BE6DB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2643868"/>
            <a:ext cx="8776538" cy="2685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6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94650"/>
            <a:ext cx="8229600" cy="762000"/>
          </a:xfrm>
        </p:spPr>
        <p:txBody>
          <a:bodyPr/>
          <a:lstStyle/>
          <a:p>
            <a:r>
              <a:rPr lang="en-US" dirty="0" smtClean="0"/>
              <a:t>Variable Information – </a:t>
            </a:r>
            <a:r>
              <a:rPr lang="en-US" dirty="0" err="1" smtClean="0"/>
              <a:t>veh_value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535363"/>
          </a:xfrm>
        </p:spPr>
        <p:txBody>
          <a:bodyPr/>
          <a:lstStyle/>
          <a:p>
            <a:r>
              <a:rPr lang="en-US" smtClean="0"/>
              <a:t>vehicle value, in $10,000s, a numerical variable.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9E50D8-B5B9-4957-B27A-69528B32A22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78200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59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03763"/>
            <a:ext cx="8229600" cy="762000"/>
          </a:xfrm>
        </p:spPr>
        <p:txBody>
          <a:bodyPr/>
          <a:lstStyle/>
          <a:p>
            <a:r>
              <a:rPr lang="en-US" dirty="0" smtClean="0"/>
              <a:t>Variable Information – exposure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42912" y="1545125"/>
            <a:ext cx="8229600" cy="3535363"/>
          </a:xfrm>
        </p:spPr>
        <p:txBody>
          <a:bodyPr/>
          <a:lstStyle/>
          <a:p>
            <a:r>
              <a:rPr lang="en-US" dirty="0" smtClean="0"/>
              <a:t>The covered period, in years, a numerical variable (always between 0 and 1)</a:t>
            </a:r>
          </a:p>
          <a:p>
            <a:pPr lvl="1"/>
            <a:r>
              <a:rPr lang="en-US" dirty="0" smtClean="0"/>
              <a:t>The amount of time a vehicle was “exposed” to potential accidents.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0E3176-CBDA-42B9-B0C7-F1A848D84E6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789622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20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39093" y="203703"/>
            <a:ext cx="8229600" cy="762000"/>
          </a:xfrm>
        </p:spPr>
        <p:txBody>
          <a:bodyPr/>
          <a:lstStyle/>
          <a:p>
            <a:r>
              <a:rPr lang="en-US" dirty="0" smtClean="0"/>
              <a:t>Variable Information – </a:t>
            </a:r>
            <a:r>
              <a:rPr lang="en-US" dirty="0" err="1" smtClean="0"/>
              <a:t>clm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535363"/>
          </a:xfrm>
        </p:spPr>
        <p:txBody>
          <a:bodyPr/>
          <a:lstStyle/>
          <a:p>
            <a:r>
              <a:rPr lang="en-US" smtClean="0"/>
              <a:t>An indicator whether the vehicle/driver had at least one claim during the covered period, 0=No, 1=Yes.</a:t>
            </a:r>
          </a:p>
          <a:p>
            <a:r>
              <a:rPr lang="en-US" smtClean="0"/>
              <a:t>4,624/67,856 had at least one claim.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645C6A-CECE-4E64-852F-23F82C6A4CA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24200"/>
            <a:ext cx="672623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27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39092" y="194650"/>
            <a:ext cx="8229600" cy="762000"/>
          </a:xfrm>
        </p:spPr>
        <p:txBody>
          <a:bodyPr/>
          <a:lstStyle/>
          <a:p>
            <a:r>
              <a:rPr lang="en-US" dirty="0" smtClean="0"/>
              <a:t>Variable Information – </a:t>
            </a:r>
            <a:r>
              <a:rPr lang="en-US" dirty="0" err="1" smtClean="0"/>
              <a:t>numclaims</a:t>
            </a:r>
            <a:endParaRPr 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535363"/>
          </a:xfrm>
        </p:spPr>
        <p:txBody>
          <a:bodyPr/>
          <a:lstStyle/>
          <a:p>
            <a:r>
              <a:rPr lang="en-US" smtClean="0"/>
              <a:t>Number of claims during covered period, integer values.</a:t>
            </a:r>
          </a:p>
          <a:p>
            <a:r>
              <a:rPr lang="en-US" smtClean="0"/>
              <a:t>4,624/67,856 had at least one claim.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2DF303-2D77-46D7-96D9-C7A2173C9BE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67038"/>
            <a:ext cx="4267200" cy="345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10200" y="3048000"/>
          <a:ext cx="2514600" cy="3025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</a:tblGrid>
              <a:tr h="6400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Number of Claims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/>
                </a:tc>
              </a:tr>
              <a:tr h="4771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63,232</a:t>
                      </a:r>
                      <a:endParaRPr lang="en-US" sz="1800" dirty="0"/>
                    </a:p>
                  </a:txBody>
                  <a:tcPr marT="45719" marB="45719"/>
                </a:tc>
              </a:tr>
              <a:tr h="4771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4,333</a:t>
                      </a:r>
                      <a:endParaRPr lang="en-US" sz="1800" dirty="0"/>
                    </a:p>
                  </a:txBody>
                  <a:tcPr marT="45719" marB="45719"/>
                </a:tc>
              </a:tr>
              <a:tr h="4771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271</a:t>
                      </a:r>
                      <a:endParaRPr lang="en-US" sz="1800" dirty="0"/>
                    </a:p>
                  </a:txBody>
                  <a:tcPr marT="45719" marB="45719"/>
                </a:tc>
              </a:tr>
              <a:tr h="4771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18</a:t>
                      </a:r>
                      <a:endParaRPr lang="en-US" sz="1800" dirty="0"/>
                    </a:p>
                  </a:txBody>
                  <a:tcPr marT="45719" marB="45719"/>
                </a:tc>
              </a:tr>
              <a:tr h="4771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9" marB="457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94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48146" y="194650"/>
            <a:ext cx="8229600" cy="762000"/>
          </a:xfrm>
        </p:spPr>
        <p:txBody>
          <a:bodyPr/>
          <a:lstStyle/>
          <a:p>
            <a:r>
              <a:rPr lang="en-US" dirty="0" smtClean="0"/>
              <a:t>Variable Information – claimcst0 (</a:t>
            </a:r>
            <a:r>
              <a:rPr lang="en-US" b="1" dirty="0" smtClean="0">
                <a:solidFill>
                  <a:srgbClr val="FF0000"/>
                </a:solidFill>
              </a:rPr>
              <a:t>target variable</a:t>
            </a:r>
            <a:r>
              <a:rPr lang="en-US" dirty="0" smtClean="0"/>
              <a:t>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535363"/>
          </a:xfrm>
        </p:spPr>
        <p:txBody>
          <a:bodyPr/>
          <a:lstStyle/>
          <a:p>
            <a:r>
              <a:rPr lang="en-US" smtClean="0"/>
              <a:t>The total amount of the claims, in dollars, numeric values.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D4CF8D-8FCC-4DC4-A61F-E4E90D5B9B9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3152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7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5312" y="194650"/>
            <a:ext cx="8229600" cy="762000"/>
          </a:xfrm>
        </p:spPr>
        <p:txBody>
          <a:bodyPr/>
          <a:lstStyle/>
          <a:p>
            <a:r>
              <a:rPr lang="en-US" dirty="0" smtClean="0"/>
              <a:t>Variable Information – </a:t>
            </a:r>
            <a:r>
              <a:rPr lang="en-US" dirty="0" err="1" smtClean="0"/>
              <a:t>veh_body</a:t>
            </a:r>
            <a:endParaRPr 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535363"/>
          </a:xfrm>
        </p:spPr>
        <p:txBody>
          <a:bodyPr/>
          <a:lstStyle/>
          <a:p>
            <a:r>
              <a:rPr lang="en-US" smtClean="0"/>
              <a:t>The vehicle body code, a character string.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4A9A09-314E-4559-ACBF-45AA86DDFF3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78486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650148" y="1025780"/>
            <a:ext cx="24938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CONVT </a:t>
            </a:r>
            <a:r>
              <a:rPr lang="en-US" sz="1400" dirty="0"/>
              <a:t>= </a:t>
            </a:r>
            <a:r>
              <a:rPr lang="en-US" sz="1400" dirty="0" smtClean="0"/>
              <a:t>convertible</a:t>
            </a:r>
          </a:p>
          <a:p>
            <a:r>
              <a:rPr lang="en-US" sz="1400" dirty="0" smtClean="0"/>
              <a:t>HBACK </a:t>
            </a:r>
            <a:r>
              <a:rPr lang="en-US" sz="1400" dirty="0"/>
              <a:t>= </a:t>
            </a:r>
            <a:r>
              <a:rPr lang="en-US" sz="1400" dirty="0" smtClean="0"/>
              <a:t>hatchback</a:t>
            </a:r>
          </a:p>
          <a:p>
            <a:r>
              <a:rPr lang="en-US" sz="1400" dirty="0" smtClean="0"/>
              <a:t>HDTOP </a:t>
            </a:r>
            <a:r>
              <a:rPr lang="en-US" sz="1400" dirty="0"/>
              <a:t>= hardtop</a:t>
            </a:r>
          </a:p>
          <a:p>
            <a:r>
              <a:rPr lang="en-US" sz="1400" dirty="0" smtClean="0"/>
              <a:t>MCARA </a:t>
            </a:r>
            <a:r>
              <a:rPr lang="en-US" sz="1400" dirty="0"/>
              <a:t>= motorized </a:t>
            </a:r>
            <a:r>
              <a:rPr lang="en-US" sz="1400" dirty="0" smtClean="0"/>
              <a:t>caravan</a:t>
            </a:r>
          </a:p>
          <a:p>
            <a:r>
              <a:rPr lang="en-US" sz="1400" dirty="0" smtClean="0"/>
              <a:t>MIBUS </a:t>
            </a:r>
            <a:r>
              <a:rPr lang="en-US" sz="1400" dirty="0"/>
              <a:t>= </a:t>
            </a:r>
            <a:r>
              <a:rPr lang="en-US" sz="1400" dirty="0" smtClean="0"/>
              <a:t>minibus</a:t>
            </a:r>
          </a:p>
          <a:p>
            <a:r>
              <a:rPr lang="en-US" sz="1400" dirty="0" smtClean="0"/>
              <a:t>PANVN </a:t>
            </a:r>
            <a:r>
              <a:rPr lang="en-US" sz="1400" dirty="0"/>
              <a:t>= panel van</a:t>
            </a:r>
          </a:p>
          <a:p>
            <a:r>
              <a:rPr lang="en-US" sz="1400" dirty="0" smtClean="0"/>
              <a:t>RDSTR </a:t>
            </a:r>
            <a:r>
              <a:rPr lang="en-US" sz="1400" dirty="0"/>
              <a:t>= </a:t>
            </a:r>
            <a:r>
              <a:rPr lang="en-US" sz="1400" dirty="0" smtClean="0"/>
              <a:t>roadster</a:t>
            </a:r>
          </a:p>
          <a:p>
            <a:r>
              <a:rPr lang="en-US" sz="1400" dirty="0" smtClean="0"/>
              <a:t>STNWG </a:t>
            </a:r>
            <a:r>
              <a:rPr lang="en-US" sz="1400" dirty="0"/>
              <a:t>= station </a:t>
            </a:r>
            <a:r>
              <a:rPr lang="en-US" sz="1400" dirty="0" smtClean="0"/>
              <a:t>wagon</a:t>
            </a:r>
          </a:p>
          <a:p>
            <a:r>
              <a:rPr lang="en-US" sz="1400" dirty="0" smtClean="0"/>
              <a:t>UTE </a:t>
            </a:r>
            <a:r>
              <a:rPr lang="en-US" sz="1400" dirty="0"/>
              <a:t>- utility</a:t>
            </a:r>
          </a:p>
        </p:txBody>
      </p:sp>
    </p:spTree>
    <p:extLst>
      <p:ext uri="{BB962C8B-B14F-4D97-AF65-F5344CB8AC3E}">
        <p14:creationId xmlns:p14="http://schemas.microsoft.com/office/powerpoint/2010/main" val="316222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22125" y="194649"/>
            <a:ext cx="8229600" cy="762000"/>
          </a:xfrm>
        </p:spPr>
        <p:txBody>
          <a:bodyPr/>
          <a:lstStyle/>
          <a:p>
            <a:r>
              <a:rPr lang="en-US" dirty="0" smtClean="0"/>
              <a:t>Variable Information – </a:t>
            </a:r>
            <a:r>
              <a:rPr lang="en-US" dirty="0" err="1" smtClean="0"/>
              <a:t>veh_age</a:t>
            </a:r>
            <a:endParaRPr 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2103438"/>
            <a:ext cx="8229600" cy="3535362"/>
          </a:xfrm>
        </p:spPr>
        <p:txBody>
          <a:bodyPr/>
          <a:lstStyle/>
          <a:p>
            <a:r>
              <a:rPr lang="en-US" dirty="0" smtClean="0"/>
              <a:t>The age group of insured vehicle, coded as 1, 2, 3, and 4, with 1 being the youngest.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66AD24-FB53-4DEE-A508-1E0E40DE770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59050"/>
            <a:ext cx="7056438" cy="391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00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30040" y="203703"/>
            <a:ext cx="8229600" cy="762000"/>
          </a:xfrm>
        </p:spPr>
        <p:txBody>
          <a:bodyPr/>
          <a:lstStyle/>
          <a:p>
            <a:r>
              <a:rPr lang="en-US" dirty="0" smtClean="0"/>
              <a:t>Variable Information – gender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2103438"/>
            <a:ext cx="8229600" cy="3535362"/>
          </a:xfrm>
        </p:spPr>
        <p:txBody>
          <a:bodyPr/>
          <a:lstStyle/>
          <a:p>
            <a:r>
              <a:rPr lang="en-US" dirty="0" smtClean="0"/>
              <a:t>The gender of driver, F (female) or M (male)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2981D1-28D7-4BFB-BFFE-6DFA20F83E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09838"/>
            <a:ext cx="48006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67400" y="3048000"/>
          <a:ext cx="2286000" cy="145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2954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38,603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29,253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8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48146" y="194649"/>
            <a:ext cx="8229600" cy="762000"/>
          </a:xfrm>
        </p:spPr>
        <p:txBody>
          <a:bodyPr/>
          <a:lstStyle/>
          <a:p>
            <a:r>
              <a:rPr lang="en-US" dirty="0" smtClean="0"/>
              <a:t>Variable Information – area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2103438"/>
            <a:ext cx="8229600" cy="3535362"/>
          </a:xfrm>
        </p:spPr>
        <p:txBody>
          <a:bodyPr/>
          <a:lstStyle/>
          <a:p>
            <a:r>
              <a:rPr lang="en-US" smtClean="0"/>
              <a:t>Driver’s area of residence, a character code.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1377A3-DDCF-4335-9389-206D676742E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6386513" cy="374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2963"/>
              </p:ext>
            </p:extLst>
          </p:nvPr>
        </p:nvGraphicFramePr>
        <p:xfrm>
          <a:off x="6090719" y="2118512"/>
          <a:ext cx="2772624" cy="289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312"/>
                <a:gridCol w="1386312"/>
              </a:tblGrid>
              <a:tr h="6702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Area Code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16,312</a:t>
                      </a:r>
                      <a:endParaRPr lang="en-US" sz="1800" dirty="0"/>
                    </a:p>
                  </a:txBody>
                  <a:tcPr marL="91438" marR="91438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13,341</a:t>
                      </a:r>
                      <a:endParaRPr lang="en-US" sz="1800" dirty="0"/>
                    </a:p>
                  </a:txBody>
                  <a:tcPr marL="91438" marR="91438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20,540</a:t>
                      </a:r>
                      <a:endParaRPr lang="en-US" sz="1800" dirty="0"/>
                    </a:p>
                  </a:txBody>
                  <a:tcPr marL="91438" marR="91438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8,173</a:t>
                      </a:r>
                      <a:endParaRPr lang="en-US" sz="1800" dirty="0"/>
                    </a:p>
                  </a:txBody>
                  <a:tcPr marL="91438" marR="91438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5,912</a:t>
                      </a:r>
                      <a:endParaRPr lang="en-US" sz="1800" dirty="0"/>
                    </a:p>
                  </a:txBody>
                  <a:tcPr marL="91438" marR="91438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3,578</a:t>
                      </a:r>
                      <a:endParaRPr lang="en-US" sz="1800" dirty="0"/>
                    </a:p>
                  </a:txBody>
                  <a:tcPr marL="91438" marR="91438" marT="45714" marB="457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02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6CEDCE-4EA5-4418-9D4F-61520278606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Travelers: Who Are We &amp; How Do We Use Data?</a:t>
            </a:r>
          </a:p>
          <a:p>
            <a:pPr eaLnBrk="1" hangingPunct="1"/>
            <a:r>
              <a:rPr lang="en-US" dirty="0" smtClean="0"/>
              <a:t>Insurance 101</a:t>
            </a:r>
          </a:p>
          <a:p>
            <a:pPr lvl="1" eaLnBrk="1" hangingPunct="1"/>
            <a:r>
              <a:rPr lang="en-US" dirty="0" smtClean="0"/>
              <a:t>Basic business terminology</a:t>
            </a:r>
          </a:p>
          <a:p>
            <a:pPr eaLnBrk="1" hangingPunct="1"/>
            <a:r>
              <a:rPr lang="en-US" dirty="0" smtClean="0"/>
              <a:t>Insurance Modeling Problem</a:t>
            </a:r>
          </a:p>
          <a:p>
            <a:pPr lvl="1" eaLnBrk="1" hangingPunct="1"/>
            <a:r>
              <a:rPr lang="en-US" dirty="0" smtClean="0"/>
              <a:t>Introduction</a:t>
            </a:r>
          </a:p>
          <a:p>
            <a:pPr lvl="1" eaLnBrk="1" hangingPunct="1"/>
            <a:r>
              <a:rPr lang="en-US" dirty="0" smtClean="0"/>
              <a:t>Exploratory Data Analysis</a:t>
            </a:r>
          </a:p>
          <a:p>
            <a:pPr lvl="1" eaLnBrk="1" hangingPunct="1"/>
            <a:r>
              <a:rPr lang="en-US" dirty="0" smtClean="0"/>
              <a:t>Assignment Walk-through</a:t>
            </a:r>
          </a:p>
        </p:txBody>
      </p:sp>
    </p:spTree>
    <p:extLst>
      <p:ext uri="{BB962C8B-B14F-4D97-AF65-F5344CB8AC3E}">
        <p14:creationId xmlns:p14="http://schemas.microsoft.com/office/powerpoint/2010/main" val="321466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35318" y="194650"/>
            <a:ext cx="8229600" cy="762000"/>
          </a:xfrm>
        </p:spPr>
        <p:txBody>
          <a:bodyPr/>
          <a:lstStyle/>
          <a:p>
            <a:r>
              <a:rPr lang="en-US" dirty="0" smtClean="0"/>
              <a:t>Variable Information – </a:t>
            </a:r>
            <a:r>
              <a:rPr lang="en-US" dirty="0" err="1" smtClean="0"/>
              <a:t>agecat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2103438"/>
            <a:ext cx="8229600" cy="3535362"/>
          </a:xfrm>
        </p:spPr>
        <p:txBody>
          <a:bodyPr/>
          <a:lstStyle/>
          <a:p>
            <a:r>
              <a:rPr lang="en-US" smtClean="0"/>
              <a:t>Driver’s age category, coded as 1, 2, 3, 4, 5 and 6, with 1 being the youngest.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0B20B9-D473-4D11-9362-E76F911AFB7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17859"/>
              </p:ext>
            </p:extLst>
          </p:nvPr>
        </p:nvGraphicFramePr>
        <p:xfrm>
          <a:off x="6324600" y="2667000"/>
          <a:ext cx="2638331" cy="3139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263"/>
                <a:gridCol w="1427068"/>
              </a:tblGrid>
              <a:tr h="6401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Driver Age Category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5" marB="45725"/>
                </a:tc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5,742</a:t>
                      </a:r>
                      <a:endParaRPr lang="en-US" sz="1800" dirty="0"/>
                    </a:p>
                  </a:txBody>
                  <a:tcPr marL="91438" marR="91438" marT="45725" marB="45725"/>
                </a:tc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12,875</a:t>
                      </a:r>
                      <a:endParaRPr lang="en-US" sz="1800" dirty="0"/>
                    </a:p>
                  </a:txBody>
                  <a:tcPr marL="91438" marR="91438" marT="45725" marB="45725"/>
                </a:tc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15,767</a:t>
                      </a:r>
                      <a:endParaRPr lang="en-US" sz="1800" dirty="0"/>
                    </a:p>
                  </a:txBody>
                  <a:tcPr marL="91438" marR="91438" marT="45725" marB="45725"/>
                </a:tc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16,189</a:t>
                      </a:r>
                      <a:endParaRPr lang="en-US" sz="1800" dirty="0"/>
                    </a:p>
                  </a:txBody>
                  <a:tcPr marL="91438" marR="91438" marT="45725" marB="45725"/>
                </a:tc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10,736</a:t>
                      </a:r>
                      <a:endParaRPr lang="en-US" sz="1800" dirty="0"/>
                    </a:p>
                  </a:txBody>
                  <a:tcPr marL="91438" marR="91438" marT="45725" marB="45725"/>
                </a:tc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6,547</a:t>
                      </a:r>
                      <a:endParaRPr lang="en-US" sz="1800" dirty="0"/>
                    </a:p>
                  </a:txBody>
                  <a:tcPr marL="91438" marR="91438" marT="45725" marB="45725"/>
                </a:tc>
              </a:tr>
            </a:tbl>
          </a:graphicData>
        </a:graphic>
      </p:graphicFrame>
      <p:pic>
        <p:nvPicPr>
          <p:cNvPr id="143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68625"/>
            <a:ext cx="6178550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5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Style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147487"/>
          </a:xfrm>
        </p:spPr>
        <p:txBody>
          <a:bodyPr/>
          <a:lstStyle/>
          <a:p>
            <a:r>
              <a:rPr lang="en-US" dirty="0" smtClean="0"/>
              <a:t>Data arrangement 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67,856 policies </a:t>
            </a:r>
            <a:r>
              <a:rPr lang="en-US" sz="1600" dirty="0" smtClean="0"/>
              <a:t>had been divided into three splits: T, V and H</a:t>
            </a:r>
          </a:p>
          <a:p>
            <a:pPr lvl="1"/>
            <a:r>
              <a:rPr lang="en-US" sz="1600" dirty="0" smtClean="0"/>
              <a:t>All information for T is provided</a:t>
            </a:r>
          </a:p>
          <a:p>
            <a:pPr lvl="1"/>
            <a:r>
              <a:rPr lang="en-US" sz="1600" dirty="0" smtClean="0"/>
              <a:t>The response variables in V and H are omitted</a:t>
            </a:r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Notice</a:t>
            </a:r>
            <a:r>
              <a:rPr lang="en-US" sz="1600" dirty="0" smtClean="0"/>
              <a:t>: This dataset is modified from a classic dataset. Please treat it as a different dataset</a:t>
            </a:r>
          </a:p>
          <a:p>
            <a:endParaRPr lang="en-US" dirty="0" smtClean="0"/>
          </a:p>
          <a:p>
            <a:r>
              <a:rPr lang="en-US" dirty="0" smtClean="0"/>
              <a:t>Final Model performance measure</a:t>
            </a:r>
          </a:p>
          <a:p>
            <a:pPr lvl="1"/>
            <a:r>
              <a:rPr lang="en-US" sz="1600" dirty="0" smtClean="0"/>
              <a:t>Please provide your model prediction on H as part of your final submission</a:t>
            </a:r>
            <a:endParaRPr lang="en-US" sz="1600" dirty="0"/>
          </a:p>
          <a:p>
            <a:pPr lvl="1"/>
            <a:r>
              <a:rPr lang="en-US" sz="1600" dirty="0" smtClean="0"/>
              <a:t>The final model performance will be based on its performance on H</a:t>
            </a:r>
          </a:p>
          <a:p>
            <a:endParaRPr lang="en-US" dirty="0" smtClean="0"/>
          </a:p>
          <a:p>
            <a:r>
              <a:rPr lang="en-US" dirty="0" smtClean="0"/>
              <a:t>Getting feedback before final submission</a:t>
            </a:r>
          </a:p>
          <a:p>
            <a:pPr lvl="1"/>
            <a:r>
              <a:rPr lang="en-US" sz="1600" dirty="0" smtClean="0"/>
              <a:t>You are encouraged to submit your predictions on V before final submission. We will provide feedback on how well your model performs on V</a:t>
            </a:r>
          </a:p>
          <a:p>
            <a:pPr lvl="1"/>
            <a:r>
              <a:rPr lang="en-US" sz="1600" dirty="0" smtClean="0"/>
              <a:t>No more than 2 rounds of the submission-and-feedback</a:t>
            </a:r>
          </a:p>
          <a:p>
            <a:pPr lvl="1"/>
            <a:r>
              <a:rPr lang="en-US" sz="1600" dirty="0" smtClean="0"/>
              <a:t>Allow about </a:t>
            </a:r>
            <a:r>
              <a:rPr lang="en-US" sz="1600" smtClean="0"/>
              <a:t>3-5 days to </a:t>
            </a:r>
            <a:r>
              <a:rPr lang="en-US" sz="1600" dirty="0" smtClean="0"/>
              <a:t>get the feedback after your submission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1B1D7F-9FA1-4516-9602-97EFAF4B88A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7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May Be Asked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models did you fit? </a:t>
            </a:r>
          </a:p>
          <a:p>
            <a:pPr lvl="1"/>
            <a:r>
              <a:rPr lang="en-US" dirty="0" smtClean="0"/>
              <a:t>what is your assumption(s)?</a:t>
            </a:r>
          </a:p>
          <a:p>
            <a:pPr lvl="1"/>
            <a:r>
              <a:rPr lang="en-US" dirty="0" smtClean="0"/>
              <a:t>is your assumption reasonable?</a:t>
            </a:r>
          </a:p>
          <a:p>
            <a:pPr lvl="1"/>
            <a:r>
              <a:rPr lang="en-US" dirty="0" smtClean="0"/>
              <a:t>how do you check your assumption(s)?</a:t>
            </a:r>
          </a:p>
          <a:p>
            <a:r>
              <a:rPr lang="en-US" dirty="0" smtClean="0"/>
              <a:t>What is the impact of each variable? </a:t>
            </a:r>
          </a:p>
          <a:p>
            <a:pPr lvl="1"/>
            <a:r>
              <a:rPr lang="en-US" dirty="0" smtClean="0"/>
              <a:t>are all variables equally important?</a:t>
            </a:r>
          </a:p>
          <a:p>
            <a:pPr lvl="1"/>
            <a:r>
              <a:rPr lang="en-US" dirty="0" smtClean="0"/>
              <a:t>if not, which ones are more important?  How do you measure it?</a:t>
            </a:r>
          </a:p>
          <a:p>
            <a:r>
              <a:rPr lang="en-US" dirty="0" smtClean="0"/>
              <a:t>How do you check your model actually works (</a:t>
            </a:r>
            <a:r>
              <a:rPr lang="en-US" dirty="0" err="1" smtClean="0"/>
              <a:t>genaralizability</a:t>
            </a:r>
            <a:r>
              <a:rPr lang="en-US" dirty="0" smtClean="0"/>
              <a:t>)?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1B1D7F-9FA1-4516-9602-97EFAF4B88A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51535" y="3932311"/>
            <a:ext cx="68025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E51A24"/>
                </a:solidFill>
                <a:latin typeface="Calibri" pitchFamily="34" charset="0"/>
              </a:rPr>
              <a:t>What questions do you have </a:t>
            </a:r>
            <a:r>
              <a:rPr lang="en-US" sz="2400" dirty="0" smtClean="0">
                <a:solidFill>
                  <a:srgbClr val="E51A24"/>
                </a:solidFill>
                <a:latin typeface="Calibri" pitchFamily="34" charset="0"/>
              </a:rPr>
              <a:t>about the</a:t>
            </a:r>
          </a:p>
          <a:p>
            <a:r>
              <a:rPr lang="en-US" sz="2400" dirty="0" smtClean="0">
                <a:solidFill>
                  <a:srgbClr val="E51A24"/>
                </a:solidFill>
                <a:latin typeface="Calibri" pitchFamily="34" charset="0"/>
              </a:rPr>
              <a:t>“Kangaroo Insurance Company Modeling Problem”?</a:t>
            </a:r>
            <a:endParaRPr lang="en-US" sz="2400" dirty="0">
              <a:solidFill>
                <a:srgbClr val="E51A24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November 23</a:t>
            </a:r>
            <a:r>
              <a:rPr lang="en-US" baseline="30000" dirty="0" smtClean="0"/>
              <a:t>rd </a:t>
            </a:r>
            <a:r>
              <a:rPr lang="en-US" dirty="0" smtClean="0"/>
              <a:t>(today) </a:t>
            </a:r>
            <a:r>
              <a:rPr lang="en-US" baseline="30000" dirty="0" smtClean="0"/>
              <a:t>- </a:t>
            </a:r>
            <a:r>
              <a:rPr lang="en-US" dirty="0"/>
              <a:t>Project </a:t>
            </a:r>
            <a:r>
              <a:rPr lang="en-US" dirty="0" smtClean="0"/>
              <a:t>begins</a:t>
            </a:r>
          </a:p>
          <a:p>
            <a:r>
              <a:rPr lang="en-US" dirty="0" smtClean="0"/>
              <a:t>First model submission (optional)</a:t>
            </a:r>
          </a:p>
          <a:p>
            <a:r>
              <a:rPr lang="en-US" dirty="0" smtClean="0"/>
              <a:t>Final model submission</a:t>
            </a:r>
          </a:p>
          <a:p>
            <a:r>
              <a:rPr lang="en-US" dirty="0" smtClean="0"/>
              <a:t>December 7</a:t>
            </a:r>
            <a:r>
              <a:rPr lang="en-US" baseline="30000" dirty="0" smtClean="0"/>
              <a:t>th</a:t>
            </a:r>
            <a:r>
              <a:rPr lang="en-US" dirty="0" smtClean="0"/>
              <a:t> – group presentations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DC92ED-351F-4757-BD80-58FF985380A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36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252E33-35F4-4B3A-AA11-4DA6312EB14B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39785" y="202475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References and Resources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/>
              <a:t>Contacts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b="1" dirty="0" smtClean="0"/>
              <a:t>Nathan Hubbell – </a:t>
            </a:r>
            <a:r>
              <a:rPr lang="en-US" b="1" dirty="0" smtClean="0">
                <a:hlinkClick r:id="rId2"/>
              </a:rPr>
              <a:t>NHUBBELL@travelers.com</a:t>
            </a:r>
            <a:endParaRPr lang="en-US" b="1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b="1" dirty="0" smtClean="0"/>
              <a:t>Gang Cheng– </a:t>
            </a: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GCHENG2</a:t>
            </a: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@travelers.com</a:t>
            </a:r>
            <a:endParaRPr lang="en-US" b="1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b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/>
              <a:t>Travelers Careers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>
                <a:hlinkClick r:id="rId4"/>
              </a:rPr>
              <a:t>http://www.travelers.com/careers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Actuarial and Analytics Research Internship and Full Time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/>
              <a:t>A Practitioner's Guide to Generalized Linear Models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>
                <a:hlinkClick r:id="rId5"/>
              </a:rPr>
              <a:t>http://www.towerswatson.com/assets/pdf/2380/Anderson_et_al_Edition_3.pdf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3612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01732B96-E955-4C80-A6BC-3D0C486D6C58}" type="slidenum">
              <a:rPr lang="en-US" sz="1000" b="0">
                <a:latin typeface="+mn-lt"/>
              </a:rPr>
              <a:pPr algn="r">
                <a:defRPr/>
              </a:pPr>
              <a:t>3</a:t>
            </a:fld>
            <a:endParaRPr lang="en-US" sz="1000" b="0">
              <a:latin typeface="+mn-lt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data used at Travelers?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1800" smtClean="0"/>
              <a:t>Loss, Premium, and Financial Data</a:t>
            </a:r>
          </a:p>
          <a:p>
            <a:endParaRPr lang="en-US" sz="1800" smtClean="0"/>
          </a:p>
          <a:p>
            <a:r>
              <a:rPr lang="en-US" sz="1800" smtClean="0"/>
              <a:t>Research &amp; Development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r>
              <a:rPr lang="en-US" sz="1800" smtClean="0"/>
              <a:t>Unstructured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smtClean="0"/>
              <a:t>Traditional Actuarial Usage </a:t>
            </a:r>
          </a:p>
          <a:p>
            <a:pPr lvl="1"/>
            <a:r>
              <a:rPr lang="en-US" sz="1800" smtClean="0"/>
              <a:t>Univariate analysis</a:t>
            </a:r>
          </a:p>
          <a:p>
            <a:r>
              <a:rPr lang="en-US" sz="1800" smtClean="0"/>
              <a:t>Includes external data</a:t>
            </a:r>
          </a:p>
          <a:p>
            <a:pPr lvl="1"/>
            <a:r>
              <a:rPr lang="en-US" sz="1800" smtClean="0"/>
              <a:t>Multivariate analysis</a:t>
            </a:r>
          </a:p>
          <a:p>
            <a:pPr lvl="1"/>
            <a:r>
              <a:rPr lang="en-US" sz="1800" u="sng" smtClean="0"/>
              <a:t>Example</a:t>
            </a:r>
            <a:r>
              <a:rPr lang="en-US" sz="1800" smtClean="0"/>
              <a:t>: GLMs allow for a non-linear approach in predictive modeling.</a:t>
            </a:r>
          </a:p>
          <a:p>
            <a:r>
              <a:rPr lang="en-US" sz="1800" smtClean="0"/>
              <a:t>Future development</a:t>
            </a:r>
          </a:p>
          <a:p>
            <a:pPr lvl="1"/>
            <a:r>
              <a:rPr lang="en-US" sz="1800" smtClean="0"/>
              <a:t>Continued use of sophisticated statistical methods</a:t>
            </a:r>
          </a:p>
          <a:p>
            <a:pPr lvl="1"/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26868" y="1691640"/>
            <a:ext cx="2895600" cy="3921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1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/>
      <p:bldP spid="43014" grpId="0" build="p"/>
      <p:bldP spid="430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964AF9E5-7646-4BE1-870D-3B4FF3E7238E}" type="slidenum">
              <a:rPr lang="en-US" sz="1000" b="0">
                <a:latin typeface="+mn-lt"/>
              </a:rPr>
              <a:pPr algn="r">
                <a:defRPr/>
              </a:pPr>
              <a:t>4</a:t>
            </a:fld>
            <a:endParaRPr lang="en-US" sz="1000" b="0">
              <a:latin typeface="+mn-lt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457200" y="3200400"/>
            <a:ext cx="853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r>
              <a:rPr lang="en-US" sz="3600">
                <a:solidFill>
                  <a:srgbClr val="E51A24"/>
                </a:solidFill>
                <a:latin typeface="Calibri" pitchFamily="34" charset="0"/>
              </a:rPr>
              <a:t>Insurance 101</a:t>
            </a:r>
          </a:p>
        </p:txBody>
      </p:sp>
    </p:spTree>
    <p:extLst>
      <p:ext uri="{BB962C8B-B14F-4D97-AF65-F5344CB8AC3E}">
        <p14:creationId xmlns:p14="http://schemas.microsoft.com/office/powerpoint/2010/main" val="42715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EF7E46B1-CA43-4798-BB26-725AF9531648}" type="slidenum">
              <a:rPr lang="en-US" sz="1000" b="0">
                <a:latin typeface="+mn-lt"/>
              </a:rPr>
              <a:pPr algn="r">
                <a:defRPr/>
              </a:pPr>
              <a:t>5</a:t>
            </a:fld>
            <a:endParaRPr lang="en-US" sz="1000" b="0">
              <a:latin typeface="+mn-lt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8005" y="19812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Basics of Insurance 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3509" y="1064623"/>
            <a:ext cx="8534400" cy="434340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Insurance companies sell insurance policies, which are the promise to pay in the event that a customer experiences a loss.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The unique challenge in insurance is that we don’t know what the cost of insuring a customer is when we sell the policy.  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	</a:t>
            </a:r>
            <a:endParaRPr lang="en-US" sz="1800" i="1" dirty="0" smtClean="0"/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/>
              <a:t>Example:</a:t>
            </a:r>
            <a:r>
              <a:rPr lang="en-US" sz="1800" dirty="0" smtClean="0"/>
              <a:t> The cost to insure an auto customer 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marL="800100" lvl="1" indent="-342900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It’s impossible to predict if someone is going to</a:t>
            </a:r>
          </a:p>
          <a:p>
            <a:pPr marL="1219200" lvl="2" indent="-304800" eaLnBrk="1" hangingPunct="1">
              <a:lnSpc>
                <a:spcPct val="80000"/>
              </a:lnSpc>
            </a:pPr>
            <a:r>
              <a:rPr lang="en-US" sz="1800" dirty="0" smtClean="0"/>
              <a:t>Get into an accident</a:t>
            </a:r>
          </a:p>
          <a:p>
            <a:pPr marL="1219200" lvl="2" indent="-304800" eaLnBrk="1" hangingPunct="1">
              <a:lnSpc>
                <a:spcPct val="80000"/>
              </a:lnSpc>
            </a:pPr>
            <a:r>
              <a:rPr lang="en-US" sz="1800" dirty="0" smtClean="0"/>
              <a:t>The type of accident (hit a telephone pole, hit another vehicle, bodily injury)</a:t>
            </a:r>
          </a:p>
          <a:p>
            <a:pPr marL="1219200" lvl="2" indent="-304800" eaLnBrk="1" hangingPunct="1">
              <a:lnSpc>
                <a:spcPct val="80000"/>
              </a:lnSpc>
            </a:pPr>
            <a:r>
              <a:rPr lang="en-US" sz="1800" dirty="0" smtClean="0"/>
              <a:t>How bad (cost) the accident will be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37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53FD4C5F-2A5F-4175-B9C6-35E2DEC6E379}" type="slidenum">
              <a:rPr lang="en-US" sz="1000" b="0">
                <a:latin typeface="+mn-lt"/>
              </a:rPr>
              <a:pPr algn="r">
                <a:defRPr/>
              </a:pPr>
              <a:t>6</a:t>
            </a:fld>
            <a:endParaRPr lang="en-US" sz="1000" b="0">
              <a:latin typeface="+mn-lt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3253" y="204652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Business Impact of Loss Experience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9709" y="1123406"/>
            <a:ext cx="8229600" cy="3535363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To estimate the cost of insuring policyholders, we must predict losses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Two fundamental questions we must answer are: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b="1" dirty="0" smtClean="0"/>
              <a:t>Ratemaking</a:t>
            </a:r>
            <a:r>
              <a:rPr lang="en-US" sz="1800" dirty="0" smtClean="0"/>
              <a:t>: looking to the future 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Char char="•"/>
            </a:pPr>
            <a:r>
              <a:rPr lang="en-US" dirty="0" smtClean="0"/>
              <a:t>Setting rates for policies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Char char="•"/>
            </a:pPr>
            <a:r>
              <a:rPr lang="en-US" dirty="0" smtClean="0"/>
              <a:t>How much do we need to charge customers for a policy in order to reach our target profit?  </a:t>
            </a:r>
            <a:r>
              <a:rPr lang="en-US" i="1" dirty="0" smtClean="0"/>
              <a:t>Basic idea: price = cost + profit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b="1" dirty="0" smtClean="0"/>
              <a:t>Reserving</a:t>
            </a:r>
            <a:r>
              <a:rPr lang="en-US" sz="1800" dirty="0" smtClean="0"/>
              <a:t>: looking at the impact of past experience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Char char="•"/>
            </a:pPr>
            <a:r>
              <a:rPr lang="en-US" dirty="0" smtClean="0"/>
              <a:t>Setting aside reserve money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Char char="•"/>
            </a:pPr>
            <a:r>
              <a:rPr lang="en-US" dirty="0" smtClean="0"/>
              <a:t>How much money do we need to set aside to pay for claims?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endParaRPr lang="en-US" sz="1800" b="1" dirty="0" smtClean="0"/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/>
              <a:t>Note</a:t>
            </a:r>
            <a:r>
              <a:rPr lang="en-US" sz="1800" dirty="0" smtClean="0"/>
              <a:t>: We cannot precisely predict losses for each individual or business.  However, if we group our customers together, we can build statistical models to predict average loss over a group.</a:t>
            </a:r>
          </a:p>
        </p:txBody>
      </p:sp>
    </p:spTree>
    <p:extLst>
      <p:ext uri="{BB962C8B-B14F-4D97-AF65-F5344CB8AC3E}">
        <p14:creationId xmlns:p14="http://schemas.microsoft.com/office/powerpoint/2010/main" val="409427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Model Building</a:t>
            </a:r>
            <a:endParaRPr lang="en-US" sz="1600" b="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7750"/>
            <a:ext cx="8550998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Generalized Linear Models (GLMs)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Potential response variables: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Claims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b="1" dirty="0" smtClean="0"/>
              <a:t>Frequency</a:t>
            </a:r>
            <a:r>
              <a:rPr lang="en-US" dirty="0" smtClean="0"/>
              <a:t> (# claims / </a:t>
            </a:r>
            <a:r>
              <a:rPr lang="en-US" b="1" dirty="0" smtClean="0"/>
              <a:t>exposure</a:t>
            </a:r>
            <a:r>
              <a:rPr lang="en-US" dirty="0" smtClean="0"/>
              <a:t>) (</a:t>
            </a:r>
            <a:r>
              <a:rPr lang="en-US" dirty="0"/>
              <a:t>e.g. Poisson, Negative Binomial)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/>
              <a:t>Loss</a:t>
            </a:r>
            <a:r>
              <a:rPr lang="en-US" dirty="0"/>
              <a:t> – </a:t>
            </a:r>
            <a:r>
              <a:rPr lang="en-US" b="1" dirty="0" smtClean="0"/>
              <a:t>Severity</a:t>
            </a:r>
            <a:r>
              <a:rPr lang="en-US" dirty="0" smtClean="0"/>
              <a:t> (loss $ / claim) (</a:t>
            </a:r>
            <a:r>
              <a:rPr lang="en-US" dirty="0"/>
              <a:t>e.g. Gamma, Inverse Gaussian)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/>
              <a:t>Pure Premium </a:t>
            </a:r>
            <a:r>
              <a:rPr lang="en-US" dirty="0"/>
              <a:t>= Frequency * </a:t>
            </a:r>
            <a:r>
              <a:rPr lang="en-US" dirty="0" smtClean="0"/>
              <a:t>Severity = loss $ / exposure</a:t>
            </a:r>
            <a:endParaRPr lang="en-US" dirty="0"/>
          </a:p>
          <a:p>
            <a:pPr marL="457200" indent="-342900">
              <a:buFont typeface="Arial" pitchFamily="34" charset="0"/>
              <a:buChar char="•"/>
            </a:pPr>
            <a:r>
              <a:rPr lang="en-US" dirty="0" smtClean="0"/>
              <a:t>A common </a:t>
            </a:r>
            <a:r>
              <a:rPr lang="en-US" b="1" dirty="0" smtClean="0"/>
              <a:t>link function</a:t>
            </a:r>
            <a:r>
              <a:rPr lang="en-US" dirty="0" smtClean="0"/>
              <a:t> is g(x) = </a:t>
            </a:r>
            <a:r>
              <a:rPr lang="en-US" dirty="0" err="1" smtClean="0"/>
              <a:t>ln</a:t>
            </a:r>
            <a:r>
              <a:rPr lang="en-US" dirty="0" smtClean="0"/>
              <a:t>(x).</a:t>
            </a:r>
          </a:p>
          <a:p>
            <a:pPr marL="457200" indent="-342900">
              <a:buFont typeface="Arial" pitchFamily="34" charset="0"/>
              <a:buChar char="•"/>
            </a:pPr>
            <a:r>
              <a:rPr lang="en-US" dirty="0" smtClean="0"/>
              <a:t>Probability distribution: </a:t>
            </a:r>
            <a:r>
              <a:rPr lang="en-US" b="1" dirty="0" smtClean="0"/>
              <a:t>Tweedie</a:t>
            </a:r>
          </a:p>
          <a:p>
            <a:pPr marL="933450" lvl="1" indent="-304800">
              <a:buFont typeface="Arial" pitchFamily="34" charset="0"/>
              <a:buChar char="•"/>
            </a:pPr>
            <a:r>
              <a:rPr lang="en-US" dirty="0" smtClean="0"/>
              <a:t>Compound distribution of a </a:t>
            </a:r>
            <a:r>
              <a:rPr lang="en-US" b="1" dirty="0" smtClean="0"/>
              <a:t>Poisson</a:t>
            </a:r>
            <a:r>
              <a:rPr lang="en-US" dirty="0" smtClean="0"/>
              <a:t> claim # </a:t>
            </a:r>
          </a:p>
          <a:p>
            <a:pPr marL="933450" lvl="1" indent="-304800">
              <a:buFont typeface="Arial" pitchFamily="34" charset="0"/>
              <a:buChar char="•"/>
            </a:pPr>
            <a:r>
              <a:rPr lang="en-US" dirty="0" smtClean="0"/>
              <a:t>And a </a:t>
            </a:r>
            <a:r>
              <a:rPr lang="en-US" b="1" dirty="0" smtClean="0"/>
              <a:t>Gamma</a:t>
            </a:r>
            <a:r>
              <a:rPr lang="en-US" dirty="0" smtClean="0"/>
              <a:t> claim size distribution</a:t>
            </a:r>
          </a:p>
          <a:p>
            <a:pPr marL="933450" lvl="1" indent="-304800">
              <a:buFont typeface="Arial" pitchFamily="34" charset="0"/>
              <a:buChar char="•"/>
            </a:pPr>
            <a:r>
              <a:rPr lang="en-US" dirty="0" smtClean="0"/>
              <a:t>Large spike at 0 for policies with no claims</a:t>
            </a:r>
          </a:p>
          <a:p>
            <a:pPr marL="933450" lvl="1" indent="-304800">
              <a:buFont typeface="Arial" pitchFamily="34" charset="0"/>
              <a:buChar char="•"/>
            </a:pPr>
            <a:r>
              <a:rPr lang="en-US" dirty="0" smtClean="0"/>
              <a:t>Wide range of amount in the claims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Challenges include:</a:t>
            </a:r>
          </a:p>
          <a:p>
            <a:pPr marL="590550" lvl="2" indent="-304800">
              <a:buFont typeface="Arial" pitchFamily="34" charset="0"/>
              <a:buChar char="•"/>
            </a:pPr>
            <a:r>
              <a:rPr lang="en-US" dirty="0" smtClean="0"/>
              <a:t>Variable selection</a:t>
            </a:r>
          </a:p>
          <a:p>
            <a:pPr marL="590550" lvl="2" indent="-304800">
              <a:buFont typeface="Arial" pitchFamily="34" charset="0"/>
              <a:buChar char="•"/>
            </a:pPr>
            <a:r>
              <a:rPr lang="en-US" dirty="0" smtClean="0"/>
              <a:t>Bias-variance </a:t>
            </a:r>
            <a:r>
              <a:rPr lang="en-US" dirty="0"/>
              <a:t>trade-off</a:t>
            </a:r>
          </a:p>
          <a:p>
            <a:pPr marL="1219200" lvl="2" indent="-304800"/>
            <a:endParaRPr lang="en-US" dirty="0" smtClean="0"/>
          </a:p>
          <a:p>
            <a:pPr marL="800100" lvl="1" indent="-342900"/>
            <a:endParaRPr lang="en-US" sz="1600" dirty="0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42" y="3182840"/>
            <a:ext cx="2825995" cy="172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603862" y="6549905"/>
            <a:ext cx="44450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200" b="0" dirty="0"/>
              <a:t>* Source: “A Practitioner's Guide to Generalized Linear Models”</a:t>
            </a:r>
          </a:p>
        </p:txBody>
      </p:sp>
      <p:sp>
        <p:nvSpPr>
          <p:cNvPr id="7" name="Slide Number Placeholder 4"/>
          <p:cNvSpPr txBox="1">
            <a:spLocks noGrp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2F0D1C96-8458-49D1-A664-2B4448AE2B9F}" type="slidenum">
              <a:rPr lang="en-US" sz="1000" b="0">
                <a:latin typeface="+mn-lt"/>
              </a:rPr>
              <a:pPr algn="r">
                <a:defRPr/>
              </a:pPr>
              <a:t>7</a:t>
            </a:fld>
            <a:endParaRPr lang="en-US" sz="1000" b="0">
              <a:latin typeface="+mn-lt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63581" y="5983106"/>
            <a:ext cx="79112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EE0000"/>
                </a:solidFill>
                <a:latin typeface="Calibri" pitchFamily="34" charset="0"/>
              </a:rPr>
              <a:t>So what is an example of an actual modeling problem in insurance?</a:t>
            </a:r>
          </a:p>
        </p:txBody>
      </p:sp>
    </p:spTree>
    <p:extLst>
      <p:ext uri="{BB962C8B-B14F-4D97-AF65-F5344CB8AC3E}">
        <p14:creationId xmlns:p14="http://schemas.microsoft.com/office/powerpoint/2010/main" val="405655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427BA1DA-F991-4DA9-867B-C6283C66C776}" type="slidenum">
              <a:rPr lang="en-US" sz="1000" b="0">
                <a:latin typeface="+mn-lt"/>
              </a:rPr>
              <a:pPr algn="r">
                <a:defRPr/>
              </a:pPr>
              <a:t>8</a:t>
            </a:fld>
            <a:endParaRPr lang="en-US" sz="1000" b="0">
              <a:latin typeface="+mn-lt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457200" y="3200400"/>
            <a:ext cx="853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r>
              <a:rPr lang="en-US" sz="3600" dirty="0" smtClean="0">
                <a:solidFill>
                  <a:srgbClr val="E51A24"/>
                </a:solidFill>
                <a:latin typeface="Calibri" pitchFamily="34" charset="0"/>
              </a:rPr>
              <a:t>What questions do you have about: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E51A24"/>
                </a:solidFill>
                <a:latin typeface="Calibri" pitchFamily="34" charset="0"/>
              </a:rPr>
              <a:t>Travelers?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E51A24"/>
                </a:solidFill>
                <a:latin typeface="Calibri" pitchFamily="34" charset="0"/>
              </a:rPr>
              <a:t>Insurance?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E51A24"/>
                </a:solidFill>
                <a:latin typeface="Calibri" pitchFamily="34" charset="0"/>
              </a:rPr>
              <a:t>Statistics at Travelers?</a:t>
            </a:r>
            <a:endParaRPr lang="en-US" sz="3600" dirty="0">
              <a:solidFill>
                <a:srgbClr val="E51A24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5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0D46E7-E5F7-4F6D-8B90-1A23FE7AD2C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Business Problem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Refer to the one page hand out </a:t>
            </a:r>
            <a:r>
              <a:rPr lang="en-US" b="1" dirty="0" smtClean="0"/>
              <a:t>“Kangaroo Auto Insurance Company </a:t>
            </a:r>
            <a:r>
              <a:rPr lang="en-US" b="1" dirty="0"/>
              <a:t>Modeling </a:t>
            </a:r>
            <a:r>
              <a:rPr lang="en-US" b="1" dirty="0" smtClean="0"/>
              <a:t>Problem” for more details</a:t>
            </a:r>
            <a:endParaRPr lang="en-US" b="1" dirty="0"/>
          </a:p>
          <a:p>
            <a:pPr eaLnBrk="1" hangingPunct="1"/>
            <a:r>
              <a:rPr lang="en-US" dirty="0" smtClean="0"/>
              <a:t>You, as a statistician, work for Kangaroo Insurance, an Australian insurance company</a:t>
            </a:r>
          </a:p>
          <a:p>
            <a:pPr eaLnBrk="1" hangingPunct="1"/>
            <a:r>
              <a:rPr lang="en-US" dirty="0" smtClean="0"/>
              <a:t>The underwriter in your company would like you to build a pricing model (pure premium) for the auto insurance product.</a:t>
            </a:r>
          </a:p>
          <a:p>
            <a:pPr eaLnBrk="1" hangingPunct="1"/>
            <a:r>
              <a:rPr lang="en-US" dirty="0" smtClean="0"/>
              <a:t>The pricing needs to be </a:t>
            </a:r>
            <a:r>
              <a:rPr lang="en-US" b="1" u="sng" dirty="0" smtClean="0">
                <a:solidFill>
                  <a:srgbClr val="FF0000"/>
                </a:solidFill>
              </a:rPr>
              <a:t>competitive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accurately reflect the risk your company is taking.</a:t>
            </a:r>
          </a:p>
          <a:p>
            <a:pPr lvl="1" eaLnBrk="1" hangingPunct="1"/>
            <a:r>
              <a:rPr lang="en-US" dirty="0" smtClean="0"/>
              <a:t>enough segmentation among customers.</a:t>
            </a:r>
          </a:p>
          <a:p>
            <a:pPr eaLnBrk="1" hangingPunct="1"/>
            <a:r>
              <a:rPr lang="en-US" dirty="0" smtClean="0"/>
              <a:t>The data from policies written in 2004 and 2005 is provided.</a:t>
            </a:r>
          </a:p>
        </p:txBody>
      </p:sp>
      <p:pic>
        <p:nvPicPr>
          <p:cNvPr id="13314" name="Picture 2" descr="https://encrypted-tbn1.gstatic.com/images?q=tbn:ANd9GcSsBu4V3MTpNmtlhvScioRwlt9F2RMrVMHsfByS6m6szx-jWaXar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95976" y="4436533"/>
            <a:ext cx="2286002" cy="22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13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34e248c3-4b3a-4d52-b758-cb5d6e1ad9dc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47528e2-acfa-470b-9953-297c82b2b7d5" xsi:nil="true"/>
    <Subproject xmlns="647528e2-acfa-470b-9953-297c82b2b7d5">
      <Value>PEO SAS Simulator</Value>
    </Subproject>
    <Documentation xmlns="647528e2-acfa-470b-9953-297c82b2b7d5" xsi:nil="true"/>
    <Project_x0020_Group xmlns="647528e2-acfa-470b-9953-297c82b2b7d5">Property</Project_x0020_Group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22A3F222FD7248B6440F00B781E044" ma:contentTypeVersion="5" ma:contentTypeDescription="Create a new document." ma:contentTypeScope="" ma:versionID="ddca77bf5a6c5b5b5398289c38c5cb34">
  <xsd:schema xmlns:xsd="http://www.w3.org/2001/XMLSchema" xmlns:xs="http://www.w3.org/2001/XMLSchema" xmlns:p="http://schemas.microsoft.com/office/2006/metadata/properties" xmlns:ns2="647528e2-acfa-470b-9953-297c82b2b7d5" targetNamespace="http://schemas.microsoft.com/office/2006/metadata/properties" ma:root="true" ma:fieldsID="67bf416494dbeb12bc9c6375db2d0036" ns2:_="">
    <xsd:import namespace="647528e2-acfa-470b-9953-297c82b2b7d5"/>
    <xsd:element name="properties">
      <xsd:complexType>
        <xsd:sequence>
          <xsd:element name="documentManagement">
            <xsd:complexType>
              <xsd:all>
                <xsd:element ref="ns2:Project_x0020_Group" minOccurs="0"/>
                <xsd:element ref="ns2:Description0" minOccurs="0"/>
                <xsd:element ref="ns2:Subproject" minOccurs="0"/>
                <xsd:element ref="ns2:Document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7528e2-acfa-470b-9953-297c82b2b7d5" elementFormDefault="qualified">
    <xsd:import namespace="http://schemas.microsoft.com/office/2006/documentManagement/types"/>
    <xsd:import namespace="http://schemas.microsoft.com/office/infopath/2007/PartnerControls"/>
    <xsd:element name="Project_x0020_Group" ma:index="8" nillable="true" ma:displayName="Project Group" ma:default="General" ma:format="Dropdown" ma:internalName="Project_x0020_Group">
      <xsd:simpleType>
        <xsd:union memberTypes="dms:Text">
          <xsd:simpleType>
            <xsd:restriction base="dms:Choice">
              <xsd:enumeration value="Auto"/>
              <xsd:enumeration value="Credit"/>
              <xsd:enumeration value="Data"/>
              <xsd:enumeration value="POP"/>
              <xsd:enumeration value="Property"/>
              <xsd:enumeration value="General"/>
            </xsd:restriction>
          </xsd:simpleType>
        </xsd:union>
      </xsd:simpleType>
    </xsd:element>
    <xsd:element name="Description0" ma:index="9" nillable="true" ma:displayName="Description" ma:internalName="Description0">
      <xsd:simpleType>
        <xsd:restriction base="dms:Text">
          <xsd:maxLength value="255"/>
        </xsd:restriction>
      </xsd:simpleType>
    </xsd:element>
    <xsd:element name="Subproject" ma:index="10" nillable="true" ma:displayName="Subproject" ma:default="General" ma:internalName="Subproject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General"/>
                        <xsd:enumeration value="Auto EPP"/>
                        <xsd:enumeration value="Auto Territory"/>
                        <xsd:enumeration value="Data - MDA"/>
                        <xsd:enumeration value="Data - MDA PEL"/>
                        <xsd:enumeration value="Property - Roof Rating"/>
                        <xsd:enumeration value="Property - QH CW Refresh"/>
                        <xsd:enumeration value="PEO SAS Simulator"/>
                        <xsd:enumeration value="QA-NG Coverage Models"/>
                        <xsd:enumeration value="QA-NG Implementation"/>
                        <xsd:enumeration value="TI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Documentation" ma:index="11" nillable="true" ma:displayName="Documentation" ma:internalName="Documentation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7A17FBDA-4845-400E-A9FE-877FFB6F5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182C07-8F36-4D5D-8548-990E06F54108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B0600F3E-87A0-4911-8A64-5E7FEF0C541E}">
  <ds:schemaRefs>
    <ds:schemaRef ds:uri="http://purl.org/dc/terms/"/>
    <ds:schemaRef ds:uri="http://purl.org/dc/elements/1.1/"/>
    <ds:schemaRef ds:uri="http://www.w3.org/XML/1998/namespace"/>
    <ds:schemaRef ds:uri="647528e2-acfa-470b-9953-297c82b2b7d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9212B9DF-6088-47DB-AE4C-4E7C16368F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7528e2-acfa-470b-9953-297c82b2b7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E9897A20-A7EB-4D7B-A623-578C34D7E2B4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16CC28A0-BCE4-41C1-9025-0BFE540A23F2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1141</Words>
  <Application>Microsoft Office PowerPoint</Application>
  <PresentationFormat>On-screen Show (4:3)</PresentationFormat>
  <Paragraphs>233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Travelers Analytics: U of M Stats 8051 Insurance Modeling Problem </vt:lpstr>
      <vt:lpstr>Agenda</vt:lpstr>
      <vt:lpstr>How is data used at Travelers?</vt:lpstr>
      <vt:lpstr>PowerPoint Presentation</vt:lpstr>
      <vt:lpstr>Basics of Insurance  </vt:lpstr>
      <vt:lpstr>Business Impact of Loss Experience</vt:lpstr>
      <vt:lpstr>Model Building</vt:lpstr>
      <vt:lpstr>PowerPoint Presentation</vt:lpstr>
      <vt:lpstr>Business Problem</vt:lpstr>
      <vt:lpstr>Data Information</vt:lpstr>
      <vt:lpstr>Variable Information – veh_value</vt:lpstr>
      <vt:lpstr>Variable Information – exposure</vt:lpstr>
      <vt:lpstr>Variable Information – clm</vt:lpstr>
      <vt:lpstr>Variable Information – numclaims</vt:lpstr>
      <vt:lpstr>Variable Information – claimcst0 (target variable)</vt:lpstr>
      <vt:lpstr>Variable Information – veh_body</vt:lpstr>
      <vt:lpstr>Variable Information – veh_age</vt:lpstr>
      <vt:lpstr>Variable Information – gender</vt:lpstr>
      <vt:lpstr>Variable Information – area</vt:lpstr>
      <vt:lpstr>Variable Information – agecat</vt:lpstr>
      <vt:lpstr>Kaggle Style</vt:lpstr>
      <vt:lpstr>Questions May Be Asked</vt:lpstr>
      <vt:lpstr>Timeline</vt:lpstr>
      <vt:lpstr>References and Resources</vt:lpstr>
    </vt:vector>
  </TitlesOfParts>
  <Company>St. Paul Travelers - Office and Outlook 2003 v1.0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PLewis2</dc:creator>
  <cp:lastModifiedBy>Hubbell,Nathan J</cp:lastModifiedBy>
  <cp:revision>149</cp:revision>
  <dcterms:created xsi:type="dcterms:W3CDTF">2012-04-06T19:03:49Z</dcterms:created>
  <dcterms:modified xsi:type="dcterms:W3CDTF">2015-11-23T16:01:14Z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284100.000000000</vt:lpwstr>
  </property>
  <property fmtid="{D5CDD505-2E9C-101B-9397-08002B2CF9AE}" pid="3" name="ContentType">
    <vt:lpwstr>Document</vt:lpwstr>
  </property>
  <property fmtid="{D5CDD505-2E9C-101B-9397-08002B2CF9AE}" pid="4" name="ContentTypeId">
    <vt:lpwstr>0x0101002D22A3F222FD7248B6440F00B781E044</vt:lpwstr>
  </property>
</Properties>
</file>