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7" r:id="rId4"/>
    <p:sldId id="268" r:id="rId5"/>
    <p:sldId id="269" r:id="rId6"/>
    <p:sldId id="270" r:id="rId7"/>
    <p:sldId id="271" r:id="rId8"/>
    <p:sldId id="260" r:id="rId9"/>
    <p:sldId id="261" r:id="rId10"/>
    <p:sldId id="272" r:id="rId11"/>
    <p:sldId id="262" r:id="rId12"/>
    <p:sldId id="273" r:id="rId13"/>
    <p:sldId id="263" r:id="rId14"/>
    <p:sldId id="274" r:id="rId15"/>
    <p:sldId id="264" r:id="rId16"/>
    <p:sldId id="27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C76089-BFFC-45F1-87AF-E18119DE557D}" type="datetimeFigureOut">
              <a:rPr lang="en-US" smtClean="0"/>
              <a:t>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694AF-76C4-4426-88DA-68F50D7ADDCD}" type="slidenum">
              <a:rPr lang="en-US" smtClean="0"/>
              <a:t>‹#›</a:t>
            </a:fld>
            <a:endParaRPr lang="en-US"/>
          </a:p>
        </p:txBody>
      </p:sp>
    </p:spTree>
    <p:extLst>
      <p:ext uri="{BB962C8B-B14F-4D97-AF65-F5344CB8AC3E}">
        <p14:creationId xmlns:p14="http://schemas.microsoft.com/office/powerpoint/2010/main" val="161888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585E6-56FC-425D-993C-58BBD8B8215F}"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0656910"/>
      </p:ext>
    </p:extLst>
  </p:cSld>
  <p:clrMapOvr>
    <a:masterClrMapping/>
  </p:clrMapOvr>
  <p:transition advClick="0" advTm="10000">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6078422"/>
      </p:ext>
    </p:extLst>
  </p:cSld>
  <p:clrMapOvr>
    <a:masterClrMapping/>
  </p:clrMapOvr>
  <p:transition advClick="0" advTm="10000">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0976755"/>
      </p:ext>
    </p:extLst>
  </p:cSld>
  <p:clrMapOvr>
    <a:masterClrMapping/>
  </p:clrMapOvr>
  <p:transition advClick="0" advTm="10000">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3638"/>
            <a:ext cx="2133600" cy="457200"/>
          </a:xfrm>
        </p:spPr>
        <p:txBody>
          <a:bodyPr/>
          <a:lstStyle>
            <a:lvl1pPr>
              <a:defRPr/>
            </a:lvl1pPr>
          </a:lstStyle>
          <a:p>
            <a:fld id="{D8850ECC-49FE-46C4-B48E-39F0BEFC4DE8}" type="slidenum">
              <a:rPr lang="en-US"/>
              <a:pPr/>
              <a:t>‹#›</a:t>
            </a:fld>
            <a:endParaRPr lang="en-US"/>
          </a:p>
        </p:txBody>
      </p:sp>
      <p:sp>
        <p:nvSpPr>
          <p:cNvPr id="7" name="Date Placeholder 6"/>
          <p:cNvSpPr>
            <a:spLocks noGrp="1"/>
          </p:cNvSpPr>
          <p:nvPr>
            <p:ph type="dt" sz="half" idx="12"/>
          </p:nvPr>
        </p:nvSpPr>
        <p:spPr>
          <a:xfrm>
            <a:off x="457200" y="6248400"/>
            <a:ext cx="2133600" cy="457200"/>
          </a:xfrm>
        </p:spPr>
        <p:txBody>
          <a:bodyPr/>
          <a:lstStyle>
            <a:lvl1pPr>
              <a:defRPr/>
            </a:lvl1pPr>
          </a:lstStyle>
          <a:p>
            <a:endParaRPr lang="en-US"/>
          </a:p>
        </p:txBody>
      </p:sp>
    </p:spTree>
    <p:extLst>
      <p:ext uri="{BB962C8B-B14F-4D97-AF65-F5344CB8AC3E}">
        <p14:creationId xmlns:p14="http://schemas.microsoft.com/office/powerpoint/2010/main" val="36109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history.sandiego.edu/gen/recording/transistor.html" TargetMode="External"/><Relationship Id="rId2" Type="http://schemas.openxmlformats.org/officeDocument/2006/relationships/hyperlink" Target="http://history.sandiego.edu/gen/recording/watson.html" TargetMode="External"/><Relationship Id="rId1" Type="http://schemas.openxmlformats.org/officeDocument/2006/relationships/slideLayout" Target="../slideLayouts/slideLayout14.xml"/><Relationship Id="rId6" Type="http://schemas.openxmlformats.org/officeDocument/2006/relationships/image" Target="../media/image10.wmf"/><Relationship Id="rId5" Type="http://schemas.openxmlformats.org/officeDocument/2006/relationships/image" Target="../media/image9.jpeg"/><Relationship Id="rId4" Type="http://schemas.openxmlformats.org/officeDocument/2006/relationships/hyperlink" Target="http://history.sandiego.edu/gen/USPics2/25501.jp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5.jpeg"/><Relationship Id="rId2" Type="http://schemas.openxmlformats.org/officeDocument/2006/relationships/hyperlink" Target="http://images.google.com/imgres?imgurl=http://www.migraonline.com/Logos/American%20Airlines%20Color%20300%20DPI%20-%20DS.gif&amp;imgrefurl=http://www.migraonline.com/GMIR/sponsors.htm&amp;h=1725&amp;w=1886&amp;sz=612&amp;tbnid=bJSUTX4LHIUJ:&amp;tbnh=137&amp;tbnw=150&amp;hl=en&amp;start=5&amp;prev=/images?q=american+airlines&amp;svnum=10&amp;hl=en&amp;lr=" TargetMode="External"/><Relationship Id="rId1" Type="http://schemas.openxmlformats.org/officeDocument/2006/relationships/slideLayout" Target="../slideLayouts/slideLayout14.xml"/><Relationship Id="rId6" Type="http://schemas.openxmlformats.org/officeDocument/2006/relationships/image" Target="../media/image14.jpeg"/><Relationship Id="rId5" Type="http://schemas.openxmlformats.org/officeDocument/2006/relationships/hyperlink" Target="http://images.google.com/imgres?imgurl=http://www.sachsreport.com/sony%20vaio%20u101%20japanese%20laptop%20notebook%20mini%20computer%20pc%20cool%20kicks%20ass%20on%20my%20desk.jpg&amp;imgrefurl=http://www.sachsreport.com/&amp;h=250&amp;w=230&amp;sz=109&amp;tbnid=ms8MLLC1jeUJ:&amp;tbnh=106&amp;tbnw=97&amp;hl=en&amp;start=7&amp;prev=/images?q=mini+computer&amp;svnum=10&amp;hl=en&amp;lr=" TargetMode="Externa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jpeg"/><Relationship Id="rId1" Type="http://schemas.openxmlformats.org/officeDocument/2006/relationships/slideLayout" Target="../slideLayouts/slideLayout14.xml"/><Relationship Id="rId5" Type="http://schemas.openxmlformats.org/officeDocument/2006/relationships/image" Target="../media/image18.jpeg"/><Relationship Id="rId4" Type="http://schemas.openxmlformats.org/officeDocument/2006/relationships/hyperlink" Target="http://techrepublic.com.com/2347-10877_11-15160-15164.html?seq=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5.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encylepedia.com.2008/" TargetMode="External"/><Relationship Id="rId2" Type="http://schemas.openxmlformats.org/officeDocument/2006/relationships/hyperlink" Target="http://www.computerhistory.org.2006/" TargetMode="External"/><Relationship Id="rId1" Type="http://schemas.openxmlformats.org/officeDocument/2006/relationships/slideLayout" Target="../slideLayouts/slideLayout2.xml"/><Relationship Id="rId6" Type="http://schemas.openxmlformats.org/officeDocument/2006/relationships/hyperlink" Target="http://www.engadget.com.2008.nov,14/" TargetMode="External"/><Relationship Id="rId5" Type="http://schemas.openxmlformats.org/officeDocument/2006/relationships/hyperlink" Target="http://www.gosai.com/" TargetMode="External"/><Relationship Id="rId4" Type="http://schemas.openxmlformats.org/officeDocument/2006/relationships/hyperlink" Target="http://www.flicker.com.20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encyclopedia.com/topic/vacuum_tube.aspx" TargetMode="Externa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sz="5400" dirty="0">
                <a:latin typeface="Impact" pitchFamily="34" charset="0"/>
              </a:rPr>
              <a:t>The Generations of Computer History</a:t>
            </a:r>
            <a:r>
              <a:rPr lang="en-US" sz="4000" dirty="0"/>
              <a:t> </a:t>
            </a:r>
          </a:p>
        </p:txBody>
      </p:sp>
      <p:pic>
        <p:nvPicPr>
          <p:cNvPr id="2052" name="Picture 4" descr="j02055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81000"/>
            <a:ext cx="1776413" cy="1630363"/>
          </a:xfrm>
          <a:prstGeom prst="rect">
            <a:avLst/>
          </a:prstGeom>
          <a:noFill/>
          <a:extLst>
            <a:ext uri="{909E8E84-426E-40DD-AFC4-6F175D3DCCD1}">
              <a14:hiddenFill xmlns:a14="http://schemas.microsoft.com/office/drawing/2010/main">
                <a:solidFill>
                  <a:srgbClr val="FFFFFF"/>
                </a:solidFill>
              </a14:hiddenFill>
            </a:ext>
          </a:extLst>
        </p:spPr>
      </p:pic>
      <p:sp>
        <p:nvSpPr>
          <p:cNvPr id="2056" name="Text Box 8"/>
          <p:cNvSpPr txBox="1">
            <a:spLocks noChangeArrowheads="1"/>
          </p:cNvSpPr>
          <p:nvPr/>
        </p:nvSpPr>
        <p:spPr bwMode="auto">
          <a:xfrm>
            <a:off x="1828800" y="14478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Tree>
    <p:extLst>
      <p:ext uri="{BB962C8B-B14F-4D97-AF65-F5344CB8AC3E}">
        <p14:creationId xmlns:p14="http://schemas.microsoft.com/office/powerpoint/2010/main" val="46614807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a:t>2</a:t>
            </a:r>
            <a:r>
              <a:rPr lang="en-US" baseline="30000"/>
              <a:t>nd</a:t>
            </a:r>
            <a:r>
              <a:rPr lang="en-US"/>
              <a:t> Generation</a:t>
            </a:r>
            <a:br>
              <a:rPr lang="en-US"/>
            </a:br>
            <a:r>
              <a:rPr lang="en-US" sz="2000"/>
              <a:t>Transistor (1954-1959)</a:t>
            </a:r>
          </a:p>
        </p:txBody>
      </p:sp>
      <p:sp>
        <p:nvSpPr>
          <p:cNvPr id="2053" name="Rectangle 5"/>
          <p:cNvSpPr>
            <a:spLocks noGrp="1" noChangeArrowheads="1"/>
          </p:cNvSpPr>
          <p:nvPr>
            <p:ph type="body" sz="half" idx="1"/>
          </p:nvPr>
        </p:nvSpPr>
        <p:spPr>
          <a:xfrm>
            <a:off x="0" y="1371600"/>
            <a:ext cx="5638800" cy="5486400"/>
          </a:xfrm>
        </p:spPr>
        <p:txBody>
          <a:bodyPr>
            <a:noAutofit/>
          </a:bodyPr>
          <a:lstStyle/>
          <a:p>
            <a:r>
              <a:rPr lang="en-US" sz="1400" dirty="0"/>
              <a:t>Transistors are tiny electrical devices that can be found in everything from radios to robots. They have two key properties: 1) they can amplify an electrical signal and 2) they can switch on and off, letting current through or blocking it as necessary.</a:t>
            </a:r>
            <a:br>
              <a:rPr lang="en-US" sz="1400" dirty="0"/>
            </a:br>
            <a:endParaRPr lang="en-US" sz="1400" dirty="0"/>
          </a:p>
          <a:p>
            <a:r>
              <a:rPr lang="en-US" sz="1400" dirty="0"/>
              <a:t>1953 - </a:t>
            </a:r>
            <a:r>
              <a:rPr lang="en-US" sz="1400" dirty="0">
                <a:hlinkClick r:id="rId2"/>
              </a:rPr>
              <a:t>Tom Watson, Jr.,</a:t>
            </a:r>
            <a:r>
              <a:rPr lang="en-US" sz="1400" dirty="0"/>
              <a:t> led IBM to introduce the model 604 computer, its first with transistors, that became the basis for many computer models, the first solid-state computer for the commercial market. Transistors were expensive at first, cost $8 vs. $.75 for a vacuum tube. But Watson was impressed with the new </a:t>
            </a:r>
            <a:r>
              <a:rPr lang="en-US" sz="1400" dirty="0">
                <a:hlinkClick r:id="rId3"/>
              </a:rPr>
              <a:t>transistor radios</a:t>
            </a:r>
            <a:r>
              <a:rPr lang="en-US" sz="1400" dirty="0"/>
              <a:t> and gave them to his engineers to study. IBM also developed the 650 Magnetic Drum Calculator, the first by IBM to use magnetic drum memory rather punched cards, and began shipment of the 701 scientific "Defense Calculator" that was the first of the Model 700 line that dominated main frame computers for the next decade .</a:t>
            </a:r>
          </a:p>
          <a:p>
            <a:r>
              <a:rPr lang="en-US" sz="1400" dirty="0"/>
              <a:t>1959 - General Electric Corporation delivered its Electronic Recording Machine Accounting (ERMA) computing system to the Bank of America in California; the ERMA system employed Magnetic Ink Character Recognition (MICR) to capture data from the checks and introduced automation in banking that continued with ATM machines in </a:t>
            </a:r>
            <a:r>
              <a:rPr lang="en-US" sz="1400" dirty="0" smtClean="0"/>
              <a:t>1974.</a:t>
            </a:r>
            <a:endParaRPr lang="en-US" sz="1400" dirty="0"/>
          </a:p>
        </p:txBody>
      </p:sp>
      <p:sp>
        <p:nvSpPr>
          <p:cNvPr id="2054" name="Rectangle 6"/>
          <p:cNvSpPr>
            <a:spLocks noGrp="1" noChangeArrowheads="1"/>
          </p:cNvSpPr>
          <p:nvPr>
            <p:ph sz="quarter" idx="2"/>
          </p:nvPr>
        </p:nvSpPr>
        <p:spPr/>
        <p:txBody>
          <a:bodyPr/>
          <a:lstStyle/>
          <a:p>
            <a:pPr>
              <a:buFont typeface="Wingdings" pitchFamily="2" charset="2"/>
              <a:buNone/>
            </a:pPr>
            <a:r>
              <a:rPr lang="en-US" sz="2400">
                <a:solidFill>
                  <a:srgbClr val="000000"/>
                </a:solidFill>
                <a:effectLst>
                  <a:outerShdw blurRad="38100" dist="38100" dir="2700000" algn="tl">
                    <a:srgbClr val="FFFFFF"/>
                  </a:outerShdw>
                </a:effectLst>
              </a:rPr>
              <a:t> </a:t>
            </a:r>
          </a:p>
        </p:txBody>
      </p:sp>
      <p:pic>
        <p:nvPicPr>
          <p:cNvPr id="2056" name="Picture 8" descr="2550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447800"/>
            <a:ext cx="230028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j0285750"/>
          <p:cNvPicPr>
            <a:picLocks noGrp="1" noChangeAspect="1" noChangeArrowheads="1"/>
          </p:cNvPicPr>
          <p:nvPr>
            <p:ph sz="quarter" idx="3"/>
          </p:nvPr>
        </p:nvPicPr>
        <p:blipFill>
          <a:blip r:embed="rId6" cstate="print">
            <a:extLst>
              <a:ext uri="{28A0092B-C50C-407E-A947-70E740481C1C}">
                <a14:useLocalDpi xmlns:a14="http://schemas.microsoft.com/office/drawing/2010/main" val="0"/>
              </a:ext>
            </a:extLst>
          </a:blip>
          <a:srcRect/>
          <a:stretch>
            <a:fillRect/>
          </a:stretch>
        </p:blipFill>
        <p:spPr>
          <a:xfrm>
            <a:off x="5754688" y="3810000"/>
            <a:ext cx="2398712" cy="1785938"/>
          </a:xfrm>
        </p:spPr>
      </p:pic>
    </p:spTree>
    <p:extLst>
      <p:ext uri="{BB962C8B-B14F-4D97-AF65-F5344CB8AC3E}">
        <p14:creationId xmlns:p14="http://schemas.microsoft.com/office/powerpoint/2010/main" val="4122496459"/>
      </p:ext>
    </p:extLst>
  </p:cSld>
  <p:clrMapOvr>
    <a:masterClrMapping/>
  </p:clrMapOvr>
  <p:transition advClick="0" advTm="10000">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edge">
                                      <p:cBhvr>
                                        <p:cTn id="7"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sz="4000" b="1">
                <a:latin typeface="Impact" pitchFamily="34" charset="0"/>
              </a:rPr>
              <a:t>3</a:t>
            </a:r>
            <a:r>
              <a:rPr lang="en-US" sz="4000" b="1" baseline="30000">
                <a:latin typeface="Impact" pitchFamily="34" charset="0"/>
              </a:rPr>
              <a:t>rd</a:t>
            </a:r>
            <a:r>
              <a:rPr lang="en-US" sz="4000" b="1">
                <a:latin typeface="Impact" pitchFamily="34" charset="0"/>
              </a:rPr>
              <a:t> Generation (1965-70)</a:t>
            </a:r>
            <a:br>
              <a:rPr lang="en-US" sz="4000" b="1">
                <a:latin typeface="Impact" pitchFamily="34" charset="0"/>
              </a:rPr>
            </a:br>
            <a:r>
              <a:rPr lang="en-US" sz="4000" b="1">
                <a:latin typeface="Impact" pitchFamily="34" charset="0"/>
              </a:rPr>
              <a:t>Integrated Circuits</a:t>
            </a:r>
          </a:p>
        </p:txBody>
      </p:sp>
      <p:sp>
        <p:nvSpPr>
          <p:cNvPr id="11267" name="Rectangle 3"/>
          <p:cNvSpPr>
            <a:spLocks noGrp="1" noChangeArrowheads="1"/>
          </p:cNvSpPr>
          <p:nvPr>
            <p:ph type="body" sz="half" idx="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latin typeface="Impact" pitchFamily="34" charset="0"/>
              </a:rPr>
              <a:t>Digital Equipment Corp. introduced the PDP-8.</a:t>
            </a:r>
          </a:p>
          <a:p>
            <a:endParaRPr lang="en-US" sz="2400" b="1" dirty="0">
              <a:latin typeface="Impact" pitchFamily="34" charset="0"/>
            </a:endParaRPr>
          </a:p>
          <a:p>
            <a:r>
              <a:rPr lang="en-US" sz="2400" b="1" dirty="0">
                <a:latin typeface="Impact" pitchFamily="34" charset="0"/>
              </a:rPr>
              <a:t>The PDP-8 was the 1</a:t>
            </a:r>
            <a:r>
              <a:rPr lang="en-US" sz="2400" b="1" baseline="30000" dirty="0">
                <a:latin typeface="Impact" pitchFamily="34" charset="0"/>
              </a:rPr>
              <a:t>st</a:t>
            </a:r>
            <a:r>
              <a:rPr lang="en-US" sz="2400" b="1" dirty="0">
                <a:latin typeface="Impact" pitchFamily="34" charset="0"/>
              </a:rPr>
              <a:t> commercially successful mini-computer.</a:t>
            </a:r>
          </a:p>
          <a:p>
            <a:endParaRPr lang="en-US" sz="2400" b="1" dirty="0">
              <a:latin typeface="Impact" pitchFamily="34" charset="0"/>
            </a:endParaRPr>
          </a:p>
          <a:p>
            <a:r>
              <a:rPr lang="en-US" sz="2400" b="1" dirty="0">
                <a:latin typeface="Impact" pitchFamily="34" charset="0"/>
              </a:rPr>
              <a:t>PARC invented the personal computer graphical user interface.</a:t>
            </a:r>
          </a:p>
        </p:txBody>
      </p:sp>
      <p:pic>
        <p:nvPicPr>
          <p:cNvPr id="11269" name="Picture 5" descr="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2895600"/>
            <a:ext cx="3352800" cy="3200400"/>
          </a:xfrm>
          <a:noFill/>
          <a:extLst>
            <a:ext uri="{909E8E84-426E-40DD-AFC4-6F175D3DCCD1}">
              <a14:hiddenFill xmlns:a14="http://schemas.microsoft.com/office/drawing/2010/main">
                <a:solidFill>
                  <a:srgbClr val="FFFFFF"/>
                </a:solidFill>
              </a14:hiddenFill>
            </a:ext>
          </a:extLst>
        </p:spPr>
      </p:pic>
      <p:sp>
        <p:nvSpPr>
          <p:cNvPr id="11272" name="Rectangle 8"/>
          <p:cNvSpPr>
            <a:spLocks noChangeArrowheads="1"/>
          </p:cNvSpPr>
          <p:nvPr/>
        </p:nvSpPr>
        <p:spPr bwMode="auto">
          <a:xfrm>
            <a:off x="4343400" y="1371600"/>
            <a:ext cx="480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b="1" i="1" u="sng" dirty="0"/>
              <a:t>nobelprize.org/</a:t>
            </a:r>
            <a:r>
              <a:rPr lang="en-US" sz="1000" b="1" i="1" u="sng" dirty="0" err="1"/>
              <a:t>educational_games</a:t>
            </a:r>
            <a:r>
              <a:rPr lang="en-US" sz="1000" b="1" i="1" u="sng" dirty="0"/>
              <a:t>/physics/</a:t>
            </a:r>
            <a:r>
              <a:rPr lang="en-US" sz="1000" b="1" i="1" u="sng" dirty="0" err="1"/>
              <a:t>integrated_circuit</a:t>
            </a:r>
            <a:r>
              <a:rPr lang="en-US" sz="1000" b="1" i="1" u="sng" dirty="0"/>
              <a:t>/history/index.htm</a:t>
            </a:r>
            <a:r>
              <a:rPr lang="en-US" b="1" i="1" u="sng" dirty="0"/>
              <a:t>l</a:t>
            </a:r>
          </a:p>
        </p:txBody>
      </p:sp>
    </p:spTree>
    <p:extLst>
      <p:ext uri="{BB962C8B-B14F-4D97-AF65-F5344CB8AC3E}">
        <p14:creationId xmlns:p14="http://schemas.microsoft.com/office/powerpoint/2010/main" val="3848292471"/>
      </p:ext>
    </p:extLst>
  </p:cSld>
  <p:clrMapOvr>
    <a:masterClrMapping/>
  </p:clrMapOvr>
  <p:transition advClick="0" advTm="10000">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bg/>
                                          </p:spTgt>
                                        </p:tgtEl>
                                        <p:attrNameLst>
                                          <p:attrName>style.visibility</p:attrName>
                                        </p:attrNameLst>
                                      </p:cBhvr>
                                      <p:to>
                                        <p:strVal val="visible"/>
                                      </p:to>
                                    </p:set>
                                    <p:animEffect transition="in" filter="fade">
                                      <p:cBhvr>
                                        <p:cTn id="12" dur="2000"/>
                                        <p:tgtEl>
                                          <p:spTgt spid="11267">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0" end="0"/>
                                            </p:txEl>
                                          </p:spTgt>
                                        </p:tgtEl>
                                        <p:attrNameLst>
                                          <p:attrName>style.visibility</p:attrName>
                                        </p:attrNameLst>
                                      </p:cBhvr>
                                      <p:to>
                                        <p:strVal val="visible"/>
                                      </p:to>
                                    </p:set>
                                    <p:animEffect transition="in" filter="fade">
                                      <p:cBhvr>
                                        <p:cTn id="17" dur="2000"/>
                                        <p:tgtEl>
                                          <p:spTgt spid="1126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fade">
                                      <p:cBhvr>
                                        <p:cTn id="22" dur="2000"/>
                                        <p:tgtEl>
                                          <p:spTgt spid="112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20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r>
              <a:rPr lang="en-US"/>
              <a:t>3</a:t>
            </a:r>
            <a:r>
              <a:rPr lang="en-US" baseline="30000"/>
              <a:t>rd</a:t>
            </a:r>
            <a:r>
              <a:rPr lang="en-US"/>
              <a:t> Generation </a:t>
            </a:r>
            <a:br>
              <a:rPr lang="en-US"/>
            </a:br>
            <a:r>
              <a:rPr lang="en-US" sz="2400"/>
              <a:t>IC (1959-1971)</a:t>
            </a:r>
          </a:p>
        </p:txBody>
      </p:sp>
      <p:sp>
        <p:nvSpPr>
          <p:cNvPr id="14345" name="Rectangle 9"/>
          <p:cNvSpPr>
            <a:spLocks noGrp="1" noChangeArrowheads="1"/>
          </p:cNvSpPr>
          <p:nvPr>
            <p:ph type="body" sz="half" idx="1"/>
          </p:nvPr>
        </p:nvSpPr>
        <p:spPr>
          <a:xfrm>
            <a:off x="2590800" y="1371600"/>
            <a:ext cx="4038600" cy="4530725"/>
          </a:xfrm>
        </p:spPr>
        <p:txBody>
          <a:bodyPr/>
          <a:lstStyle/>
          <a:p>
            <a:r>
              <a:rPr lang="en-US" sz="2000"/>
              <a:t>IC</a:t>
            </a:r>
            <a:r>
              <a:rPr lang="en-US" sz="1200"/>
              <a:t>= integrated circuit.</a:t>
            </a:r>
          </a:p>
          <a:p>
            <a:r>
              <a:rPr lang="en-US" sz="2000"/>
              <a:t>1959</a:t>
            </a:r>
            <a:r>
              <a:rPr lang="en-US" sz="1200"/>
              <a:t> - Jack Kilby of Texas Instruments patented the first integrated circuit in Feb.</a:t>
            </a:r>
          </a:p>
          <a:p>
            <a:r>
              <a:rPr lang="en-US" sz="2000"/>
              <a:t>1964</a:t>
            </a:r>
            <a:r>
              <a:rPr lang="en-US" sz="1200"/>
              <a:t> - IBM produced SABRE, the first airline reservation tracking system for American Airlines.</a:t>
            </a:r>
          </a:p>
          <a:p>
            <a:r>
              <a:rPr lang="en-US" sz="2000"/>
              <a:t>1968</a:t>
            </a:r>
            <a:r>
              <a:rPr lang="en-US" sz="1200"/>
              <a:t>- first mini computer(pdp8)</a:t>
            </a:r>
          </a:p>
          <a:p>
            <a:r>
              <a:rPr lang="en-US" sz="1200"/>
              <a:t> </a:t>
            </a:r>
            <a:r>
              <a:rPr lang="en-US" sz="2000"/>
              <a:t>1971 - </a:t>
            </a:r>
            <a:r>
              <a:rPr lang="en-US" sz="1200"/>
              <a:t>Intel produced large scale integrated (LSI) circuits that were used in the digital delay line, the first digital audio device. </a:t>
            </a:r>
          </a:p>
        </p:txBody>
      </p:sp>
      <p:pic>
        <p:nvPicPr>
          <p:cNvPr id="14352" name="Picture 16" descr="American%2520Airlines%2520Color%2520300%2520DPI%2520-%2520DS">
            <a:hlinkClick r:id="rId2"/>
          </p:cNvPr>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7239000" y="2895600"/>
            <a:ext cx="533400" cy="457200"/>
          </a:xfrm>
        </p:spPr>
      </p:pic>
      <p:pic>
        <p:nvPicPr>
          <p:cNvPr id="14354" name="Picture 18" descr="MPj02898340000[1]"/>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295400" y="4267200"/>
            <a:ext cx="3284538" cy="2189163"/>
          </a:xfrm>
        </p:spPr>
      </p:pic>
      <p:pic>
        <p:nvPicPr>
          <p:cNvPr id="14356" name="Picture 20" descr="sony%2520vaio%2520u101%2520japanese%2520laptop%2520notebook%2520mini%2520computer%2520pc%2520cool%2520kicks%2520ass%2520on%2520my%2520desk">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914400"/>
            <a:ext cx="17526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4357" name="Picture 21" descr=" dd2_s.jpg                                                      000357E8&#10;Mo Fracker                     BEFADF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648200"/>
            <a:ext cx="13716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585554"/>
      </p:ext>
    </p:extLst>
  </p:cSld>
  <p:clrMapOvr>
    <a:masterClrMapping/>
  </p:clrMapOvr>
  <p:transition advClick="0" advTm="10000">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sz="4000">
                <a:latin typeface="Impact" pitchFamily="34" charset="0"/>
              </a:rPr>
              <a:t>4</a:t>
            </a:r>
            <a:r>
              <a:rPr lang="en-US" sz="4000" baseline="30000">
                <a:latin typeface="Impact" pitchFamily="34" charset="0"/>
              </a:rPr>
              <a:t>th</a:t>
            </a:r>
            <a:r>
              <a:rPr lang="en-US" sz="4000">
                <a:latin typeface="Impact" pitchFamily="34" charset="0"/>
              </a:rPr>
              <a:t> Generation(1971-present)</a:t>
            </a:r>
            <a:br>
              <a:rPr lang="en-US" sz="4000">
                <a:latin typeface="Impact" pitchFamily="34" charset="0"/>
              </a:rPr>
            </a:br>
            <a:r>
              <a:rPr lang="en-US" sz="4000">
                <a:latin typeface="Impact" pitchFamily="34" charset="0"/>
              </a:rPr>
              <a:t>Microprocessor </a:t>
            </a:r>
          </a:p>
        </p:txBody>
      </p:sp>
      <p:sp>
        <p:nvSpPr>
          <p:cNvPr id="13315" name="Rectangle 3"/>
          <p:cNvSpPr>
            <a:spLocks noGrp="1" noChangeArrowheads="1"/>
          </p:cNvSpPr>
          <p:nvPr>
            <p:ph type="body" sz="half" idx="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sz="2800" dirty="0">
                <a:latin typeface="Impact" pitchFamily="34" charset="0"/>
              </a:rPr>
              <a:t>Kenbak-1, 1</a:t>
            </a:r>
            <a:r>
              <a:rPr lang="en-US" sz="2800" baseline="30000" dirty="0">
                <a:latin typeface="Impact" pitchFamily="34" charset="0"/>
              </a:rPr>
              <a:t>st</a:t>
            </a:r>
            <a:r>
              <a:rPr lang="en-US" sz="2800" dirty="0">
                <a:latin typeface="Impact" pitchFamily="34" charset="0"/>
              </a:rPr>
              <a:t> personal computer.</a:t>
            </a:r>
          </a:p>
          <a:p>
            <a:pPr>
              <a:lnSpc>
                <a:spcPct val="90000"/>
              </a:lnSpc>
            </a:pPr>
            <a:endParaRPr lang="en-US" sz="2800" dirty="0">
              <a:latin typeface="Impact" pitchFamily="34" charset="0"/>
            </a:endParaRPr>
          </a:p>
          <a:p>
            <a:pPr>
              <a:lnSpc>
                <a:spcPct val="90000"/>
              </a:lnSpc>
            </a:pPr>
            <a:r>
              <a:rPr lang="en-US" sz="2800" dirty="0">
                <a:latin typeface="Impact" pitchFamily="34" charset="0"/>
              </a:rPr>
              <a:t>Ray Tomlinson sent the first e-mail.</a:t>
            </a:r>
          </a:p>
          <a:p>
            <a:pPr>
              <a:lnSpc>
                <a:spcPct val="90000"/>
              </a:lnSpc>
            </a:pPr>
            <a:endParaRPr lang="en-US" sz="2800" dirty="0">
              <a:latin typeface="Impact" pitchFamily="34" charset="0"/>
            </a:endParaRPr>
          </a:p>
          <a:p>
            <a:pPr>
              <a:lnSpc>
                <a:spcPct val="90000"/>
              </a:lnSpc>
            </a:pPr>
            <a:r>
              <a:rPr lang="en-US" sz="2800" dirty="0">
                <a:latin typeface="Impact" pitchFamily="34" charset="0"/>
              </a:rPr>
              <a:t>IMB invented the 8in. Floppy disk.</a:t>
            </a:r>
          </a:p>
          <a:p>
            <a:pPr>
              <a:lnSpc>
                <a:spcPct val="90000"/>
              </a:lnSpc>
            </a:pPr>
            <a:endParaRPr lang="en-US" sz="2800" dirty="0">
              <a:latin typeface="Impact" pitchFamily="34" charset="0"/>
            </a:endParaRPr>
          </a:p>
          <a:p>
            <a:pPr>
              <a:lnSpc>
                <a:spcPct val="90000"/>
              </a:lnSpc>
            </a:pPr>
            <a:r>
              <a:rPr lang="en-US" sz="2800" dirty="0">
                <a:latin typeface="Impact" pitchFamily="34" charset="0"/>
              </a:rPr>
              <a:t>1986 Pixar is founded</a:t>
            </a:r>
          </a:p>
        </p:txBody>
      </p:sp>
      <p:pic>
        <p:nvPicPr>
          <p:cNvPr id="13317" name="Picture 5" descr="1986_pixa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267200" y="5562600"/>
            <a:ext cx="1905000" cy="809625"/>
          </a:xfrm>
          <a:noFill/>
          <a:extLst>
            <a:ext uri="{909E8E84-426E-40DD-AFC4-6F175D3DCCD1}">
              <a14:hiddenFill xmlns:a14="http://schemas.microsoft.com/office/drawing/2010/main">
                <a:solidFill>
                  <a:srgbClr val="FFFFFF"/>
                </a:solidFill>
              </a14:hiddenFill>
            </a:ext>
          </a:extLst>
        </p:spPr>
      </p:pic>
      <p:pic>
        <p:nvPicPr>
          <p:cNvPr id="13320" name="Picture 8" descr="MCj04260840000[1]"/>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2971800"/>
            <a:ext cx="1524000" cy="1350963"/>
          </a:xfrm>
          <a:noFill/>
          <a:extLst>
            <a:ext uri="{909E8E84-426E-40DD-AFC4-6F175D3DCCD1}">
              <a14:hiddenFill xmlns:a14="http://schemas.microsoft.com/office/drawing/2010/main">
                <a:solidFill>
                  <a:srgbClr val="FFFFFF"/>
                </a:solidFill>
              </a14:hiddenFill>
            </a:ext>
          </a:extLst>
        </p:spPr>
      </p:pic>
      <p:pic>
        <p:nvPicPr>
          <p:cNvPr id="13325" name="Picture 13" descr="Kenbak-1 powered on">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676400"/>
            <a:ext cx="22098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60401"/>
      </p:ext>
    </p:extLst>
  </p:cSld>
  <p:clrMapOvr>
    <a:masterClrMapping/>
  </p:clrMapOvr>
  <p:transition advClick="0" advTm="10000">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bg/>
                                          </p:spTgt>
                                        </p:tgtEl>
                                        <p:attrNameLst>
                                          <p:attrName>style.visibility</p:attrName>
                                        </p:attrNameLst>
                                      </p:cBhvr>
                                      <p:to>
                                        <p:strVal val="visible"/>
                                      </p:to>
                                    </p:set>
                                    <p:animEffect transition="in" filter="fade">
                                      <p:cBhvr>
                                        <p:cTn id="12" dur="2000"/>
                                        <p:tgtEl>
                                          <p:spTgt spid="13315">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5">
                                            <p:txEl>
                                              <p:pRg st="0" end="0"/>
                                            </p:txEl>
                                          </p:spTgt>
                                        </p:tgtEl>
                                        <p:attrNameLst>
                                          <p:attrName>style.visibility</p:attrName>
                                        </p:attrNameLst>
                                      </p:cBhvr>
                                      <p:to>
                                        <p:strVal val="visible"/>
                                      </p:to>
                                    </p:set>
                                    <p:animEffect transition="in" filter="fade">
                                      <p:cBhvr>
                                        <p:cTn id="17" dur="2000"/>
                                        <p:tgtEl>
                                          <p:spTgt spid="1331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fade">
                                      <p:cBhvr>
                                        <p:cTn id="22" dur="2000"/>
                                        <p:tgtEl>
                                          <p:spTgt spid="13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fade">
                                      <p:cBhvr>
                                        <p:cTn id="27" dur="2000"/>
                                        <p:tgtEl>
                                          <p:spTgt spid="13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315">
                                            <p:txEl>
                                              <p:pRg st="6" end="6"/>
                                            </p:txEl>
                                          </p:spTgt>
                                        </p:tgtEl>
                                        <p:attrNameLst>
                                          <p:attrName>style.visibility</p:attrName>
                                        </p:attrNameLst>
                                      </p:cBhvr>
                                      <p:to>
                                        <p:strVal val="visible"/>
                                      </p:to>
                                    </p:set>
                                    <p:animEffect transition="in" filter="fade">
                                      <p:cBhvr>
                                        <p:cTn id="32" dur="20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4th Generation</a:t>
            </a:r>
            <a:br>
              <a:rPr lang="en-US"/>
            </a:br>
            <a:r>
              <a:rPr lang="en-US" sz="2000"/>
              <a:t>Microprocessor (1971-Present)</a:t>
            </a:r>
            <a:endParaRPr lang="en-US"/>
          </a:p>
        </p:txBody>
      </p:sp>
      <p:sp>
        <p:nvSpPr>
          <p:cNvPr id="20483" name="Rectangle 3"/>
          <p:cNvSpPr>
            <a:spLocks noGrp="1" noChangeArrowheads="1"/>
          </p:cNvSpPr>
          <p:nvPr>
            <p:ph type="body" sz="half" idx="1"/>
          </p:nvPr>
        </p:nvSpPr>
        <p:spPr/>
        <p:txBody>
          <a:bodyPr>
            <a:normAutofit fontScale="70000" lnSpcReduction="20000"/>
          </a:bodyPr>
          <a:lstStyle/>
          <a:p>
            <a:pPr>
              <a:lnSpc>
                <a:spcPct val="90000"/>
              </a:lnSpc>
            </a:pPr>
            <a:r>
              <a:rPr lang="en-US" sz="1600">
                <a:latin typeface="Times-Roman" charset="0"/>
              </a:rPr>
              <a:t> </a:t>
            </a:r>
            <a:r>
              <a:rPr lang="en-US" sz="1400">
                <a:latin typeface="Times-Roman" charset="0"/>
              </a:rPr>
              <a:t>1971 - Gilbert Hyatt at Micro Computer Co. patented the microprocessor; Ted Hoff at Intel in February introduced the 4-bit 4004, IBM introduced the first 8-inch "memory disk", as it was called then, or the "floppy disk" later; Hoffmann-La Roche patented the passive LCD display for calculators and watches; in November Intel announced the first microcomputer, the MCS-4; Nolan Bushnell designed the first commercial arcade video game "Computer Space”</a:t>
            </a:r>
          </a:p>
          <a:p>
            <a:pPr>
              <a:lnSpc>
                <a:spcPct val="90000"/>
              </a:lnSpc>
            </a:pPr>
            <a:endParaRPr lang="en-US" sz="1200">
              <a:latin typeface="Times-Roman" charset="0"/>
            </a:endParaRPr>
          </a:p>
          <a:p>
            <a:pPr>
              <a:lnSpc>
                <a:spcPct val="90000"/>
              </a:lnSpc>
            </a:pPr>
            <a:r>
              <a:rPr lang="en-US" sz="1400">
                <a:latin typeface="Times-Roman" charset="0"/>
              </a:rPr>
              <a:t> 1972 - Intel made the 8-bit 8008 and 8080 microprocessors; Bushnell created Atari and introduced the successful "Pong" game</a:t>
            </a:r>
          </a:p>
          <a:p>
            <a:pPr>
              <a:lnSpc>
                <a:spcPct val="90000"/>
              </a:lnSpc>
            </a:pPr>
            <a:endParaRPr lang="en-US" sz="1400">
              <a:latin typeface="Times-Roman" charset="0"/>
            </a:endParaRPr>
          </a:p>
          <a:p>
            <a:pPr>
              <a:lnSpc>
                <a:spcPct val="90000"/>
              </a:lnSpc>
            </a:pPr>
            <a:r>
              <a:rPr lang="en-US" sz="1400">
                <a:latin typeface="Times-Roman" charset="0"/>
              </a:rPr>
              <a:t> 1974 - Xerox developed the Alto workstation at PARC, with a monitor, a graphical user interface, a mouse, and an ethernet card for networking</a:t>
            </a:r>
          </a:p>
          <a:p>
            <a:pPr>
              <a:lnSpc>
                <a:spcPct val="90000"/>
              </a:lnSpc>
            </a:pPr>
            <a:endParaRPr lang="en-US" sz="1400">
              <a:latin typeface="Times-Roman" charset="0"/>
            </a:endParaRPr>
          </a:p>
          <a:p>
            <a:pPr>
              <a:lnSpc>
                <a:spcPct val="90000"/>
              </a:lnSpc>
            </a:pPr>
            <a:r>
              <a:rPr lang="en-US" sz="1400">
                <a:latin typeface="Times-Roman" charset="0"/>
              </a:rPr>
              <a:t> 1976 - Jobs and Wozniak developed the Apple personal computer; Alan Shugart introduced the 5.25-inch floppy disk</a:t>
            </a:r>
          </a:p>
          <a:p>
            <a:pPr>
              <a:lnSpc>
                <a:spcPct val="90000"/>
              </a:lnSpc>
            </a:pPr>
            <a:endParaRPr lang="en-US" sz="1400">
              <a:latin typeface="Times-Roman" charset="0"/>
            </a:endParaRPr>
          </a:p>
          <a:p>
            <a:pPr>
              <a:lnSpc>
                <a:spcPct val="90000"/>
              </a:lnSpc>
            </a:pPr>
            <a:r>
              <a:rPr lang="en-US" sz="1400">
                <a:latin typeface="Times-Roman" charset="0"/>
              </a:rPr>
              <a:t>1980 - IBM signed a contract with the Microsoft Co. of Bill Gates and Paul Allen and Steve Ballmer to supply an operating system for IBM's new PC model. Microsoft paid $25,000 to Seattle Computer for the rights to QDOS that became Microsoft DOS, and Microsoft began its climb to become the dominant computer company in the world.</a:t>
            </a:r>
          </a:p>
          <a:p>
            <a:pPr>
              <a:lnSpc>
                <a:spcPct val="90000"/>
              </a:lnSpc>
              <a:buFont typeface="Wingdings" pitchFamily="2" charset="2"/>
              <a:buNone/>
            </a:pPr>
            <a:endParaRPr lang="en-US" sz="1400">
              <a:latin typeface="Times-Roman" charset="0"/>
            </a:endParaRPr>
          </a:p>
          <a:p>
            <a:pPr>
              <a:lnSpc>
                <a:spcPct val="90000"/>
              </a:lnSpc>
            </a:pPr>
            <a:endParaRPr lang="en-US" sz="2400">
              <a:latin typeface="Times-Roman" charset="0"/>
            </a:endParaRPr>
          </a:p>
        </p:txBody>
      </p:sp>
      <p:pic>
        <p:nvPicPr>
          <p:cNvPr id="20486" name="Picture 6" descr="computer08.jpg                                                 000357E8&#10;Mo Fracker                     BEFADF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28600"/>
            <a:ext cx="102552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487" name="Picture 7" descr=" 86011.gif                                                      000357E8&#10;Mo Fracker                     BEFADF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
            <a:ext cx="1639888" cy="1084263"/>
          </a:xfrm>
          <a:prstGeom prst="rect">
            <a:avLst/>
          </a:prstGeom>
          <a:noFill/>
          <a:extLst>
            <a:ext uri="{909E8E84-426E-40DD-AFC4-6F175D3DCCD1}">
              <a14:hiddenFill xmlns:a14="http://schemas.microsoft.com/office/drawing/2010/main">
                <a:solidFill>
                  <a:srgbClr val="FFFFFF"/>
                </a:solidFill>
              </a14:hiddenFill>
            </a:ext>
          </a:extLst>
        </p:spPr>
      </p:pic>
      <p:pic>
        <p:nvPicPr>
          <p:cNvPr id="20489" name="Picture 9" descr="computer07.jpg                                                 000357E8&#10;Mo Fracker                     BEFADF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486400"/>
            <a:ext cx="16002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94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sz="4000">
                <a:latin typeface="Impact" pitchFamily="34" charset="0"/>
              </a:rPr>
              <a:t>5</a:t>
            </a:r>
            <a:r>
              <a:rPr lang="en-US" sz="4000" baseline="30000">
                <a:latin typeface="Impact" pitchFamily="34" charset="0"/>
              </a:rPr>
              <a:t>th</a:t>
            </a:r>
            <a:r>
              <a:rPr lang="en-US" sz="4000">
                <a:latin typeface="Impact" pitchFamily="34" charset="0"/>
              </a:rPr>
              <a:t> Generation (present and beyond)</a:t>
            </a:r>
            <a:br>
              <a:rPr lang="en-US" sz="4000">
                <a:latin typeface="Impact" pitchFamily="34" charset="0"/>
              </a:rPr>
            </a:br>
            <a:r>
              <a:rPr lang="en-US" sz="4000">
                <a:latin typeface="Impact" pitchFamily="34" charset="0"/>
              </a:rPr>
              <a:t>Artificial Intellengence</a:t>
            </a:r>
          </a:p>
        </p:txBody>
      </p:sp>
      <p:sp>
        <p:nvSpPr>
          <p:cNvPr id="16387" name="Rectangle 3"/>
          <p:cNvSpPr>
            <a:spLocks noGrp="1" noChangeArrowheads="1"/>
          </p:cNvSpPr>
          <p:nvPr>
            <p:ph type="body" idx="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A.I. is trying to comprehend intelligence.</a:t>
            </a:r>
          </a:p>
          <a:p>
            <a:r>
              <a:rPr lang="en-US" dirty="0"/>
              <a:t>A.I is still being created today.</a:t>
            </a:r>
          </a:p>
          <a:p>
            <a:r>
              <a:rPr lang="en-US" dirty="0"/>
              <a:t>Alan Turing developed the Turing Test in 1950. </a:t>
            </a:r>
          </a:p>
        </p:txBody>
      </p:sp>
      <p:pic>
        <p:nvPicPr>
          <p:cNvPr id="16389" name="Picture 5" descr="artificalintellige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4267200" cy="2971800"/>
          </a:xfrm>
          <a:prstGeom prst="rect">
            <a:avLst/>
          </a:prstGeom>
          <a:noFill/>
          <a:extLst>
            <a:ext uri="{909E8E84-426E-40DD-AFC4-6F175D3DCCD1}">
              <a14:hiddenFill xmlns:a14="http://schemas.microsoft.com/office/drawing/2010/main">
                <a:solidFill>
                  <a:srgbClr val="FFFFFF"/>
                </a:solidFill>
              </a14:hiddenFill>
            </a:ext>
          </a:extLst>
        </p:spPr>
      </p:pic>
      <p:sp>
        <p:nvSpPr>
          <p:cNvPr id="16390" name="Text Box 6"/>
          <p:cNvSpPr txBox="1">
            <a:spLocks noChangeArrowheads="1"/>
          </p:cNvSpPr>
          <p:nvPr/>
        </p:nvSpPr>
        <p:spPr bwMode="auto">
          <a:xfrm>
            <a:off x="6781800" y="60960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bg1"/>
                </a:solidFill>
                <a:latin typeface="Impact" pitchFamily="34" charset="0"/>
              </a:rPr>
              <a:t>www.essortment.com</a:t>
            </a:r>
          </a:p>
        </p:txBody>
      </p:sp>
    </p:spTree>
    <p:extLst>
      <p:ext uri="{BB962C8B-B14F-4D97-AF65-F5344CB8AC3E}">
        <p14:creationId xmlns:p14="http://schemas.microsoft.com/office/powerpoint/2010/main" val="424610528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20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bg/>
                                          </p:spTgt>
                                        </p:tgtEl>
                                        <p:attrNameLst>
                                          <p:attrName>style.visibility</p:attrName>
                                        </p:attrNameLst>
                                      </p:cBhvr>
                                      <p:to>
                                        <p:strVal val="visible"/>
                                      </p:to>
                                    </p:set>
                                    <p:animEffect transition="in" filter="fade">
                                      <p:cBhvr>
                                        <p:cTn id="12" dur="2000"/>
                                        <p:tgtEl>
                                          <p:spTgt spid="163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0" end="0"/>
                                            </p:txEl>
                                          </p:spTgt>
                                        </p:tgtEl>
                                        <p:attrNameLst>
                                          <p:attrName>style.visibility</p:attrName>
                                        </p:attrNameLst>
                                      </p:cBhvr>
                                      <p:to>
                                        <p:strVal val="visible"/>
                                      </p:to>
                                    </p:set>
                                    <p:animEffect transition="in" filter="fade">
                                      <p:cBhvr>
                                        <p:cTn id="17" dur="2000"/>
                                        <p:tgtEl>
                                          <p:spTgt spid="1638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7">
                                            <p:txEl>
                                              <p:pRg st="1" end="1"/>
                                            </p:txEl>
                                          </p:spTgt>
                                        </p:tgtEl>
                                        <p:attrNameLst>
                                          <p:attrName>style.visibility</p:attrName>
                                        </p:attrNameLst>
                                      </p:cBhvr>
                                      <p:to>
                                        <p:strVal val="visible"/>
                                      </p:to>
                                    </p:set>
                                    <p:animEffect transition="in" filter="fade">
                                      <p:cBhvr>
                                        <p:cTn id="22" dur="2000"/>
                                        <p:tgtEl>
                                          <p:spTgt spid="1638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387">
                                            <p:txEl>
                                              <p:pRg st="2" end="2"/>
                                            </p:txEl>
                                          </p:spTgt>
                                        </p:tgtEl>
                                        <p:attrNameLst>
                                          <p:attrName>style.visibility</p:attrName>
                                        </p:attrNameLst>
                                      </p:cBhvr>
                                      <p:to>
                                        <p:strVal val="visible"/>
                                      </p:to>
                                    </p:set>
                                    <p:animEffect transition="in" filter="fade">
                                      <p:cBhvr>
                                        <p:cTn id="27" dur="20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Computer Generations</a:t>
            </a:r>
          </a:p>
        </p:txBody>
      </p:sp>
      <p:sp>
        <p:nvSpPr>
          <p:cNvPr id="6" name="Slide Number Placeholder 5"/>
          <p:cNvSpPr>
            <a:spLocks noGrp="1"/>
          </p:cNvSpPr>
          <p:nvPr>
            <p:ph type="sldNum" sz="quarter" idx="12"/>
          </p:nvPr>
        </p:nvSpPr>
        <p:spPr/>
        <p:txBody>
          <a:bodyPr/>
          <a:lstStyle/>
          <a:p>
            <a:fld id="{5B6C4591-EEE5-4C65-8E11-6572B13528CB}" type="slidenum">
              <a:rPr lang="en-US"/>
              <a:pPr/>
              <a:t>16</a:t>
            </a:fld>
            <a:endParaRPr lang="en-US"/>
          </a:p>
        </p:txBody>
      </p:sp>
      <p:sp>
        <p:nvSpPr>
          <p:cNvPr id="48130" name="Rectangle 2"/>
          <p:cNvSpPr>
            <a:spLocks noGrp="1" noChangeArrowheads="1"/>
          </p:cNvSpPr>
          <p:nvPr>
            <p:ph type="title"/>
          </p:nvPr>
        </p:nvSpPr>
        <p:spPr/>
        <p:txBody>
          <a:bodyPr>
            <a:normAutofit fontScale="90000"/>
          </a:bodyPr>
          <a:lstStyle/>
          <a:p>
            <a:pPr algn="ctr"/>
            <a:r>
              <a:rPr lang="en-US" b="1">
                <a:effectLst>
                  <a:outerShdw blurRad="38100" dist="38100" dir="2700000" algn="tl">
                    <a:srgbClr val="000000"/>
                  </a:outerShdw>
                </a:effectLst>
              </a:rPr>
              <a:t>5th Generation</a:t>
            </a:r>
            <a:br>
              <a:rPr lang="en-US" b="1">
                <a:effectLst>
                  <a:outerShdw blurRad="38100" dist="38100" dir="2700000" algn="tl">
                    <a:srgbClr val="000000"/>
                  </a:outerShdw>
                </a:effectLst>
              </a:rPr>
            </a:br>
            <a:r>
              <a:rPr lang="en-US" b="1">
                <a:effectLst>
                  <a:outerShdw blurRad="38100" dist="38100" dir="2700000" algn="tl">
                    <a:srgbClr val="000000"/>
                  </a:outerShdw>
                </a:effectLst>
              </a:rPr>
              <a:t>Still Being Developed</a:t>
            </a:r>
          </a:p>
        </p:txBody>
      </p:sp>
      <p:sp>
        <p:nvSpPr>
          <p:cNvPr id="48131" name="Rectangle 3"/>
          <p:cNvSpPr>
            <a:spLocks noGrp="1" noChangeArrowheads="1"/>
          </p:cNvSpPr>
          <p:nvPr>
            <p:ph type="body" idx="1"/>
          </p:nvPr>
        </p:nvSpPr>
        <p:spPr/>
        <p:txBody>
          <a:bodyPr/>
          <a:lstStyle/>
          <a:p>
            <a:r>
              <a:rPr lang="en-US"/>
              <a:t>Natural Language</a:t>
            </a:r>
          </a:p>
          <a:p>
            <a:r>
              <a:rPr lang="en-US"/>
              <a:t>This language is designed to give people a more human connection with computers.</a:t>
            </a:r>
          </a:p>
          <a:p>
            <a:r>
              <a:rPr lang="en-US"/>
              <a:t>Uses multi-media has also defined this generation.</a:t>
            </a:r>
          </a:p>
          <a:p>
            <a:r>
              <a:rPr lang="en-US"/>
              <a:t>There is a great deal of “bundled software” with this generation.</a:t>
            </a:r>
          </a:p>
        </p:txBody>
      </p:sp>
    </p:spTree>
    <p:extLst>
      <p:ext uri="{BB962C8B-B14F-4D97-AF65-F5344CB8AC3E}">
        <p14:creationId xmlns:p14="http://schemas.microsoft.com/office/powerpoint/2010/main" val="1106372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atin typeface="Impact" pitchFamily="34" charset="0"/>
              </a:rPr>
              <a:t>Internet Citations</a:t>
            </a:r>
          </a:p>
        </p:txBody>
      </p:sp>
      <p:sp>
        <p:nvSpPr>
          <p:cNvPr id="25603"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dirty="0"/>
              <a:t>Computer History Museum. Computers. </a:t>
            </a:r>
            <a:r>
              <a:rPr lang="en-US" sz="2800" dirty="0">
                <a:hlinkClick r:id="rId2"/>
              </a:rPr>
              <a:t>www.computerhistory.org.2006</a:t>
            </a:r>
            <a:r>
              <a:rPr lang="en-US" sz="2800" dirty="0"/>
              <a:t>. October 23, 2008</a:t>
            </a:r>
          </a:p>
          <a:p>
            <a:pPr>
              <a:lnSpc>
                <a:spcPct val="90000"/>
              </a:lnSpc>
            </a:pPr>
            <a:r>
              <a:rPr lang="en-US" sz="2800" dirty="0"/>
              <a:t>Artificial Intelligence.www.essotment.com.2005. November.13,2008</a:t>
            </a:r>
          </a:p>
          <a:p>
            <a:pPr>
              <a:lnSpc>
                <a:spcPct val="90000"/>
              </a:lnSpc>
            </a:pPr>
            <a:r>
              <a:rPr lang="en-US" sz="2800" dirty="0"/>
              <a:t>Microsoft office clipart</a:t>
            </a:r>
          </a:p>
          <a:p>
            <a:pPr>
              <a:lnSpc>
                <a:spcPct val="90000"/>
              </a:lnSpc>
            </a:pPr>
            <a:r>
              <a:rPr lang="en-US" sz="2800" dirty="0">
                <a:hlinkClick r:id="rId3"/>
              </a:rPr>
              <a:t>www.encylepedia.com.2008</a:t>
            </a:r>
            <a:r>
              <a:rPr lang="en-US" sz="2800" dirty="0"/>
              <a:t>, November 14,2008</a:t>
            </a:r>
          </a:p>
          <a:p>
            <a:pPr>
              <a:lnSpc>
                <a:spcPct val="90000"/>
              </a:lnSpc>
            </a:pPr>
            <a:r>
              <a:rPr lang="en-US" sz="2800" dirty="0">
                <a:hlinkClick r:id="rId4"/>
              </a:rPr>
              <a:t>www.flicker.com.2008</a:t>
            </a:r>
            <a:r>
              <a:rPr lang="en-US" sz="2800" dirty="0"/>
              <a:t>. november14,2008</a:t>
            </a:r>
          </a:p>
          <a:p>
            <a:pPr>
              <a:lnSpc>
                <a:spcPct val="90000"/>
              </a:lnSpc>
            </a:pPr>
            <a:r>
              <a:rPr lang="en-US" sz="2800" dirty="0">
                <a:hlinkClick r:id="rId5"/>
              </a:rPr>
              <a:t>www.gosai.com</a:t>
            </a:r>
            <a:r>
              <a:rPr lang="en-US" sz="2800" dirty="0"/>
              <a:t>. 2008. Nov ,14 2008 </a:t>
            </a:r>
          </a:p>
          <a:p>
            <a:pPr>
              <a:lnSpc>
                <a:spcPct val="90000"/>
              </a:lnSpc>
            </a:pPr>
            <a:r>
              <a:rPr lang="en-US" sz="2800" dirty="0">
                <a:hlinkClick r:id="rId6"/>
              </a:rPr>
              <a:t>www.engadget.com. 2008 .Nov,14</a:t>
            </a:r>
            <a:r>
              <a:rPr lang="en-US" sz="2800" dirty="0"/>
              <a:t> 2008</a:t>
            </a:r>
          </a:p>
        </p:txBody>
      </p:sp>
    </p:spTree>
    <p:extLst>
      <p:ext uri="{BB962C8B-B14F-4D97-AF65-F5344CB8AC3E}">
        <p14:creationId xmlns:p14="http://schemas.microsoft.com/office/powerpoint/2010/main" val="239720350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bg/>
                                          </p:spTgt>
                                        </p:tgtEl>
                                        <p:attrNameLst>
                                          <p:attrName>style.visibility</p:attrName>
                                        </p:attrNameLst>
                                      </p:cBhvr>
                                      <p:to>
                                        <p:strVal val="visible"/>
                                      </p:to>
                                    </p:set>
                                    <p:animEffect transition="in" filter="fade">
                                      <p:cBhvr>
                                        <p:cTn id="12" dur="2000"/>
                                        <p:tgtEl>
                                          <p:spTgt spid="256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0" end="0"/>
                                            </p:txEl>
                                          </p:spTgt>
                                        </p:tgtEl>
                                        <p:attrNameLst>
                                          <p:attrName>style.visibility</p:attrName>
                                        </p:attrNameLst>
                                      </p:cBhvr>
                                      <p:to>
                                        <p:strVal val="visible"/>
                                      </p:to>
                                    </p:set>
                                    <p:animEffect transition="in" filter="fade">
                                      <p:cBhvr>
                                        <p:cTn id="17" dur="2000"/>
                                        <p:tgtEl>
                                          <p:spTgt spid="2560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1" end="1"/>
                                            </p:txEl>
                                          </p:spTgt>
                                        </p:tgtEl>
                                        <p:attrNameLst>
                                          <p:attrName>style.visibility</p:attrName>
                                        </p:attrNameLst>
                                      </p:cBhvr>
                                      <p:to>
                                        <p:strVal val="visible"/>
                                      </p:to>
                                    </p:set>
                                    <p:animEffect transition="in" filter="fade">
                                      <p:cBhvr>
                                        <p:cTn id="22" dur="2000"/>
                                        <p:tgtEl>
                                          <p:spTgt spid="2560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03">
                                            <p:txEl>
                                              <p:pRg st="2" end="2"/>
                                            </p:txEl>
                                          </p:spTgt>
                                        </p:tgtEl>
                                        <p:attrNameLst>
                                          <p:attrName>style.visibility</p:attrName>
                                        </p:attrNameLst>
                                      </p:cBhvr>
                                      <p:to>
                                        <p:strVal val="visible"/>
                                      </p:to>
                                    </p:set>
                                    <p:animEffect transition="in" filter="fade">
                                      <p:cBhvr>
                                        <p:cTn id="27" dur="2000"/>
                                        <p:tgtEl>
                                          <p:spTgt spid="2560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03">
                                            <p:txEl>
                                              <p:pRg st="3" end="3"/>
                                            </p:txEl>
                                          </p:spTgt>
                                        </p:tgtEl>
                                        <p:attrNameLst>
                                          <p:attrName>style.visibility</p:attrName>
                                        </p:attrNameLst>
                                      </p:cBhvr>
                                      <p:to>
                                        <p:strVal val="visible"/>
                                      </p:to>
                                    </p:set>
                                    <p:animEffect transition="in" filter="fade">
                                      <p:cBhvr>
                                        <p:cTn id="32" dur="2000"/>
                                        <p:tgtEl>
                                          <p:spTgt spid="2560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603">
                                            <p:txEl>
                                              <p:pRg st="4" end="4"/>
                                            </p:txEl>
                                          </p:spTgt>
                                        </p:tgtEl>
                                        <p:attrNameLst>
                                          <p:attrName>style.visibility</p:attrName>
                                        </p:attrNameLst>
                                      </p:cBhvr>
                                      <p:to>
                                        <p:strVal val="visible"/>
                                      </p:to>
                                    </p:set>
                                    <p:animEffect transition="in" filter="fade">
                                      <p:cBhvr>
                                        <p:cTn id="37" dur="2000"/>
                                        <p:tgtEl>
                                          <p:spTgt spid="25603">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603">
                                            <p:txEl>
                                              <p:pRg st="5" end="5"/>
                                            </p:txEl>
                                          </p:spTgt>
                                        </p:tgtEl>
                                        <p:attrNameLst>
                                          <p:attrName>style.visibility</p:attrName>
                                        </p:attrNameLst>
                                      </p:cBhvr>
                                      <p:to>
                                        <p:strVal val="visible"/>
                                      </p:to>
                                    </p:set>
                                    <p:animEffect transition="in" filter="fade">
                                      <p:cBhvr>
                                        <p:cTn id="42" dur="2000"/>
                                        <p:tgtEl>
                                          <p:spTgt spid="25603">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603">
                                            <p:txEl>
                                              <p:pRg st="6" end="6"/>
                                            </p:txEl>
                                          </p:spTgt>
                                        </p:tgtEl>
                                        <p:attrNameLst>
                                          <p:attrName>style.visibility</p:attrName>
                                        </p:attrNameLst>
                                      </p:cBhvr>
                                      <p:to>
                                        <p:strVal val="visible"/>
                                      </p:to>
                                    </p:set>
                                    <p:animEffect transition="in" filter="fade">
                                      <p:cBhvr>
                                        <p:cTn id="47" dur="20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atin typeface="Impact" pitchFamily="34" charset="0"/>
              </a:rPr>
              <a:t>Table of Contents</a:t>
            </a:r>
          </a:p>
        </p:txBody>
      </p:sp>
      <p:sp>
        <p:nvSpPr>
          <p:cNvPr id="17411" name="Rectangle 3"/>
          <p:cNvSpPr>
            <a:spLocks noGrp="1" noChangeArrowheads="1"/>
          </p:cNvSpPr>
          <p:nvPr>
            <p:ph type="body" idx="1"/>
          </p:nvPr>
        </p:nvSpPr>
        <p:spPr bwMode="auto">
          <a:xfrm>
            <a:off x="0" y="990600"/>
            <a:ext cx="9144000" cy="5867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sz="3600" dirty="0">
              <a:latin typeface="Impact" pitchFamily="34" charset="0"/>
            </a:endParaRPr>
          </a:p>
          <a:p>
            <a:r>
              <a:rPr lang="en-US" sz="2800" dirty="0" smtClean="0">
                <a:latin typeface="Impact" pitchFamily="34" charset="0"/>
              </a:rPr>
              <a:t>Slide 3: 1</a:t>
            </a:r>
            <a:r>
              <a:rPr lang="en-US" sz="2800" baseline="30000" dirty="0" smtClean="0">
                <a:latin typeface="Impact" pitchFamily="34" charset="0"/>
              </a:rPr>
              <a:t>st</a:t>
            </a:r>
            <a:r>
              <a:rPr lang="en-US" sz="2800" dirty="0" smtClean="0">
                <a:latin typeface="Impact" pitchFamily="34" charset="0"/>
              </a:rPr>
              <a:t> generation (vacuum tubes)</a:t>
            </a:r>
          </a:p>
          <a:p>
            <a:r>
              <a:rPr lang="en-US" sz="2800" dirty="0" smtClean="0">
                <a:latin typeface="Impact" pitchFamily="34" charset="0"/>
              </a:rPr>
              <a:t>Slide </a:t>
            </a:r>
            <a:r>
              <a:rPr lang="en-US" sz="2800" dirty="0">
                <a:latin typeface="Impact" pitchFamily="34" charset="0"/>
              </a:rPr>
              <a:t>4: 1</a:t>
            </a:r>
            <a:r>
              <a:rPr lang="en-US" sz="2800" baseline="30000" dirty="0">
                <a:latin typeface="Impact" pitchFamily="34" charset="0"/>
              </a:rPr>
              <a:t>st</a:t>
            </a:r>
            <a:r>
              <a:rPr lang="en-US" sz="2800" dirty="0">
                <a:latin typeface="Impact" pitchFamily="34" charset="0"/>
              </a:rPr>
              <a:t> generation continued</a:t>
            </a:r>
          </a:p>
          <a:p>
            <a:r>
              <a:rPr lang="en-US" sz="2800" dirty="0">
                <a:latin typeface="Impact" pitchFamily="34" charset="0"/>
              </a:rPr>
              <a:t>Slide 5: pictures of vacuum tubes</a:t>
            </a:r>
          </a:p>
          <a:p>
            <a:r>
              <a:rPr lang="en-US" sz="2800" dirty="0">
                <a:latin typeface="Impact" pitchFamily="34" charset="0"/>
              </a:rPr>
              <a:t>Slide 6:  2</a:t>
            </a:r>
            <a:r>
              <a:rPr lang="en-US" sz="2800" baseline="30000" dirty="0">
                <a:latin typeface="Impact" pitchFamily="34" charset="0"/>
              </a:rPr>
              <a:t>nd</a:t>
            </a:r>
            <a:r>
              <a:rPr lang="en-US" sz="2800" dirty="0">
                <a:latin typeface="Impact" pitchFamily="34" charset="0"/>
              </a:rPr>
              <a:t> generation (transistors)</a:t>
            </a:r>
          </a:p>
          <a:p>
            <a:r>
              <a:rPr lang="en-US" sz="2800" dirty="0">
                <a:latin typeface="Impact" pitchFamily="34" charset="0"/>
              </a:rPr>
              <a:t>Slide 7:  3</a:t>
            </a:r>
            <a:r>
              <a:rPr lang="en-US" sz="2800" baseline="30000" dirty="0">
                <a:latin typeface="Impact" pitchFamily="34" charset="0"/>
              </a:rPr>
              <a:t>rd</a:t>
            </a:r>
            <a:r>
              <a:rPr lang="en-US" sz="2800" dirty="0">
                <a:latin typeface="Impact" pitchFamily="34" charset="0"/>
              </a:rPr>
              <a:t> generation (integrated circuits)</a:t>
            </a:r>
          </a:p>
          <a:p>
            <a:r>
              <a:rPr lang="en-US" sz="2800" dirty="0">
                <a:latin typeface="Impact" pitchFamily="34" charset="0"/>
              </a:rPr>
              <a:t>Slide 8: 4</a:t>
            </a:r>
            <a:r>
              <a:rPr lang="en-US" sz="2800" baseline="30000" dirty="0">
                <a:latin typeface="Impact" pitchFamily="34" charset="0"/>
              </a:rPr>
              <a:t>th</a:t>
            </a:r>
            <a:r>
              <a:rPr lang="en-US" sz="2800" dirty="0">
                <a:latin typeface="Impact" pitchFamily="34" charset="0"/>
              </a:rPr>
              <a:t> generation (microprocessor)</a:t>
            </a:r>
          </a:p>
          <a:p>
            <a:r>
              <a:rPr lang="en-US" sz="2800" dirty="0">
                <a:latin typeface="Impact" pitchFamily="34" charset="0"/>
              </a:rPr>
              <a:t>Slide 9: 5</a:t>
            </a:r>
            <a:r>
              <a:rPr lang="en-US" sz="2800" baseline="30000" dirty="0">
                <a:latin typeface="Impact" pitchFamily="34" charset="0"/>
              </a:rPr>
              <a:t>th</a:t>
            </a:r>
            <a:r>
              <a:rPr lang="en-US" sz="2800" dirty="0">
                <a:latin typeface="Impact" pitchFamily="34" charset="0"/>
              </a:rPr>
              <a:t> generation (present-beyond)</a:t>
            </a:r>
          </a:p>
          <a:p>
            <a:r>
              <a:rPr lang="en-US" sz="2800" dirty="0">
                <a:latin typeface="Impact" pitchFamily="34" charset="0"/>
              </a:rPr>
              <a:t>Slide 10: Pictures of Artificial Intelligence</a:t>
            </a:r>
          </a:p>
          <a:p>
            <a:pPr>
              <a:buFontTx/>
              <a:buNone/>
            </a:pPr>
            <a:r>
              <a:rPr lang="en-US" sz="3600" dirty="0">
                <a:latin typeface="Impact" pitchFamily="34" charset="0"/>
              </a:rPr>
              <a:t> </a:t>
            </a:r>
          </a:p>
          <a:p>
            <a:endParaRPr lang="en-US" dirty="0">
              <a:latin typeface="Impact" pitchFamily="34" charset="0"/>
            </a:endParaRPr>
          </a:p>
          <a:p>
            <a:endParaRPr lang="en-US" dirty="0">
              <a:latin typeface="Impact" pitchFamily="34" charset="0"/>
            </a:endParaRPr>
          </a:p>
        </p:txBody>
      </p:sp>
    </p:spTree>
    <p:extLst>
      <p:ext uri="{BB962C8B-B14F-4D97-AF65-F5344CB8AC3E}">
        <p14:creationId xmlns:p14="http://schemas.microsoft.com/office/powerpoint/2010/main" val="2892384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20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bg/>
                                          </p:spTgt>
                                        </p:tgtEl>
                                        <p:attrNameLst>
                                          <p:attrName>style.visibility</p:attrName>
                                        </p:attrNameLst>
                                      </p:cBhvr>
                                      <p:to>
                                        <p:strVal val="visible"/>
                                      </p:to>
                                    </p:set>
                                    <p:animEffect transition="in" filter="fade">
                                      <p:cBhvr>
                                        <p:cTn id="12" dur="2000"/>
                                        <p:tgtEl>
                                          <p:spTgt spid="174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1">
                                            <p:txEl>
                                              <p:pRg st="1" end="1"/>
                                            </p:txEl>
                                          </p:spTgt>
                                        </p:tgtEl>
                                        <p:attrNameLst>
                                          <p:attrName>style.visibility</p:attrName>
                                        </p:attrNameLst>
                                      </p:cBhvr>
                                      <p:to>
                                        <p:strVal val="visible"/>
                                      </p:to>
                                    </p:set>
                                    <p:animEffect transition="in" filter="fade">
                                      <p:cBhvr>
                                        <p:cTn id="17" dur="2000"/>
                                        <p:tgtEl>
                                          <p:spTgt spid="174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11">
                                            <p:txEl>
                                              <p:pRg st="2" end="2"/>
                                            </p:txEl>
                                          </p:spTgt>
                                        </p:tgtEl>
                                        <p:attrNameLst>
                                          <p:attrName>style.visibility</p:attrName>
                                        </p:attrNameLst>
                                      </p:cBhvr>
                                      <p:to>
                                        <p:strVal val="visible"/>
                                      </p:to>
                                    </p:set>
                                    <p:animEffect transition="in" filter="fade">
                                      <p:cBhvr>
                                        <p:cTn id="22" dur="2000"/>
                                        <p:tgtEl>
                                          <p:spTgt spid="174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411">
                                            <p:txEl>
                                              <p:pRg st="3" end="3"/>
                                            </p:txEl>
                                          </p:spTgt>
                                        </p:tgtEl>
                                        <p:attrNameLst>
                                          <p:attrName>style.visibility</p:attrName>
                                        </p:attrNameLst>
                                      </p:cBhvr>
                                      <p:to>
                                        <p:strVal val="visible"/>
                                      </p:to>
                                    </p:set>
                                    <p:animEffect transition="in" filter="fade">
                                      <p:cBhvr>
                                        <p:cTn id="27" dur="2000"/>
                                        <p:tgtEl>
                                          <p:spTgt spid="174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411">
                                            <p:txEl>
                                              <p:pRg st="4" end="4"/>
                                            </p:txEl>
                                          </p:spTgt>
                                        </p:tgtEl>
                                        <p:attrNameLst>
                                          <p:attrName>style.visibility</p:attrName>
                                        </p:attrNameLst>
                                      </p:cBhvr>
                                      <p:to>
                                        <p:strVal val="visible"/>
                                      </p:to>
                                    </p:set>
                                    <p:animEffect transition="in" filter="fade">
                                      <p:cBhvr>
                                        <p:cTn id="32" dur="2000"/>
                                        <p:tgtEl>
                                          <p:spTgt spid="1741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Effect transition="in" filter="fade">
                                      <p:cBhvr>
                                        <p:cTn id="37" dur="2000"/>
                                        <p:tgtEl>
                                          <p:spTgt spid="1741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411">
                                            <p:txEl>
                                              <p:pRg st="6" end="6"/>
                                            </p:txEl>
                                          </p:spTgt>
                                        </p:tgtEl>
                                        <p:attrNameLst>
                                          <p:attrName>style.visibility</p:attrName>
                                        </p:attrNameLst>
                                      </p:cBhvr>
                                      <p:to>
                                        <p:strVal val="visible"/>
                                      </p:to>
                                    </p:set>
                                    <p:animEffect transition="in" filter="fade">
                                      <p:cBhvr>
                                        <p:cTn id="42" dur="2000"/>
                                        <p:tgtEl>
                                          <p:spTgt spid="1741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411">
                                            <p:txEl>
                                              <p:pRg st="7" end="7"/>
                                            </p:txEl>
                                          </p:spTgt>
                                        </p:tgtEl>
                                        <p:attrNameLst>
                                          <p:attrName>style.visibility</p:attrName>
                                        </p:attrNameLst>
                                      </p:cBhvr>
                                      <p:to>
                                        <p:strVal val="visible"/>
                                      </p:to>
                                    </p:set>
                                    <p:animEffect transition="in" filter="fade">
                                      <p:cBhvr>
                                        <p:cTn id="47" dur="2000"/>
                                        <p:tgtEl>
                                          <p:spTgt spid="1741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411">
                                            <p:txEl>
                                              <p:pRg st="8" end="8"/>
                                            </p:txEl>
                                          </p:spTgt>
                                        </p:tgtEl>
                                        <p:attrNameLst>
                                          <p:attrName>style.visibility</p:attrName>
                                        </p:attrNameLst>
                                      </p:cBhvr>
                                      <p:to>
                                        <p:strVal val="visible"/>
                                      </p:to>
                                    </p:set>
                                    <p:animEffect transition="in" filter="fade">
                                      <p:cBhvr>
                                        <p:cTn id="52" dur="2000"/>
                                        <p:tgtEl>
                                          <p:spTgt spid="17411">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411">
                                            <p:txEl>
                                              <p:pRg st="9" end="9"/>
                                            </p:txEl>
                                          </p:spTgt>
                                        </p:tgtEl>
                                        <p:attrNameLst>
                                          <p:attrName>style.visibility</p:attrName>
                                        </p:attrNameLst>
                                      </p:cBhvr>
                                      <p:to>
                                        <p:strVal val="visible"/>
                                      </p:to>
                                    </p:set>
                                    <p:animEffect transition="in" filter="fade">
                                      <p:cBhvr>
                                        <p:cTn id="57" dur="20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2500">
                <a:latin typeface="Elephant" pitchFamily="18" charset="0"/>
              </a:rPr>
              <a:t>Evolution of  Mechanical  </a:t>
            </a:r>
            <a:r>
              <a:rPr lang="en-US" sz="2500">
                <a:effectLst/>
                <a:latin typeface="Elephant" pitchFamily="18" charset="0"/>
              </a:rPr>
              <a:t>Computers</a:t>
            </a:r>
            <a:endParaRPr lang="en-US" sz="2500" i="1">
              <a:latin typeface="Elephant" pitchFamily="18" charset="0"/>
            </a:endParaRPr>
          </a:p>
        </p:txBody>
      </p:sp>
      <p:sp>
        <p:nvSpPr>
          <p:cNvPr id="30723" name="Rectangle 3"/>
          <p:cNvSpPr>
            <a:spLocks noGrp="1" noChangeArrowheads="1"/>
          </p:cNvSpPr>
          <p:nvPr>
            <p:ph type="body" idx="1"/>
          </p:nvPr>
        </p:nvSpPr>
        <p:spPr/>
        <p:txBody>
          <a:bodyPr/>
          <a:lstStyle/>
          <a:p>
            <a:pPr>
              <a:buFont typeface="Wingdings" pitchFamily="2" charset="2"/>
              <a:buChar char="Ø"/>
            </a:pPr>
            <a:r>
              <a:rPr lang="en-US" sz="2000"/>
              <a:t> A computer is An electronic device for the storage and processing         			of  information </a:t>
            </a:r>
          </a:p>
          <a:p>
            <a:pPr>
              <a:buFont typeface="Wingdings" pitchFamily="2" charset="2"/>
              <a:buNone/>
            </a:pPr>
            <a:r>
              <a:rPr lang="en-US" sz="2000"/>
              <a:t>    </a:t>
            </a:r>
          </a:p>
          <a:p>
            <a:pPr>
              <a:buFont typeface="Wingdings" pitchFamily="2" charset="2"/>
              <a:buChar char="Ø"/>
            </a:pPr>
            <a:r>
              <a:rPr lang="en-US" sz="2000"/>
              <a:t> a programmable machine that inputs, processes and outputs data</a:t>
            </a:r>
          </a:p>
          <a:p>
            <a:pPr>
              <a:buFont typeface="Wingdings" pitchFamily="2" charset="2"/>
              <a:buChar char="Ø"/>
            </a:pPr>
            <a:endParaRPr lang="en-US" sz="2000"/>
          </a:p>
          <a:p>
            <a:pPr>
              <a:buFont typeface="Wingdings" pitchFamily="2" charset="2"/>
              <a:buChar char="Ø"/>
            </a:pPr>
            <a:r>
              <a:rPr lang="en-US" sz="2000"/>
              <a:t>A </a:t>
            </a:r>
            <a:r>
              <a:rPr lang="en-US" sz="2000" i="1"/>
              <a:t>functional unit</a:t>
            </a:r>
            <a:r>
              <a:rPr lang="en-US" sz="2000"/>
              <a:t> that can perform substantial computation,      including numerous arithmetic operations or logic operations, without human intervention during a run time </a:t>
            </a:r>
          </a:p>
        </p:txBody>
      </p:sp>
    </p:spTree>
    <p:extLst>
      <p:ext uri="{BB962C8B-B14F-4D97-AF65-F5344CB8AC3E}">
        <p14:creationId xmlns:p14="http://schemas.microsoft.com/office/powerpoint/2010/main" val="17658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600">
                <a:latin typeface="Rockwell Extra Bold" pitchFamily="18" charset="0"/>
              </a:rPr>
              <a:t>Early Developments</a:t>
            </a:r>
            <a:endParaRPr lang="en-US" sz="2100">
              <a:latin typeface="Rockwell Extra Bold" pitchFamily="18" charset="0"/>
            </a:endParaRPr>
          </a:p>
        </p:txBody>
      </p:sp>
      <p:sp>
        <p:nvSpPr>
          <p:cNvPr id="31747" name="Rectangle 3"/>
          <p:cNvSpPr>
            <a:spLocks noGrp="1" noChangeArrowheads="1"/>
          </p:cNvSpPr>
          <p:nvPr>
            <p:ph type="body" idx="1"/>
          </p:nvPr>
        </p:nvSpPr>
        <p:spPr>
          <a:xfrm>
            <a:off x="457200" y="1371600"/>
            <a:ext cx="8229600" cy="4267200"/>
          </a:xfrm>
        </p:spPr>
        <p:txBody>
          <a:bodyPr>
            <a:normAutofit lnSpcReduction="10000"/>
          </a:bodyPr>
          <a:lstStyle/>
          <a:p>
            <a:pPr>
              <a:lnSpc>
                <a:spcPct val="90000"/>
              </a:lnSpc>
              <a:buFont typeface="Wingdings" pitchFamily="2" charset="2"/>
              <a:buNone/>
            </a:pPr>
            <a:r>
              <a:rPr lang="en-US" sz="1800" b="1" i="1"/>
              <a:t>                                             </a:t>
            </a:r>
            <a:r>
              <a:rPr lang="en-US" sz="1800" b="1"/>
              <a:t>Charles Babbage</a:t>
            </a:r>
            <a:endParaRPr lang="en-US" sz="1800" b="1" i="1"/>
          </a:p>
          <a:p>
            <a:pPr>
              <a:lnSpc>
                <a:spcPct val="90000"/>
              </a:lnSpc>
              <a:buFont typeface="Wingdings" pitchFamily="2" charset="2"/>
              <a:buBlip>
                <a:blip r:embed="rId2"/>
              </a:buBlip>
            </a:pPr>
            <a:r>
              <a:rPr lang="en-US" sz="1400"/>
              <a:t>born December 26, 1791 in Teignmouth, Devonshire UK, Died 1871, London; Known to some as the "Father of Computing" for his contributions to the basic design of the computer through his Analytical machine. His previous difference engine was a special purpose device intended for the production of tables.</a:t>
            </a:r>
            <a:r>
              <a:rPr lang="en-US" sz="1600"/>
              <a:t> </a:t>
            </a:r>
          </a:p>
          <a:p>
            <a:pPr>
              <a:lnSpc>
                <a:spcPct val="90000"/>
              </a:lnSpc>
              <a:buFont typeface="Wingdings" pitchFamily="2" charset="2"/>
              <a:buBlip>
                <a:blip r:embed="rId2"/>
              </a:buBlip>
            </a:pPr>
            <a:r>
              <a:rPr lang="en-US" sz="1600"/>
              <a:t>                                               </a:t>
            </a:r>
            <a:r>
              <a:rPr lang="en-US" sz="1800" b="1"/>
              <a:t>Ada Byron</a:t>
            </a:r>
            <a:endParaRPr lang="en-US" sz="1800" b="1" i="1"/>
          </a:p>
          <a:p>
            <a:pPr>
              <a:lnSpc>
                <a:spcPct val="90000"/>
              </a:lnSpc>
              <a:buFont typeface="Wingdings" pitchFamily="2" charset="2"/>
              <a:buNone/>
            </a:pPr>
            <a:r>
              <a:rPr lang="en-US" sz="1600" b="1"/>
              <a:t>      </a:t>
            </a:r>
            <a:r>
              <a:rPr lang="en-US" sz="1600"/>
              <a:t>Ada suggested to Babbage writing a plan for how the engine might calculate Bernoulli numbers.  the first "computer program." A software language developed by the U.S. Department of Defense was named "Ada" in her honor in 1979. </a:t>
            </a:r>
          </a:p>
          <a:p>
            <a:pPr>
              <a:lnSpc>
                <a:spcPct val="90000"/>
              </a:lnSpc>
              <a:buFont typeface="Wingdings" pitchFamily="2" charset="2"/>
              <a:buNone/>
            </a:pPr>
            <a:r>
              <a:rPr lang="en-US" sz="1800" b="1"/>
              <a:t>                                                Geissler Tubes</a:t>
            </a:r>
            <a:r>
              <a:rPr lang="en-US" sz="1800" i="1">
                <a:solidFill>
                  <a:srgbClr val="FF0000"/>
                </a:solidFill>
              </a:rPr>
              <a:t> </a:t>
            </a:r>
          </a:p>
          <a:p>
            <a:pPr>
              <a:lnSpc>
                <a:spcPct val="90000"/>
              </a:lnSpc>
              <a:buFont typeface="Wingdings" pitchFamily="2" charset="2"/>
              <a:buBlip>
                <a:blip r:embed="rId2"/>
              </a:buBlip>
            </a:pPr>
            <a:r>
              <a:rPr lang="en-US" sz="1800"/>
              <a:t>One of the first to experiment with vacuum tubes was a German scientific instrument manufacturer, Heinrich Geissler (1814-1879). In the mid-1800's, Geissler found that a current passed through an enclosed gas tube, which contained a partial vacuum and one of a series of gases, would produce a brightly colored glow. </a:t>
            </a:r>
          </a:p>
          <a:p>
            <a:pPr>
              <a:lnSpc>
                <a:spcPct val="90000"/>
              </a:lnSpc>
              <a:buFont typeface="Wingdings" pitchFamily="2" charset="2"/>
              <a:buNone/>
            </a:pPr>
            <a:r>
              <a:rPr lang="en-US" sz="1800"/>
              <a:t>                                              </a:t>
            </a:r>
            <a:r>
              <a:rPr lang="en-US" sz="1800" b="1"/>
              <a:t>Konrad Zuse</a:t>
            </a:r>
            <a:endParaRPr lang="en-US" sz="1800" i="1"/>
          </a:p>
          <a:p>
            <a:pPr>
              <a:lnSpc>
                <a:spcPct val="90000"/>
              </a:lnSpc>
              <a:buFont typeface="Wingdings" pitchFamily="2" charset="2"/>
              <a:buBlip>
                <a:blip r:embed="rId2"/>
              </a:buBlip>
            </a:pPr>
            <a:r>
              <a:rPr lang="en-US" sz="1800"/>
              <a:t>German inventor in the 1930’s develop Z1 in secret, Z2, Z3, z4 is developed in Zurich, creates a basic programming system known as "Plankalkül" </a:t>
            </a:r>
          </a:p>
          <a:p>
            <a:pPr>
              <a:lnSpc>
                <a:spcPct val="90000"/>
              </a:lnSpc>
              <a:buFont typeface="Wingdings" pitchFamily="2" charset="2"/>
              <a:buBlip>
                <a:blip r:embed="rId2"/>
              </a:buBlip>
            </a:pPr>
            <a:endParaRPr lang="en-US" sz="1800" b="1"/>
          </a:p>
          <a:p>
            <a:pPr>
              <a:lnSpc>
                <a:spcPct val="90000"/>
              </a:lnSpc>
            </a:pPr>
            <a:endParaRPr lang="en-US" sz="2800"/>
          </a:p>
        </p:txBody>
      </p:sp>
    </p:spTree>
    <p:extLst>
      <p:ext uri="{BB962C8B-B14F-4D97-AF65-F5344CB8AC3E}">
        <p14:creationId xmlns:p14="http://schemas.microsoft.com/office/powerpoint/2010/main" val="258826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normAutofit fontScale="90000"/>
          </a:bodyPr>
          <a:lstStyle/>
          <a:p>
            <a:r>
              <a:rPr lang="en-US"/>
              <a:t>1st Generation</a:t>
            </a:r>
            <a:br>
              <a:rPr lang="en-US"/>
            </a:br>
            <a:r>
              <a:rPr lang="en-US" sz="2800"/>
              <a:t>Vacuum Tube (1939-1954)</a:t>
            </a:r>
            <a:endParaRPr lang="en-US"/>
          </a:p>
        </p:txBody>
      </p:sp>
      <p:sp>
        <p:nvSpPr>
          <p:cNvPr id="29699" name="Rectangle 1027"/>
          <p:cNvSpPr>
            <a:spLocks noGrp="1" noChangeArrowheads="1"/>
          </p:cNvSpPr>
          <p:nvPr>
            <p:ph type="body" sz="half" idx="1"/>
          </p:nvPr>
        </p:nvSpPr>
        <p:spPr>
          <a:xfrm>
            <a:off x="457200" y="1600200"/>
            <a:ext cx="8305800" cy="4800600"/>
          </a:xfrm>
        </p:spPr>
        <p:txBody>
          <a:bodyPr>
            <a:noAutofit/>
          </a:bodyPr>
          <a:lstStyle/>
          <a:p>
            <a:pPr>
              <a:lnSpc>
                <a:spcPct val="90000"/>
              </a:lnSpc>
            </a:pPr>
            <a:r>
              <a:rPr lang="en-US" sz="1400" dirty="0">
                <a:latin typeface="Times-Roman" charset="0"/>
              </a:rPr>
              <a:t> 1937 -John V. </a:t>
            </a:r>
            <a:r>
              <a:rPr lang="en-US" sz="1400" dirty="0" err="1">
                <a:latin typeface="Times-Roman" charset="0"/>
              </a:rPr>
              <a:t>Atanasoff</a:t>
            </a:r>
            <a:r>
              <a:rPr lang="en-US" sz="1400" dirty="0">
                <a:latin typeface="Times-Roman" charset="0"/>
              </a:rPr>
              <a:t> designed the first digital electronic computer</a:t>
            </a:r>
          </a:p>
          <a:p>
            <a:pPr>
              <a:lnSpc>
                <a:spcPct val="90000"/>
              </a:lnSpc>
            </a:pPr>
            <a:endParaRPr lang="en-US" sz="1400" dirty="0">
              <a:latin typeface="Times-Roman" charset="0"/>
            </a:endParaRPr>
          </a:p>
          <a:p>
            <a:pPr>
              <a:lnSpc>
                <a:spcPct val="90000"/>
              </a:lnSpc>
            </a:pPr>
            <a:r>
              <a:rPr lang="en-US" sz="1400" dirty="0">
                <a:latin typeface="Times-Roman" charset="0"/>
              </a:rPr>
              <a:t> 1941 - </a:t>
            </a:r>
            <a:r>
              <a:rPr lang="en-US" sz="1400" dirty="0" err="1">
                <a:latin typeface="Times-Roman" charset="0"/>
              </a:rPr>
              <a:t>Konrad</a:t>
            </a:r>
            <a:r>
              <a:rPr lang="en-US" sz="1400" dirty="0">
                <a:latin typeface="Times-Roman" charset="0"/>
              </a:rPr>
              <a:t> </a:t>
            </a:r>
            <a:r>
              <a:rPr lang="en-US" sz="1400" dirty="0" err="1">
                <a:latin typeface="Times-Roman" charset="0"/>
              </a:rPr>
              <a:t>Zuse</a:t>
            </a:r>
            <a:r>
              <a:rPr lang="en-US" sz="1400" dirty="0">
                <a:latin typeface="Times-Roman" charset="0"/>
              </a:rPr>
              <a:t> in Germany developed in secret the Z3, the first fully functional general purpose computer</a:t>
            </a:r>
          </a:p>
          <a:p>
            <a:pPr>
              <a:lnSpc>
                <a:spcPct val="90000"/>
              </a:lnSpc>
            </a:pPr>
            <a:endParaRPr lang="en-US" sz="1400" dirty="0">
              <a:latin typeface="Times-Roman" charset="0"/>
            </a:endParaRPr>
          </a:p>
          <a:p>
            <a:pPr>
              <a:lnSpc>
                <a:spcPct val="90000"/>
              </a:lnSpc>
            </a:pPr>
            <a:r>
              <a:rPr lang="en-US" sz="1400" dirty="0">
                <a:latin typeface="Times-Roman" charset="0"/>
              </a:rPr>
              <a:t> 1943 - In Britain, the Colossus was designed in secret at Bletchley Park to decode German messages</a:t>
            </a:r>
          </a:p>
          <a:p>
            <a:pPr>
              <a:lnSpc>
                <a:spcPct val="90000"/>
              </a:lnSpc>
            </a:pPr>
            <a:endParaRPr lang="en-US" sz="1400" dirty="0">
              <a:latin typeface="Times-Roman" charset="0"/>
            </a:endParaRPr>
          </a:p>
          <a:p>
            <a:pPr>
              <a:lnSpc>
                <a:spcPct val="90000"/>
              </a:lnSpc>
            </a:pPr>
            <a:r>
              <a:rPr lang="en-US" sz="1400" dirty="0">
                <a:latin typeface="Times-Roman" charset="0"/>
              </a:rPr>
              <a:t> 1944 - Howard Aiken developed the Harvard Mark I mechanical computer for the Navy</a:t>
            </a:r>
          </a:p>
          <a:p>
            <a:pPr>
              <a:lnSpc>
                <a:spcPct val="90000"/>
              </a:lnSpc>
            </a:pPr>
            <a:endParaRPr lang="en-US" sz="1400" dirty="0">
              <a:latin typeface="Times-Roman" charset="0"/>
            </a:endParaRPr>
          </a:p>
          <a:p>
            <a:pPr>
              <a:lnSpc>
                <a:spcPct val="90000"/>
              </a:lnSpc>
            </a:pPr>
            <a:r>
              <a:rPr lang="en-US" sz="1400" dirty="0">
                <a:latin typeface="Times-Roman" charset="0"/>
              </a:rPr>
              <a:t> 1945 - John W. </a:t>
            </a:r>
            <a:r>
              <a:rPr lang="en-US" sz="1400" dirty="0" err="1">
                <a:latin typeface="Times-Roman" charset="0"/>
              </a:rPr>
              <a:t>Mauchly</a:t>
            </a:r>
            <a:r>
              <a:rPr lang="en-US" sz="1400" dirty="0">
                <a:latin typeface="Times-Roman" charset="0"/>
              </a:rPr>
              <a:t> and J. </a:t>
            </a:r>
            <a:r>
              <a:rPr lang="en-US" sz="1400" dirty="0" err="1">
                <a:latin typeface="Times-Roman" charset="0"/>
              </a:rPr>
              <a:t>Presper</a:t>
            </a:r>
            <a:r>
              <a:rPr lang="en-US" sz="1400" dirty="0">
                <a:latin typeface="Times-Roman" charset="0"/>
              </a:rPr>
              <a:t> Eckert built ENIAC at U of PA for the U.S. Army</a:t>
            </a:r>
          </a:p>
          <a:p>
            <a:pPr>
              <a:lnSpc>
                <a:spcPct val="90000"/>
              </a:lnSpc>
            </a:pPr>
            <a:endParaRPr lang="en-US" sz="1400" dirty="0">
              <a:latin typeface="Times-Roman" charset="0"/>
            </a:endParaRPr>
          </a:p>
          <a:p>
            <a:pPr>
              <a:lnSpc>
                <a:spcPct val="90000"/>
              </a:lnSpc>
            </a:pPr>
            <a:r>
              <a:rPr lang="en-US" sz="1400" dirty="0">
                <a:latin typeface="Times-Roman" charset="0"/>
              </a:rPr>
              <a:t> 1951 - Remington Rand successfully tested UNIVAC March 30, 1951, and announced to the public its sale to the Census Bureau June 14, 1951, the first commercial computer to feature a magnetic tape storage system, the eight UNISERVO tape drives that stood separate from the CPU and control console on the other side of a garage-size room. Each tape drive was six feet high and three feet wide, used 1/2-inch metal tape of nickel-plated bronze 1200 feet long, recorded data on eight channels at 100 inches per second with a transfer rate of 7,200 characters per second. The complete UNIVAC system weighed 29,000 pounds, included 5200 vacuum tubes, and an offline typewriter-printer UNIPRINTER with an attached metal tape drive. Later, a punched card-to-tape machine was added to read IBM 80-column and Remington Rand 90-column cards.</a:t>
            </a:r>
          </a:p>
        </p:txBody>
      </p:sp>
    </p:spTree>
    <p:extLst>
      <p:ext uri="{BB962C8B-B14F-4D97-AF65-F5344CB8AC3E}">
        <p14:creationId xmlns:p14="http://schemas.microsoft.com/office/powerpoint/2010/main" val="26144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sz="4000">
                <a:latin typeface="Impact" pitchFamily="34" charset="0"/>
              </a:rPr>
              <a:t>1</a:t>
            </a:r>
            <a:r>
              <a:rPr lang="en-US" sz="4000" baseline="30000">
                <a:latin typeface="Impact" pitchFamily="34" charset="0"/>
              </a:rPr>
              <a:t>st</a:t>
            </a:r>
            <a:r>
              <a:rPr lang="en-US" sz="4000">
                <a:latin typeface="Impact" pitchFamily="34" charset="0"/>
              </a:rPr>
              <a:t> Generation(1946-58)</a:t>
            </a:r>
            <a:br>
              <a:rPr lang="en-US" sz="4000">
                <a:latin typeface="Impact" pitchFamily="34" charset="0"/>
              </a:rPr>
            </a:br>
            <a:r>
              <a:rPr lang="en-US" sz="4000">
                <a:latin typeface="Impact" pitchFamily="34" charset="0"/>
              </a:rPr>
              <a:t>vacuum tubes (ENIAC)</a:t>
            </a:r>
          </a:p>
        </p:txBody>
      </p:sp>
      <p:sp>
        <p:nvSpPr>
          <p:cNvPr id="5123" name="Rectangle 3"/>
          <p:cNvSpPr>
            <a:spLocks noGrp="1" noChangeArrowheads="1"/>
          </p:cNvSpPr>
          <p:nvPr>
            <p:ph type="body" sz="half" idx="1"/>
          </p:nvPr>
        </p:nvSpPr>
        <p:spPr bwMode="auto">
          <a:xfrm>
            <a:off x="0" y="1524000"/>
            <a:ext cx="6705600" cy="5334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800" dirty="0">
                <a:latin typeface="Impact" pitchFamily="34" charset="0"/>
              </a:rPr>
              <a:t> America got its first glimpse of ENIAC in 1946.</a:t>
            </a:r>
          </a:p>
          <a:p>
            <a:endParaRPr lang="en-US" sz="2800" dirty="0">
              <a:latin typeface="Impact" pitchFamily="34" charset="0"/>
            </a:endParaRPr>
          </a:p>
          <a:p>
            <a:r>
              <a:rPr lang="en-US" sz="2800" dirty="0">
                <a:latin typeface="Impact" pitchFamily="34" charset="0"/>
              </a:rPr>
              <a:t>ENIAC  was built  by Eckert and  </a:t>
            </a:r>
            <a:r>
              <a:rPr lang="en-US" sz="2800" dirty="0" err="1">
                <a:latin typeface="Impact" pitchFamily="34" charset="0"/>
              </a:rPr>
              <a:t>Mauchly</a:t>
            </a:r>
            <a:r>
              <a:rPr lang="en-US" sz="2800" dirty="0">
                <a:latin typeface="Impact" pitchFamily="34" charset="0"/>
              </a:rPr>
              <a:t>.</a:t>
            </a:r>
          </a:p>
          <a:p>
            <a:endParaRPr lang="en-US" sz="2800" dirty="0">
              <a:latin typeface="Impact" pitchFamily="34" charset="0"/>
            </a:endParaRPr>
          </a:p>
          <a:p>
            <a:r>
              <a:rPr lang="en-US" sz="2800" dirty="0">
                <a:latin typeface="Impact" pitchFamily="34" charset="0"/>
              </a:rPr>
              <a:t>ENIAC was announced on February 14</a:t>
            </a:r>
            <a:r>
              <a:rPr lang="en-US" sz="2800" baseline="30000" dirty="0">
                <a:latin typeface="Impact" pitchFamily="34" charset="0"/>
              </a:rPr>
              <a:t>th</a:t>
            </a:r>
            <a:r>
              <a:rPr lang="en-US" sz="2800" dirty="0">
                <a:latin typeface="Impact" pitchFamily="34" charset="0"/>
              </a:rPr>
              <a:t>,1946.</a:t>
            </a:r>
          </a:p>
          <a:p>
            <a:endParaRPr lang="en-US" sz="2800" dirty="0">
              <a:latin typeface="Impact" pitchFamily="34" charset="0"/>
            </a:endParaRPr>
          </a:p>
          <a:p>
            <a:r>
              <a:rPr lang="en-US" sz="2800" dirty="0">
                <a:latin typeface="Impact" pitchFamily="34" charset="0"/>
              </a:rPr>
              <a:t>It was first introduced to the Army. </a:t>
            </a:r>
          </a:p>
          <a:p>
            <a:pPr>
              <a:buFontTx/>
              <a:buNone/>
            </a:pPr>
            <a:endParaRPr lang="en-US" sz="2800" dirty="0">
              <a:latin typeface="Impact" pitchFamily="34" charset="0"/>
            </a:endParaRPr>
          </a:p>
          <a:p>
            <a:endParaRPr lang="en-US" sz="2800" dirty="0">
              <a:latin typeface="Impact" pitchFamily="34" charset="0"/>
            </a:endParaRPr>
          </a:p>
          <a:p>
            <a:endParaRPr lang="en-US" sz="2800" dirty="0">
              <a:latin typeface="Impact" pitchFamily="34" charset="0"/>
            </a:endParaRPr>
          </a:p>
          <a:p>
            <a:endParaRPr lang="en-US" sz="2800" dirty="0">
              <a:latin typeface="Impact" pitchFamily="34" charset="0"/>
            </a:endParaRPr>
          </a:p>
          <a:p>
            <a:endParaRPr lang="en-US" sz="2800" dirty="0">
              <a:latin typeface="Impact" pitchFamily="34" charset="0"/>
            </a:endParaRPr>
          </a:p>
        </p:txBody>
      </p:sp>
      <p:pic>
        <p:nvPicPr>
          <p:cNvPr id="5125" name="Picture 5" descr="eniac_toda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48400" y="1447800"/>
            <a:ext cx="2895600" cy="4286250"/>
          </a:xfrm>
          <a:noFill/>
          <a:extLst>
            <a:ext uri="{909E8E84-426E-40DD-AFC4-6F175D3DCCD1}">
              <a14:hiddenFill xmlns:a14="http://schemas.microsoft.com/office/drawing/2010/main">
                <a:solidFill>
                  <a:srgbClr val="FFFFFF"/>
                </a:solidFill>
              </a14:hiddenFill>
            </a:ext>
          </a:extLst>
        </p:spPr>
      </p:pic>
      <p:sp>
        <p:nvSpPr>
          <p:cNvPr id="5127" name="Text Box 7"/>
          <p:cNvSpPr txBox="1">
            <a:spLocks noChangeArrowheads="1"/>
          </p:cNvSpPr>
          <p:nvPr/>
        </p:nvSpPr>
        <p:spPr bwMode="auto">
          <a:xfrm>
            <a:off x="7010400" y="5791200"/>
            <a:ext cx="1447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latin typeface="Impact" pitchFamily="34" charset="0"/>
              </a:rPr>
              <a:t>The ENIAC museum online</a:t>
            </a:r>
          </a:p>
        </p:txBody>
      </p:sp>
    </p:spTree>
    <p:extLst>
      <p:ext uri="{BB962C8B-B14F-4D97-AF65-F5344CB8AC3E}">
        <p14:creationId xmlns:p14="http://schemas.microsoft.com/office/powerpoint/2010/main" val="4200288578"/>
      </p:ext>
    </p:extLst>
  </p:cSld>
  <p:clrMapOvr>
    <a:masterClrMapping/>
  </p:clrMapOvr>
  <p:transition advClick="0" advTm="10000">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bg/>
                                          </p:spTgt>
                                        </p:tgtEl>
                                        <p:attrNameLst>
                                          <p:attrName>style.visibility</p:attrName>
                                        </p:attrNameLst>
                                      </p:cBhvr>
                                      <p:to>
                                        <p:strVal val="visible"/>
                                      </p:to>
                                    </p:set>
                                    <p:animEffect transition="in" filter="fade">
                                      <p:cBhvr>
                                        <p:cTn id="12" dur="2000"/>
                                        <p:tgtEl>
                                          <p:spTgt spid="512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0" end="0"/>
                                            </p:txEl>
                                          </p:spTgt>
                                        </p:tgtEl>
                                        <p:attrNameLst>
                                          <p:attrName>style.visibility</p:attrName>
                                        </p:attrNameLst>
                                      </p:cBhvr>
                                      <p:to>
                                        <p:strVal val="visible"/>
                                      </p:to>
                                    </p:set>
                                    <p:animEffect transition="in" filter="fade">
                                      <p:cBhvr>
                                        <p:cTn id="17" dur="2000"/>
                                        <p:tgtEl>
                                          <p:spTgt spid="512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2" end="2"/>
                                            </p:txEl>
                                          </p:spTgt>
                                        </p:tgtEl>
                                        <p:attrNameLst>
                                          <p:attrName>style.visibility</p:attrName>
                                        </p:attrNameLst>
                                      </p:cBhvr>
                                      <p:to>
                                        <p:strVal val="visible"/>
                                      </p:to>
                                    </p:set>
                                    <p:animEffect transition="in" filter="fade">
                                      <p:cBhvr>
                                        <p:cTn id="22" dur="2000"/>
                                        <p:tgtEl>
                                          <p:spTgt spid="51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2000"/>
                                        <p:tgtEl>
                                          <p:spTgt spid="5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6" end="6"/>
                                            </p:txEl>
                                          </p:spTgt>
                                        </p:tgtEl>
                                        <p:attrNameLst>
                                          <p:attrName>style.visibility</p:attrName>
                                        </p:attrNameLst>
                                      </p:cBhvr>
                                      <p:to>
                                        <p:strVal val="visible"/>
                                      </p:to>
                                    </p:set>
                                    <p:animEffect transition="in" filter="fade">
                                      <p:cBhvr>
                                        <p:cTn id="32" dur="20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0">
                <a:latin typeface="Impact" pitchFamily="34" charset="0"/>
              </a:rPr>
              <a:t>1</a:t>
            </a:r>
            <a:r>
              <a:rPr lang="en-US" sz="6000" baseline="30000">
                <a:latin typeface="Impact" pitchFamily="34" charset="0"/>
              </a:rPr>
              <a:t>st</a:t>
            </a:r>
            <a:r>
              <a:rPr lang="en-US" sz="6000">
                <a:latin typeface="Impact" pitchFamily="34" charset="0"/>
              </a:rPr>
              <a:t> Generation (con’t)</a:t>
            </a:r>
          </a:p>
        </p:txBody>
      </p:sp>
      <p:sp>
        <p:nvSpPr>
          <p:cNvPr id="7171" name="Rectangle 3"/>
          <p:cNvSpPr>
            <a:spLocks noGrp="1" noChangeArrowheads="1"/>
          </p:cNvSpPr>
          <p:nvPr>
            <p:ph type="body" sz="half" idx="1"/>
          </p:nvPr>
        </p:nvSpPr>
        <p:spPr bwMode="auto">
          <a:xfrm>
            <a:off x="457200" y="1828800"/>
            <a:ext cx="4038600" cy="5029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dirty="0">
                <a:latin typeface="Impact" pitchFamily="34" charset="0"/>
              </a:rPr>
              <a:t>In 1949 Wilkes assembled the EDSAC.</a:t>
            </a:r>
          </a:p>
          <a:p>
            <a:pPr>
              <a:lnSpc>
                <a:spcPct val="80000"/>
              </a:lnSpc>
            </a:pPr>
            <a:r>
              <a:rPr lang="en-US" dirty="0">
                <a:latin typeface="Impact" pitchFamily="34" charset="0"/>
              </a:rPr>
              <a:t>Mark 1 Computer used Williams memory in 1949.</a:t>
            </a:r>
          </a:p>
          <a:p>
            <a:pPr>
              <a:lnSpc>
                <a:spcPct val="80000"/>
              </a:lnSpc>
            </a:pPr>
            <a:r>
              <a:rPr lang="en-US" dirty="0">
                <a:latin typeface="Impact" pitchFamily="34" charset="0"/>
              </a:rPr>
              <a:t>Forrester installed magnetic memory in 1953.</a:t>
            </a:r>
          </a:p>
          <a:p>
            <a:pPr>
              <a:lnSpc>
                <a:spcPct val="80000"/>
              </a:lnSpc>
            </a:pPr>
            <a:r>
              <a:rPr lang="en-US" dirty="0">
                <a:latin typeface="Impact" pitchFamily="34" charset="0"/>
              </a:rPr>
              <a:t>The 701 was shipped in 1953.</a:t>
            </a:r>
          </a:p>
        </p:txBody>
      </p:sp>
      <p:pic>
        <p:nvPicPr>
          <p:cNvPr id="7175" name="Picture 7" descr="Full00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0" y="1981200"/>
            <a:ext cx="4343400" cy="4178300"/>
          </a:xfrm>
          <a:noFill/>
          <a:extLst>
            <a:ext uri="{909E8E84-426E-40DD-AFC4-6F175D3DCCD1}">
              <a14:hiddenFill xmlns:a14="http://schemas.microsoft.com/office/drawing/2010/main">
                <a:solidFill>
                  <a:srgbClr val="FFFFFF"/>
                </a:solidFill>
              </a14:hiddenFill>
            </a:ext>
          </a:extLst>
        </p:spPr>
      </p:pic>
      <p:sp>
        <p:nvSpPr>
          <p:cNvPr id="7177" name="Text Box 9"/>
          <p:cNvSpPr txBox="1">
            <a:spLocks noChangeArrowheads="1"/>
          </p:cNvSpPr>
          <p:nvPr/>
        </p:nvSpPr>
        <p:spPr bwMode="auto">
          <a:xfrm>
            <a:off x="5867400" y="15240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Impact" pitchFamily="34" charset="0"/>
              </a:rPr>
              <a:t>The EDSAC</a:t>
            </a:r>
          </a:p>
        </p:txBody>
      </p:sp>
      <p:sp>
        <p:nvSpPr>
          <p:cNvPr id="7178" name="Text Box 10"/>
          <p:cNvSpPr txBox="1">
            <a:spLocks noChangeArrowheads="1"/>
          </p:cNvSpPr>
          <p:nvPr/>
        </p:nvSpPr>
        <p:spPr bwMode="auto">
          <a:xfrm>
            <a:off x="5562600" y="6400800"/>
            <a:ext cx="2362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bg1"/>
                </a:solidFill>
              </a:rPr>
              <a:t>www.dcs.warwick.ac.uk/~edsac</a:t>
            </a:r>
            <a:r>
              <a:rPr lang="en-US" sz="1000"/>
              <a:t>/</a:t>
            </a:r>
          </a:p>
        </p:txBody>
      </p:sp>
    </p:spTree>
    <p:extLst>
      <p:ext uri="{BB962C8B-B14F-4D97-AF65-F5344CB8AC3E}">
        <p14:creationId xmlns:p14="http://schemas.microsoft.com/office/powerpoint/2010/main" val="2222303895"/>
      </p:ext>
    </p:extLst>
  </p:cSld>
  <p:clrMapOvr>
    <a:masterClrMapping/>
  </p:clrMapOvr>
  <p:transition advClick="0" advTm="10000">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bg/>
                                          </p:spTgt>
                                        </p:tgtEl>
                                        <p:attrNameLst>
                                          <p:attrName>style.visibility</p:attrName>
                                        </p:attrNameLst>
                                      </p:cBhvr>
                                      <p:to>
                                        <p:strVal val="visible"/>
                                      </p:to>
                                    </p:set>
                                    <p:animEffect transition="in" filter="fade">
                                      <p:cBhvr>
                                        <p:cTn id="12" dur="2000"/>
                                        <p:tgtEl>
                                          <p:spTgt spid="71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fade">
                                      <p:cBhvr>
                                        <p:cTn id="17" dur="2000"/>
                                        <p:tgtEl>
                                          <p:spTgt spid="717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1" end="1"/>
                                            </p:txEl>
                                          </p:spTgt>
                                        </p:tgtEl>
                                        <p:attrNameLst>
                                          <p:attrName>style.visibility</p:attrName>
                                        </p:attrNameLst>
                                      </p:cBhvr>
                                      <p:to>
                                        <p:strVal val="visible"/>
                                      </p:to>
                                    </p:set>
                                    <p:animEffect transition="in" filter="fade">
                                      <p:cBhvr>
                                        <p:cTn id="22" dur="2000"/>
                                        <p:tgtEl>
                                          <p:spTgt spid="717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2" end="2"/>
                                            </p:txEl>
                                          </p:spTgt>
                                        </p:tgtEl>
                                        <p:attrNameLst>
                                          <p:attrName>style.visibility</p:attrName>
                                        </p:attrNameLst>
                                      </p:cBhvr>
                                      <p:to>
                                        <p:strVal val="visible"/>
                                      </p:to>
                                    </p:set>
                                    <p:animEffect transition="in" filter="fade">
                                      <p:cBhvr>
                                        <p:cTn id="27" dur="2000"/>
                                        <p:tgtEl>
                                          <p:spTgt spid="717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3" end="3"/>
                                            </p:txEl>
                                          </p:spTgt>
                                        </p:tgtEl>
                                        <p:attrNameLst>
                                          <p:attrName>style.visibility</p:attrName>
                                        </p:attrNameLst>
                                      </p:cBhvr>
                                      <p:to>
                                        <p:strVal val="visible"/>
                                      </p:to>
                                    </p:set>
                                    <p:animEffect transition="in" filter="fade">
                                      <p:cBhvr>
                                        <p:cTn id="32" dur="20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4000">
                <a:latin typeface="Impact" pitchFamily="34" charset="0"/>
              </a:rPr>
              <a:t>Different examples of vacuum tubes</a:t>
            </a:r>
          </a:p>
        </p:txBody>
      </p:sp>
      <p:pic>
        <p:nvPicPr>
          <p:cNvPr id="18437" name="Picture 5" descr=" ">
            <a:hlinkClick r:id="rId2"/>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477000" y="1104900"/>
            <a:ext cx="2482850" cy="31623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9" descr=" ">
            <a:hlinkClick r:id="rId2"/>
          </p:cNvPr>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bwMode="auto">
          <a:xfrm>
            <a:off x="0" y="1143000"/>
            <a:ext cx="2982913" cy="3962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5" name="Picture 13" descr="Vacuum tubes by Marcin Wichary."/>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bwMode="auto">
          <a:xfrm>
            <a:off x="3200400" y="1600200"/>
            <a:ext cx="2916238" cy="5029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0571205"/>
      </p:ext>
    </p:extLst>
  </p:cSld>
  <p:clrMapOvr>
    <a:masterClrMapping/>
  </p:clrMapOvr>
  <p:transition advClick="0" advTm="10000">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sz="4000">
                <a:latin typeface="Impact" pitchFamily="34" charset="0"/>
              </a:rPr>
              <a:t>2</a:t>
            </a:r>
            <a:r>
              <a:rPr lang="en-US" sz="4000" baseline="30000">
                <a:latin typeface="Impact" pitchFamily="34" charset="0"/>
              </a:rPr>
              <a:t>nd</a:t>
            </a:r>
            <a:r>
              <a:rPr lang="en-US" sz="4000">
                <a:latin typeface="Impact" pitchFamily="34" charset="0"/>
              </a:rPr>
              <a:t> Generation (1959-64) </a:t>
            </a:r>
            <a:br>
              <a:rPr lang="en-US" sz="4000">
                <a:latin typeface="Impact" pitchFamily="34" charset="0"/>
              </a:rPr>
            </a:br>
            <a:r>
              <a:rPr lang="en-US" sz="4000">
                <a:latin typeface="Impact" pitchFamily="34" charset="0"/>
              </a:rPr>
              <a:t>Transistors</a:t>
            </a:r>
          </a:p>
        </p:txBody>
      </p:sp>
      <p:sp>
        <p:nvSpPr>
          <p:cNvPr id="9219" name="Rectangle 3"/>
          <p:cNvSpPr>
            <a:spLocks noGrp="1" noChangeArrowheads="1"/>
          </p:cNvSpPr>
          <p:nvPr>
            <p:ph type="body" sz="half" idx="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800" dirty="0">
                <a:latin typeface="Impact" pitchFamily="34" charset="0"/>
              </a:rPr>
              <a:t>IMB’s 7000seris,the first transistorized computers.</a:t>
            </a:r>
          </a:p>
          <a:p>
            <a:endParaRPr lang="en-US" sz="2800" dirty="0">
              <a:latin typeface="Impact" pitchFamily="34" charset="0"/>
            </a:endParaRPr>
          </a:p>
          <a:p>
            <a:r>
              <a:rPr lang="en-US" sz="2800" dirty="0">
                <a:latin typeface="Impact" pitchFamily="34" charset="0"/>
              </a:rPr>
              <a:t>IMB had an 81.2% share of the computer market.</a:t>
            </a:r>
          </a:p>
          <a:p>
            <a:endParaRPr lang="en-US" sz="2800" dirty="0">
              <a:latin typeface="Impact" pitchFamily="34" charset="0"/>
            </a:endParaRPr>
          </a:p>
          <a:p>
            <a:r>
              <a:rPr lang="en-US" sz="2800" dirty="0">
                <a:latin typeface="Impact" pitchFamily="34" charset="0"/>
              </a:rPr>
              <a:t>IMB announced the System/360.</a:t>
            </a:r>
          </a:p>
        </p:txBody>
      </p:sp>
      <p:pic>
        <p:nvPicPr>
          <p:cNvPr id="9221" name="Picture 5" descr="IBM 708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53000" y="1828800"/>
            <a:ext cx="4191000" cy="38100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437987"/>
      </p:ext>
    </p:extLst>
  </p:cSld>
  <p:clrMapOvr>
    <a:masterClrMapping/>
  </p:clrMapOvr>
  <p:transition advClick="0" advTm="10000">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20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bg/>
                                          </p:spTgt>
                                        </p:tgtEl>
                                        <p:attrNameLst>
                                          <p:attrName>style.visibility</p:attrName>
                                        </p:attrNameLst>
                                      </p:cBhvr>
                                      <p:to>
                                        <p:strVal val="visible"/>
                                      </p:to>
                                    </p:set>
                                    <p:animEffect transition="in" filter="fade">
                                      <p:cBhvr>
                                        <p:cTn id="12" dur="2000"/>
                                        <p:tgtEl>
                                          <p:spTgt spid="9219">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0" end="0"/>
                                            </p:txEl>
                                          </p:spTgt>
                                        </p:tgtEl>
                                        <p:attrNameLst>
                                          <p:attrName>style.visibility</p:attrName>
                                        </p:attrNameLst>
                                      </p:cBhvr>
                                      <p:to>
                                        <p:strVal val="visible"/>
                                      </p:to>
                                    </p:set>
                                    <p:animEffect transition="in" filter="fade">
                                      <p:cBhvr>
                                        <p:cTn id="17" dur="2000"/>
                                        <p:tgtEl>
                                          <p:spTgt spid="92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fade">
                                      <p:cBhvr>
                                        <p:cTn id="22" dur="2000"/>
                                        <p:tgtEl>
                                          <p:spTgt spid="921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fade">
                                      <p:cBhvr>
                                        <p:cTn id="27"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1166</Words>
  <Application>Microsoft Office PowerPoint</Application>
  <PresentationFormat>On-screen Show (4:3)</PresentationFormat>
  <Paragraphs>122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The Generations of Computer History </vt:lpstr>
      <vt:lpstr>Table of Contents</vt:lpstr>
      <vt:lpstr>Evolution of  Mechanical  Computers</vt:lpstr>
      <vt:lpstr>Early Developments</vt:lpstr>
      <vt:lpstr>1st Generation Vacuum Tube (1939-1954)</vt:lpstr>
      <vt:lpstr>1st Generation(1946-58) vacuum tubes (ENIAC)</vt:lpstr>
      <vt:lpstr>1st Generation (con’t)</vt:lpstr>
      <vt:lpstr>Different examples of vacuum tubes</vt:lpstr>
      <vt:lpstr>2nd Generation (1959-64)  Transistors</vt:lpstr>
      <vt:lpstr>2nd Generation Transistor (1954-1959)</vt:lpstr>
      <vt:lpstr>3rd Generation (1965-70) Integrated Circuits</vt:lpstr>
      <vt:lpstr>3rd Generation  IC (1959-1971)</vt:lpstr>
      <vt:lpstr>4th Generation(1971-present) Microprocessor </vt:lpstr>
      <vt:lpstr>4th Generation Microprocessor (1971-Present)</vt:lpstr>
      <vt:lpstr>5th Generation (present and beyond) Artificial Intellengence</vt:lpstr>
      <vt:lpstr>5th Generation Still Being Developed</vt:lpstr>
      <vt:lpstr>Internet Citations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Generations of Computer History </dc:title>
  <dc:creator>Megzz</dc:creator>
  <cp:lastModifiedBy>Megzz</cp:lastModifiedBy>
  <cp:revision>5</cp:revision>
  <dcterms:created xsi:type="dcterms:W3CDTF">2006-08-16T00:00:00Z</dcterms:created>
  <dcterms:modified xsi:type="dcterms:W3CDTF">2014-02-10T02:48:50Z</dcterms:modified>
</cp:coreProperties>
</file>