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256" r:id="rId3"/>
    <p:sldId id="265" r:id="rId4"/>
    <p:sldId id="266" r:id="rId5"/>
    <p:sldId id="268" r:id="rId6"/>
    <p:sldId id="269" r:id="rId7"/>
    <p:sldId id="287" r:id="rId8"/>
    <p:sldId id="26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862A0-4BBF-452B-9829-EEA1687B4AA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86A0A-CC7E-4685-9619-44FA646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16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7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BE5E-25EC-461A-A753-3D02904FCCC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0007-1026-4C4C-A28E-A81D2AC2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ystem_bus" TargetMode="External"/><Relationship Id="rId2" Type="http://schemas.openxmlformats.org/officeDocument/2006/relationships/hyperlink" Target="http://en.wikipedia.org/wiki/Main_mem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Operating_system" TargetMode="External"/><Relationship Id="rId4" Type="http://schemas.openxmlformats.org/officeDocument/2006/relationships/hyperlink" Target="http://en.wikipedia.org/wiki/User_interfac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ower_supply" TargetMode="External"/><Relationship Id="rId2" Type="http://schemas.openxmlformats.org/officeDocument/2006/relationships/hyperlink" Target="http://en.wikipedia.org/w/index.php?title=Computerkeyboard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nhanced_Graphics_Adapter" TargetMode="External"/><Relationship Id="rId5" Type="http://schemas.openxmlformats.org/officeDocument/2006/relationships/hyperlink" Target="http://en.wikipedia.org/wiki/Display_adapter" TargetMode="External"/><Relationship Id="rId4" Type="http://schemas.openxmlformats.org/officeDocument/2006/relationships/hyperlink" Target="http://en.wikipedia.org/wiki/System_board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hecksum" TargetMode="External"/><Relationship Id="rId3" Type="http://schemas.openxmlformats.org/officeDocument/2006/relationships/hyperlink" Target="http://en.wikipedia.org/wiki/Parity_bit" TargetMode="External"/><Relationship Id="rId7" Type="http://schemas.openxmlformats.org/officeDocument/2006/relationships/hyperlink" Target="http://en.wikipedia.org/wiki/A20_line" TargetMode="External"/><Relationship Id="rId2" Type="http://schemas.openxmlformats.org/officeDocument/2006/relationships/hyperlink" Target="http://en.wikipedia.org/wiki/Memory_re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otherboard" TargetMode="External"/><Relationship Id="rId11" Type="http://schemas.openxmlformats.org/officeDocument/2006/relationships/hyperlink" Target="http://en.wikipedia.org/wiki/Random-access_memory" TargetMode="External"/><Relationship Id="rId5" Type="http://schemas.openxmlformats.org/officeDocument/2006/relationships/hyperlink" Target="http://en.wikipedia.org/wiki/Base_memory" TargetMode="External"/><Relationship Id="rId10" Type="http://schemas.openxmlformats.org/officeDocument/2006/relationships/hyperlink" Target="http://en.wikipedia.org/wiki/Cache_memory" TargetMode="External"/><Relationship Id="rId4" Type="http://schemas.openxmlformats.org/officeDocument/2006/relationships/hyperlink" Target="http://en.wikipedia.org/wiki/Kilobyte" TargetMode="External"/><Relationship Id="rId9" Type="http://schemas.openxmlformats.org/officeDocument/2006/relationships/hyperlink" Target="http://en.wikipedia.org/wiki/CMO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file_forma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perating_system" TargetMode="External"/><Relationship Id="rId3" Type="http://schemas.openxmlformats.org/officeDocument/2006/relationships/hyperlink" Target="http://en.wikipedia.org/wiki/Power-on_self-test" TargetMode="External"/><Relationship Id="rId7" Type="http://schemas.openxmlformats.org/officeDocument/2006/relationships/hyperlink" Target="http://en.wikipedia.org/wiki/Hypervisor" TargetMode="External"/><Relationship Id="rId2" Type="http://schemas.openxmlformats.org/officeDocument/2006/relationships/hyperlink" Target="http://en.wikipedia.org/wiki/Computer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esident_monitor" TargetMode="External"/><Relationship Id="rId11" Type="http://schemas.openxmlformats.org/officeDocument/2006/relationships/hyperlink" Target="http://en.wikipedia.org/wiki/Runtime_environment" TargetMode="External"/><Relationship Id="rId5" Type="http://schemas.openxmlformats.org/officeDocument/2006/relationships/hyperlink" Target="http://en.wikipedia.org/wiki/BIOS" TargetMode="External"/><Relationship Id="rId10" Type="http://schemas.openxmlformats.org/officeDocument/2006/relationships/hyperlink" Target="http://en.wikipedia.org/wiki/Computer_program" TargetMode="External"/><Relationship Id="rId4" Type="http://schemas.openxmlformats.org/officeDocument/2006/relationships/hyperlink" Target="http://en.wikipedia.org/wiki/Computer_configuration" TargetMode="External"/><Relationship Id="rId9" Type="http://schemas.openxmlformats.org/officeDocument/2006/relationships/hyperlink" Target="http://en.wikipedia.org/wiki/Utility_softwar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BIOS" TargetMode="External"/><Relationship Id="rId13" Type="http://schemas.openxmlformats.org/officeDocument/2006/relationships/hyperlink" Target="http://en.wikipedia.org/wiki/Device_driver" TargetMode="External"/><Relationship Id="rId3" Type="http://schemas.openxmlformats.org/officeDocument/2006/relationships/hyperlink" Target="http://en.wikipedia.org/wiki/BOOTMGR" TargetMode="External"/><Relationship Id="rId7" Type="http://schemas.openxmlformats.org/officeDocument/2006/relationships/hyperlink" Target="http://en.wikipedia.org/wiki/Power-on_self-test" TargetMode="External"/><Relationship Id="rId12" Type="http://schemas.openxmlformats.org/officeDocument/2006/relationships/hyperlink" Target="http://en.wikipedia.org/wiki/.sys" TargetMode="External"/><Relationship Id="rId2" Type="http://schemas.openxmlformats.org/officeDocument/2006/relationships/hyperlink" Target="http://en.wikipedia.org/wiki/GNU_GR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ual_boot" TargetMode="External"/><Relationship Id="rId11" Type="http://schemas.openxmlformats.org/officeDocument/2006/relationships/hyperlink" Target="http://en.wikipedia.org/wiki/Dynamic-link_library" TargetMode="External"/><Relationship Id="rId5" Type="http://schemas.openxmlformats.org/officeDocument/2006/relationships/hyperlink" Target="http://en.wikipedia.org/wiki/NTLDR" TargetMode="External"/><Relationship Id="rId10" Type="http://schemas.openxmlformats.org/officeDocument/2006/relationships/hyperlink" Target="http://en.wikipedia.org/wiki/EXE" TargetMode="External"/><Relationship Id="rId4" Type="http://schemas.openxmlformats.org/officeDocument/2006/relationships/hyperlink" Target="http://en.wikipedia.org/wiki/SYSLINUX" TargetMode="External"/><Relationship Id="rId9" Type="http://schemas.openxmlformats.org/officeDocument/2006/relationships/hyperlink" Target="http://en.wikipedia.org/wiki/Master_Boot_Rec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PC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PC Works Based on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Memory </a:t>
            </a:r>
            <a:r>
              <a:rPr lang="en" dirty="0"/>
              <a:t>handling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The registry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Windows boot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Windows architecture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systems and subsystem details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PE files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exe and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3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egzz\Desktop\Award_BIOS_first_scre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2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principal duties of the main BIOS during POST are as follows:</a:t>
            </a:r>
          </a:p>
          <a:p>
            <a:r>
              <a:rPr lang="en-US" dirty="0"/>
              <a:t>verify CPU registers</a:t>
            </a:r>
          </a:p>
          <a:p>
            <a:r>
              <a:rPr lang="en-US" dirty="0"/>
              <a:t>verify the integrity of the BIOS code itself</a:t>
            </a:r>
          </a:p>
          <a:p>
            <a:r>
              <a:rPr lang="en-US" dirty="0"/>
              <a:t>verify some basic components like DMA, timer, interrupt controller</a:t>
            </a:r>
          </a:p>
          <a:p>
            <a:r>
              <a:rPr lang="en-US" dirty="0"/>
              <a:t>find, size, and verify system </a:t>
            </a:r>
            <a:r>
              <a:rPr lang="en-US" dirty="0">
                <a:hlinkClick r:id="rId2" tooltip="Main memory"/>
              </a:rPr>
              <a:t>main memory</a:t>
            </a:r>
            <a:endParaRPr lang="en-US" dirty="0"/>
          </a:p>
          <a:p>
            <a:r>
              <a:rPr lang="en-US" dirty="0"/>
              <a:t>initialize BIOS</a:t>
            </a:r>
          </a:p>
          <a:p>
            <a:r>
              <a:rPr lang="en-US" dirty="0"/>
              <a:t>pass control to other specialized </a:t>
            </a:r>
            <a:r>
              <a:rPr lang="en-US" dirty="0" err="1"/>
              <a:t>BIOSes</a:t>
            </a:r>
            <a:r>
              <a:rPr lang="en-US" dirty="0"/>
              <a:t> (if and when required)</a:t>
            </a:r>
          </a:p>
          <a:p>
            <a:r>
              <a:rPr lang="en-US" dirty="0"/>
              <a:t>identify, organize, and select which devices are available for booting</a:t>
            </a:r>
          </a:p>
          <a:p>
            <a:r>
              <a:rPr lang="en-US" dirty="0"/>
              <a:t>The functions above are served by the POST in all BIOS versions back to the very first. In later BIOS versions, POST will also:</a:t>
            </a:r>
          </a:p>
          <a:p>
            <a:r>
              <a:rPr lang="en-US" dirty="0"/>
              <a:t>discover, initialize, and catalog all </a:t>
            </a:r>
            <a:r>
              <a:rPr lang="en-US" dirty="0">
                <a:hlinkClick r:id="rId3" tooltip="System bus"/>
              </a:rPr>
              <a:t>system buses</a:t>
            </a:r>
            <a:r>
              <a:rPr lang="en-US" dirty="0"/>
              <a:t> and devices</a:t>
            </a:r>
          </a:p>
          <a:p>
            <a:r>
              <a:rPr lang="en-US" dirty="0"/>
              <a:t>provide a </a:t>
            </a:r>
            <a:r>
              <a:rPr lang="en-US" dirty="0">
                <a:hlinkClick r:id="rId4" tooltip="User interface"/>
              </a:rPr>
              <a:t>user interface</a:t>
            </a:r>
            <a:r>
              <a:rPr lang="en-US" dirty="0"/>
              <a:t> for system's configuration</a:t>
            </a:r>
          </a:p>
          <a:p>
            <a:r>
              <a:rPr lang="en-US" dirty="0"/>
              <a:t>construct whatever system environment is required by the target </a:t>
            </a:r>
            <a:r>
              <a:rPr lang="en-US" dirty="0">
                <a:hlinkClick r:id="rId5" tooltip="Operating system"/>
              </a:rPr>
              <a:t>operating system</a:t>
            </a:r>
            <a:endParaRPr lang="en-US" dirty="0"/>
          </a:p>
          <a:p>
            <a:r>
              <a:rPr lang="en-US" dirty="0"/>
              <a:t>(In early </a:t>
            </a:r>
            <a:r>
              <a:rPr lang="en-US" dirty="0" err="1"/>
              <a:t>BIOSes</a:t>
            </a:r>
            <a:r>
              <a:rPr lang="en-US" dirty="0"/>
              <a:t>, POST did not organize or select boot devices, it simply identified floppy or hard disks, which the system would try to boot in that order, always.)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7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egzz\Desktop\POST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13" y="1600200"/>
            <a:ext cx="723277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95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Original IBM POST beep codes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55301" y="1600200"/>
          <a:ext cx="7833398" cy="4525962"/>
        </p:xfrm>
        <a:graphic>
          <a:graphicData uri="http://schemas.openxmlformats.org/drawingml/2006/table">
            <a:tbl>
              <a:tblPr/>
              <a:tblGrid>
                <a:gridCol w="3916699"/>
                <a:gridCol w="3916699"/>
              </a:tblGrid>
              <a:tr h="348151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Beeps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Meaning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 short beep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Normal POST – system is OK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2 short beeps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POST error – error code shown on screen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70377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No beep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Power supply, system board problem, disconnected CPU, or disconnected speaker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Continuous beep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Power supply, system board, or may be RAM problem, </a:t>
                      </a:r>
                      <a:r>
                        <a:rPr lang="en-US" sz="1700" u="none" strike="noStrike">
                          <a:solidFill>
                            <a:srgbClr val="A55858"/>
                          </a:solidFill>
                          <a:effectLst/>
                          <a:hlinkClick r:id="rId2" tooltip="Computerkeyboard (page does not exist)"/>
                        </a:rPr>
                        <a:t>keyboard</a:t>
                      </a:r>
                      <a:r>
                        <a:rPr lang="en-US" sz="1700">
                          <a:effectLst/>
                        </a:rPr>
                        <a:t> problem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Repeating short beeps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3" tooltip="Power supply"/>
                        </a:rPr>
                        <a:t>Power supply</a:t>
                      </a:r>
                      <a:r>
                        <a:rPr lang="en-US" sz="1700">
                          <a:effectLst/>
                        </a:rPr>
                        <a:t> or system board problem or keyboard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 long, 1 short beep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4" tooltip="System board"/>
                        </a:rPr>
                        <a:t>System board</a:t>
                      </a:r>
                      <a:r>
                        <a:rPr lang="en-US" sz="1700">
                          <a:effectLst/>
                        </a:rPr>
                        <a:t> problem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 long, 2 short beeps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5" tooltip="Display adapter"/>
                        </a:rPr>
                        <a:t>Display adapter</a:t>
                      </a:r>
                      <a:r>
                        <a:rPr lang="en-US" sz="1700">
                          <a:effectLst/>
                        </a:rPr>
                        <a:t> problem (MDA, CGA)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 long, 3 short beeps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u="none" strike="noStrike">
                          <a:solidFill>
                            <a:srgbClr val="0B0080"/>
                          </a:solidFill>
                          <a:effectLst/>
                          <a:hlinkClick r:id="rId6" tooltip="Enhanced Graphics Adapter"/>
                        </a:rPr>
                        <a:t>Enhanced Graphics Adapter</a:t>
                      </a:r>
                      <a:r>
                        <a:rPr lang="en-US" sz="1700">
                          <a:effectLst/>
                        </a:rPr>
                        <a:t> (EGA)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long beeps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3270 keyboard card</a:t>
                      </a: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8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POST AMI BIOS beep codes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720298"/>
              </p:ext>
            </p:extLst>
          </p:nvPr>
        </p:nvGraphicFramePr>
        <p:xfrm>
          <a:off x="1662452" y="1560778"/>
          <a:ext cx="6109948" cy="4555008"/>
        </p:xfrm>
        <a:graphic>
          <a:graphicData uri="http://schemas.openxmlformats.org/drawingml/2006/table">
            <a:tbl>
              <a:tblPr/>
              <a:tblGrid>
                <a:gridCol w="574576"/>
                <a:gridCol w="5535372"/>
              </a:tblGrid>
              <a:tr h="258626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Beeps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62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2" tooltip="Memory refresh"/>
                        </a:rPr>
                        <a:t>Memory refresh</a:t>
                      </a:r>
                      <a:r>
                        <a:rPr lang="en-US" sz="1300">
                          <a:effectLst/>
                        </a:rPr>
                        <a:t> timer error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3" tooltip="Parity bit"/>
                        </a:rPr>
                        <a:t>Parity error</a:t>
                      </a:r>
                      <a:r>
                        <a:rPr lang="en-US" sz="1300">
                          <a:effectLst/>
                        </a:rPr>
                        <a:t> in base memory (first 64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4" tooltip="Kilobyte"/>
                        </a:rPr>
                        <a:t>KiB</a:t>
                      </a:r>
                      <a:r>
                        <a:rPr lang="en-US" sz="1300">
                          <a:effectLst/>
                        </a:rPr>
                        <a:t> block)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862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5" tooltip="Base memory"/>
                        </a:rPr>
                        <a:t>Base memory</a:t>
                      </a:r>
                      <a:r>
                        <a:rPr lang="en-US" sz="1300">
                          <a:effectLst/>
                        </a:rPr>
                        <a:t> read/write test error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6" tooltip="Motherboard"/>
                        </a:rPr>
                        <a:t>Motherboard</a:t>
                      </a:r>
                      <a:r>
                        <a:rPr lang="en-US" sz="1300">
                          <a:effectLst/>
                        </a:rPr>
                        <a:t> timer not operational (check all PSU to MB connectors seated)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862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5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Processor failure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8042 Gate </a:t>
                      </a:r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7" tooltip="A20 line"/>
                        </a:rPr>
                        <a:t>A20</a:t>
                      </a:r>
                      <a:r>
                        <a:rPr lang="en-US" sz="1300">
                          <a:effectLst/>
                        </a:rPr>
                        <a:t> test error (cannot switch to protected mode)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General exception error (processor exception interrupt error)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Display memory error (system video adapter)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862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AMI BIOS ROM </a:t>
                      </a:r>
                      <a:r>
                        <a:rPr lang="pt-BR" sz="1300" u="none" strike="noStrike">
                          <a:solidFill>
                            <a:srgbClr val="0B0080"/>
                          </a:solidFill>
                          <a:effectLst/>
                          <a:hlinkClick r:id="rId8" tooltip="Checksum"/>
                        </a:rPr>
                        <a:t>checksum</a:t>
                      </a:r>
                      <a:r>
                        <a:rPr lang="pt-BR" sz="1300">
                          <a:effectLst/>
                        </a:rPr>
                        <a:t> fix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862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9" tooltip="CMOS"/>
                        </a:rPr>
                        <a:t>CMOS</a:t>
                      </a:r>
                      <a:r>
                        <a:rPr lang="en-US" sz="1300">
                          <a:effectLst/>
                        </a:rPr>
                        <a:t> shutdown register read/write fix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862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B0080"/>
                          </a:solidFill>
                          <a:effectLst/>
                          <a:hlinkClick r:id="rId10" tooltip="Cache memory"/>
                        </a:rPr>
                        <a:t>Cache memory</a:t>
                      </a:r>
                      <a:r>
                        <a:rPr lang="en-US" sz="1300">
                          <a:effectLst/>
                        </a:rPr>
                        <a:t> test failed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2596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12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u="none" strike="noStrike" dirty="0">
                          <a:solidFill>
                            <a:srgbClr val="0B0080"/>
                          </a:solidFill>
                          <a:effectLst/>
                          <a:hlinkClick r:id="rId6" tooltip="Motherboard"/>
                        </a:rPr>
                        <a:t>Motherboard</a:t>
                      </a:r>
                      <a:r>
                        <a:rPr lang="en-US" sz="1300" dirty="0">
                          <a:effectLst/>
                        </a:rPr>
                        <a:t> does not detect a </a:t>
                      </a:r>
                      <a:r>
                        <a:rPr lang="en-US" sz="13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Random-access memory"/>
                        </a:rPr>
                        <a:t>RAM</a:t>
                      </a:r>
                      <a:r>
                        <a:rPr lang="en-US" sz="1300" dirty="0">
                          <a:effectLst/>
                        </a:rPr>
                        <a:t> module (continuous beeping)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3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Important beeps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606151"/>
              </p:ext>
            </p:extLst>
          </p:nvPr>
        </p:nvGraphicFramePr>
        <p:xfrm>
          <a:off x="457200" y="2034381"/>
          <a:ext cx="8610600" cy="3383280"/>
        </p:xfrm>
        <a:graphic>
          <a:graphicData uri="http://schemas.openxmlformats.org/drawingml/2006/table">
            <a:tbl>
              <a:tblPr/>
              <a:tblGrid>
                <a:gridCol w="2819400"/>
                <a:gridCol w="5791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Beeps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Steady, short beeps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Power supply may be bad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Long continuous beep tone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Memory failure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Steady, long beeps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Power supply bad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beep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Power supply bad, system not plugged in, or power not turned 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beep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 everything seems to be functioning correctly there may be a problem with the 'beeper' itself. The system will normally beep one short beep.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One long, two short beeps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Video card failure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8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Windows Boot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Post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CMOS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MBR - points to bootmgr - the windows boot manager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Bootmgr - loads and reads the Boot Configuration Data (BCD) file/store</a:t>
            </a:r>
          </a:p>
          <a:p>
            <a:pPr marL="457200" lvl="0" indent="-4191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BCD Store - reads which OSes are specified in the BCD store, and displays a menu to select which one</a:t>
            </a:r>
          </a:p>
        </p:txBody>
      </p:sp>
    </p:spTree>
    <p:extLst>
      <p:ext uri="{BB962C8B-B14F-4D97-AF65-F5344CB8AC3E}">
        <p14:creationId xmlns:p14="http://schemas.microsoft.com/office/powerpoint/2010/main" val="98028935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Windows Boot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6"/>
            </a:pPr>
            <a:r>
              <a:rPr lang="en"/>
              <a:t>bootmgr resumes - loads Winload.exe, the windows boot loader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6"/>
            </a:pPr>
            <a:r>
              <a:rPr lang="en"/>
              <a:t>Winload.exe - 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loads the kernel (ntoskrnl.exe), and loads HAL.dll into memory.  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Then loads the SYSTEM registry hive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6"/>
            </a:pPr>
            <a:r>
              <a:rPr lang="en"/>
              <a:t>These processes are used to create registry key HKEY_LOCAL_MACHINE\SYSTEM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6"/>
            </a:pPr>
            <a:r>
              <a:rPr lang="en"/>
              <a:t>Winload uses the HKLM\SYSTEM key to load device drivers into memory (</a:t>
            </a:r>
            <a:r>
              <a:rPr lang="en" b="1"/>
              <a:t>without starting them</a:t>
            </a:r>
            <a:r>
              <a:rPr lang="e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932668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Windows Boot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10"/>
            </a:pPr>
            <a:r>
              <a:rPr lang="en"/>
              <a:t>Winload </a:t>
            </a:r>
            <a:r>
              <a:rPr lang="en" sz="2400"/>
              <a:t>checks if user wants to start using Last Known Good Configuration (pressing F8 key)</a:t>
            </a:r>
          </a:p>
          <a:p>
            <a:pPr marL="457200" lvl="0" indent="-419100" rtl="0">
              <a:spcBef>
                <a:spcPts val="480"/>
              </a:spcBef>
              <a:buClr>
                <a:schemeClr val="dk2"/>
              </a:buClr>
              <a:buSzPct val="125000"/>
              <a:buFont typeface="Arial"/>
              <a:buAutoNum type="arabicPeriod" startAt="10"/>
            </a:pPr>
            <a:r>
              <a:rPr lang="en" sz="2400"/>
              <a:t>Winload starts: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memory paging (pagefile.sys) and 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startup control passes to the ntoskrnl.exe (the windows kernel)</a:t>
            </a:r>
          </a:p>
          <a:p>
            <a:pPr marL="457200" lvl="0" indent="-419100" rtl="0">
              <a:spcBef>
                <a:spcPts val="480"/>
              </a:spcBef>
              <a:buClr>
                <a:schemeClr val="dk2"/>
              </a:buClr>
              <a:buSzPct val="125000"/>
              <a:buFont typeface="Arial"/>
              <a:buAutoNum type="arabicPeriod" startAt="10"/>
            </a:pPr>
            <a:r>
              <a:rPr lang="en" sz="2400"/>
              <a:t>ntoskrnl.exe - causes the HAL to become active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builds HKEY_LOCAL_MACHINE\HARDWARE from info collected thusfar</a:t>
            </a:r>
          </a:p>
          <a:p>
            <a:pPr marL="457200" lvl="0" indent="-419100" rtl="0">
              <a:spcBef>
                <a:spcPts val="480"/>
              </a:spcBef>
              <a:buClr>
                <a:schemeClr val="dk2"/>
              </a:buClr>
              <a:buSzPct val="125000"/>
              <a:buFont typeface="Arial"/>
              <a:buAutoNum type="arabicPeriod" startAt="10"/>
            </a:pPr>
            <a:r>
              <a:rPr lang="en" sz="2400"/>
              <a:t>ntoskrnl.exe  starts critical services and drivers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located in C:\Windows\System32\Drivers</a:t>
            </a:r>
          </a:p>
          <a:p>
            <a:endParaRPr lang="en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107355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Windows Boot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14"/>
            </a:pPr>
            <a:r>
              <a:rPr lang="en"/>
              <a:t>ntoskrnl.exe starts </a:t>
            </a:r>
            <a:r>
              <a:rPr lang="en" b="1"/>
              <a:t>smss.exe</a:t>
            </a:r>
            <a:r>
              <a:rPr lang="en"/>
              <a:t> (Session Manager SubSystem)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responsible for handing sessions running on a machine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starts the </a:t>
            </a:r>
            <a:r>
              <a:rPr lang="en" b="1"/>
              <a:t>kernel </a:t>
            </a:r>
            <a:r>
              <a:rPr lang="en"/>
              <a:t>and </a:t>
            </a:r>
            <a:r>
              <a:rPr lang="en" b="1"/>
              <a:t>user </a:t>
            </a:r>
            <a:r>
              <a:rPr lang="en"/>
              <a:t>modes of the Win32 subsystem</a:t>
            </a:r>
          </a:p>
          <a:p>
            <a:pPr marL="1371600" lvl="2" indent="-381000" rtl="0">
              <a:buClr>
                <a:schemeClr val="dk2"/>
              </a:buClr>
              <a:buSzPct val="133333"/>
              <a:buFont typeface="Wingdings"/>
              <a:buChar char="§"/>
            </a:pPr>
            <a:r>
              <a:rPr lang="en" sz="1800" b="1"/>
              <a:t>win32k.sys (kernel mode)</a:t>
            </a:r>
          </a:p>
          <a:p>
            <a:pPr marL="1371600" lvl="2" indent="-381000" rtl="0">
              <a:buClr>
                <a:schemeClr val="dk2"/>
              </a:buClr>
              <a:buSzPct val="133333"/>
              <a:buFont typeface="Wingdings"/>
              <a:buChar char="§"/>
            </a:pPr>
            <a:r>
              <a:rPr lang="en" sz="1800" b="1"/>
              <a:t>winsrv.dll and csrss.exe (both user mode)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starts any subsystems listed with the "Required" value in the following registry key:</a:t>
            </a:r>
          </a:p>
          <a:p>
            <a:pPr marL="457200" lvl="0" indent="0" algn="ctr" rtl="0">
              <a:buNone/>
            </a:pPr>
            <a:r>
              <a:rPr lang="en" sz="1400" b="1"/>
              <a:t>HKLM\System\CurrentControlSet\Control\Session Manager\Subsystems </a:t>
            </a:r>
          </a:p>
          <a:p>
            <a:pPr marL="914400" lvl="1" indent="-381000" rtl="0">
              <a:buClr>
                <a:schemeClr val="dk2"/>
              </a:buClr>
              <a:buSzPct val="133333"/>
              <a:buFont typeface="Courier New"/>
              <a:buChar char="o"/>
            </a:pPr>
            <a:r>
              <a:rPr lang="en" sz="1800"/>
              <a:t>creates environment variables, virtual memory paging files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i="1"/>
              <a:t>smss.exe = historically common target for malware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i="1"/>
              <a:t>first </a:t>
            </a:r>
            <a:r>
              <a:rPr lang="en" b="1" i="1"/>
              <a:t>native application</a:t>
            </a:r>
            <a:r>
              <a:rPr lang="en" i="1"/>
              <a:t> in boot/startup</a:t>
            </a:r>
          </a:p>
          <a:p>
            <a:endParaRPr lang="en" i="1"/>
          </a:p>
        </p:txBody>
      </p:sp>
    </p:spTree>
    <p:extLst>
      <p:ext uri="{BB962C8B-B14F-4D97-AF65-F5344CB8AC3E}">
        <p14:creationId xmlns:p14="http://schemas.microsoft.com/office/powerpoint/2010/main" val="111566544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Memory handling</a:t>
            </a:r>
            <a:br>
              <a:rPr lang="en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" dirty="0"/>
              <a:t>Boundary between the OS and user applications relies heavily on hardware-based mechanisms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Intel 32 based processors (and variants) implements memory protection through both segmentation and paging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1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Windows Boot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15"/>
            </a:pPr>
            <a:r>
              <a:rPr lang="en"/>
              <a:t>smss.exe starts the Win32 graphics subsystem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15"/>
            </a:pPr>
            <a:r>
              <a:rPr lang="en"/>
              <a:t>smss.exe starts </a:t>
            </a:r>
            <a:r>
              <a:rPr lang="en" b="1"/>
              <a:t>csrss.exe</a:t>
            </a:r>
            <a:r>
              <a:rPr lang="en"/>
              <a:t> (Client Server Runtime SubSystem)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400"/>
              <a:t>provides the user mode side of the Win32 subsystem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console handling and GUI shutdown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the second </a:t>
            </a:r>
            <a:r>
              <a:rPr lang="en" b="1"/>
              <a:t>native application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17"/>
            </a:pPr>
            <a:r>
              <a:rPr lang="en"/>
              <a:t>smss.exe starts </a:t>
            </a:r>
            <a:r>
              <a:rPr lang="en" b="1"/>
              <a:t>Winlogon.exe</a:t>
            </a:r>
            <a:r>
              <a:rPr lang="en"/>
              <a:t> (the logon manager)</a:t>
            </a:r>
          </a:p>
          <a:p>
            <a:pPr marL="457200" lvl="0" indent="-419100">
              <a:buClr>
                <a:schemeClr val="dk2"/>
              </a:buClr>
              <a:buSzPct val="100000"/>
              <a:buFont typeface="Arial"/>
              <a:buAutoNum type="arabicPeriod" startAt="17"/>
            </a:pPr>
            <a:r>
              <a:rPr lang="en"/>
              <a:t>Winlogon.exe starts </a:t>
            </a:r>
            <a:r>
              <a:rPr lang="en" b="1"/>
              <a:t>services.exe</a:t>
            </a:r>
            <a:r>
              <a:rPr lang="en"/>
              <a:t> (Service Control Manager)</a:t>
            </a:r>
          </a:p>
        </p:txBody>
      </p:sp>
    </p:spTree>
    <p:extLst>
      <p:ext uri="{BB962C8B-B14F-4D97-AF65-F5344CB8AC3E}">
        <p14:creationId xmlns:p14="http://schemas.microsoft.com/office/powerpoint/2010/main" val="420853609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Windows Boot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19"/>
            </a:pPr>
            <a:r>
              <a:rPr lang="en"/>
              <a:t>Winlogon.exe starts lsass.exe (Local Security Authority Process)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AutoNum type="alphaLcPeriod"/>
            </a:pPr>
            <a:r>
              <a:rPr lang="en"/>
              <a:t>displays the logon screen, prompting for user id and password.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AutoNum type="alphaLcPeriod"/>
            </a:pPr>
            <a:r>
              <a:rPr lang="en"/>
              <a:t>handles authentication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19"/>
            </a:pPr>
            <a:r>
              <a:rPr lang="en"/>
              <a:t>Winlogon.exe executes userinit.exe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19"/>
            </a:pPr>
            <a:r>
              <a:rPr lang="en"/>
              <a:t>Userinit.exe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AutoNum type="alphaLcPeriod"/>
            </a:pPr>
            <a:r>
              <a:rPr lang="en"/>
              <a:t>applies Group Policy settings and startup and policy settings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Arial"/>
              <a:buAutoNum type="romanLcPeriod"/>
            </a:pPr>
            <a:r>
              <a:rPr lang="en"/>
              <a:t>in the local user registry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Arial"/>
              <a:buAutoNum type="romanLcPeriod"/>
            </a:pPr>
            <a:r>
              <a:rPr lang="en"/>
              <a:t>not overridden by the Active Directory Group Policy </a:t>
            </a:r>
          </a:p>
        </p:txBody>
      </p:sp>
    </p:spTree>
    <p:extLst>
      <p:ext uri="{BB962C8B-B14F-4D97-AF65-F5344CB8AC3E}">
        <p14:creationId xmlns:p14="http://schemas.microsoft.com/office/powerpoint/2010/main" val="34582180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Windows Boot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AutoNum type="arabicPeriod" startAt="22"/>
            </a:pPr>
            <a:r>
              <a:rPr lang="en"/>
              <a:t>Winlogon launches </a:t>
            </a:r>
            <a:r>
              <a:rPr lang="en" b="1"/>
              <a:t>Explorer.exe</a:t>
            </a:r>
            <a:r>
              <a:rPr lang="en"/>
              <a:t>, the windows graphical Window Manager and shell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Whew thats a lot</a:t>
            </a:r>
          </a:p>
          <a:p>
            <a:pPr lvl="0">
              <a:buNone/>
            </a:pPr>
            <a:r>
              <a:rPr lang="en"/>
              <a:t> that happens!</a:t>
            </a:r>
          </a:p>
        </p:txBody>
      </p:sp>
    </p:spTree>
    <p:extLst>
      <p:ext uri="{BB962C8B-B14F-4D97-AF65-F5344CB8AC3E}">
        <p14:creationId xmlns:p14="http://schemas.microsoft.com/office/powerpoint/2010/main" val="2921067918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Subsystem Startup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Subsystems are started by the Session Manager (Smss.exe) process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Smss information is stored at:</a:t>
            </a:r>
          </a:p>
          <a:p>
            <a:pPr lvl="0" rtl="0">
              <a:buNone/>
            </a:pPr>
            <a:r>
              <a:rPr lang="en" sz="1800"/>
              <a:t>HKLM\SYSTEM\CurrentControlSet\Control\Session Manager\Subsystems</a:t>
            </a:r>
          </a:p>
          <a:p>
            <a:pPr marL="457200" lvl="0" indent="-419100" rtl="0">
              <a:spcBef>
                <a:spcPts val="48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starts any subsystems listed with the "Required" value in the following registry key</a:t>
            </a:r>
          </a:p>
          <a:p>
            <a:endParaRPr lang="en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2021436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00125" y="57150"/>
            <a:ext cx="7143750" cy="67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 rot="-5400000">
            <a:off x="-3780975" y="1929624"/>
            <a:ext cx="8721600" cy="840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WINDOWS XP / WINDOWS 2000</a:t>
            </a:r>
          </a:p>
        </p:txBody>
      </p:sp>
    </p:spTree>
    <p:extLst>
      <p:ext uri="{BB962C8B-B14F-4D97-AF65-F5344CB8AC3E}">
        <p14:creationId xmlns:p14="http://schemas.microsoft.com/office/powerpoint/2010/main" val="2587952474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234" name="Shape 234"/>
          <p:cNvSpPr txBox="1"/>
          <p:nvPr/>
        </p:nvSpPr>
        <p:spPr>
          <a:xfrm rot="-5400000">
            <a:off x="-3780975" y="1929624"/>
            <a:ext cx="8721600" cy="840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WINDOWS 7 / WINDOWS VISTA</a:t>
            </a:r>
          </a:p>
          <a:p>
            <a:pPr lvl="0" rtl="0">
              <a:buNone/>
            </a:pPr>
            <a:r>
              <a:rPr lang="en" sz="1800" i="1" u="sng"/>
              <a:t>Source: Windows Internals 6th edition, Part 1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04359" y="0"/>
            <a:ext cx="71352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7615681" y="1724875"/>
            <a:ext cx="1381199" cy="928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SUA = Subsystem for Unix-based</a:t>
            </a:r>
          </a:p>
          <a:p>
            <a:pPr>
              <a:buNone/>
            </a:pPr>
            <a:r>
              <a:rPr lang="en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7859522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" dirty="0"/>
              <a:t>Basically a database for info and config for everything.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regedit.exe</a:t>
            </a:r>
          </a:p>
          <a:p>
            <a:pPr lvl="0">
              <a:buNone/>
            </a:pPr>
            <a:r>
              <a:rPr lang="en" dirty="0"/>
              <a:t>The 5 </a:t>
            </a:r>
            <a:r>
              <a:rPr lang="en" b="1" u="sng" dirty="0"/>
              <a:t>hives</a:t>
            </a:r>
            <a:r>
              <a:rPr lang="en" dirty="0"/>
              <a:t>: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HKEY_CLASSES_ROOT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HKEY_CURRENT_USER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HKEY_LOCAL_MACHINE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HKEY_USERS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HKEY_CURRENT_CONFIG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8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HKEY_CLASSES_ROOT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Contains file type associations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HKEY_CURRENT_USER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Contains preferences and settings of the currently logged on user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-US" dirty="0" smtClean="0"/>
              <a:t>S</a:t>
            </a:r>
            <a:r>
              <a:rPr lang="en" dirty="0" smtClean="0"/>
              <a:t>up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 smtClean="0"/>
              <a:t>porting files: Ntuser.dat, Ntuser.dat.log</a:t>
            </a:r>
            <a:endParaRPr lang="en" dirty="0"/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-US" dirty="0"/>
              <a:t>.</a:t>
            </a:r>
            <a:r>
              <a:rPr lang="en-US" dirty="0" err="1"/>
              <a:t>dat</a:t>
            </a:r>
            <a:r>
              <a:rPr lang="en-US" dirty="0"/>
              <a:t>, a common </a:t>
            </a:r>
            <a:r>
              <a:rPr lang="en-US" dirty="0">
                <a:hlinkClick r:id="rId2" tooltip="List of file formats"/>
              </a:rPr>
              <a:t>file format</a:t>
            </a:r>
            <a:r>
              <a:rPr lang="en-US" dirty="0"/>
              <a:t> (typically, generic file extension for </a:t>
            </a:r>
            <a:r>
              <a:rPr lang="en-US" i="1" dirty="0"/>
              <a:t>data</a:t>
            </a:r>
            <a:r>
              <a:rPr lang="en-US" dirty="0"/>
              <a:t> files by various applications with no universal format</a:t>
            </a:r>
            <a:r>
              <a:rPr lang="en-US" dirty="0" smtClean="0"/>
              <a:t>)</a:t>
            </a:r>
          </a:p>
          <a:p>
            <a:pPr marL="990600" lvl="2" indent="0">
              <a:buClr>
                <a:schemeClr val="dk2"/>
              </a:buClr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HKEY_LOCAL_MACHINE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PnP and HAL info is gathered here about the system's hardware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contains software, hardware, and security info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Also pulls info from the 4 other hives: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System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Software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Security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SAM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is one of the most major hive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HKEY_LOCAL_MACHINE (HKLM)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supporting files: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HKLM \SAM: 	</a:t>
            </a:r>
            <a:r>
              <a:rPr lang="en" i="1" dirty="0"/>
              <a:t>Sam, Sam.log, Sam.sav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HKLM \Security: </a:t>
            </a:r>
            <a:r>
              <a:rPr lang="en" i="1" dirty="0"/>
              <a:t>Security, Security.log, Security.sav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HKLM \Software: </a:t>
            </a:r>
            <a:r>
              <a:rPr lang="en" i="1" dirty="0"/>
              <a:t>Software, Software.log, Software.sav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HKLM \System:	</a:t>
            </a:r>
            <a:r>
              <a:rPr lang="en" i="1" dirty="0"/>
              <a:t>System, System.alt, System.log, System.sav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i="1" dirty="0"/>
              <a:t>all are stored in </a:t>
            </a:r>
            <a:r>
              <a:rPr lang="en" b="1" i="1" dirty="0"/>
              <a:t>%System Root%\System32\config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i="1" dirty="0"/>
              <a:t>stores all registry files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i="1" dirty="0"/>
              <a:t>usually is C:\Windows\System32\config</a:t>
            </a:r>
          </a:p>
          <a:p>
            <a:endParaRPr lang="en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HKEY_USERS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 smtClean="0"/>
              <a:t>Contains data from every user in the SAM</a:t>
            </a:r>
          </a:p>
          <a:p>
            <a:pPr marL="1371600" lvl="2" indent="-38100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 smtClean="0"/>
              <a:t>contains info for that user's:</a:t>
            </a:r>
          </a:p>
          <a:p>
            <a:pPr marL="1828800" lvl="3" indent="-342900"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 dirty="0" smtClean="0"/>
              <a:t>desktop</a:t>
            </a:r>
          </a:p>
          <a:p>
            <a:pPr marL="1828800" lvl="3" indent="-342900"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 dirty="0" smtClean="0"/>
              <a:t>environment </a:t>
            </a:r>
          </a:p>
          <a:p>
            <a:pPr marL="1828800" lvl="3" indent="-342900"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 dirty="0" smtClean="0"/>
              <a:t>program settings</a:t>
            </a:r>
          </a:p>
          <a:p>
            <a:pPr marL="1828800" lvl="3" indent="-342900"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 dirty="0" smtClean="0"/>
              <a:t>network connections</a:t>
            </a:r>
          </a:p>
          <a:p>
            <a:pPr marL="1828800" lvl="3" indent="-342900"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 dirty="0" smtClean="0"/>
              <a:t>printers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 smtClean="0"/>
              <a:t>HKEY_CURRENT_CONFIG</a:t>
            </a:r>
            <a:endParaRPr lang="en" dirty="0"/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contains PnP data about system's hardware devices that are used in the loading/startup </a:t>
            </a:r>
            <a:r>
              <a:rPr lang="en" dirty="0" smtClean="0"/>
              <a:t>process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Each time a user logs on, a new hive ("user profile hive") is dynamically built for that user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located under HKEY_USERS</a:t>
            </a:r>
          </a:p>
          <a:p>
            <a:pPr marL="457200" lvl="0" indent="-4191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Is dynamically created each time the system is booted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9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booting</a:t>
            </a:r>
            <a:r>
              <a:rPr lang="en-US" dirty="0"/>
              <a:t> (also known as </a:t>
            </a:r>
            <a:r>
              <a:rPr lang="en-US" b="1" dirty="0"/>
              <a:t>booting up</a:t>
            </a:r>
            <a:r>
              <a:rPr lang="en-US" dirty="0"/>
              <a:t>) is the initial set of operations that a </a:t>
            </a:r>
            <a:r>
              <a:rPr lang="en-US" dirty="0">
                <a:hlinkClick r:id="rId2" tooltip="Computer system"/>
              </a:rPr>
              <a:t>computer system</a:t>
            </a:r>
            <a:r>
              <a:rPr lang="en-US" dirty="0"/>
              <a:t> performs after electrical power to the CPU is switched on or when the computer is reset. </a:t>
            </a:r>
            <a:endParaRPr lang="en-US" dirty="0" smtClean="0"/>
          </a:p>
          <a:p>
            <a:r>
              <a:rPr lang="en-US" dirty="0"/>
              <a:t>the boot process begins with the execution of an initial program stored in boot </a:t>
            </a:r>
            <a:r>
              <a:rPr lang="en-US" dirty="0" smtClean="0"/>
              <a:t>ROM</a:t>
            </a:r>
          </a:p>
          <a:p>
            <a:r>
              <a:rPr lang="en-US" dirty="0" smtClean="0"/>
              <a:t>Booting </a:t>
            </a:r>
            <a:r>
              <a:rPr lang="en-US" dirty="0"/>
              <a:t>often involves processes such as performing </a:t>
            </a:r>
            <a:r>
              <a:rPr lang="en-US" dirty="0">
                <a:hlinkClick r:id="rId3" tooltip="Power-on self-test"/>
              </a:rPr>
              <a:t>self-tests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loading</a:t>
            </a:r>
            <a:r>
              <a:rPr lang="en-US" dirty="0"/>
              <a:t> </a:t>
            </a:r>
            <a:r>
              <a:rPr lang="en-US" dirty="0">
                <a:hlinkClick r:id="rId4" tooltip="Computer configuration"/>
              </a:rPr>
              <a:t>configuration</a:t>
            </a:r>
            <a:r>
              <a:rPr lang="en-US" dirty="0"/>
              <a:t> settings, </a:t>
            </a:r>
            <a:endParaRPr lang="en-US" dirty="0" smtClean="0"/>
          </a:p>
          <a:p>
            <a:r>
              <a:rPr lang="en-US" dirty="0" smtClean="0"/>
              <a:t>loading </a:t>
            </a:r>
            <a:r>
              <a:rPr lang="en-US" dirty="0"/>
              <a:t>a </a:t>
            </a:r>
            <a:r>
              <a:rPr lang="en-US" dirty="0">
                <a:hlinkClick r:id="rId5" tooltip="BIOS"/>
              </a:rPr>
              <a:t>BIOS</a:t>
            </a:r>
            <a:r>
              <a:rPr lang="en-US" dirty="0"/>
              <a:t>, </a:t>
            </a:r>
            <a:r>
              <a:rPr lang="en-US" dirty="0">
                <a:hlinkClick r:id="rId6" tooltip="Resident monitor"/>
              </a:rPr>
              <a:t>resident monitors</a:t>
            </a:r>
            <a:r>
              <a:rPr lang="en-US" dirty="0"/>
              <a:t>, a </a:t>
            </a:r>
            <a:r>
              <a:rPr lang="en-US" dirty="0">
                <a:hlinkClick r:id="rId7" tooltip="Hypervisor"/>
              </a:rPr>
              <a:t>hypervisor</a:t>
            </a:r>
            <a:r>
              <a:rPr lang="en-US" dirty="0"/>
              <a:t>, an </a:t>
            </a:r>
            <a:r>
              <a:rPr lang="en-US" dirty="0">
                <a:hlinkClick r:id="rId8" tooltip="Operating system"/>
              </a:rPr>
              <a:t>operating system</a:t>
            </a:r>
            <a:r>
              <a:rPr lang="en-US" dirty="0"/>
              <a:t>, or </a:t>
            </a:r>
            <a:r>
              <a:rPr lang="en-US" dirty="0">
                <a:hlinkClick r:id="rId9" tooltip="Utility software"/>
              </a:rPr>
              <a:t>utility </a:t>
            </a:r>
            <a:r>
              <a:rPr lang="en-US" dirty="0" smtClean="0">
                <a:hlinkClick r:id="rId9" tooltip="Utility software"/>
              </a:rPr>
              <a:t>software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boot loader</a:t>
            </a:r>
            <a:r>
              <a:rPr lang="en-US" dirty="0"/>
              <a:t> is a </a:t>
            </a:r>
            <a:r>
              <a:rPr lang="en-US" dirty="0">
                <a:hlinkClick r:id="rId10" tooltip="Computer program"/>
              </a:rPr>
              <a:t>computer program</a:t>
            </a:r>
            <a:r>
              <a:rPr lang="en-US" dirty="0"/>
              <a:t> that loads the main operating system or </a:t>
            </a:r>
            <a:r>
              <a:rPr lang="en-US" dirty="0">
                <a:hlinkClick r:id="rId11" tooltip="Runtime environment"/>
              </a:rPr>
              <a:t>runtime environment</a:t>
            </a:r>
            <a:r>
              <a:rPr lang="en-US" dirty="0"/>
              <a:t> for the computer after completion of the self-tests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1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Second-stage boot loaders, such as </a:t>
            </a:r>
            <a:r>
              <a:rPr lang="en-US" dirty="0">
                <a:hlinkClick r:id="rId2" tooltip="GNU GRUB"/>
              </a:rPr>
              <a:t>GNU GRUB</a:t>
            </a:r>
            <a:r>
              <a:rPr lang="en-US" dirty="0"/>
              <a:t>, </a:t>
            </a:r>
            <a:r>
              <a:rPr lang="en-US" dirty="0">
                <a:hlinkClick r:id="rId3" tooltip="BOOTMGR"/>
              </a:rPr>
              <a:t>BOOTMGR</a:t>
            </a:r>
            <a:r>
              <a:rPr lang="en-US" dirty="0"/>
              <a:t>, </a:t>
            </a:r>
            <a:r>
              <a:rPr lang="en-US" dirty="0" err="1">
                <a:hlinkClick r:id="rId4" tooltip="SYSLINUX"/>
              </a:rPr>
              <a:t>Syslinux</a:t>
            </a:r>
            <a:r>
              <a:rPr lang="en-US" dirty="0"/>
              <a:t>, or </a:t>
            </a:r>
            <a:r>
              <a:rPr lang="en-US" dirty="0" smtClean="0">
                <a:hlinkClick r:id="rId5" tooltip="NTLDR"/>
              </a:rPr>
              <a:t>NTLDR</a:t>
            </a:r>
            <a:endParaRPr lang="en-US" dirty="0" smtClean="0"/>
          </a:p>
          <a:p>
            <a:r>
              <a:rPr lang="en-US" dirty="0"/>
              <a:t>for </a:t>
            </a:r>
            <a:r>
              <a:rPr lang="en-US" dirty="0">
                <a:hlinkClick r:id="rId6" tooltip="Dual boot"/>
              </a:rPr>
              <a:t>dual or multi-booting</a:t>
            </a:r>
            <a:r>
              <a:rPr lang="en-US" dirty="0"/>
              <a:t> from different partitions or </a:t>
            </a:r>
            <a:r>
              <a:rPr lang="en-US" dirty="0" smtClean="0"/>
              <a:t>drives</a:t>
            </a:r>
          </a:p>
          <a:p>
            <a:r>
              <a:rPr lang="en-US" dirty="0"/>
              <a:t>personal computers boot in about 1</a:t>
            </a:r>
            <a:r>
              <a:rPr lang="en-US" dirty="0" smtClean="0"/>
              <a:t> </a:t>
            </a:r>
            <a:r>
              <a:rPr lang="en-US" dirty="0"/>
              <a:t>minute, of which about 15 seconds are taken by a </a:t>
            </a:r>
            <a:r>
              <a:rPr lang="en-US" dirty="0">
                <a:hlinkClick r:id="rId7" tooltip="Power-on self-test"/>
              </a:rPr>
              <a:t>power-on self-test</a:t>
            </a:r>
            <a:r>
              <a:rPr lang="en-US" dirty="0"/>
              <a:t> (POST) and a preliminary boot loader, and the rest by loading the operating system and other </a:t>
            </a:r>
            <a:r>
              <a:rPr lang="en-US" dirty="0" smtClean="0"/>
              <a:t>software</a:t>
            </a:r>
          </a:p>
          <a:p>
            <a:r>
              <a:rPr lang="en-US" dirty="0"/>
              <a:t> </a:t>
            </a:r>
            <a:r>
              <a:rPr lang="en-US" dirty="0">
                <a:hlinkClick r:id="rId8" tooltip="BIOS"/>
              </a:rPr>
              <a:t>BIOS</a:t>
            </a:r>
            <a:r>
              <a:rPr lang="en-US" dirty="0"/>
              <a:t> supports booting from various devices, typically a local hard disk drive via the </a:t>
            </a:r>
            <a:r>
              <a:rPr lang="en-US" dirty="0">
                <a:hlinkClick r:id="rId9" tooltip="Master Boot Record"/>
              </a:rPr>
              <a:t>Master Boot Record</a:t>
            </a:r>
            <a:r>
              <a:rPr lang="en-US" dirty="0"/>
              <a:t> (</a:t>
            </a:r>
            <a:r>
              <a:rPr lang="en-US" dirty="0" smtClean="0"/>
              <a:t>MBR</a:t>
            </a:r>
          </a:p>
          <a:p>
            <a:r>
              <a:rPr lang="en-US" dirty="0"/>
              <a:t>PE format is used for </a:t>
            </a:r>
            <a:r>
              <a:rPr lang="en-US" dirty="0">
                <a:hlinkClick r:id="rId10" tooltip="EXE"/>
              </a:rPr>
              <a:t>EXE</a:t>
            </a:r>
            <a:r>
              <a:rPr lang="en-US" dirty="0"/>
              <a:t>, </a:t>
            </a:r>
            <a:r>
              <a:rPr lang="en-US" dirty="0">
                <a:hlinkClick r:id="rId11" tooltip="Dynamic-link library"/>
              </a:rPr>
              <a:t>DLL</a:t>
            </a:r>
            <a:r>
              <a:rPr lang="en-US" dirty="0"/>
              <a:t>, </a:t>
            </a:r>
            <a:r>
              <a:rPr lang="en-US" dirty="0">
                <a:hlinkClick r:id="rId12" tooltip=".sys"/>
              </a:rPr>
              <a:t>SYS</a:t>
            </a:r>
            <a:r>
              <a:rPr lang="en-US" dirty="0"/>
              <a:t> (</a:t>
            </a:r>
            <a:r>
              <a:rPr lang="en-US" dirty="0">
                <a:hlinkClick r:id="rId13" tooltip="Device driver"/>
              </a:rPr>
              <a:t>device driver</a:t>
            </a:r>
            <a:r>
              <a:rPr lang="en-US" dirty="0"/>
              <a:t>), and other file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Compiler</a:t>
            </a:r>
          </a:p>
          <a:p>
            <a:r>
              <a:rPr lang="en-US" dirty="0" smtClean="0"/>
              <a:t>Installer</a:t>
            </a:r>
          </a:p>
          <a:p>
            <a:r>
              <a:rPr lang="en-US" dirty="0" smtClean="0"/>
              <a:t>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945</Words>
  <Application>Microsoft Office PowerPoint</Application>
  <PresentationFormat>On-screen Show (4:3)</PresentationFormat>
  <Paragraphs>220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How PC Works</vt:lpstr>
      <vt:lpstr>Memory handling </vt:lpstr>
      <vt:lpstr>The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Original IBM POST beep codes </vt:lpstr>
      <vt:lpstr>POST AMI BIOS beep codes </vt:lpstr>
      <vt:lpstr>Important beeps</vt:lpstr>
      <vt:lpstr>The Windows Boot </vt:lpstr>
      <vt:lpstr>The Windows Boot</vt:lpstr>
      <vt:lpstr>The Windows Boot</vt:lpstr>
      <vt:lpstr>The Windows Boot</vt:lpstr>
      <vt:lpstr>The Windows Boot</vt:lpstr>
      <vt:lpstr>The Windows Boot</vt:lpstr>
      <vt:lpstr>The Windows Boot</vt:lpstr>
      <vt:lpstr>Subsystem Startup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Megzz</dc:creator>
  <cp:lastModifiedBy>Megzz</cp:lastModifiedBy>
  <cp:revision>8</cp:revision>
  <dcterms:created xsi:type="dcterms:W3CDTF">2014-01-07T02:44:27Z</dcterms:created>
  <dcterms:modified xsi:type="dcterms:W3CDTF">2014-02-09T18:13:45Z</dcterms:modified>
</cp:coreProperties>
</file>