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81" r:id="rId2"/>
    <p:sldId id="282" r:id="rId3"/>
    <p:sldId id="283" r:id="rId4"/>
    <p:sldId id="284" r:id="rId5"/>
    <p:sldId id="285" r:id="rId6"/>
    <p:sldId id="286" r:id="rId7"/>
    <p:sldId id="257" r:id="rId8"/>
    <p:sldId id="287" r:id="rId9"/>
    <p:sldId id="264" r:id="rId10"/>
    <p:sldId id="265" r:id="rId11"/>
    <p:sldId id="280" r:id="rId12"/>
    <p:sldId id="266" r:id="rId13"/>
    <p:sldId id="267" r:id="rId14"/>
    <p:sldId id="268" r:id="rId15"/>
    <p:sldId id="259" r:id="rId16"/>
    <p:sldId id="269" r:id="rId17"/>
    <p:sldId id="270" r:id="rId18"/>
    <p:sldId id="271" r:id="rId19"/>
    <p:sldId id="272" r:id="rId20"/>
    <p:sldId id="273" r:id="rId21"/>
    <p:sldId id="274" r:id="rId22"/>
    <p:sldId id="275" r:id="rId23"/>
    <p:sldId id="276" r:id="rId24"/>
    <p:sldId id="277" r:id="rId25"/>
    <p:sldId id="278" r:id="rId26"/>
    <p:sldId id="279" r:id="rId27"/>
    <p:sldId id="261" r:id="rId28"/>
    <p:sldId id="263"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54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E4FB7B-4A1D-4EA3-A9C8-19C19A8A3B0E}" type="datetimeFigureOut">
              <a:rPr lang="en-US" smtClean="0"/>
              <a:t>10/25/2013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CAD1DD-62B5-4AA5-9B8B-ACE5D4C85E36}" type="slidenum">
              <a:rPr lang="en-US" smtClean="0"/>
              <a:t>‹#›</a:t>
            </a:fld>
            <a:endParaRPr lang="en-US"/>
          </a:p>
        </p:txBody>
      </p:sp>
    </p:spTree>
    <p:extLst>
      <p:ext uri="{BB962C8B-B14F-4D97-AF65-F5344CB8AC3E}">
        <p14:creationId xmlns:p14="http://schemas.microsoft.com/office/powerpoint/2010/main" val="581365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E2A58E4-3150-42BF-9BC7-C15C8A439E20}" type="datetimeFigureOut">
              <a:rPr lang="en-US" smtClean="0"/>
              <a:t>10/25/2013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7B9A4-3EA9-4B9C-97F0-E9C4F343A62C}" type="slidenum">
              <a:rPr lang="en-US" smtClean="0"/>
              <a:t>‹#›</a:t>
            </a:fld>
            <a:endParaRPr lang="en-US"/>
          </a:p>
        </p:txBody>
      </p:sp>
    </p:spTree>
    <p:extLst>
      <p:ext uri="{BB962C8B-B14F-4D97-AF65-F5344CB8AC3E}">
        <p14:creationId xmlns:p14="http://schemas.microsoft.com/office/powerpoint/2010/main" val="981351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2A58E4-3150-42BF-9BC7-C15C8A439E20}" type="datetimeFigureOut">
              <a:rPr lang="en-US" smtClean="0"/>
              <a:t>10/25/2013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7B9A4-3EA9-4B9C-97F0-E9C4F343A62C}" type="slidenum">
              <a:rPr lang="en-US" smtClean="0"/>
              <a:t>‹#›</a:t>
            </a:fld>
            <a:endParaRPr lang="en-US"/>
          </a:p>
        </p:txBody>
      </p:sp>
    </p:spTree>
    <p:extLst>
      <p:ext uri="{BB962C8B-B14F-4D97-AF65-F5344CB8AC3E}">
        <p14:creationId xmlns:p14="http://schemas.microsoft.com/office/powerpoint/2010/main" val="2025674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2A58E4-3150-42BF-9BC7-C15C8A439E20}" type="datetimeFigureOut">
              <a:rPr lang="en-US" smtClean="0"/>
              <a:t>10/25/2013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7B9A4-3EA9-4B9C-97F0-E9C4F343A62C}" type="slidenum">
              <a:rPr lang="en-US" smtClean="0"/>
              <a:t>‹#›</a:t>
            </a:fld>
            <a:endParaRPr lang="en-US"/>
          </a:p>
        </p:txBody>
      </p:sp>
    </p:spTree>
    <p:extLst>
      <p:ext uri="{BB962C8B-B14F-4D97-AF65-F5344CB8AC3E}">
        <p14:creationId xmlns:p14="http://schemas.microsoft.com/office/powerpoint/2010/main" val="3551047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2A58E4-3150-42BF-9BC7-C15C8A439E20}" type="datetimeFigureOut">
              <a:rPr lang="en-US" smtClean="0"/>
              <a:t>10/25/2013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7B9A4-3EA9-4B9C-97F0-E9C4F343A62C}" type="slidenum">
              <a:rPr lang="en-US" smtClean="0"/>
              <a:t>‹#›</a:t>
            </a:fld>
            <a:endParaRPr lang="en-US"/>
          </a:p>
        </p:txBody>
      </p:sp>
    </p:spTree>
    <p:extLst>
      <p:ext uri="{BB962C8B-B14F-4D97-AF65-F5344CB8AC3E}">
        <p14:creationId xmlns:p14="http://schemas.microsoft.com/office/powerpoint/2010/main" val="1656480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2A58E4-3150-42BF-9BC7-C15C8A439E20}" type="datetimeFigureOut">
              <a:rPr lang="en-US" smtClean="0"/>
              <a:t>10/25/2013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7B9A4-3EA9-4B9C-97F0-E9C4F343A62C}" type="slidenum">
              <a:rPr lang="en-US" smtClean="0"/>
              <a:t>‹#›</a:t>
            </a:fld>
            <a:endParaRPr lang="en-US"/>
          </a:p>
        </p:txBody>
      </p:sp>
    </p:spTree>
    <p:extLst>
      <p:ext uri="{BB962C8B-B14F-4D97-AF65-F5344CB8AC3E}">
        <p14:creationId xmlns:p14="http://schemas.microsoft.com/office/powerpoint/2010/main" val="3128978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E2A58E4-3150-42BF-9BC7-C15C8A439E20}" type="datetimeFigureOut">
              <a:rPr lang="en-US" smtClean="0"/>
              <a:t>10/25/2013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7B9A4-3EA9-4B9C-97F0-E9C4F343A62C}" type="slidenum">
              <a:rPr lang="en-US" smtClean="0"/>
              <a:t>‹#›</a:t>
            </a:fld>
            <a:endParaRPr lang="en-US"/>
          </a:p>
        </p:txBody>
      </p:sp>
    </p:spTree>
    <p:extLst>
      <p:ext uri="{BB962C8B-B14F-4D97-AF65-F5344CB8AC3E}">
        <p14:creationId xmlns:p14="http://schemas.microsoft.com/office/powerpoint/2010/main" val="1926445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E2A58E4-3150-42BF-9BC7-C15C8A439E20}" type="datetimeFigureOut">
              <a:rPr lang="en-US" smtClean="0"/>
              <a:t>10/25/2013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37B9A4-3EA9-4B9C-97F0-E9C4F343A62C}" type="slidenum">
              <a:rPr lang="en-US" smtClean="0"/>
              <a:t>‹#›</a:t>
            </a:fld>
            <a:endParaRPr lang="en-US"/>
          </a:p>
        </p:txBody>
      </p:sp>
    </p:spTree>
    <p:extLst>
      <p:ext uri="{BB962C8B-B14F-4D97-AF65-F5344CB8AC3E}">
        <p14:creationId xmlns:p14="http://schemas.microsoft.com/office/powerpoint/2010/main" val="2919460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E2A58E4-3150-42BF-9BC7-C15C8A439E20}" type="datetimeFigureOut">
              <a:rPr lang="en-US" smtClean="0"/>
              <a:t>10/25/2013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37B9A4-3EA9-4B9C-97F0-E9C4F343A62C}" type="slidenum">
              <a:rPr lang="en-US" smtClean="0"/>
              <a:t>‹#›</a:t>
            </a:fld>
            <a:endParaRPr lang="en-US"/>
          </a:p>
        </p:txBody>
      </p:sp>
    </p:spTree>
    <p:extLst>
      <p:ext uri="{BB962C8B-B14F-4D97-AF65-F5344CB8AC3E}">
        <p14:creationId xmlns:p14="http://schemas.microsoft.com/office/powerpoint/2010/main" val="180543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2A58E4-3150-42BF-9BC7-C15C8A439E20}" type="datetimeFigureOut">
              <a:rPr lang="en-US" smtClean="0"/>
              <a:t>10/25/2013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37B9A4-3EA9-4B9C-97F0-E9C4F343A62C}" type="slidenum">
              <a:rPr lang="en-US" smtClean="0"/>
              <a:t>‹#›</a:t>
            </a:fld>
            <a:endParaRPr lang="en-US"/>
          </a:p>
        </p:txBody>
      </p:sp>
    </p:spTree>
    <p:extLst>
      <p:ext uri="{BB962C8B-B14F-4D97-AF65-F5344CB8AC3E}">
        <p14:creationId xmlns:p14="http://schemas.microsoft.com/office/powerpoint/2010/main" val="2510359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2A58E4-3150-42BF-9BC7-C15C8A439E20}" type="datetimeFigureOut">
              <a:rPr lang="en-US" smtClean="0"/>
              <a:t>10/25/2013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7B9A4-3EA9-4B9C-97F0-E9C4F343A62C}" type="slidenum">
              <a:rPr lang="en-US" smtClean="0"/>
              <a:t>‹#›</a:t>
            </a:fld>
            <a:endParaRPr lang="en-US"/>
          </a:p>
        </p:txBody>
      </p:sp>
    </p:spTree>
    <p:extLst>
      <p:ext uri="{BB962C8B-B14F-4D97-AF65-F5344CB8AC3E}">
        <p14:creationId xmlns:p14="http://schemas.microsoft.com/office/powerpoint/2010/main" val="2431116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2A58E4-3150-42BF-9BC7-C15C8A439E20}" type="datetimeFigureOut">
              <a:rPr lang="en-US" smtClean="0"/>
              <a:t>10/25/2013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7B9A4-3EA9-4B9C-97F0-E9C4F343A62C}" type="slidenum">
              <a:rPr lang="en-US" smtClean="0"/>
              <a:t>‹#›</a:t>
            </a:fld>
            <a:endParaRPr lang="en-US"/>
          </a:p>
        </p:txBody>
      </p:sp>
    </p:spTree>
    <p:extLst>
      <p:ext uri="{BB962C8B-B14F-4D97-AF65-F5344CB8AC3E}">
        <p14:creationId xmlns:p14="http://schemas.microsoft.com/office/powerpoint/2010/main" val="2916358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2A58E4-3150-42BF-9BC7-C15C8A439E20}" type="datetimeFigureOut">
              <a:rPr lang="en-US" smtClean="0"/>
              <a:t>10/25/2013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37B9A4-3EA9-4B9C-97F0-E9C4F343A62C}" type="slidenum">
              <a:rPr lang="en-US" smtClean="0"/>
              <a:t>‹#›</a:t>
            </a:fld>
            <a:endParaRPr lang="en-US"/>
          </a:p>
        </p:txBody>
      </p:sp>
    </p:spTree>
    <p:extLst>
      <p:ext uri="{BB962C8B-B14F-4D97-AF65-F5344CB8AC3E}">
        <p14:creationId xmlns:p14="http://schemas.microsoft.com/office/powerpoint/2010/main" val="30977283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p:txBody>
          <a:bodyPr>
            <a:normAutofit lnSpcReduction="10000"/>
          </a:bodyPr>
          <a:lstStyle/>
          <a:p>
            <a:r>
              <a:rPr lang="en-US" dirty="0" smtClean="0"/>
              <a:t>Basic Electronics &amp; Precautions</a:t>
            </a:r>
          </a:p>
          <a:p>
            <a:r>
              <a:rPr lang="en-US" dirty="0" smtClean="0"/>
              <a:t>Computer: Introduction , History, Type</a:t>
            </a:r>
          </a:p>
          <a:p>
            <a:r>
              <a:rPr lang="en-US" dirty="0" smtClean="0"/>
              <a:t>Generation comparison Overview</a:t>
            </a:r>
          </a:p>
          <a:p>
            <a:r>
              <a:rPr lang="en-US" dirty="0" smtClean="0"/>
              <a:t>Form Factor, Processor &amp; Types, Types of Boards.</a:t>
            </a:r>
          </a:p>
          <a:p>
            <a:r>
              <a:rPr lang="en-US" dirty="0" smtClean="0"/>
              <a:t>PC overview (Sockets, Slots, Ports)</a:t>
            </a:r>
          </a:p>
          <a:p>
            <a:r>
              <a:rPr lang="en-US" dirty="0" smtClean="0"/>
              <a:t>PC Parts (CPU, Memory &amp; Peripherals)</a:t>
            </a:r>
          </a:p>
          <a:p>
            <a:r>
              <a:rPr lang="en-US" dirty="0" smtClean="0"/>
              <a:t>SMPS</a:t>
            </a:r>
            <a:endParaRPr lang="en-US" dirty="0"/>
          </a:p>
        </p:txBody>
      </p:sp>
    </p:spTree>
    <p:extLst>
      <p:ext uri="{BB962C8B-B14F-4D97-AF65-F5344CB8AC3E}">
        <p14:creationId xmlns:p14="http://schemas.microsoft.com/office/powerpoint/2010/main" val="18011492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a:buFont typeface="Wingdings" pitchFamily="2" charset="2"/>
              <a:buChar char="Ø"/>
            </a:pPr>
            <a:r>
              <a:rPr lang="en-US" dirty="0" smtClean="0"/>
              <a:t>Computer systems are composed of </a:t>
            </a:r>
            <a:r>
              <a:rPr lang="en-US" i="1" dirty="0" smtClean="0"/>
              <a:t>hardware</a:t>
            </a:r>
            <a:r>
              <a:rPr lang="en-US" dirty="0" smtClean="0"/>
              <a:t>, </a:t>
            </a:r>
            <a:r>
              <a:rPr lang="en-US" i="1" dirty="0" smtClean="0"/>
              <a:t>software</a:t>
            </a:r>
            <a:r>
              <a:rPr lang="en-US" dirty="0" smtClean="0"/>
              <a:t>, and </a:t>
            </a:r>
            <a:r>
              <a:rPr lang="en-US" i="1" dirty="0" smtClean="0"/>
              <a:t>firmware</a:t>
            </a:r>
            <a:r>
              <a:rPr lang="en-US" dirty="0" smtClean="0"/>
              <a:t>.</a:t>
            </a:r>
          </a:p>
          <a:p>
            <a:r>
              <a:rPr lang="en-US" b="1" i="1" dirty="0" smtClean="0"/>
              <a:t>Hardware</a:t>
            </a:r>
            <a:r>
              <a:rPr lang="en-US" dirty="0" smtClean="0"/>
              <a:t> is something you can touch and feel; the physical computer itself is an example of hardware</a:t>
            </a:r>
          </a:p>
          <a:p>
            <a:r>
              <a:rPr lang="en-US" b="1" i="1" dirty="0" smtClean="0"/>
              <a:t>Software</a:t>
            </a:r>
            <a:r>
              <a:rPr lang="en-US" dirty="0" smtClean="0"/>
              <a:t> is the operating system and applications that make the hardware work; the software provides instructions for the hardware to carry out. Examples are: Windows XP, Microsoft Office, Adobe Acrobat Reader, and WordPerfect.</a:t>
            </a:r>
          </a:p>
          <a:p>
            <a:r>
              <a:rPr lang="en-US" dirty="0" smtClean="0"/>
              <a:t>The </a:t>
            </a:r>
            <a:r>
              <a:rPr lang="en-US" b="1" i="1" dirty="0" smtClean="0"/>
              <a:t>operating system</a:t>
            </a:r>
            <a:r>
              <a:rPr lang="en-US" dirty="0" smtClean="0"/>
              <a:t> is an important piece of software that coordinates the interaction between hardware and software applications, as well as the interaction between a user and the computer. Operating system examples include: DOS, Windows 98, NT Workstation, Windows 2000, Windows XP, and Unix.</a:t>
            </a:r>
            <a:endParaRPr lang="en-US" i="1" dirty="0" smtClean="0"/>
          </a:p>
          <a:p>
            <a:endParaRPr lang="en-US" dirty="0"/>
          </a:p>
        </p:txBody>
      </p:sp>
    </p:spTree>
    <p:extLst>
      <p:ext uri="{BB962C8B-B14F-4D97-AF65-F5344CB8AC3E}">
        <p14:creationId xmlns:p14="http://schemas.microsoft.com/office/powerpoint/2010/main" val="3017915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Needs Software to Work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Hardware</a:t>
            </a:r>
          </a:p>
          <a:p>
            <a:pPr lvl="1"/>
            <a:r>
              <a:rPr lang="en-US" dirty="0" smtClean="0"/>
              <a:t>Computer’s physical components</a:t>
            </a:r>
          </a:p>
          <a:p>
            <a:pPr lvl="2"/>
            <a:r>
              <a:rPr lang="en-US" dirty="0" smtClean="0"/>
              <a:t>Monitor, keyboard, memory, hard drive</a:t>
            </a:r>
          </a:p>
          <a:p>
            <a:r>
              <a:rPr lang="en-US" dirty="0" smtClean="0"/>
              <a:t>Software</a:t>
            </a:r>
          </a:p>
          <a:p>
            <a:pPr lvl="1"/>
            <a:r>
              <a:rPr lang="en-US" dirty="0" smtClean="0"/>
              <a:t>Instruction set</a:t>
            </a:r>
          </a:p>
          <a:p>
            <a:pPr lvl="2"/>
            <a:r>
              <a:rPr lang="en-US" dirty="0" smtClean="0"/>
              <a:t>Directs hardware to accomplish a task</a:t>
            </a:r>
          </a:p>
          <a:p>
            <a:pPr lvl="1"/>
            <a:r>
              <a:rPr lang="en-US" dirty="0" smtClean="0"/>
              <a:t>Uses hardware for four basic functions</a:t>
            </a:r>
          </a:p>
          <a:p>
            <a:pPr lvl="2"/>
            <a:r>
              <a:rPr lang="en-US" dirty="0" smtClean="0"/>
              <a:t>Input, processing, storage, output</a:t>
            </a:r>
          </a:p>
          <a:p>
            <a:r>
              <a:rPr lang="en-US" dirty="0" smtClean="0"/>
              <a:t>Hardware components</a:t>
            </a:r>
          </a:p>
          <a:p>
            <a:pPr lvl="1"/>
            <a:r>
              <a:rPr lang="en-US" dirty="0" smtClean="0"/>
              <a:t>Require an electrical system</a:t>
            </a:r>
          </a:p>
          <a:p>
            <a:endParaRPr lang="en-US" dirty="0"/>
          </a:p>
        </p:txBody>
      </p:sp>
    </p:spTree>
    <p:extLst>
      <p:ext uri="{BB962C8B-B14F-4D97-AF65-F5344CB8AC3E}">
        <p14:creationId xmlns:p14="http://schemas.microsoft.com/office/powerpoint/2010/main" val="3870678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381000" indent="-381000">
              <a:lnSpc>
                <a:spcPct val="120000"/>
              </a:lnSpc>
            </a:pPr>
            <a:r>
              <a:rPr lang="en-US" sz="1800" dirty="0" smtClean="0"/>
              <a:t>A</a:t>
            </a:r>
            <a:r>
              <a:rPr lang="en-US" sz="1800" b="1" i="1" dirty="0" smtClean="0"/>
              <a:t> device driver </a:t>
            </a:r>
            <a:r>
              <a:rPr lang="en-US" sz="1800" dirty="0" smtClean="0"/>
              <a:t>is a special  piece of software designed to enable a hardware component. The device driver allows the operating system to see, control, and use the hardware component. Its both hardware and operating system specific and is required by each piece of installed hardware for the operating system being used.</a:t>
            </a:r>
          </a:p>
          <a:p>
            <a:pPr marL="381000" indent="-381000">
              <a:lnSpc>
                <a:spcPct val="120000"/>
              </a:lnSpc>
            </a:pPr>
            <a:r>
              <a:rPr lang="en-US" sz="1800" b="1" i="1" dirty="0" smtClean="0"/>
              <a:t>Firmware</a:t>
            </a:r>
            <a:r>
              <a:rPr lang="en-US" sz="1800" dirty="0" smtClean="0"/>
              <a:t> combines hardware and software into important chips inside the microcomputer that can be touched and felt like hardware, but have software written into them. An example is the </a:t>
            </a:r>
            <a:r>
              <a:rPr lang="en-US" sz="1800" b="1" i="1" dirty="0" smtClean="0"/>
              <a:t>ROM</a:t>
            </a:r>
            <a:r>
              <a:rPr lang="en-US" sz="1800" dirty="0" smtClean="0"/>
              <a:t> </a:t>
            </a:r>
            <a:r>
              <a:rPr lang="en-US" sz="1800" b="1" i="1" dirty="0" smtClean="0"/>
              <a:t>(Read Only Memory)</a:t>
            </a:r>
            <a:r>
              <a:rPr lang="en-US" sz="1800" dirty="0" smtClean="0"/>
              <a:t> chip. These are electronic chips that have software in them all the time.</a:t>
            </a:r>
          </a:p>
          <a:p>
            <a:pPr marL="381000" indent="-381000">
              <a:lnSpc>
                <a:spcPct val="120000"/>
              </a:lnSpc>
            </a:pPr>
            <a:r>
              <a:rPr lang="en-US" sz="1800" dirty="0" smtClean="0"/>
              <a:t>A </a:t>
            </a:r>
            <a:r>
              <a:rPr lang="en-US" sz="1800" b="1" i="1" dirty="0" smtClean="0"/>
              <a:t>microcomputer</a:t>
            </a:r>
            <a:r>
              <a:rPr lang="en-US" sz="1800" dirty="0" smtClean="0"/>
              <a:t>, also called a computer or PC, is a unit that performs tasks using software and comes in three basic models:</a:t>
            </a:r>
          </a:p>
          <a:p>
            <a:pPr marL="788988" lvl="1" indent="-381000">
              <a:lnSpc>
                <a:spcPct val="120000"/>
              </a:lnSpc>
              <a:buFontTx/>
              <a:buAutoNum type="arabicPeriod"/>
            </a:pPr>
            <a:r>
              <a:rPr lang="en-US" sz="1800" dirty="0" smtClean="0"/>
              <a:t>A </a:t>
            </a:r>
            <a:r>
              <a:rPr lang="en-US" sz="1800" b="1" i="1" dirty="0" smtClean="0"/>
              <a:t>desktop</a:t>
            </a:r>
            <a:r>
              <a:rPr lang="en-US" sz="1800" dirty="0" smtClean="0"/>
              <a:t> model that normally sits horizontally on top of a desk.</a:t>
            </a:r>
          </a:p>
          <a:p>
            <a:pPr marL="788988" lvl="1" indent="-381000">
              <a:lnSpc>
                <a:spcPct val="120000"/>
              </a:lnSpc>
              <a:buFontTx/>
              <a:buAutoNum type="arabicPeriod"/>
            </a:pPr>
            <a:r>
              <a:rPr lang="en-US" sz="1800" dirty="0" smtClean="0"/>
              <a:t>A </a:t>
            </a:r>
            <a:r>
              <a:rPr lang="en-US" sz="1800" b="1" i="1" dirty="0" smtClean="0"/>
              <a:t>tower</a:t>
            </a:r>
            <a:r>
              <a:rPr lang="en-US" sz="1800" dirty="0" smtClean="0"/>
              <a:t> model that sits vertically under a desk.</a:t>
            </a:r>
          </a:p>
          <a:p>
            <a:pPr marL="788988" lvl="1" indent="-381000">
              <a:lnSpc>
                <a:spcPct val="120000"/>
              </a:lnSpc>
              <a:buFontTx/>
              <a:buAutoNum type="arabicPeriod"/>
            </a:pPr>
            <a:r>
              <a:rPr lang="en-US" sz="1800" dirty="0" smtClean="0"/>
              <a:t>A </a:t>
            </a:r>
            <a:r>
              <a:rPr lang="en-US" sz="1800" b="1" i="1" dirty="0" smtClean="0"/>
              <a:t>laptop</a:t>
            </a:r>
            <a:r>
              <a:rPr lang="en-US" sz="1800" dirty="0" smtClean="0"/>
              <a:t> model, which is portable.</a:t>
            </a:r>
          </a:p>
          <a:p>
            <a:endParaRPr lang="en-US" dirty="0"/>
          </a:p>
        </p:txBody>
      </p:sp>
    </p:spTree>
    <p:extLst>
      <p:ext uri="{BB962C8B-B14F-4D97-AF65-F5344CB8AC3E}">
        <p14:creationId xmlns:p14="http://schemas.microsoft.com/office/powerpoint/2010/main" val="4142875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smtClean="0"/>
              <a:t>A fourth type is a handheld computer called a </a:t>
            </a:r>
            <a:r>
              <a:rPr lang="en-US" b="1" i="1" dirty="0" smtClean="0"/>
              <a:t>PDA (Personal Digital Assistant),</a:t>
            </a:r>
            <a:r>
              <a:rPr lang="en-US" dirty="0" smtClean="0"/>
              <a:t> these computers are like electronic organizers for managing schedules, contacts, phone numbers, taking notes, exchanging e-mail, etc., and are becoming very popular. </a:t>
            </a:r>
          </a:p>
          <a:p>
            <a:r>
              <a:rPr lang="en-US" dirty="0" smtClean="0"/>
              <a:t>The microcomputer consists of:</a:t>
            </a:r>
          </a:p>
          <a:p>
            <a:pPr lvl="1"/>
            <a:r>
              <a:rPr lang="en-US" dirty="0" smtClean="0"/>
              <a:t>A case (chassis).</a:t>
            </a:r>
          </a:p>
          <a:p>
            <a:pPr lvl="1"/>
            <a:r>
              <a:rPr lang="en-US" dirty="0" smtClean="0"/>
              <a:t>A </a:t>
            </a:r>
            <a:r>
              <a:rPr lang="en-US" b="1" i="1" dirty="0" smtClean="0"/>
              <a:t>keyboard</a:t>
            </a:r>
            <a:r>
              <a:rPr lang="en-US" b="1" dirty="0" smtClean="0"/>
              <a:t> </a:t>
            </a:r>
            <a:r>
              <a:rPr lang="en-US" dirty="0" smtClean="0"/>
              <a:t>that allows users to communicate with the computer.</a:t>
            </a:r>
          </a:p>
          <a:p>
            <a:pPr lvl="1"/>
            <a:r>
              <a:rPr lang="en-US" dirty="0" smtClean="0"/>
              <a:t>A </a:t>
            </a:r>
            <a:r>
              <a:rPr lang="en-US" b="1" i="1" dirty="0" smtClean="0"/>
              <a:t>monitor</a:t>
            </a:r>
            <a:r>
              <a:rPr lang="en-US" dirty="0" smtClean="0"/>
              <a:t> that displays information.</a:t>
            </a:r>
          </a:p>
          <a:p>
            <a:pPr lvl="1"/>
            <a:r>
              <a:rPr lang="en-US" dirty="0" smtClean="0"/>
              <a:t>A </a:t>
            </a:r>
            <a:r>
              <a:rPr lang="en-US" b="1" i="1" dirty="0" smtClean="0"/>
              <a:t>mouse</a:t>
            </a:r>
            <a:r>
              <a:rPr lang="en-US" dirty="0" smtClean="0"/>
              <a:t> that allows data input or is used to select menus or options.</a:t>
            </a:r>
          </a:p>
          <a:p>
            <a:pPr lvl="1">
              <a:buFontTx/>
              <a:buNone/>
            </a:pPr>
            <a:endParaRPr lang="en-US" dirty="0" smtClean="0"/>
          </a:p>
          <a:p>
            <a:endParaRPr lang="en-US" dirty="0"/>
          </a:p>
        </p:txBody>
      </p:sp>
    </p:spTree>
    <p:extLst>
      <p:ext uri="{BB962C8B-B14F-4D97-AF65-F5344CB8AC3E}">
        <p14:creationId xmlns:p14="http://schemas.microsoft.com/office/powerpoint/2010/main" val="411866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smtClean="0"/>
              <a:t>The two types of keyboard are </a:t>
            </a:r>
            <a:r>
              <a:rPr lang="en-US" i="1" dirty="0" smtClean="0"/>
              <a:t>mechanical</a:t>
            </a:r>
            <a:r>
              <a:rPr lang="en-US" dirty="0" smtClean="0"/>
              <a:t> and </a:t>
            </a:r>
            <a:r>
              <a:rPr lang="en-US" i="1" dirty="0" smtClean="0"/>
              <a:t>capacitive</a:t>
            </a:r>
            <a:r>
              <a:rPr lang="en-US" dirty="0" smtClean="0"/>
              <a:t>.</a:t>
            </a:r>
          </a:p>
          <a:p>
            <a:r>
              <a:rPr lang="en-US" dirty="0" smtClean="0"/>
              <a:t>The </a:t>
            </a:r>
            <a:r>
              <a:rPr lang="en-US" b="1" i="1" dirty="0" smtClean="0"/>
              <a:t>mechanical keyboard</a:t>
            </a:r>
            <a:r>
              <a:rPr lang="en-US" dirty="0" smtClean="0"/>
              <a:t> is:</a:t>
            </a:r>
          </a:p>
          <a:p>
            <a:pPr lvl="1"/>
            <a:r>
              <a:rPr lang="en-US" dirty="0" smtClean="0"/>
              <a:t>The cheapest and most common.</a:t>
            </a:r>
          </a:p>
          <a:p>
            <a:pPr lvl="1"/>
            <a:r>
              <a:rPr lang="en-US" dirty="0" smtClean="0"/>
              <a:t>Has mechanical switches that close when a key is depressed.</a:t>
            </a:r>
            <a:endParaRPr lang="en-US" b="1" dirty="0" smtClean="0"/>
          </a:p>
          <a:p>
            <a:r>
              <a:rPr lang="en-US" dirty="0" smtClean="0"/>
              <a:t>The </a:t>
            </a:r>
            <a:r>
              <a:rPr lang="en-US" b="1" i="1" dirty="0" smtClean="0"/>
              <a:t>capacitive keyboard</a:t>
            </a:r>
            <a:r>
              <a:rPr lang="en-US" dirty="0" smtClean="0"/>
              <a:t> is:</a:t>
            </a:r>
          </a:p>
          <a:p>
            <a:pPr lvl="1"/>
            <a:r>
              <a:rPr lang="en-US" dirty="0" smtClean="0"/>
              <a:t>More expensive, but also more reliable.</a:t>
            </a:r>
          </a:p>
          <a:p>
            <a:pPr lvl="1"/>
            <a:r>
              <a:rPr lang="en-US" dirty="0" smtClean="0"/>
              <a:t>Uses a change in capacitance to detect when a key is being depressed.</a:t>
            </a:r>
          </a:p>
          <a:p>
            <a:pPr lvl="1"/>
            <a:r>
              <a:rPr lang="en-US" dirty="0" smtClean="0"/>
              <a:t>Usually the quieter of the two keyboards.</a:t>
            </a:r>
          </a:p>
          <a:p>
            <a:endParaRPr lang="en-US" dirty="0"/>
          </a:p>
        </p:txBody>
      </p:sp>
    </p:spTree>
    <p:extLst>
      <p:ext uri="{BB962C8B-B14F-4D97-AF65-F5344CB8AC3E}">
        <p14:creationId xmlns:p14="http://schemas.microsoft.com/office/powerpoint/2010/main" val="32076452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Electrical System</a:t>
            </a:r>
            <a:endParaRPr lang="en-US" dirty="0"/>
          </a:p>
        </p:txBody>
      </p:sp>
      <p:sp>
        <p:nvSpPr>
          <p:cNvPr id="3" name="Content Placeholder 2"/>
          <p:cNvSpPr>
            <a:spLocks noGrp="1"/>
          </p:cNvSpPr>
          <p:nvPr>
            <p:ph idx="1"/>
          </p:nvPr>
        </p:nvSpPr>
        <p:spPr/>
        <p:txBody>
          <a:bodyPr>
            <a:normAutofit fontScale="92500"/>
          </a:bodyPr>
          <a:lstStyle/>
          <a:p>
            <a:r>
              <a:rPr lang="en-US" dirty="0" smtClean="0"/>
              <a:t>Power supply</a:t>
            </a:r>
          </a:p>
          <a:p>
            <a:pPr lvl="1"/>
            <a:r>
              <a:rPr lang="en-US" dirty="0" smtClean="0"/>
              <a:t>Most important electrical component</a:t>
            </a:r>
          </a:p>
          <a:p>
            <a:pPr lvl="1"/>
            <a:r>
              <a:rPr lang="en-US" dirty="0" smtClean="0"/>
              <a:t>Converts AC voltage external source to DC voltage </a:t>
            </a:r>
          </a:p>
          <a:p>
            <a:pPr lvl="1"/>
            <a:r>
              <a:rPr lang="en-US" dirty="0" smtClean="0"/>
              <a:t>Reduces voltage from 110-120 volts to 12 volts or less</a:t>
            </a:r>
          </a:p>
          <a:p>
            <a:pPr lvl="1"/>
            <a:r>
              <a:rPr lang="en-US" dirty="0" smtClean="0"/>
              <a:t>Runs a fan to cool the inside of the computer case</a:t>
            </a:r>
          </a:p>
          <a:p>
            <a:r>
              <a:rPr lang="en-US" dirty="0" smtClean="0"/>
              <a:t>Temperatures &gt; 185</a:t>
            </a:r>
            <a:r>
              <a:rPr lang="en-US" dirty="0" smtClean="0">
                <a:cs typeface="Arial" charset="0"/>
                <a:sym typeface="WP MathA" pitchFamily="2" charset="2"/>
              </a:rPr>
              <a:t>°</a:t>
            </a:r>
            <a:r>
              <a:rPr lang="en-US" dirty="0" smtClean="0"/>
              <a:t> F can cause component failure</a:t>
            </a:r>
          </a:p>
          <a:p>
            <a:r>
              <a:rPr lang="en-US" dirty="0" smtClean="0"/>
              <a:t>Motherboard has 1 or 2 connections to power supply</a:t>
            </a:r>
          </a:p>
          <a:p>
            <a:endParaRPr lang="en-US" dirty="0"/>
          </a:p>
        </p:txBody>
      </p:sp>
    </p:spTree>
    <p:extLst>
      <p:ext uri="{BB962C8B-B14F-4D97-AF65-F5344CB8AC3E}">
        <p14:creationId xmlns:p14="http://schemas.microsoft.com/office/powerpoint/2010/main" val="8637472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a:lnSpc>
                <a:spcPct val="120000"/>
              </a:lnSpc>
            </a:pPr>
            <a:r>
              <a:rPr lang="en-US" dirty="0" smtClean="0"/>
              <a:t>Internal components of the computer include:</a:t>
            </a:r>
          </a:p>
          <a:p>
            <a:pPr lvl="1">
              <a:lnSpc>
                <a:spcPct val="120000"/>
              </a:lnSpc>
            </a:pPr>
            <a:r>
              <a:rPr lang="en-US" b="1" dirty="0" smtClean="0"/>
              <a:t>power supply </a:t>
            </a:r>
            <a:r>
              <a:rPr lang="en-US" dirty="0" smtClean="0"/>
              <a:t>- Converts AC voltage from the wall outlet to DC voltage the computer can use, supplies DC voltages for internal computer components and has a fan to keep the computer cool.</a:t>
            </a:r>
          </a:p>
          <a:p>
            <a:pPr lvl="1">
              <a:lnSpc>
                <a:spcPct val="120000"/>
              </a:lnSpc>
            </a:pPr>
            <a:r>
              <a:rPr lang="en-US" b="1" dirty="0" smtClean="0"/>
              <a:t>floppy drive </a:t>
            </a:r>
            <a:r>
              <a:rPr lang="en-US" dirty="0" smtClean="0"/>
              <a:t>- Common storage device that allows data storage to </a:t>
            </a:r>
            <a:r>
              <a:rPr lang="en-US" b="1" dirty="0" smtClean="0"/>
              <a:t>floppy disks</a:t>
            </a:r>
            <a:r>
              <a:rPr lang="en-US" dirty="0" smtClean="0"/>
              <a:t> (storage media) which can be used in other computers.</a:t>
            </a:r>
          </a:p>
          <a:p>
            <a:pPr lvl="1">
              <a:lnSpc>
                <a:spcPct val="120000"/>
              </a:lnSpc>
            </a:pPr>
            <a:r>
              <a:rPr lang="en-US" b="1" dirty="0" smtClean="0"/>
              <a:t>hard drive </a:t>
            </a:r>
            <a:r>
              <a:rPr lang="en-US" dirty="0" smtClean="0"/>
              <a:t>-</a:t>
            </a:r>
            <a:r>
              <a:rPr lang="en-US" b="1" dirty="0" smtClean="0"/>
              <a:t> </a:t>
            </a:r>
            <a:r>
              <a:rPr lang="en-US" dirty="0" smtClean="0"/>
              <a:t>Or hard disk, is a</a:t>
            </a:r>
            <a:r>
              <a:rPr lang="en-US" b="1" dirty="0" smtClean="0"/>
              <a:t> </a:t>
            </a:r>
            <a:r>
              <a:rPr lang="en-US" dirty="0" smtClean="0"/>
              <a:t>common storage device for maintaining files inside the computer, usually mounted below or beside the floppy drive.</a:t>
            </a:r>
            <a:endParaRPr lang="en-US" b="1" dirty="0" smtClean="0"/>
          </a:p>
          <a:p>
            <a:pPr lvl="1">
              <a:lnSpc>
                <a:spcPct val="120000"/>
              </a:lnSpc>
            </a:pPr>
            <a:r>
              <a:rPr lang="en-US" b="1" dirty="0" smtClean="0"/>
              <a:t>CD drive </a:t>
            </a:r>
            <a:r>
              <a:rPr lang="en-US" dirty="0" smtClean="0"/>
              <a:t>-</a:t>
            </a:r>
            <a:r>
              <a:rPr lang="en-US" b="1" dirty="0" smtClean="0"/>
              <a:t> </a:t>
            </a:r>
            <a:r>
              <a:rPr lang="en-US" dirty="0" smtClean="0"/>
              <a:t>Holds disks (CDs) that have data, music, or software applications.</a:t>
            </a:r>
          </a:p>
          <a:p>
            <a:pPr lvl="1">
              <a:lnSpc>
                <a:spcPct val="120000"/>
              </a:lnSpc>
            </a:pPr>
            <a:r>
              <a:rPr lang="en-US" b="1" dirty="0" smtClean="0"/>
              <a:t>DVD (Digital Versatile Disk) drive </a:t>
            </a:r>
            <a:r>
              <a:rPr lang="en-US" dirty="0" smtClean="0"/>
              <a:t>- Popular alternative to a CD drive that supports CDs as well as music and video DVDs.</a:t>
            </a:r>
          </a:p>
          <a:p>
            <a:endParaRPr lang="en-US" dirty="0"/>
          </a:p>
        </p:txBody>
      </p:sp>
    </p:spTree>
    <p:extLst>
      <p:ext uri="{BB962C8B-B14F-4D97-AF65-F5344CB8AC3E}">
        <p14:creationId xmlns:p14="http://schemas.microsoft.com/office/powerpoint/2010/main" val="31736314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smtClean="0"/>
              <a:t>More internal components of the computer are:</a:t>
            </a:r>
          </a:p>
          <a:p>
            <a:pPr lvl="1"/>
            <a:r>
              <a:rPr lang="en-US" b="1" dirty="0" smtClean="0"/>
              <a:t>Motherboard </a:t>
            </a:r>
            <a:r>
              <a:rPr lang="en-US" dirty="0" smtClean="0"/>
              <a:t>- The main circuit board that contains most of the electronics and is the largest electronic circuit board in the computer, all computer components connect to, or communicate through, the motherboard.</a:t>
            </a:r>
            <a:endParaRPr lang="en-US" b="1" dirty="0" smtClean="0"/>
          </a:p>
          <a:p>
            <a:pPr lvl="1"/>
            <a:r>
              <a:rPr lang="en-US" b="1" dirty="0" smtClean="0"/>
              <a:t>Adapters</a:t>
            </a:r>
            <a:r>
              <a:rPr lang="en-US" dirty="0" smtClean="0"/>
              <a:t> - Smaller electronic circuit cards that normally plug into an </a:t>
            </a:r>
            <a:r>
              <a:rPr lang="en-US" i="1" dirty="0" smtClean="0"/>
              <a:t>expansion slot </a:t>
            </a:r>
            <a:r>
              <a:rPr lang="en-US" dirty="0" smtClean="0"/>
              <a:t>on the motherboard allowing other devices to interface with the motherboard, they also may control some devices.</a:t>
            </a:r>
            <a:endParaRPr lang="en-US" b="1" dirty="0" smtClean="0"/>
          </a:p>
          <a:p>
            <a:pPr lvl="1"/>
            <a:r>
              <a:rPr lang="en-US" b="1" dirty="0" smtClean="0"/>
              <a:t>Expansion slot </a:t>
            </a:r>
            <a:r>
              <a:rPr lang="en-US" dirty="0" smtClean="0"/>
              <a:t>- A special connector on the motherboard that allows an adapter to plug in and connect to the motherboard.</a:t>
            </a:r>
            <a:endParaRPr lang="en-US" b="1" dirty="0" smtClean="0"/>
          </a:p>
          <a:p>
            <a:pPr lvl="1"/>
            <a:r>
              <a:rPr lang="en-US" b="1" dirty="0" smtClean="0"/>
              <a:t>Riser board</a:t>
            </a:r>
            <a:r>
              <a:rPr lang="en-US" dirty="0" smtClean="0"/>
              <a:t> - A small board with expansion slots that plugs into the motherboard and allows adapters to connect at a different angle.</a:t>
            </a:r>
            <a:endParaRPr lang="en-US" b="1" dirty="0" smtClean="0"/>
          </a:p>
          <a:p>
            <a:endParaRPr lang="en-US" dirty="0"/>
          </a:p>
        </p:txBody>
      </p:sp>
    </p:spTree>
    <p:extLst>
      <p:ext uri="{BB962C8B-B14F-4D97-AF65-F5344CB8AC3E}">
        <p14:creationId xmlns:p14="http://schemas.microsoft.com/office/powerpoint/2010/main" val="40725682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b="1" dirty="0" smtClean="0"/>
              <a:t>Internal components of the computer also include:</a:t>
            </a:r>
          </a:p>
          <a:p>
            <a:pPr lvl="1"/>
            <a:r>
              <a:rPr lang="en-US" b="1" dirty="0" smtClean="0"/>
              <a:t>Memory </a:t>
            </a:r>
            <a:r>
              <a:rPr lang="en-US" dirty="0" smtClean="0"/>
              <a:t>-</a:t>
            </a:r>
            <a:r>
              <a:rPr lang="en-US" b="1" dirty="0" smtClean="0"/>
              <a:t> </a:t>
            </a:r>
            <a:r>
              <a:rPr lang="en-US" dirty="0" smtClean="0"/>
              <a:t>This important component holds applications, part of the operating system, and user documents or images; types are:</a:t>
            </a:r>
            <a:endParaRPr lang="en-US" b="1" dirty="0" smtClean="0"/>
          </a:p>
          <a:p>
            <a:pPr lvl="2"/>
            <a:r>
              <a:rPr lang="en-US" b="1" dirty="0" smtClean="0"/>
              <a:t>RAM (Random Access Memory)- </a:t>
            </a:r>
            <a:r>
              <a:rPr lang="en-US" dirty="0" smtClean="0"/>
              <a:t>volatile memory (loses data inside the chips when power is shut off) that holds applications and user data while the computer is operating.</a:t>
            </a:r>
          </a:p>
          <a:p>
            <a:pPr lvl="2"/>
            <a:r>
              <a:rPr lang="en-US" b="1" dirty="0" smtClean="0"/>
              <a:t>ROM (Read-Only Memory)-</a:t>
            </a:r>
            <a:r>
              <a:rPr lang="en-US" dirty="0" smtClean="0"/>
              <a:t> non-volatile memory (retains data when power is shut off).</a:t>
            </a:r>
            <a:endParaRPr lang="en-US" b="1" dirty="0" smtClean="0"/>
          </a:p>
          <a:p>
            <a:pPr lvl="2"/>
            <a:r>
              <a:rPr lang="en-US" b="1" dirty="0" smtClean="0"/>
              <a:t>ROM BIOS-</a:t>
            </a:r>
            <a:r>
              <a:rPr lang="en-US" dirty="0" smtClean="0"/>
              <a:t> an important chip on the motherboard that holds the start-up software for the computer to operate, and software instructions for communication of the input/output devices and important hardware parameters.</a:t>
            </a:r>
            <a:endParaRPr lang="en-US" b="1" dirty="0" smtClean="0"/>
          </a:p>
          <a:p>
            <a:endParaRPr lang="en-US" dirty="0"/>
          </a:p>
        </p:txBody>
      </p:sp>
    </p:spTree>
    <p:extLst>
      <p:ext uri="{BB962C8B-B14F-4D97-AF65-F5344CB8AC3E}">
        <p14:creationId xmlns:p14="http://schemas.microsoft.com/office/powerpoint/2010/main" val="30237904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smtClean="0"/>
              <a:t>RAM and ROM chips come in four different styles:</a:t>
            </a:r>
          </a:p>
          <a:p>
            <a:pPr lvl="1"/>
            <a:r>
              <a:rPr lang="en-US" dirty="0" smtClean="0"/>
              <a:t>DIP (Dual In-line Package).</a:t>
            </a:r>
          </a:p>
          <a:p>
            <a:pPr lvl="1"/>
            <a:r>
              <a:rPr lang="en-US" dirty="0" smtClean="0"/>
              <a:t>DIMM (Dual In-line Memory Module).</a:t>
            </a:r>
          </a:p>
          <a:p>
            <a:pPr lvl="1"/>
            <a:r>
              <a:rPr lang="en-US" dirty="0" smtClean="0"/>
              <a:t>RIMM (a memory module developed by Rambus).</a:t>
            </a:r>
          </a:p>
          <a:p>
            <a:r>
              <a:rPr lang="en-US" b="1" dirty="0" smtClean="0"/>
              <a:t>POST (Power On Self Test)</a:t>
            </a:r>
            <a:r>
              <a:rPr lang="en-US" dirty="0" smtClean="0"/>
              <a:t> – Is part of the software contained in the motherboard BIOS that performs a basic test of the individual hardware components such as the motherboard, RAM memory chips, keyboard, floppy drive, and the hard drive when the computer is turned on with the power switch.</a:t>
            </a:r>
          </a:p>
          <a:p>
            <a:endParaRPr lang="en-US" dirty="0"/>
          </a:p>
        </p:txBody>
      </p:sp>
    </p:spTree>
    <p:extLst>
      <p:ext uri="{BB962C8B-B14F-4D97-AF65-F5344CB8AC3E}">
        <p14:creationId xmlns:p14="http://schemas.microsoft.com/office/powerpoint/2010/main" val="2943246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CPU : Speed rating &amp; Over clocking, Buses &amp; Types, </a:t>
            </a:r>
          </a:p>
          <a:p>
            <a:r>
              <a:rPr lang="en-US" dirty="0" smtClean="0"/>
              <a:t>Chipset, BIOS &amp; CMOS</a:t>
            </a:r>
          </a:p>
          <a:p>
            <a:r>
              <a:rPr lang="en-US" dirty="0" smtClean="0"/>
              <a:t>Memory : Primary &amp; Secondary</a:t>
            </a:r>
          </a:p>
          <a:p>
            <a:r>
              <a:rPr lang="en-US" dirty="0" smtClean="0"/>
              <a:t>Primary Memory modules &amp; Specification (RAM,ROM)</a:t>
            </a:r>
          </a:p>
          <a:p>
            <a:r>
              <a:rPr lang="en-US" dirty="0" smtClean="0"/>
              <a:t>Secondary Memory Storage (HDD, FDD)</a:t>
            </a:r>
          </a:p>
          <a:p>
            <a:r>
              <a:rPr lang="en-US" dirty="0" smtClean="0"/>
              <a:t>Peripherals Components &amp; functions</a:t>
            </a:r>
          </a:p>
          <a:p>
            <a:r>
              <a:rPr lang="en-US" dirty="0" smtClean="0"/>
              <a:t>Printer (Dot matrix, inkjet, laser)</a:t>
            </a:r>
          </a:p>
          <a:p>
            <a:endParaRPr lang="en-US" dirty="0"/>
          </a:p>
        </p:txBody>
      </p:sp>
    </p:spTree>
    <p:extLst>
      <p:ext uri="{BB962C8B-B14F-4D97-AF65-F5344CB8AC3E}">
        <p14:creationId xmlns:p14="http://schemas.microsoft.com/office/powerpoint/2010/main" val="7876659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smtClean="0"/>
              <a:t>Turning the computer on with the power switch for a computer that is not running is known as a </a:t>
            </a:r>
            <a:r>
              <a:rPr lang="en-US" b="1" i="1" dirty="0" smtClean="0"/>
              <a:t>cold boot; </a:t>
            </a:r>
            <a:r>
              <a:rPr lang="en-US" dirty="0" smtClean="0"/>
              <a:t>a user can use this technique when running POST is required to help diagnose a problem.</a:t>
            </a:r>
          </a:p>
          <a:p>
            <a:r>
              <a:rPr lang="en-US" dirty="0" smtClean="0"/>
              <a:t>A </a:t>
            </a:r>
            <a:r>
              <a:rPr lang="en-US" b="1" i="1" dirty="0" smtClean="0"/>
              <a:t>warm boot</a:t>
            </a:r>
            <a:r>
              <a:rPr lang="en-US" dirty="0" smtClean="0"/>
              <a:t> is performed when a computer that is already on is restarted without using the power switch. This can be accomplished by pressing the </a:t>
            </a:r>
            <a:r>
              <a:rPr lang="en-US" b="1" dirty="0" smtClean="0"/>
              <a:t>CTRL, ALT, </a:t>
            </a:r>
            <a:r>
              <a:rPr lang="en-US" dirty="0" smtClean="0"/>
              <a:t>and</a:t>
            </a:r>
            <a:r>
              <a:rPr lang="en-US" b="1" dirty="0" smtClean="0"/>
              <a:t> DEL</a:t>
            </a:r>
            <a:r>
              <a:rPr lang="en-US" dirty="0" smtClean="0"/>
              <a:t> keys at the same time, or pressing the computer’s reset switch. This can be helpful when a technician has made changes to the files that execute when the computer powers on and needs these changes to take effect, it does </a:t>
            </a:r>
            <a:r>
              <a:rPr lang="en-US" b="1" dirty="0" smtClean="0"/>
              <a:t>not</a:t>
            </a:r>
            <a:r>
              <a:rPr lang="en-US" dirty="0" smtClean="0"/>
              <a:t> run POST.</a:t>
            </a:r>
          </a:p>
          <a:p>
            <a:r>
              <a:rPr lang="en-US" dirty="0" smtClean="0"/>
              <a:t>Other devices such as Zip drives, sound cards, and tape backup units can also be installed in a computer, but the most basic components are the monitor, keyboard, mouse, power supply, floppy drive, hard drive, CD drive, motherboard, and adapters.</a:t>
            </a:r>
          </a:p>
        </p:txBody>
      </p:sp>
    </p:spTree>
    <p:extLst>
      <p:ext uri="{BB962C8B-B14F-4D97-AF65-F5344CB8AC3E}">
        <p14:creationId xmlns:p14="http://schemas.microsoft.com/office/powerpoint/2010/main" val="15431859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pPr>
              <a:lnSpc>
                <a:spcPct val="120000"/>
              </a:lnSpc>
            </a:pPr>
            <a:r>
              <a:rPr lang="en-US" b="1" dirty="0" smtClean="0"/>
              <a:t>Port </a:t>
            </a:r>
            <a:r>
              <a:rPr lang="en-US" dirty="0" smtClean="0"/>
              <a:t>– Is a connector on the motherboard or on a separate adapter that allows a device to connect to a computer; these may include keyboard, mouse, serial, parallel, network, sound, or video ports.</a:t>
            </a:r>
            <a:endParaRPr lang="en-US" b="1" dirty="0" smtClean="0"/>
          </a:p>
          <a:p>
            <a:pPr>
              <a:lnSpc>
                <a:spcPct val="120000"/>
              </a:lnSpc>
            </a:pPr>
            <a:r>
              <a:rPr lang="en-US" b="1" dirty="0" smtClean="0"/>
              <a:t>Integrated motherboards </a:t>
            </a:r>
            <a:r>
              <a:rPr lang="en-US" dirty="0" smtClean="0"/>
              <a:t>–</a:t>
            </a:r>
            <a:r>
              <a:rPr lang="en-US" b="1" dirty="0" smtClean="0"/>
              <a:t> </a:t>
            </a:r>
            <a:r>
              <a:rPr lang="en-US" dirty="0" smtClean="0"/>
              <a:t>Motherboards with ports built into them.</a:t>
            </a:r>
            <a:endParaRPr lang="en-US" b="1" dirty="0" smtClean="0"/>
          </a:p>
          <a:p>
            <a:pPr>
              <a:lnSpc>
                <a:spcPct val="120000"/>
              </a:lnSpc>
            </a:pPr>
            <a:r>
              <a:rPr lang="en-US" b="1" dirty="0" smtClean="0"/>
              <a:t>Male ports </a:t>
            </a:r>
            <a:r>
              <a:rPr lang="en-US" dirty="0" smtClean="0"/>
              <a:t>– Have pins that protrude out from the connector and require a cable with a female connector.</a:t>
            </a:r>
            <a:endParaRPr lang="en-US" b="1" dirty="0" smtClean="0"/>
          </a:p>
          <a:p>
            <a:pPr>
              <a:lnSpc>
                <a:spcPct val="120000"/>
              </a:lnSpc>
            </a:pPr>
            <a:r>
              <a:rPr lang="en-US" b="1" dirty="0" smtClean="0"/>
              <a:t>Female ports </a:t>
            </a:r>
            <a:r>
              <a:rPr lang="en-US" dirty="0" smtClean="0"/>
              <a:t>–</a:t>
            </a:r>
            <a:r>
              <a:rPr lang="en-US" b="1" dirty="0" smtClean="0"/>
              <a:t> </a:t>
            </a:r>
            <a:r>
              <a:rPr lang="en-US" dirty="0" smtClean="0"/>
              <a:t>Have holes in the connector to accept the male cable’s pins.</a:t>
            </a:r>
            <a:endParaRPr lang="en-US" b="1" dirty="0" smtClean="0"/>
          </a:p>
          <a:p>
            <a:pPr>
              <a:lnSpc>
                <a:spcPct val="120000"/>
              </a:lnSpc>
            </a:pPr>
            <a:r>
              <a:rPr lang="en-US" b="1" dirty="0" smtClean="0"/>
              <a:t>D-shell connector </a:t>
            </a:r>
            <a:r>
              <a:rPr lang="en-US" dirty="0" smtClean="0"/>
              <a:t>– A connector with more pins or holes on the top row than on the bottom so a connected cable can only be attached in one direction and not accidentally connected the wrong way; generally represented with the letters DB and the number of pins such as, DB-9, DB-15, or DB-25.</a:t>
            </a:r>
          </a:p>
          <a:p>
            <a:endParaRPr lang="en-US" dirty="0"/>
          </a:p>
        </p:txBody>
      </p:sp>
    </p:spTree>
    <p:extLst>
      <p:ext uri="{BB962C8B-B14F-4D97-AF65-F5344CB8AC3E}">
        <p14:creationId xmlns:p14="http://schemas.microsoft.com/office/powerpoint/2010/main" val="29073398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r>
              <a:rPr lang="en-US" b="1" dirty="0" smtClean="0"/>
              <a:t>DIN connector </a:t>
            </a:r>
            <a:r>
              <a:rPr lang="en-US" dirty="0" smtClean="0"/>
              <a:t>– Round with small holes and normally </a:t>
            </a:r>
            <a:r>
              <a:rPr lang="en-US" i="1" dirty="0" smtClean="0"/>
              <a:t>keyed; </a:t>
            </a:r>
            <a:r>
              <a:rPr lang="en-US" dirty="0" smtClean="0"/>
              <a:t>the keyboard and mouse are usually this type of connector with either 5 or 6 pins.</a:t>
            </a:r>
            <a:endParaRPr lang="en-US" b="1" dirty="0" smtClean="0"/>
          </a:p>
          <a:p>
            <a:r>
              <a:rPr lang="en-US" b="1" dirty="0" smtClean="0"/>
              <a:t>Keyed </a:t>
            </a:r>
            <a:r>
              <a:rPr lang="en-US" dirty="0" smtClean="0"/>
              <a:t>–</a:t>
            </a:r>
            <a:r>
              <a:rPr lang="en-US" b="1" dirty="0" smtClean="0"/>
              <a:t> </a:t>
            </a:r>
            <a:r>
              <a:rPr lang="en-US" dirty="0" smtClean="0"/>
              <a:t>A connector that has an extra metal (or plastic) piece or notch that matches an extra piece or notch on the cable, so it can only be installed one way.</a:t>
            </a:r>
          </a:p>
          <a:p>
            <a:endParaRPr lang="en-US" dirty="0" smtClean="0"/>
          </a:p>
          <a:p>
            <a:pPr>
              <a:buFont typeface="Wingdings" pitchFamily="2" charset="2"/>
              <a:buChar char="Ø"/>
            </a:pPr>
            <a:r>
              <a:rPr lang="en-US" dirty="0" smtClean="0"/>
              <a:t>The motherboard generally has a combination of DIN and D-shell connectors.</a:t>
            </a:r>
          </a:p>
          <a:p>
            <a:r>
              <a:rPr lang="en-US" b="1" dirty="0" smtClean="0"/>
              <a:t>Video port </a:t>
            </a:r>
            <a:r>
              <a:rPr lang="en-US" dirty="0" smtClean="0"/>
              <a:t>–A three row, 15-pin female D-shell connector for newer VGA, SVGA, XGA, SXGA, or UXGA monitors.</a:t>
            </a:r>
          </a:p>
          <a:p>
            <a:r>
              <a:rPr lang="en-US" b="1" dirty="0" smtClean="0"/>
              <a:t>Parallel port </a:t>
            </a:r>
            <a:r>
              <a:rPr lang="en-US" dirty="0" smtClean="0"/>
              <a:t>– A 25-pin female D-shell connector used to connect a printer to a computer. Other parallel devices include tape drives, scanners, Iomega’s Zip drive, and external hard drives.</a:t>
            </a:r>
          </a:p>
          <a:p>
            <a:r>
              <a:rPr lang="en-US" b="1" dirty="0" smtClean="0"/>
              <a:t>Serial port </a:t>
            </a:r>
            <a:r>
              <a:rPr lang="en-US" dirty="0" smtClean="0"/>
              <a:t>– (Also known as a COM port) can be a 9-pin male D-shell connector (most common), or a 25-pin male D-shell connector.</a:t>
            </a:r>
            <a:endParaRPr lang="en-US" b="1" dirty="0" smtClean="0"/>
          </a:p>
          <a:p>
            <a:endParaRPr lang="en-US" dirty="0"/>
          </a:p>
        </p:txBody>
      </p:sp>
    </p:spTree>
    <p:extLst>
      <p:ext uri="{BB962C8B-B14F-4D97-AF65-F5344CB8AC3E}">
        <p14:creationId xmlns:p14="http://schemas.microsoft.com/office/powerpoint/2010/main" val="10707531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b="1" dirty="0" smtClean="0"/>
              <a:t>Mouse port </a:t>
            </a:r>
            <a:r>
              <a:rPr lang="en-US" dirty="0" smtClean="0"/>
              <a:t>– Usually a smaller, keyed 6-pin DIN connector commonly known as a mini-DIN or PS/2.</a:t>
            </a:r>
            <a:endParaRPr lang="en-US" b="1" dirty="0" smtClean="0"/>
          </a:p>
          <a:p>
            <a:r>
              <a:rPr lang="en-US" b="1" dirty="0" smtClean="0"/>
              <a:t>Keyboard port </a:t>
            </a:r>
            <a:r>
              <a:rPr lang="en-US" dirty="0" smtClean="0"/>
              <a:t>–</a:t>
            </a:r>
            <a:r>
              <a:rPr lang="en-US" b="1" dirty="0" smtClean="0"/>
              <a:t> </a:t>
            </a:r>
            <a:r>
              <a:rPr lang="en-US" dirty="0" smtClean="0"/>
              <a:t>Normally a 6-pin mini-DIN like the one used for a mouse, but can be a larger 5-pin DIN on older computers or keyboards.</a:t>
            </a:r>
            <a:endParaRPr lang="en-US" b="1" dirty="0" smtClean="0"/>
          </a:p>
          <a:p>
            <a:r>
              <a:rPr lang="en-US" b="1" dirty="0" smtClean="0"/>
              <a:t>Bus mouse </a:t>
            </a:r>
            <a:r>
              <a:rPr lang="en-US" dirty="0" smtClean="0"/>
              <a:t>– A mouse used on a computer where the mouse port isn’t built in to the motherboard, normally connected by a 9-pin DIN (D-shell).</a:t>
            </a:r>
            <a:endParaRPr lang="en-US" b="1" dirty="0" smtClean="0"/>
          </a:p>
          <a:p>
            <a:r>
              <a:rPr lang="en-US" b="1" dirty="0" smtClean="0"/>
              <a:t>USB (Universal Serial Bus) port </a:t>
            </a:r>
            <a:r>
              <a:rPr lang="en-US" dirty="0" smtClean="0"/>
              <a:t>– A 4-wire connector that allows up to 127 devices to connect and transmit data at either 480Mbps, 12Mbps or 1.5Mbps.  All types of peripheral devices can connect including printers, scanners, cameras, keyboards, mice, and others.  USB ports and devices can come in 3 versions – 1.0, 1.1, and 2.0.</a:t>
            </a:r>
          </a:p>
        </p:txBody>
      </p:sp>
    </p:spTree>
    <p:extLst>
      <p:ext uri="{BB962C8B-B14F-4D97-AF65-F5344CB8AC3E}">
        <p14:creationId xmlns:p14="http://schemas.microsoft.com/office/powerpoint/2010/main" val="37370743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r>
              <a:rPr lang="en-US" b="1" dirty="0" smtClean="0"/>
              <a:t>IEEE 1394 ports </a:t>
            </a:r>
            <a:r>
              <a:rPr lang="en-US" dirty="0" smtClean="0"/>
              <a:t>– A serial technology developed by Apple Computer sometimes called the FireWire port.  A 6-wire cable/port (4 for data, 2 for power) that connects up to 63 of all types of digital devices using cable lengths up to 14 feet at speeds of 100, 200, 400, 800, and 1200 Mbps.</a:t>
            </a:r>
            <a:endParaRPr lang="en-US" b="1" dirty="0" smtClean="0"/>
          </a:p>
          <a:p>
            <a:r>
              <a:rPr lang="en-US" b="1" dirty="0" smtClean="0"/>
              <a:t>Network ports </a:t>
            </a:r>
            <a:r>
              <a:rPr lang="en-US" dirty="0" smtClean="0"/>
              <a:t>– Used to connect a computer to other computers, including a server and are available in two types-</a:t>
            </a:r>
            <a:r>
              <a:rPr lang="en-US" i="1" dirty="0" smtClean="0"/>
              <a:t>Ethernet</a:t>
            </a:r>
            <a:r>
              <a:rPr lang="en-US" dirty="0" smtClean="0"/>
              <a:t> and </a:t>
            </a:r>
            <a:r>
              <a:rPr lang="en-US" i="1" dirty="0" smtClean="0"/>
              <a:t>Token Ring</a:t>
            </a:r>
            <a:r>
              <a:rPr lang="en-US" dirty="0" smtClean="0"/>
              <a:t>; a network cable connects to the network port.</a:t>
            </a:r>
            <a:endParaRPr lang="en-US" b="1" dirty="0" smtClean="0"/>
          </a:p>
          <a:p>
            <a:r>
              <a:rPr lang="en-US" b="1" dirty="0" smtClean="0"/>
              <a:t>Ethernet </a:t>
            </a:r>
            <a:r>
              <a:rPr lang="en-US" dirty="0" smtClean="0"/>
              <a:t>– These adapters are the most common type of network card with BNC, RJ-45 (most common today), a 15-pin female D-shell connector (sometimes called AUI), or any combination of all of them.</a:t>
            </a:r>
          </a:p>
          <a:p>
            <a:pPr lvl="1"/>
            <a:r>
              <a:rPr lang="en-US" dirty="0" smtClean="0"/>
              <a:t>The BNC connector attaches to a thin coax cable.</a:t>
            </a:r>
          </a:p>
          <a:p>
            <a:pPr lvl="1"/>
            <a:r>
              <a:rPr lang="en-US" dirty="0" smtClean="0"/>
              <a:t>The 15-pin D-shell (AUI) connector attaches to thick coax cable.</a:t>
            </a:r>
          </a:p>
          <a:p>
            <a:pPr lvl="1"/>
            <a:r>
              <a:rPr lang="en-US" dirty="0" smtClean="0"/>
              <a:t>The RJ-45 connects to UTP (Unshielded Twisted Pair) cable.</a:t>
            </a:r>
          </a:p>
          <a:p>
            <a:r>
              <a:rPr lang="en-US" b="1" dirty="0" smtClean="0"/>
              <a:t>Game ports </a:t>
            </a:r>
            <a:r>
              <a:rPr lang="en-US" dirty="0" smtClean="0"/>
              <a:t>– A 15-pin D-shell connector for attaching gaming devices like a joystick that is sometimes confused as a network connector.</a:t>
            </a:r>
          </a:p>
          <a:p>
            <a:endParaRPr lang="en-US" dirty="0"/>
          </a:p>
        </p:txBody>
      </p:sp>
    </p:spTree>
    <p:extLst>
      <p:ext uri="{BB962C8B-B14F-4D97-AF65-F5344CB8AC3E}">
        <p14:creationId xmlns:p14="http://schemas.microsoft.com/office/powerpoint/2010/main" val="12369277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b="1" dirty="0" smtClean="0"/>
              <a:t>Token Ring </a:t>
            </a:r>
            <a:r>
              <a:rPr lang="en-US" dirty="0" smtClean="0"/>
              <a:t>– Have two different connectors, both RJ-45 or 9-pin female D-shell. May have a small green sticker with the numbers 4/16 on them, indicating the speeds (4Mbps and 16Mbps) the cards can run at. This is helpful with identification as these cards are sometimes confused with older video adapters.</a:t>
            </a:r>
          </a:p>
          <a:p>
            <a:r>
              <a:rPr lang="en-US" b="1" dirty="0" smtClean="0"/>
              <a:t>Sound card </a:t>
            </a:r>
            <a:r>
              <a:rPr lang="en-US" dirty="0" smtClean="0"/>
              <a:t>– Or audio cards have several ports, but their main purpose is to convert digital computer signals to sounds (analog signals), or sounds to digital signals. They connect numerous types of devices, as well as the joystick/MIDI (or game) port – (see illustration).</a:t>
            </a:r>
          </a:p>
          <a:p>
            <a:r>
              <a:rPr lang="en-US" b="1" dirty="0" smtClean="0"/>
              <a:t>Modem </a:t>
            </a:r>
            <a:r>
              <a:rPr lang="en-US" dirty="0" smtClean="0"/>
              <a:t>– Connects a computer to a phone line and can be either and internal or external device. An internal modem has 2 RJ-11 connectors for connecting to phone lines; the one labeled </a:t>
            </a:r>
            <a:r>
              <a:rPr lang="en-US" i="1" dirty="0" smtClean="0"/>
              <a:t>Line</a:t>
            </a:r>
            <a:r>
              <a:rPr lang="en-US" dirty="0" smtClean="0"/>
              <a:t> connects to the phone jack in the wall of your home or office, the one labeled </a:t>
            </a:r>
            <a:r>
              <a:rPr lang="en-US" i="1" dirty="0" smtClean="0"/>
              <a:t>Phone</a:t>
            </a:r>
            <a:r>
              <a:rPr lang="en-US" dirty="0" smtClean="0"/>
              <a:t> allows you to connect a telephone (if there is only 1 RJ-11 connector it goes to the wall jack).</a:t>
            </a:r>
          </a:p>
          <a:p>
            <a:endParaRPr lang="en-US" dirty="0"/>
          </a:p>
        </p:txBody>
      </p:sp>
    </p:spTree>
    <p:extLst>
      <p:ext uri="{BB962C8B-B14F-4D97-AF65-F5344CB8AC3E}">
        <p14:creationId xmlns:p14="http://schemas.microsoft.com/office/powerpoint/2010/main" val="14561441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381000" y="457200"/>
            <a:ext cx="8382000" cy="1143000"/>
          </a:xfrm>
        </p:spPr>
        <p:txBody>
          <a:bodyPr>
            <a:normAutofit fontScale="90000"/>
          </a:bodyPr>
          <a:lstStyle/>
          <a:p>
            <a:r>
              <a:rPr lang="en-US" dirty="0"/>
              <a:t>Pros and Cons of </a:t>
            </a:r>
            <a:r>
              <a:rPr lang="en-US" dirty="0" smtClean="0"/>
              <a:t>Integrated </a:t>
            </a:r>
            <a:r>
              <a:rPr lang="en-US" dirty="0"/>
              <a:t>Motherboards</a:t>
            </a:r>
          </a:p>
        </p:txBody>
      </p:sp>
      <p:sp>
        <p:nvSpPr>
          <p:cNvPr id="51207" name="Rectangle 7"/>
          <p:cNvSpPr>
            <a:spLocks noGrp="1" noChangeArrowheads="1"/>
          </p:cNvSpPr>
          <p:nvPr>
            <p:ph type="body" sz="half" idx="1"/>
          </p:nvPr>
        </p:nvSpPr>
        <p:spPr/>
        <p:txBody>
          <a:bodyPr/>
          <a:lstStyle/>
          <a:p>
            <a:pPr algn="ctr">
              <a:buFontTx/>
              <a:buNone/>
            </a:pPr>
            <a:r>
              <a:rPr lang="en-US" sz="1900" b="1" dirty="0"/>
              <a:t>Pros</a:t>
            </a:r>
          </a:p>
          <a:p>
            <a:r>
              <a:rPr lang="en-US" sz="1900" b="1" dirty="0"/>
              <a:t>Provides expandability because ports are built in and allow more room for expansion cards.</a:t>
            </a:r>
          </a:p>
          <a:p>
            <a:r>
              <a:rPr lang="en-US" sz="1900" b="1" dirty="0"/>
              <a:t>Built in ports are faster than those on adapters.</a:t>
            </a:r>
          </a:p>
          <a:p>
            <a:r>
              <a:rPr lang="en-US" sz="1900" b="1" dirty="0"/>
              <a:t>Computers are easier to set up because the manufacturer configures the ports.</a:t>
            </a:r>
          </a:p>
          <a:p>
            <a:r>
              <a:rPr lang="en-US" sz="1900" b="1" dirty="0"/>
              <a:t>Systems with integrated motherboards are normally easier to troubleshoot.</a:t>
            </a:r>
          </a:p>
        </p:txBody>
      </p:sp>
      <p:sp>
        <p:nvSpPr>
          <p:cNvPr id="51208" name="Rectangle 8"/>
          <p:cNvSpPr>
            <a:spLocks noGrp="1" noChangeArrowheads="1"/>
          </p:cNvSpPr>
          <p:nvPr>
            <p:ph type="body" sz="half" idx="2"/>
          </p:nvPr>
        </p:nvSpPr>
        <p:spPr/>
        <p:txBody>
          <a:bodyPr/>
          <a:lstStyle/>
          <a:p>
            <a:pPr algn="ctr">
              <a:buFontTx/>
              <a:buNone/>
            </a:pPr>
            <a:r>
              <a:rPr lang="en-US" sz="1900" b="1" dirty="0"/>
              <a:t>Cons</a:t>
            </a:r>
          </a:p>
          <a:p>
            <a:r>
              <a:rPr lang="en-US" sz="1900" b="1" dirty="0"/>
              <a:t>Motherboard must be replaced when one port goes bad, unless it supports disabling the faulty port. </a:t>
            </a:r>
          </a:p>
          <a:p>
            <a:r>
              <a:rPr lang="en-US" sz="1900" b="1" dirty="0"/>
              <a:t>If ports cannot be disabled, there could be conflicts with adding expansion cards.</a:t>
            </a:r>
          </a:p>
        </p:txBody>
      </p:sp>
    </p:spTree>
    <p:extLst>
      <p:ext uri="{BB962C8B-B14F-4D97-AF65-F5344CB8AC3E}">
        <p14:creationId xmlns:p14="http://schemas.microsoft.com/office/powerpoint/2010/main" val="16083105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1371600" y="4572000"/>
            <a:ext cx="6359236" cy="949036"/>
          </a:xfrm>
        </p:spPr>
        <p:txBody>
          <a:bodyPr>
            <a:normAutofit/>
          </a:bodyPr>
          <a:lstStyle/>
          <a:p>
            <a:r>
              <a:rPr lang="en-US" sz="1800" b="1" dirty="0" smtClean="0">
                <a:solidFill>
                  <a:schemeClr val="tx1"/>
                </a:solidFill>
              </a:rPr>
              <a:t>Figure: </a:t>
            </a:r>
            <a:r>
              <a:rPr lang="en-US" sz="1800" dirty="0" smtClean="0">
                <a:solidFill>
                  <a:schemeClr val="tx1"/>
                </a:solidFill>
              </a:rPr>
              <a:t>The motherboard receives its power from the power supply by way of a 20 or 24-pin connector called the P1 connector</a:t>
            </a:r>
          </a:p>
          <a:p>
            <a:endParaRPr lang="en-US" sz="1800" dirty="0">
              <a:solidFill>
                <a:schemeClr val="tx1"/>
              </a:solidFill>
            </a:endParaRPr>
          </a:p>
        </p:txBody>
      </p:sp>
      <p:pic>
        <p:nvPicPr>
          <p:cNvPr id="6" name="Picture 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0" y="838200"/>
            <a:ext cx="46482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601336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1447800" y="5257800"/>
            <a:ext cx="6400800" cy="838200"/>
          </a:xfrm>
        </p:spPr>
        <p:txBody>
          <a:bodyPr>
            <a:normAutofit/>
          </a:bodyPr>
          <a:lstStyle/>
          <a:p>
            <a:r>
              <a:rPr lang="en-US" sz="1800" b="1" dirty="0" smtClean="0">
                <a:solidFill>
                  <a:schemeClr val="tx1"/>
                </a:solidFill>
              </a:rPr>
              <a:t>Figure: </a:t>
            </a:r>
            <a:r>
              <a:rPr lang="en-US" sz="1800" dirty="0" smtClean="0">
                <a:solidFill>
                  <a:schemeClr val="tx1"/>
                </a:solidFill>
              </a:rPr>
              <a:t>Input/output devices connect to the computer case by ports usually found on the back of the case</a:t>
            </a:r>
          </a:p>
          <a:p>
            <a:endParaRPr lang="en-US" sz="1800" dirty="0">
              <a:solidFill>
                <a:schemeClr val="tx1"/>
              </a:solidFill>
            </a:endParaRPr>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304800"/>
            <a:ext cx="4605338" cy="475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38128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Os Installation </a:t>
            </a:r>
          </a:p>
          <a:p>
            <a:pPr lvl="1">
              <a:buFont typeface="Wingdings" pitchFamily="2" charset="2"/>
              <a:buChar char="ü"/>
            </a:pPr>
            <a:r>
              <a:rPr lang="en-US" dirty="0" smtClean="0"/>
              <a:t>Windows XP</a:t>
            </a:r>
          </a:p>
          <a:p>
            <a:pPr lvl="1">
              <a:buFont typeface="Wingdings" pitchFamily="2" charset="2"/>
              <a:buChar char="ü"/>
            </a:pPr>
            <a:r>
              <a:rPr lang="en-US" dirty="0" smtClean="0"/>
              <a:t>Windows vista </a:t>
            </a:r>
          </a:p>
          <a:p>
            <a:pPr lvl="1">
              <a:buFont typeface="Wingdings" pitchFamily="2" charset="2"/>
              <a:buChar char="ü"/>
            </a:pPr>
            <a:r>
              <a:rPr lang="en-US" dirty="0" smtClean="0"/>
              <a:t>Windows 7</a:t>
            </a:r>
          </a:p>
          <a:p>
            <a:pPr lvl="1">
              <a:buFont typeface="Wingdings" pitchFamily="2" charset="2"/>
              <a:buChar char="ü"/>
            </a:pPr>
            <a:r>
              <a:rPr lang="en-US" dirty="0" smtClean="0"/>
              <a:t>Linux</a:t>
            </a:r>
          </a:p>
          <a:p>
            <a:pPr lvl="1">
              <a:buFont typeface="Wingdings" pitchFamily="2" charset="2"/>
              <a:buChar char="ü"/>
            </a:pPr>
            <a:r>
              <a:rPr lang="en-US" dirty="0" smtClean="0"/>
              <a:t>Windows Server</a:t>
            </a:r>
          </a:p>
          <a:p>
            <a:r>
              <a:rPr lang="en-US" dirty="0" smtClean="0"/>
              <a:t>Driver &amp; Software installation</a:t>
            </a:r>
          </a:p>
          <a:p>
            <a:r>
              <a:rPr lang="en-US" dirty="0" smtClean="0"/>
              <a:t>Dual Boot, USB Boot</a:t>
            </a:r>
          </a:p>
          <a:p>
            <a:r>
              <a:rPr lang="en-US" dirty="0" smtClean="0"/>
              <a:t>Norton Ghost Image</a:t>
            </a:r>
          </a:p>
          <a:p>
            <a:r>
              <a:rPr lang="en-US" dirty="0" smtClean="0"/>
              <a:t>System Assembling &amp;disassembling</a:t>
            </a:r>
          </a:p>
        </p:txBody>
      </p:sp>
    </p:spTree>
    <p:extLst>
      <p:ext uri="{BB962C8B-B14F-4D97-AF65-F5344CB8AC3E}">
        <p14:creationId xmlns:p14="http://schemas.microsoft.com/office/powerpoint/2010/main" val="1950310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TROUBLE SHOOTING</a:t>
            </a:r>
            <a:endParaRPr lang="en-US" dirty="0"/>
          </a:p>
        </p:txBody>
      </p:sp>
      <p:sp>
        <p:nvSpPr>
          <p:cNvPr id="3" name="Content Placeholder 2"/>
          <p:cNvSpPr>
            <a:spLocks noGrp="1"/>
          </p:cNvSpPr>
          <p:nvPr>
            <p:ph idx="1"/>
          </p:nvPr>
        </p:nvSpPr>
        <p:spPr/>
        <p:txBody>
          <a:bodyPr/>
          <a:lstStyle/>
          <a:p>
            <a:r>
              <a:rPr lang="en-US" dirty="0" smtClean="0"/>
              <a:t>Device &amp; Disk Management, Registry</a:t>
            </a:r>
          </a:p>
          <a:p>
            <a:r>
              <a:rPr lang="en-US" dirty="0" smtClean="0"/>
              <a:t>Reasons No Display, Blue Screen Error, Booting Problem, SMPS Fault</a:t>
            </a:r>
          </a:p>
          <a:p>
            <a:r>
              <a:rPr lang="en-US" dirty="0" smtClean="0"/>
              <a:t>Continues Restart, Sudden Shutdown</a:t>
            </a:r>
          </a:p>
          <a:p>
            <a:r>
              <a:rPr lang="en-US" dirty="0" smtClean="0"/>
              <a:t>Antivirus, Virus , Application Corrupt and sys slows down, OS Corruption.</a:t>
            </a:r>
          </a:p>
        </p:txBody>
      </p:sp>
    </p:spTree>
    <p:extLst>
      <p:ext uri="{BB962C8B-B14F-4D97-AF65-F5344CB8AC3E}">
        <p14:creationId xmlns:p14="http://schemas.microsoft.com/office/powerpoint/2010/main" val="1617767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A+ Guide to Hardware: Managing, Maintaining, and Troubleshooting, Third Edition</a:t>
            </a:r>
          </a:p>
        </p:txBody>
      </p:sp>
      <p:sp>
        <p:nvSpPr>
          <p:cNvPr id="5" name="Slide Number Placeholder 4"/>
          <p:cNvSpPr>
            <a:spLocks noGrp="1"/>
          </p:cNvSpPr>
          <p:nvPr>
            <p:ph type="sldNum" sz="quarter" idx="11"/>
          </p:nvPr>
        </p:nvSpPr>
        <p:spPr/>
        <p:txBody>
          <a:bodyPr/>
          <a:lstStyle/>
          <a:p>
            <a:pPr>
              <a:defRPr/>
            </a:pPr>
            <a:fld id="{35781010-1C46-42A2-929A-C2B8BA3CC7C9}" type="slidenum">
              <a:rPr lang="en-US"/>
              <a:pPr>
                <a:defRPr/>
              </a:pPr>
              <a:t>5</a:t>
            </a:fld>
            <a:endParaRPr lang="en-US"/>
          </a:p>
        </p:txBody>
      </p:sp>
      <p:pic>
        <p:nvPicPr>
          <p:cNvPr id="8196" name="Picture 7" descr="Fig01-01"/>
          <p:cNvPicPr>
            <a:picLocks noGrp="1" noChangeAspect="1" noChangeArrowheads="1"/>
          </p:cNvPicPr>
          <p:nvPr>
            <p:ph idx="1"/>
          </p:nvPr>
        </p:nvPicPr>
        <p:blipFill>
          <a:blip r:embed="rId2">
            <a:clrChange>
              <a:clrFrom>
                <a:srgbClr val="FAFEFE"/>
              </a:clrFrom>
              <a:clrTo>
                <a:srgbClr val="FAFEFE">
                  <a:alpha val="0"/>
                </a:srgbClr>
              </a:clrTo>
            </a:clrChange>
          </a:blip>
          <a:srcRect/>
          <a:stretch>
            <a:fillRect/>
          </a:stretch>
        </p:blipFill>
        <p:spPr>
          <a:xfrm>
            <a:off x="1066800" y="1600200"/>
            <a:ext cx="7543800" cy="4592638"/>
          </a:xfrm>
          <a:noFill/>
        </p:spPr>
      </p:pic>
      <p:sp>
        <p:nvSpPr>
          <p:cNvPr id="8197" name="Rectangle 4"/>
          <p:cNvSpPr>
            <a:spLocks noGrp="1" noChangeArrowheads="1"/>
          </p:cNvSpPr>
          <p:nvPr>
            <p:ph type="title"/>
          </p:nvPr>
        </p:nvSpPr>
        <p:spPr>
          <a:noFill/>
        </p:spPr>
        <p:txBody>
          <a:bodyPr>
            <a:normAutofit fontScale="90000"/>
          </a:bodyPr>
          <a:lstStyle/>
          <a:p>
            <a:r>
              <a:rPr lang="en-US" sz="4000" smtClean="0"/>
              <a:t>Hardware Needs Software to Work (continued) </a:t>
            </a:r>
          </a:p>
        </p:txBody>
      </p:sp>
    </p:spTree>
    <p:extLst>
      <p:ext uri="{BB962C8B-B14F-4D97-AF65-F5344CB8AC3E}">
        <p14:creationId xmlns:p14="http://schemas.microsoft.com/office/powerpoint/2010/main" val="28504415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A+ Guide to Hardware: Managing, Maintaining, and Troubleshooting, Third Edition</a:t>
            </a:r>
          </a:p>
        </p:txBody>
      </p:sp>
      <p:sp>
        <p:nvSpPr>
          <p:cNvPr id="5" name="Slide Number Placeholder 4"/>
          <p:cNvSpPr>
            <a:spLocks noGrp="1"/>
          </p:cNvSpPr>
          <p:nvPr>
            <p:ph type="sldNum" sz="quarter" idx="11"/>
          </p:nvPr>
        </p:nvSpPr>
        <p:spPr/>
        <p:txBody>
          <a:bodyPr/>
          <a:lstStyle/>
          <a:p>
            <a:pPr>
              <a:defRPr/>
            </a:pPr>
            <a:fld id="{6C257B5C-608D-408D-928F-EC9F7CCECDF6}" type="slidenum">
              <a:rPr lang="en-US"/>
              <a:pPr>
                <a:defRPr/>
              </a:pPr>
              <a:t>6</a:t>
            </a:fld>
            <a:endParaRPr lang="en-US"/>
          </a:p>
        </p:txBody>
      </p:sp>
      <p:pic>
        <p:nvPicPr>
          <p:cNvPr id="9220" name="Picture 5" descr="Fig01-02"/>
          <p:cNvPicPr>
            <a:picLocks noGrp="1" noChangeAspect="1" noChangeArrowheads="1"/>
          </p:cNvPicPr>
          <p:nvPr>
            <p:ph idx="1"/>
          </p:nvPr>
        </p:nvPicPr>
        <p:blipFill>
          <a:blip r:embed="rId2">
            <a:clrChange>
              <a:clrFrom>
                <a:srgbClr val="FEFEFE"/>
              </a:clrFrom>
              <a:clrTo>
                <a:srgbClr val="FEFEFE">
                  <a:alpha val="0"/>
                </a:srgbClr>
              </a:clrTo>
            </a:clrChange>
          </a:blip>
          <a:srcRect/>
          <a:stretch>
            <a:fillRect/>
          </a:stretch>
        </p:blipFill>
        <p:spPr>
          <a:xfrm>
            <a:off x="152400" y="2133600"/>
            <a:ext cx="8647113" cy="3200400"/>
          </a:xfrm>
          <a:noFill/>
        </p:spPr>
      </p:pic>
      <p:sp>
        <p:nvSpPr>
          <p:cNvPr id="9221" name="Rectangle 3"/>
          <p:cNvSpPr>
            <a:spLocks noGrp="1" noChangeArrowheads="1"/>
          </p:cNvSpPr>
          <p:nvPr>
            <p:ph type="title"/>
          </p:nvPr>
        </p:nvSpPr>
        <p:spPr>
          <a:noFill/>
        </p:spPr>
        <p:txBody>
          <a:bodyPr>
            <a:normAutofit fontScale="90000"/>
          </a:bodyPr>
          <a:lstStyle/>
          <a:p>
            <a:r>
              <a:rPr lang="en-US" sz="4000" smtClean="0"/>
              <a:t>Hardware Needs Software to Work (continued) </a:t>
            </a:r>
          </a:p>
        </p:txBody>
      </p:sp>
    </p:spTree>
    <p:extLst>
      <p:ext uri="{BB962C8B-B14F-4D97-AF65-F5344CB8AC3E}">
        <p14:creationId xmlns:p14="http://schemas.microsoft.com/office/powerpoint/2010/main" val="12761317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1447800" y="4724400"/>
            <a:ext cx="6400800" cy="990600"/>
          </a:xfrm>
        </p:spPr>
        <p:txBody>
          <a:bodyPr>
            <a:normAutofit/>
          </a:bodyPr>
          <a:lstStyle/>
          <a:p>
            <a:r>
              <a:rPr lang="en-US" sz="1800" b="1" dirty="0" smtClean="0">
                <a:solidFill>
                  <a:schemeClr val="tx1"/>
                </a:solidFill>
              </a:rPr>
              <a:t>Figure: </a:t>
            </a:r>
            <a:r>
              <a:rPr lang="en-US" sz="1800" dirty="0" smtClean="0">
                <a:solidFill>
                  <a:schemeClr val="tx1"/>
                </a:solidFill>
              </a:rPr>
              <a:t>A DIMM holds RAM and is mounted directly on a motherboard</a:t>
            </a:r>
            <a:endParaRPr lang="en-US" sz="1800" dirty="0">
              <a:solidFill>
                <a:schemeClr val="tx1"/>
              </a:solidFill>
            </a:endParaRPr>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727" y="762000"/>
            <a:ext cx="5314950" cy="367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20880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4724400"/>
            <a:ext cx="6400800" cy="1143000"/>
          </a:xfrm>
        </p:spPr>
        <p:txBody>
          <a:bodyPr>
            <a:normAutofit/>
          </a:bodyPr>
          <a:lstStyle/>
          <a:p>
            <a:r>
              <a:rPr lang="en-US" sz="1800" dirty="0" smtClean="0">
                <a:solidFill>
                  <a:schemeClr val="tx1"/>
                </a:solidFill>
              </a:rPr>
              <a:t>Figure: Memory is a temporary place to hold instructions and data while the CPU processes both</a:t>
            </a:r>
            <a:endParaRPr lang="en-US" sz="1800" dirty="0">
              <a:solidFill>
                <a:schemeClr val="tx1"/>
              </a:solidFill>
            </a:endParaRPr>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143000"/>
            <a:ext cx="506095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08433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Precautions</a:t>
            </a:r>
            <a:endParaRPr lang="en-US" dirty="0"/>
          </a:p>
        </p:txBody>
      </p:sp>
      <p:sp>
        <p:nvSpPr>
          <p:cNvPr id="3" name="Content Placeholder 2"/>
          <p:cNvSpPr>
            <a:spLocks noGrp="1"/>
          </p:cNvSpPr>
          <p:nvPr>
            <p:ph idx="1"/>
          </p:nvPr>
        </p:nvSpPr>
        <p:spPr/>
        <p:txBody>
          <a:bodyPr>
            <a:normAutofit fontScale="70000" lnSpcReduction="20000"/>
          </a:bodyPr>
          <a:lstStyle/>
          <a:p>
            <a:pPr>
              <a:buFontTx/>
              <a:buNone/>
            </a:pPr>
            <a:r>
              <a:rPr lang="en-US" dirty="0" smtClean="0"/>
              <a:t>To protect both yourself and the computer:</a:t>
            </a:r>
          </a:p>
          <a:p>
            <a:r>
              <a:rPr lang="en-US" dirty="0" smtClean="0"/>
              <a:t>Make sure power is off when disassembling, installing or removing hardware, or doing preventive maintenance (cleaning).</a:t>
            </a:r>
          </a:p>
          <a:p>
            <a:r>
              <a:rPr lang="en-US" dirty="0" smtClean="0"/>
              <a:t>Never disassemble the monitor or power supply unless you have been specifically trained on these components.</a:t>
            </a:r>
          </a:p>
          <a:p>
            <a:r>
              <a:rPr lang="en-US" dirty="0" smtClean="0"/>
              <a:t>Monitors develop high voltage when turned on, and both monitors and power supplies have capacitors (electronic parts that hold an electrical charge) that can hurt you even if the power has been removed.</a:t>
            </a:r>
          </a:p>
          <a:p>
            <a:r>
              <a:rPr lang="en-US" dirty="0" smtClean="0"/>
              <a:t>Effective use of computer terms means more than just knowing and using the correct terminology, it also means using it appropriately and explaining computer terms with simple, everyday language and examples.</a:t>
            </a:r>
          </a:p>
          <a:p>
            <a:endParaRPr lang="en-US" dirty="0"/>
          </a:p>
        </p:txBody>
      </p:sp>
    </p:spTree>
    <p:extLst>
      <p:ext uri="{BB962C8B-B14F-4D97-AF65-F5344CB8AC3E}">
        <p14:creationId xmlns:p14="http://schemas.microsoft.com/office/powerpoint/2010/main" val="35809686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TotalTime>
  <Words>2498</Words>
  <Application>Microsoft Office PowerPoint</Application>
  <PresentationFormat>On-screen Show (4:3)</PresentationFormat>
  <Paragraphs>149</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Objective</vt:lpstr>
      <vt:lpstr>Objective</vt:lpstr>
      <vt:lpstr>PowerPoint Presentation</vt:lpstr>
      <vt:lpstr>TROUBLE SHOOTING</vt:lpstr>
      <vt:lpstr>Hardware Needs Software to Work (continued) </vt:lpstr>
      <vt:lpstr>Hardware Needs Software to Work (continued) </vt:lpstr>
      <vt:lpstr>PowerPoint Presentation</vt:lpstr>
      <vt:lpstr>PowerPoint Presentation</vt:lpstr>
      <vt:lpstr>Precautions</vt:lpstr>
      <vt:lpstr>PowerPoint Presentation</vt:lpstr>
      <vt:lpstr>Hardware Needs Software to Work </vt:lpstr>
      <vt:lpstr>PowerPoint Presentation</vt:lpstr>
      <vt:lpstr>PowerPoint Presentation</vt:lpstr>
      <vt:lpstr>PowerPoint Presentation</vt:lpstr>
      <vt:lpstr>The Electrical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Pros and Cons of Integrated Motherboards</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kaaba</dc:creator>
  <cp:lastModifiedBy>kaaba</cp:lastModifiedBy>
  <cp:revision>5</cp:revision>
  <dcterms:created xsi:type="dcterms:W3CDTF">2013-10-25T11:09:07Z</dcterms:created>
  <dcterms:modified xsi:type="dcterms:W3CDTF">2013-10-25T12:06:19Z</dcterms:modified>
</cp:coreProperties>
</file>