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8" name="Armon Chojnacki"/>
  <p:cmAuthor clrIdx="1" id="1" initials="" lastIdx="2" name="Nathalie Wagner"/>
  <p:cmAuthor clrIdx="2" id="2" initials="" lastIdx="1" name="Florian Haberl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regular.fntdata"/><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5T17:11:30.977">
    <p:pos x="196" y="773"/>
    <p:text>Delivery Only</p:text>
  </p:cm>
  <p:cm authorId="0" idx="2" dt="2020-04-25T17:11:10.667">
    <p:pos x="196" y="873"/>
    <p:text>Not click and buy</p:text>
  </p:cm>
  <p:cm authorId="0" idx="3" dt="2020-04-25T17:11:21.007">
    <p:pos x="196" y="973"/>
    <p:text>Postage Only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4-25T17:10:49.667">
    <p:pos x="196" y="773"/>
    <p:text>postage only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4-26T19:12:31.587">
    <p:pos x="196" y="773"/>
    <p:text>Let's play it safe and not lose money</p:text>
  </p:cm>
  <p:cm authorId="0" idx="6" dt="2020-04-25T15:12:45.846">
    <p:pos x="196" y="773"/>
    <p:text>I will have to do an analysis on how much traffic on the database will cost</p:text>
  </p:cm>
  <p:cm authorId="1" idx="1" dt="2020-04-25T15:19:13.726">
    <p:pos x="196" y="773"/>
    <p:text>we also have to consider the threshold for the vendors/consumers that they are ready to pay.. it might be, that small businesses with few revenue are less willing to pay transaction cost, than a consumer might be will to pay for let's a membership for example</p:text>
  </p:cm>
  <p:cm authorId="1" idx="2" dt="2020-04-25T15:19:59.032">
    <p:pos x="196" y="773"/>
    <p:text>**might be willing to pay for let's say a membership</p:text>
  </p:cm>
  <p:cm authorId="0" idx="7" dt="2020-04-26T19:12:22.687">
    <p:pos x="196" y="773"/>
    <p:text>maybe we can just advertise as (low transaction costs) 
flexible pricing models depending business needs
Something where we dont have to say values but more like,  mix of dynamic transaction fees/monthly fees distributed among customer and vendor
Sub 1 euro transaction fees</p:text>
  </p:cm>
  <p:cm authorId="0" idx="8" dt="2020-04-26T19:12:31.587">
    <p:pos x="196" y="773"/>
    <p:text>Something along those lines</p:text>
  </p:cm>
  <p:cm authorId="2" idx="1" dt="2020-04-25T15:10:26.565">
    <p:pos x="196" y="184"/>
    <p:text>Thinking also about subscriptions from the consumer side as well as the vendor side;
e.g. for the consumer: 5€ a month, thus: no delivery/stationary fees; similar model could be possible for vendors
Further streams: Ads from stores
Donations to stores (sounds strange, but might work) -&gt; support your local stores -&gt; provision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1ece6d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41ece6d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12afa742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12afa742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1ece6d1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1ece6d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1ece6d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1ece6d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41ece6d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1ece6d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1ece6d1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1ece6d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41ece6d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41ece6d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41ece6d1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41ece6d1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412afa742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412afa742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1ece6d1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1ece6d1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41ece6d1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41ece6d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1ece6d1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1ece6d1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1ece6d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1ece6d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12afa74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412afa74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Milkman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Forecast</a:t>
            </a:r>
            <a:endParaRPr/>
          </a:p>
        </p:txBody>
      </p:sp>
      <p:sp>
        <p:nvSpPr>
          <p:cNvPr id="126" name="Google Shape;126;p22"/>
          <p:cNvSpPr txBox="1"/>
          <p:nvPr>
            <p:ph idx="1" type="body"/>
          </p:nvPr>
        </p:nvSpPr>
        <p:spPr>
          <a:xfrm>
            <a:off x="311700" y="1228675"/>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general, continous growth of digitalisation, especially in the Retail sector, the market is </a:t>
            </a:r>
            <a:r>
              <a:rPr b="1" lang="en"/>
              <a:t>expected to keep growing. </a:t>
            </a:r>
            <a:endParaRPr b="1"/>
          </a:p>
          <a:p>
            <a:pPr indent="0" lvl="0" marL="0" rtl="0" algn="l">
              <a:spcBef>
                <a:spcPts val="1600"/>
              </a:spcBef>
              <a:spcAft>
                <a:spcPts val="0"/>
              </a:spcAft>
              <a:buNone/>
            </a:pPr>
            <a:r>
              <a:rPr lang="en"/>
              <a:t>In fact, the Covid-19 Crisis could possibly even </a:t>
            </a:r>
            <a:r>
              <a:rPr b="1" lang="en"/>
              <a:t>push this development even further</a:t>
            </a:r>
            <a:r>
              <a:rPr lang="en"/>
              <a:t>, as many retailers without online sales or digital business opportunities are now facing the disadvantages of purely brick &amp; mortar built stores.</a:t>
            </a:r>
            <a:endParaRPr/>
          </a:p>
          <a:p>
            <a:pPr indent="0" lvl="0" marL="0" rtl="0" algn="l">
              <a:spcBef>
                <a:spcPts val="1600"/>
              </a:spcBef>
              <a:spcAft>
                <a:spcPts val="1600"/>
              </a:spcAft>
              <a:buNone/>
            </a:pPr>
            <a:r>
              <a:rPr lang="en"/>
              <a:t>Big players like Amazon, are also trying to make efforts towards connecting local stores, which only speaks for the </a:t>
            </a:r>
            <a:r>
              <a:rPr b="1" lang="en"/>
              <a:t>growing </a:t>
            </a:r>
            <a:r>
              <a:rPr b="1" lang="en"/>
              <a:t>demand</a:t>
            </a:r>
            <a:r>
              <a:rPr lang="en"/>
              <a:t> of such solutions.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p:txBody>
      </p:sp>
      <p:sp>
        <p:nvSpPr>
          <p:cNvPr id="132" name="Google Shape;132;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Facebook </a:t>
            </a:r>
            <a:r>
              <a:rPr lang="en"/>
              <a:t>- several local buy-and-sell </a:t>
            </a:r>
            <a:r>
              <a:rPr lang="en"/>
              <a:t>groups</a:t>
            </a:r>
            <a:r>
              <a:rPr lang="en"/>
              <a:t>, but they work through postings only (no click and buy).</a:t>
            </a:r>
            <a:endParaRPr b="1"/>
          </a:p>
          <a:p>
            <a:pPr indent="0" lvl="0" marL="0" marR="0" rtl="0" algn="l">
              <a:lnSpc>
                <a:spcPct val="115000"/>
              </a:lnSpc>
              <a:spcBef>
                <a:spcPts val="1600"/>
              </a:spcBef>
              <a:spcAft>
                <a:spcPts val="0"/>
              </a:spcAft>
              <a:buNone/>
            </a:pPr>
            <a:r>
              <a:rPr b="1" lang="en"/>
              <a:t>Vendito </a:t>
            </a:r>
            <a:r>
              <a:rPr lang="en"/>
              <a:t>- start-up in Mexico</a:t>
            </a:r>
            <a:endParaRPr/>
          </a:p>
          <a:p>
            <a:pPr indent="0" lvl="0" marL="0" marR="0" rtl="0" algn="l">
              <a:lnSpc>
                <a:spcPct val="115000"/>
              </a:lnSpc>
              <a:spcBef>
                <a:spcPts val="1600"/>
              </a:spcBef>
              <a:spcAft>
                <a:spcPts val="0"/>
              </a:spcAft>
              <a:buNone/>
            </a:pPr>
            <a:r>
              <a:rPr b="1" lang="en"/>
              <a:t>eBay </a:t>
            </a:r>
            <a:r>
              <a:rPr lang="en"/>
              <a:t>- 50 free product listings per month, 35 cents per listing beyond. 10% final value fee for every </a:t>
            </a:r>
            <a:r>
              <a:rPr lang="en"/>
              <a:t>sell</a:t>
            </a:r>
            <a:r>
              <a:rPr lang="en"/>
              <a:t>. No click &amp; collect support</a:t>
            </a:r>
            <a:endParaRPr b="1"/>
          </a:p>
          <a:p>
            <a:pPr indent="0" lvl="0" marL="0" rtl="0" algn="l">
              <a:spcBef>
                <a:spcPts val="1600"/>
              </a:spcBef>
              <a:spcAft>
                <a:spcPts val="1600"/>
              </a:spcAft>
              <a:buNone/>
            </a:pPr>
            <a:r>
              <a:rPr b="1" lang="en"/>
              <a:t>Glovo</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p:txBody>
      </p:sp>
      <p:sp>
        <p:nvSpPr>
          <p:cNvPr id="138" name="Google Shape;138;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Amazon </a:t>
            </a:r>
            <a:r>
              <a:rPr lang="en"/>
              <a:t>- best for selling larger quantities of products. It costs $39.99 per month and if you sell more than 40 items per month, the fee is 99 cents per sale plus additional </a:t>
            </a:r>
            <a:r>
              <a:rPr lang="en"/>
              <a:t>referral and variable closing </a:t>
            </a:r>
            <a:r>
              <a:rPr lang="en"/>
              <a:t>fees</a:t>
            </a:r>
            <a:r>
              <a:rPr lang="en"/>
              <a:t>. Anyhow, the service does not support click &amp; collect.</a:t>
            </a:r>
            <a:endParaRPr/>
          </a:p>
          <a:p>
            <a:pPr indent="0" lvl="0" marL="0" marR="0" rtl="0" algn="l">
              <a:lnSpc>
                <a:spcPct val="115000"/>
              </a:lnSpc>
              <a:spcBef>
                <a:spcPts val="1600"/>
              </a:spcBef>
              <a:spcAft>
                <a:spcPts val="0"/>
              </a:spcAft>
              <a:buNone/>
            </a:pPr>
            <a:r>
              <a:rPr b="1" lang="en"/>
              <a:t>Amazon Local </a:t>
            </a:r>
            <a:r>
              <a:rPr lang="en"/>
              <a:t>- recently launched in India in order to include and connect local stores. Does not offer Click&amp;Collect.</a:t>
            </a:r>
            <a:endParaRPr/>
          </a:p>
          <a:p>
            <a:pPr indent="0" lvl="0" marL="0" marR="0" rtl="0" algn="l">
              <a:lnSpc>
                <a:spcPct val="115000"/>
              </a:lnSpc>
              <a:spcBef>
                <a:spcPts val="1600"/>
              </a:spcBef>
              <a:spcAft>
                <a:spcPts val="16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Financials</a:t>
            </a:r>
            <a:endParaRPr/>
          </a:p>
        </p:txBody>
      </p:sp>
      <p:sp>
        <p:nvSpPr>
          <p:cNvPr id="144" name="Google Shape;14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Costs per transaction are expected to be less than 1€ in any </a:t>
            </a:r>
            <a:r>
              <a:rPr lang="en"/>
              <a:t>case</a:t>
            </a:r>
            <a:r>
              <a:rPr lang="en"/>
              <a:t>:</a:t>
            </a:r>
            <a:endParaRPr/>
          </a:p>
        </p:txBody>
      </p:sp>
      <p:pic>
        <p:nvPicPr>
          <p:cNvPr id="145" name="Google Shape;145;p25"/>
          <p:cNvPicPr preferRelativeResize="0"/>
          <p:nvPr/>
        </p:nvPicPr>
        <p:blipFill>
          <a:blip r:embed="rId3">
            <a:alphaModFix/>
          </a:blip>
          <a:stretch>
            <a:fillRect/>
          </a:stretch>
        </p:blipFill>
        <p:spPr>
          <a:xfrm>
            <a:off x="311700" y="1911400"/>
            <a:ext cx="8520598" cy="30955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Models</a:t>
            </a:r>
            <a:endParaRPr/>
          </a:p>
        </p:txBody>
      </p:sp>
      <p:sp>
        <p:nvSpPr>
          <p:cNvPr id="151" name="Google Shape;15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cost fee based Revenue Model, paid by the seller. This gives us a Profit Margin of:</a:t>
            </a:r>
            <a:endParaRPr/>
          </a:p>
          <a:p>
            <a:pPr indent="-342900" lvl="0" marL="457200" rtl="0" algn="l">
              <a:spcBef>
                <a:spcPts val="1600"/>
              </a:spcBef>
              <a:spcAft>
                <a:spcPts val="0"/>
              </a:spcAft>
              <a:buSzPts val="1800"/>
              <a:buChar char="●"/>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Notes/thoughts/Scribbles</a:t>
            </a:r>
            <a:endParaRPr/>
          </a:p>
        </p:txBody>
      </p:sp>
      <p:sp>
        <p:nvSpPr>
          <p:cNvPr id="157" name="Google Shape;157;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t>In the global business environments, small and medium sized companies (SMEs) are increasingly using information and communications technologies (ICT) based electronic commerce (EC) to obtain a competitive advantage within the market and have access to more global markets.</a:t>
            </a:r>
            <a:endParaRPr/>
          </a:p>
          <a:p>
            <a:pPr indent="0" lvl="0" marL="0" rtl="0" algn="just">
              <a:spcBef>
                <a:spcPts val="1200"/>
              </a:spcBef>
              <a:spcAft>
                <a:spcPts val="0"/>
              </a:spcAft>
              <a:buNone/>
            </a:pPr>
            <a:r>
              <a:rPr lang="en"/>
              <a:t>Despite the exponential growth of the EC among SMEs, the adoption rate of the EC by these companies has remained relatively low. Large companies have benefited more than SMEs in both their improved sales and cost savings.</a:t>
            </a:r>
            <a:endParaRPr/>
          </a:p>
          <a:p>
            <a:pPr indent="0" lvl="0" marL="0" rtl="0" algn="just">
              <a:spcBef>
                <a:spcPts val="1200"/>
              </a:spcBef>
              <a:spcAft>
                <a:spcPts val="0"/>
              </a:spcAft>
              <a:buNone/>
            </a:pPr>
            <a:r>
              <a:rPr lang="en"/>
              <a:t>SMEs generally have limited access to market information and in consequence, they suffer globalization constraint.</a:t>
            </a:r>
            <a:endParaRPr/>
          </a:p>
          <a:p>
            <a:pPr indent="0" lvl="0" marL="0" rtl="0" algn="just">
              <a:spcBef>
                <a:spcPts val="1200"/>
              </a:spcBef>
              <a:spcAft>
                <a:spcPts val="0"/>
              </a:spcAft>
              <a:buNone/>
            </a:pPr>
            <a:r>
              <a:rPr lang="en"/>
              <a:t>SME's rarely use management techniques such as financial analysis, forecasts and project management.</a:t>
            </a:r>
            <a:endParaRPr/>
          </a:p>
          <a:p>
            <a:pPr indent="0" lvl="0" marL="0" rtl="0" algn="just">
              <a:spcBef>
                <a:spcPts val="1200"/>
              </a:spcBef>
              <a:spcAft>
                <a:spcPts val="0"/>
              </a:spcAft>
              <a:buNone/>
            </a:pPr>
            <a:r>
              <a:rPr lang="en"/>
              <a:t>They tend to employ generalists rather than specialists, rely on short-term planning, informal and dynamic strategies, they lack of a decision-making process, and standardization of operating procedures are other distinctive features of SMEs.</a:t>
            </a:r>
            <a:endParaRPr/>
          </a:p>
          <a:p>
            <a:pPr indent="0" lvl="0" marL="0" rtl="0" algn="just">
              <a:spcBef>
                <a:spcPts val="1200"/>
              </a:spcBef>
              <a:spcAft>
                <a:spcPts val="0"/>
              </a:spcAft>
              <a:buNone/>
            </a:pPr>
            <a:r>
              <a:rPr lang="en"/>
              <a:t>Restricted resources controlled by SMEs, is the main differentiator between SMEs and large organizations. (Ghobakhloo M. et al., 2011)</a:t>
            </a:r>
            <a:endParaRPr/>
          </a:p>
          <a:p>
            <a:pPr indent="0" lvl="0" marL="0" rtl="0" algn="just">
              <a:spcBef>
                <a:spcPts val="1200"/>
              </a:spcBef>
              <a:spcAft>
                <a:spcPts val="0"/>
              </a:spcAft>
              <a:buNone/>
            </a:pPr>
            <a:r>
              <a:rPr lang="en"/>
              <a:t> </a:t>
            </a:r>
            <a:endParaRPr/>
          </a:p>
          <a:p>
            <a:pPr indent="0" lvl="0" marL="0" rtl="0" algn="just">
              <a:spcBef>
                <a:spcPts val="1200"/>
              </a:spcBef>
              <a:spcAft>
                <a:spcPts val="0"/>
              </a:spcAft>
              <a:buNone/>
            </a:pPr>
            <a:r>
              <a:rPr lang="en"/>
              <a:t>Reference</a:t>
            </a:r>
            <a:endParaRPr/>
          </a:p>
          <a:p>
            <a:pPr indent="0" lvl="0" marL="0" rtl="0" algn="just">
              <a:spcBef>
                <a:spcPts val="1200"/>
              </a:spcBef>
              <a:spcAft>
                <a:spcPts val="0"/>
              </a:spcAft>
              <a:buNone/>
            </a:pPr>
            <a:r>
              <a:rPr lang="en"/>
              <a:t>Ghobakhloo, M., Arias-Aranda, D. &amp; Benitez-Amado, J. 2011, "Adoption of e-commerce applications in SMEs", Industrial Management &amp; Data Systems, vol. 111, no. 8, pp. 1238-1269.</a:t>
            </a:r>
            <a:endParaRPr/>
          </a:p>
          <a:p>
            <a:pPr indent="0" lvl="0" marL="0" rtl="0" algn="l">
              <a:spcBef>
                <a:spcPts val="1200"/>
              </a:spcBef>
              <a:spcAft>
                <a:spcPts val="0"/>
              </a:spcAft>
              <a:buNone/>
            </a:pPr>
            <a:r>
              <a:t/>
            </a:r>
            <a:endParaRPr/>
          </a:p>
          <a:p>
            <a:pPr indent="0" lvl="0" marL="0" rtl="0" algn="just">
              <a:spcBef>
                <a:spcPts val="16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Milkman is an </a:t>
            </a:r>
            <a:r>
              <a:rPr b="1" lang="en"/>
              <a:t>ordering solution</a:t>
            </a:r>
            <a:r>
              <a:rPr lang="en"/>
              <a:t> which empowers vendors with the ability to safely continue selling their goods through delivery and scheduled collection without the need of customer footfall.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Analysis</a:t>
            </a:r>
            <a:endParaRPr/>
          </a:p>
        </p:txBody>
      </p:sp>
      <p:sp>
        <p:nvSpPr>
          <p:cNvPr id="69" name="Google Shape;69;p15"/>
          <p:cNvSpPr txBox="1"/>
          <p:nvPr>
            <p:ph idx="1" type="body"/>
          </p:nvPr>
        </p:nvSpPr>
        <p:spPr>
          <a:xfrm>
            <a:off x="723825" y="1228800"/>
            <a:ext cx="84201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huge amount of vendors still do not sell their goods online. During the Corona Crisis, not having  </a:t>
            </a:r>
            <a:r>
              <a:rPr b="1" lang="en"/>
              <a:t>digitized sales</a:t>
            </a:r>
            <a:r>
              <a:rPr lang="en"/>
              <a:t> turned out critical for SME retailers: no or few sales through </a:t>
            </a:r>
            <a:r>
              <a:rPr b="1" lang="en"/>
              <a:t>unsuitable channels</a:t>
            </a:r>
            <a:r>
              <a:rPr lang="en"/>
              <a:t> like WhatsApp or SocialMedia.</a:t>
            </a:r>
            <a:endParaRPr/>
          </a:p>
          <a:p>
            <a:pPr indent="0" lvl="0" marL="0" rtl="0" algn="l">
              <a:spcBef>
                <a:spcPts val="1600"/>
              </a:spcBef>
              <a:spcAft>
                <a:spcPts val="0"/>
              </a:spcAft>
              <a:buNone/>
            </a:pPr>
            <a:r>
              <a:rPr lang="en"/>
              <a:t>These stationary shops address local consumers or bypassing customers. Due to the </a:t>
            </a:r>
            <a:r>
              <a:rPr b="1" lang="en"/>
              <a:t>lockdown</a:t>
            </a:r>
            <a:r>
              <a:rPr lang="en"/>
              <a:t>, customers could not visit the stores anymore. </a:t>
            </a:r>
            <a:r>
              <a:rPr b="1" lang="en"/>
              <a:t>Uncertainty </a:t>
            </a:r>
            <a:r>
              <a:rPr lang="en"/>
              <a:t>when the situation will be over remains.</a:t>
            </a:r>
            <a:endParaRPr/>
          </a:p>
          <a:p>
            <a:pPr indent="0" lvl="0" marL="0" rtl="0" algn="l">
              <a:spcBef>
                <a:spcPts val="1600"/>
              </a:spcBef>
              <a:spcAft>
                <a:spcPts val="1600"/>
              </a:spcAft>
              <a:buNone/>
            </a:pPr>
            <a:r>
              <a:rPr lang="en"/>
              <a:t>The trend and demand towards </a:t>
            </a:r>
            <a:r>
              <a:rPr b="1" lang="en"/>
              <a:t>online shopping and real time delivery</a:t>
            </a:r>
            <a:r>
              <a:rPr lang="en"/>
              <a:t> keeps growing, on both consumer and business side.</a:t>
            </a:r>
            <a:endParaRPr/>
          </a:p>
        </p:txBody>
      </p:sp>
      <p:sp>
        <p:nvSpPr>
          <p:cNvPr id="70" name="Google Shape;70;p15"/>
          <p:cNvSpPr/>
          <p:nvPr/>
        </p:nvSpPr>
        <p:spPr>
          <a:xfrm rot="1347511">
            <a:off x="464796" y="131427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1347511">
            <a:off x="464796" y="281922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1347511">
            <a:off x="464796" y="4219402"/>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Analysis</a:t>
            </a:r>
            <a:endParaRPr/>
          </a:p>
        </p:txBody>
      </p:sp>
      <p:sp>
        <p:nvSpPr>
          <p:cNvPr id="78" name="Google Shape;78;p16"/>
          <p:cNvSpPr txBox="1"/>
          <p:nvPr>
            <p:ph idx="1" type="body"/>
          </p:nvPr>
        </p:nvSpPr>
        <p:spPr>
          <a:xfrm>
            <a:off x="723825" y="1228800"/>
            <a:ext cx="84201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Lockdown Restrictions imposed due to the Covid-19 outbreak has forced the </a:t>
            </a:r>
            <a:r>
              <a:rPr b="1" lang="en"/>
              <a:t>closure of many small vendors</a:t>
            </a:r>
            <a:r>
              <a:rPr lang="en"/>
              <a:t>.</a:t>
            </a:r>
            <a:endParaRPr/>
          </a:p>
          <a:p>
            <a:pPr indent="0" lvl="0" marL="0" rtl="0" algn="l">
              <a:spcBef>
                <a:spcPts val="1600"/>
              </a:spcBef>
              <a:spcAft>
                <a:spcPts val="0"/>
              </a:spcAft>
              <a:buNone/>
            </a:pPr>
            <a:r>
              <a:rPr lang="en"/>
              <a:t>Many of which have no digital presence and have taken to social media to find an alternative means to advertise and sell their goods, incurring a lot of </a:t>
            </a:r>
            <a:r>
              <a:rPr b="1" lang="en"/>
              <a:t>additional logistic work </a:t>
            </a:r>
            <a:r>
              <a:rPr lang="en"/>
              <a:t>to figure out the best way to r</a:t>
            </a:r>
            <a:r>
              <a:rPr b="1" lang="en"/>
              <a:t>econnect with their customers. </a:t>
            </a:r>
            <a:endParaRPr b="1"/>
          </a:p>
          <a:p>
            <a:pPr indent="0" lvl="0" marL="0" rtl="0" algn="l">
              <a:spcBef>
                <a:spcPts val="1600"/>
              </a:spcBef>
              <a:spcAft>
                <a:spcPts val="1600"/>
              </a:spcAft>
              <a:buNone/>
            </a:pPr>
            <a:r>
              <a:t/>
            </a:r>
            <a:endParaRPr b="1"/>
          </a:p>
        </p:txBody>
      </p:sp>
      <p:sp>
        <p:nvSpPr>
          <p:cNvPr id="79" name="Google Shape;79;p16"/>
          <p:cNvSpPr/>
          <p:nvPr/>
        </p:nvSpPr>
        <p:spPr>
          <a:xfrm rot="1347511">
            <a:off x="464796" y="131427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rot="1347511">
            <a:off x="464796" y="217242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6" name="Google Shape;86;p17"/>
          <p:cNvSpPr txBox="1"/>
          <p:nvPr>
            <p:ph idx="1" type="body"/>
          </p:nvPr>
        </p:nvSpPr>
        <p:spPr>
          <a:xfrm>
            <a:off x="828675" y="1228675"/>
            <a:ext cx="8003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Providing an App for </a:t>
            </a:r>
            <a:r>
              <a:rPr b="1" lang="en"/>
              <a:t>all type of local vendors</a:t>
            </a:r>
            <a:r>
              <a:rPr lang="en"/>
              <a:t> that enables them to digitize their sales and compete at the online market.</a:t>
            </a:r>
            <a:endParaRPr/>
          </a:p>
          <a:p>
            <a:pPr indent="0" lvl="0" marL="0" rtl="0" algn="l">
              <a:spcBef>
                <a:spcPts val="1600"/>
              </a:spcBef>
              <a:spcAft>
                <a:spcPts val="0"/>
              </a:spcAft>
              <a:buNone/>
            </a:pPr>
            <a:r>
              <a:rPr lang="en"/>
              <a:t>Channeling the orders from multiple platforms (Instagram, WhatsApp, Facebook, Marketplaces, etc.) to </a:t>
            </a:r>
            <a:r>
              <a:rPr b="1" lang="en"/>
              <a:t>only one platform.</a:t>
            </a:r>
            <a:endParaRPr b="1"/>
          </a:p>
          <a:p>
            <a:pPr indent="0" lvl="0" marL="0" rtl="0" algn="l">
              <a:spcBef>
                <a:spcPts val="1600"/>
              </a:spcBef>
              <a:spcAft>
                <a:spcPts val="1600"/>
              </a:spcAft>
              <a:buNone/>
            </a:pPr>
            <a:r>
              <a:rPr lang="en"/>
              <a:t>Allowing consumers to </a:t>
            </a:r>
            <a:r>
              <a:rPr b="1" lang="en"/>
              <a:t>one-stop-shop</a:t>
            </a:r>
            <a:r>
              <a:rPr lang="en"/>
              <a:t> their favorite local shops online, while collecting or receiving goods even faster than in traditional online shops.</a:t>
            </a:r>
            <a:endParaRPr/>
          </a:p>
        </p:txBody>
      </p:sp>
      <p:sp>
        <p:nvSpPr>
          <p:cNvPr id="87" name="Google Shape;87;p17"/>
          <p:cNvSpPr/>
          <p:nvPr/>
        </p:nvSpPr>
        <p:spPr>
          <a:xfrm>
            <a:off x="554475" y="1333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554475" y="2476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554475" y="3619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Targets / Objectives</a:t>
            </a:r>
            <a:endParaRPr/>
          </a:p>
        </p:txBody>
      </p:sp>
      <p:sp>
        <p:nvSpPr>
          <p:cNvPr id="95" name="Google Shape;95;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t>
            </a:r>
            <a:r>
              <a:rPr lang="en"/>
              <a:t>rovide SMEs with a useful tool that allows them to keep their business running as much as possible and with it, avoid job losses, business closings and an economic recession in the countries.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Selling Proposition</a:t>
            </a:r>
            <a:endParaRPr/>
          </a:p>
        </p:txBody>
      </p:sp>
      <p:sp>
        <p:nvSpPr>
          <p:cNvPr id="101" name="Google Shape;101;p19"/>
          <p:cNvSpPr txBox="1"/>
          <p:nvPr>
            <p:ph idx="1" type="body"/>
          </p:nvPr>
        </p:nvSpPr>
        <p:spPr>
          <a:xfrm>
            <a:off x="698850" y="1228675"/>
            <a:ext cx="81333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One-stop-shop for all types of local stores</a:t>
            </a:r>
            <a:endParaRPr/>
          </a:p>
          <a:p>
            <a:pPr indent="0" lvl="0" marL="0" rtl="0" algn="l">
              <a:spcBef>
                <a:spcPts val="1600"/>
              </a:spcBef>
              <a:spcAft>
                <a:spcPts val="0"/>
              </a:spcAft>
              <a:buNone/>
            </a:pPr>
            <a:r>
              <a:rPr lang="en"/>
              <a:t>Collection or direct delivery option (microshipping)</a:t>
            </a:r>
            <a:endParaRPr/>
          </a:p>
          <a:p>
            <a:pPr indent="0" lvl="0" marL="0" rtl="0" algn="l">
              <a:spcBef>
                <a:spcPts val="1600"/>
              </a:spcBef>
              <a:spcAft>
                <a:spcPts val="0"/>
              </a:spcAft>
              <a:buNone/>
            </a:pPr>
            <a:r>
              <a:rPr lang="en"/>
              <a:t>Allowing vendors to employ their own drivers</a:t>
            </a:r>
            <a:endParaRPr/>
          </a:p>
          <a:p>
            <a:pPr indent="0" lvl="0" marL="0" rtl="0" algn="l">
              <a:spcBef>
                <a:spcPts val="1600"/>
              </a:spcBef>
              <a:spcAft>
                <a:spcPts val="0"/>
              </a:spcAft>
              <a:buNone/>
            </a:pPr>
            <a:r>
              <a:rPr lang="en"/>
              <a:t>High level of transparency about orders and deliveries (Order status, Ready for pick-up, Driver status/location)</a:t>
            </a:r>
            <a:endParaRPr/>
          </a:p>
          <a:p>
            <a:pPr indent="0" lvl="0" marL="0" rtl="0" algn="l">
              <a:spcBef>
                <a:spcPts val="1600"/>
              </a:spcBef>
              <a:spcAft>
                <a:spcPts val="1600"/>
              </a:spcAft>
              <a:buNone/>
            </a:pPr>
            <a:r>
              <a:rPr lang="en"/>
              <a:t>Enabling business governance through built-in accounting functions</a:t>
            </a:r>
            <a:endParaRPr/>
          </a:p>
        </p:txBody>
      </p:sp>
      <p:sp>
        <p:nvSpPr>
          <p:cNvPr id="102" name="Google Shape;102;p19"/>
          <p:cNvSpPr/>
          <p:nvPr/>
        </p:nvSpPr>
        <p:spPr>
          <a:xfrm>
            <a:off x="424650" y="1304875"/>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424650" y="1815867"/>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424650" y="2326858"/>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424650" y="28378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424650" y="3685575"/>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Analysis</a:t>
            </a:r>
            <a:endParaRPr/>
          </a:p>
        </p:txBody>
      </p:sp>
      <p:sp>
        <p:nvSpPr>
          <p:cNvPr id="112" name="Google Shape;112;p20"/>
          <p:cNvSpPr txBox="1"/>
          <p:nvPr>
            <p:ph idx="1" type="body"/>
          </p:nvPr>
        </p:nvSpPr>
        <p:spPr>
          <a:xfrm>
            <a:off x="311700" y="1228675"/>
            <a:ext cx="41049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Retail SMEs contribute with a </a:t>
            </a:r>
            <a:r>
              <a:rPr lang="en"/>
              <a:t>turnover of 5.5 trillion €</a:t>
            </a:r>
            <a:r>
              <a:rPr lang="en"/>
              <a:t> significantly to Europe’s economy . Yet, in Germany only 65% of all retailers sell online and only 16% use Marketplaces like Amazon or eBay.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3" name="Google Shape;113;p20" title="Points scored"/>
          <p:cNvPicPr preferRelativeResize="0"/>
          <p:nvPr/>
        </p:nvPicPr>
        <p:blipFill>
          <a:blip r:embed="rId3">
            <a:alphaModFix/>
          </a:blip>
          <a:stretch>
            <a:fillRect/>
          </a:stretch>
        </p:blipFill>
        <p:spPr>
          <a:xfrm>
            <a:off x="4572000" y="1228675"/>
            <a:ext cx="4260300" cy="2634285"/>
          </a:xfrm>
          <a:prstGeom prst="rect">
            <a:avLst/>
          </a:prstGeom>
          <a:noFill/>
          <a:ln>
            <a:noFill/>
          </a:ln>
        </p:spPr>
      </p:pic>
      <p:sp>
        <p:nvSpPr>
          <p:cNvPr id="114" name="Google Shape;114;p20"/>
          <p:cNvSpPr/>
          <p:nvPr/>
        </p:nvSpPr>
        <p:spPr>
          <a:xfrm>
            <a:off x="311700" y="3997800"/>
            <a:ext cx="85206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The amount of vendors searching to digitize their business during and after the Corona crisis is expected to increase significantly.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Analysis</a:t>
            </a:r>
            <a:endParaRPr/>
          </a:p>
        </p:txBody>
      </p:sp>
      <p:sp>
        <p:nvSpPr>
          <p:cNvPr id="120" name="Google Shape;12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Two third</a:t>
            </a:r>
            <a:r>
              <a:rPr lang="en"/>
              <a:t> </a:t>
            </a:r>
            <a:r>
              <a:rPr lang="en"/>
              <a:t>of people working in Retail are employed in a SME (11.3 million employees in Europe) and many had to rely on governmental help during the lockdown or got unemployed.</a:t>
            </a:r>
            <a:endParaRPr/>
          </a:p>
          <a:p>
            <a:pPr indent="0" lvl="0" marL="0" rtl="0" algn="l">
              <a:spcBef>
                <a:spcPts val="1600"/>
              </a:spcBef>
              <a:spcAft>
                <a:spcPts val="0"/>
              </a:spcAft>
              <a:buNone/>
            </a:pPr>
            <a:r>
              <a:rPr lang="en"/>
              <a:t>It is estimated that there is a </a:t>
            </a:r>
            <a:r>
              <a:rPr b="1" lang="en"/>
              <a:t>loss of retail sales of 3,730 million €</a:t>
            </a:r>
            <a:r>
              <a:rPr lang="en"/>
              <a:t> during the lockdowns caused by Covid-19. This results in an additional </a:t>
            </a:r>
            <a:r>
              <a:rPr b="1" lang="en"/>
              <a:t>lack of 783.3 million € in VAT </a:t>
            </a:r>
            <a:r>
              <a:rPr lang="en"/>
              <a:t>for the European states.</a:t>
            </a:r>
            <a:endParaRPr/>
          </a:p>
          <a:p>
            <a:pPr indent="0" lvl="0" marL="0" rtl="0" algn="l">
              <a:spcBef>
                <a:spcPts val="1600"/>
              </a:spcBef>
              <a:spcAft>
                <a:spcPts val="1600"/>
              </a:spcAft>
              <a:buNone/>
            </a:pPr>
            <a:r>
              <a:rPr lang="en"/>
              <a:t>Also many states had to provide various funds and packages to support businesses and employees during the crisis.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