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1" r:id="rId9"/>
    <p:sldId id="262" r:id="rId10"/>
    <p:sldId id="273" r:id="rId11"/>
    <p:sldId id="274" r:id="rId12"/>
    <p:sldId id="269" r:id="rId13"/>
    <p:sldId id="270" r:id="rId14"/>
    <p:sldId id="263" r:id="rId15"/>
    <p:sldId id="271" r:id="rId16"/>
    <p:sldId id="272" r:id="rId17"/>
    <p:sldId id="264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B5335-3F5B-4FA1-9A3C-29F873FF076C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1FC53-05C2-47DC-B27B-B6EDC12D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91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1FC53-05C2-47DC-B27B-B6EDC12D8A9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901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1FC53-05C2-47DC-B27B-B6EDC12D8A9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23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570A435-AA3D-4FBB-9A9B-376894A2F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EA6EA84F-DF7E-4DEF-BFF2-1110E5B73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34D30AEC-F1D3-4263-97F2-B0B99ACC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B942-641B-4E1B-9B59-3A45669CDAEB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8553A5B-C5DC-4D5B-8BE1-EC7D0C22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B921470-F0CD-4367-A467-7585D132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41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188CB8D-B5BC-4A38-95D7-D21BA262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D9B4A8B7-E749-417C-841C-00D9A47DE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AE302A1-23E9-4543-87A7-F03075E22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1557-2E7F-4DAF-BFA2-9A2EDD0A8842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B9960C6-EB23-49BF-AD72-4390A5F95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759305B-8FA0-4A05-9082-A424AB09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79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4D653D4F-BF94-4579-AE22-6868DFDD6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03D82C68-9FEA-4CCD-9BC0-9BFF6CF4A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C0C8C69-B751-4447-8D9B-E660E077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ED00-A1C3-43C5-8134-1FD2D9177DB5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5E1F932-BADE-49DF-9401-5EA516B71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1792CE9-304C-4DD7-9C6E-9393930C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58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C54F5FD-E3BC-4A77-9322-6B0C15EF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6674D92-8AAA-4910-B0DD-75C82D5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C9B8DC6-6772-447D-B053-8A00AE3D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90CF-65FE-4B62-8AC2-9233B0698518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8DA97F9-4ED6-45AB-9F78-3F808998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1474CB40-91F6-4B7C-85DC-4348F79B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82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D098552-039D-41C6-A883-4691D4D8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715E2E81-A38A-482D-A815-7911B9133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48790BF5-ED9C-46F8-8184-6BF9E850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7099-6A83-438E-A467-906949DCC89D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33A35DC3-1A51-4EB2-A857-75186482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588CEE96-BD5A-4651-B9D0-38CECCC4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1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6B85D7C-0E62-4457-870B-299CDB03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360FDCB-7D02-466D-BACA-F9BD3EC20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FEBB514C-3CAC-4950-9F45-C05F0B48B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764E99F1-16EC-4E82-8EA0-6FA6C9A9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363C-B733-491A-BA51-7B1A191914EF}" type="datetime1">
              <a:rPr lang="ru-RU" smtClean="0"/>
              <a:t>24.06.2022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544ACC66-306E-4DC9-962C-ECA4ED6B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BEC3FD50-E973-4B7D-A127-24FE3E11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52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C2493B8-321A-4F1C-83D8-8731CBC5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642B29C-2339-4EE7-971C-F18CACAF4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04A50C0D-5D44-4DE1-B5B0-96A186F53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1258BC5C-F49F-4F26-AC3C-314429BD8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4107D182-FEF5-424B-BB61-C487A425B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BFB8B65C-9DC5-4A66-ABF9-AAE08A11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168B-A33A-4AFE-A1CA-44A433A641DD}" type="datetime1">
              <a:rPr lang="ru-RU" smtClean="0"/>
              <a:t>24.06.2022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5BBA380F-F2FE-4605-B929-226D62D9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E20A2525-0104-4FC6-AC95-9C2A5E8E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86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52C0372-B370-4550-9EE9-F0BBDDA9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3ADFECD0-0822-47E6-908E-406AF619A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0294-47EB-4FDC-9313-511CFE8876C0}" type="datetime1">
              <a:rPr lang="ru-RU" smtClean="0"/>
              <a:t>24.06.2022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B98AAC81-8C84-4299-9627-815FBCEC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EE653F2F-E7C3-4F74-ADB8-BDF69A40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29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C8224375-6665-4E92-A240-B3D9D355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0176-EE64-456D-B876-5E3DB6E68DB3}" type="datetime1">
              <a:rPr lang="ru-RU" smtClean="0"/>
              <a:t>24.06.2022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927E59D4-9F2D-49DA-A55A-91B05C13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65F4D78-73D7-4B8F-A1DA-8CE468B1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08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FCF1BB4-CCAB-48CB-99E2-904354D5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01C70E8-2A70-4B0B-ADC0-35800B1DC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C3E93702-EA3E-42A2-A44F-86988B4A9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C36A2D19-E840-4D34-9D87-CD985A8A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F99B-9625-4559-B7EB-2DBD2F28C707}" type="datetime1">
              <a:rPr lang="ru-RU" smtClean="0"/>
              <a:t>24.06.2022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BC35EFEE-C848-4FBE-8A0D-083EDFB71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EA2EB4B0-3192-4319-A725-6D2E4D6B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54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B374441-E450-4E54-970B-4E4D8F76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BACAA9CD-932B-498D-924B-908D58D7C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7D02C888-B9DB-4CB9-9E9C-394DCF81B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AEBA6B68-C9C8-4211-B03D-7248B978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DB4C-1859-4C9B-AC84-7B415DA4829D}" type="datetime1">
              <a:rPr lang="ru-RU" smtClean="0"/>
              <a:t>24.06.2022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6B6E6513-DFC5-4F5A-A6D4-39CD40F3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7137AA0F-AC3A-44BA-ACEE-008652368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69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4F20B3E-825A-4520-AE5F-26785C6F4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FA53EDBD-ECD9-4217-B42E-E6B1C631B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0D4A71C-9BAF-4BE6-A480-257B9AA1E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5AB75-5826-40A5-AA20-EAE62B288289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81D5FBE-D635-41F6-8FCD-133714C5F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33D030F-FE95-45C6-85CC-DEA33341C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C7B5A-CCAD-46BC-B1AB-EEA9348C6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49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s://discordpy.readthedocs.io/en/stable/api.html" TargetMode="External"/><Relationship Id="rId4" Type="http://schemas.openxmlformats.org/officeDocument/2006/relationships/hyperlink" Target="https://ru.stackoverflow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01i02k0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0605243-5436-4D1B-B719-D83377DF1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70400"/>
            <a:ext cx="9144000" cy="2387600"/>
          </a:xfrm>
        </p:spPr>
        <p:txBody>
          <a:bodyPr>
            <a:normAutofit fontScale="90000"/>
          </a:bodyPr>
          <a:lstStyle/>
          <a:p>
            <a:pPr>
              <a:spcAft>
                <a:spcPts val="0"/>
              </a:spcAft>
            </a:pPr>
            <a:r>
              <a:rPr lang="ru-RU" sz="2000" b="1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КОЛЛЕДЖ КОСМИЧЕСКОГО МАШИНОСТРОЕНИЯ И ТЕХНОЛОГИЙ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      </a:t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 </a:t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Курсовой проект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По МДК </a:t>
            </a:r>
            <a:r>
              <a:rPr lang="ru-RU" sz="2200" b="1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01.02 Прикладное программирование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РАЗРАБОТКА ДИСКОРД БОТА «РЮ»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Выполнил обучающийся 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группы </a:t>
            </a:r>
            <a:r>
              <a:rPr lang="ru-RU" sz="2200" dirty="0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П1-19 Дроздов 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Н.А.</a:t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Руководитель курсового </a:t>
            </a:r>
            <a:r>
              <a:rPr lang="ru-RU" sz="2200" dirty="0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проекта Кочетков 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С. С.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890587" y="0"/>
            <a:ext cx="10410825" cy="2109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>
                <a:latin typeface="Century Gothic" panose="020B0502020202020204" pitchFamily="34" charset="0"/>
              </a:rPr>
              <a:t>Государственное бюджетное образовательное учреждение высшего образования Московской области</a:t>
            </a:r>
          </a:p>
          <a:p>
            <a:r>
              <a:rPr lang="ru-RU" sz="1800" b="1" dirty="0">
                <a:latin typeface="Century Gothic" panose="020B0502020202020204" pitchFamily="34" charset="0"/>
              </a:rPr>
              <a:t>ТЕХНОЛОГИЧЕСКИЙ УНИВЕРСИТЕТ </a:t>
            </a:r>
          </a:p>
          <a:p>
            <a:r>
              <a:rPr lang="ru-RU" sz="1800" b="1" dirty="0">
                <a:latin typeface="Century Gothic" panose="020B0502020202020204" pitchFamily="34" charset="0"/>
              </a:rPr>
              <a:t>имени дважды Героя Советского Союза, летчика-космонавта А.А. Леонова</a:t>
            </a:r>
          </a:p>
        </p:txBody>
      </p:sp>
    </p:spTree>
    <p:extLst>
      <p:ext uri="{BB962C8B-B14F-4D97-AF65-F5344CB8AC3E}">
        <p14:creationId xmlns:p14="http://schemas.microsoft.com/office/powerpoint/2010/main" val="335725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1" y="-633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1390649" y="-461027"/>
            <a:ext cx="9410701" cy="2109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dirty="0">
              <a:latin typeface="Century Gothic" panose="020B0502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40B1A1CF-E5BA-4CC8-A313-B3C31A48A5E2}"/>
              </a:ext>
            </a:extLst>
          </p:cNvPr>
          <p:cNvSpPr txBox="1">
            <a:spLocks/>
          </p:cNvSpPr>
          <p:nvPr/>
        </p:nvSpPr>
        <p:spPr>
          <a:xfrm>
            <a:off x="514350" y="1604963"/>
            <a:ext cx="5581650" cy="3648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="" xmlns:a16="http://schemas.microsoft.com/office/drawing/2014/main" id="{FB03EC18-B727-4D74-B717-B4FB51E2881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2913" y="1990190"/>
            <a:ext cx="4453255" cy="364807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002C4AA-760D-48C9-BBC5-6FAD9AE8F35A}"/>
              </a:ext>
            </a:extLst>
          </p:cNvPr>
          <p:cNvSpPr txBox="1"/>
          <p:nvPr/>
        </p:nvSpPr>
        <p:spPr>
          <a:xfrm>
            <a:off x="-116050" y="5702145"/>
            <a:ext cx="56311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100" dirty="0">
                <a:latin typeface="Century Gothic" panose="020B0502020202020204" pitchFamily="34" charset="0"/>
              </a:rPr>
              <a:t>Рисунок 4 – </a:t>
            </a:r>
            <a:r>
              <a:rPr lang="ru-RU" sz="11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Получение полного перечня команд бота</a:t>
            </a:r>
            <a:endParaRPr lang="ru-RU" sz="1100" dirty="0">
              <a:latin typeface="Century Gothic" panose="020B0502020202020204" pitchFamily="34" charset="0"/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="" xmlns:a16="http://schemas.microsoft.com/office/drawing/2014/main" id="{26AA07E1-D12A-4E66-94DA-252C612AF0C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20830" y="1742105"/>
            <a:ext cx="4839335" cy="12858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A1BAAAA-7B6D-4CC5-B3CE-F6B609B947D2}"/>
              </a:ext>
            </a:extLst>
          </p:cNvPr>
          <p:cNvSpPr txBox="1"/>
          <p:nvPr/>
        </p:nvSpPr>
        <p:spPr>
          <a:xfrm>
            <a:off x="7141803" y="3043611"/>
            <a:ext cx="27973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100" dirty="0">
                <a:latin typeface="Century Gothic" panose="020B0502020202020204" pitchFamily="34" charset="0"/>
              </a:rPr>
              <a:t>Рисунок 5 – Получение фразы дзен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="" xmlns:a16="http://schemas.microsoft.com/office/drawing/2014/main" id="{07C09FAC-311C-4A6E-B3DE-FFAD119D3A7A}"/>
              </a:ext>
            </a:extLst>
          </p:cNvPr>
          <p:cNvPicPr/>
          <p:nvPr/>
        </p:nvPicPr>
        <p:blipFill rotWithShape="1">
          <a:blip r:embed="rId5"/>
          <a:srcRect t="9126"/>
          <a:stretch/>
        </p:blipFill>
        <p:spPr bwMode="auto">
          <a:xfrm>
            <a:off x="5673154" y="3482677"/>
            <a:ext cx="5631180" cy="23710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F39930B7-65E4-4D6C-8121-D9EE6BD8436D}"/>
              </a:ext>
            </a:extLst>
          </p:cNvPr>
          <p:cNvSpPr txBox="1"/>
          <p:nvPr/>
        </p:nvSpPr>
        <p:spPr>
          <a:xfrm>
            <a:off x="5673154" y="5927150"/>
            <a:ext cx="563118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100" dirty="0">
                <a:latin typeface="Century Gothic" panose="020B0502020202020204" pitchFamily="34" charset="0"/>
              </a:rPr>
              <a:t>Рисунок 6 – </a:t>
            </a:r>
            <a:r>
              <a:rPr lang="ru-RU" sz="11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Получение благодарности за пользование ботом напрямую в личные сообщения</a:t>
            </a:r>
            <a:endParaRPr lang="ru-RU" sz="1100" dirty="0">
              <a:latin typeface="Century Gothic" panose="020B0502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z="2000" smtClean="0">
                <a:solidFill>
                  <a:schemeClr val="tx1"/>
                </a:solidFill>
                <a:latin typeface="Century Gothic" panose="020B0502020202020204" pitchFamily="34" charset="0"/>
              </a:rPr>
              <a:t>10</a:t>
            </a:fld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Заголовок 1">
            <a:extLst>
              <a:ext uri="{FF2B5EF4-FFF2-40B4-BE49-F238E27FC236}">
                <a16:creationId xmlns="" xmlns:a16="http://schemas.microsoft.com/office/drawing/2014/main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-116050" y="-414363"/>
            <a:ext cx="12424095" cy="2109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Century Gothic" panose="020B0502020202020204" pitchFamily="34" charset="0"/>
              </a:rPr>
              <a:t>В</a:t>
            </a:r>
            <a:r>
              <a:rPr lang="ru-RU" sz="2800" b="1" dirty="0" smtClean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заимодействие </a:t>
            </a:r>
            <a:r>
              <a:rPr lang="ru-RU" sz="2800" b="1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 пользователями через чат сервера</a:t>
            </a:r>
            <a:r>
              <a:rPr lang="ru-RU" sz="2800" b="1" dirty="0">
                <a:latin typeface="Century Gothic" panose="020B0502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0092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1" y="-633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1390649" y="-461027"/>
            <a:ext cx="9410701" cy="2109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dirty="0">
              <a:latin typeface="Century Gothic" panose="020B0502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40B1A1CF-E5BA-4CC8-A313-B3C31A48A5E2}"/>
              </a:ext>
            </a:extLst>
          </p:cNvPr>
          <p:cNvSpPr txBox="1">
            <a:spLocks/>
          </p:cNvSpPr>
          <p:nvPr/>
        </p:nvSpPr>
        <p:spPr>
          <a:xfrm>
            <a:off x="514350" y="1604963"/>
            <a:ext cx="5581650" cy="3648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19E3753C-7361-4A02-A499-C431E68D2A2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3259" y="1695441"/>
            <a:ext cx="2680335" cy="149542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D494629C-FB67-401B-A27D-77A920FF85D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496828" y="1695441"/>
            <a:ext cx="4133850" cy="245745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="" xmlns:a16="http://schemas.microsoft.com/office/drawing/2014/main" id="{5C096715-6CE4-45C4-8385-36FA858E92A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81025" y="3451040"/>
            <a:ext cx="2676528" cy="25336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A3AFCF2-F5F7-41C5-A996-3F779D60F60C}"/>
              </a:ext>
            </a:extLst>
          </p:cNvPr>
          <p:cNvSpPr txBox="1"/>
          <p:nvPr/>
        </p:nvSpPr>
        <p:spPr>
          <a:xfrm>
            <a:off x="991918" y="3219743"/>
            <a:ext cx="24592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100" dirty="0">
                <a:latin typeface="Century Gothic" panose="020B0502020202020204" pitchFamily="34" charset="0"/>
              </a:rPr>
              <a:t>Рисунок 7 – Приветствие бота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7009490-0B49-403B-8C4A-E052D76B179D}"/>
              </a:ext>
            </a:extLst>
          </p:cNvPr>
          <p:cNvSpPr txBox="1"/>
          <p:nvPr/>
        </p:nvSpPr>
        <p:spPr>
          <a:xfrm>
            <a:off x="5592743" y="4215825"/>
            <a:ext cx="39420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100" dirty="0">
                <a:latin typeface="Century Gothic" panose="020B0502020202020204" pitchFamily="34" charset="0"/>
              </a:rPr>
              <a:t>Рисунок 9  – Получение данных о реальном времени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2886F8-458E-4A3E-BC78-821E4227CF88}"/>
              </a:ext>
            </a:extLst>
          </p:cNvPr>
          <p:cNvSpPr txBox="1"/>
          <p:nvPr/>
        </p:nvSpPr>
        <p:spPr>
          <a:xfrm>
            <a:off x="514350" y="6022512"/>
            <a:ext cx="34213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100" dirty="0">
                <a:latin typeface="Century Gothic" panose="020B0502020202020204" pitchFamily="34" charset="0"/>
              </a:rPr>
              <a:t>Рисунок 8 – </a:t>
            </a:r>
            <a:r>
              <a:rPr lang="ru-RU" sz="11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Получение поддержки от бота</a:t>
            </a:r>
            <a:endParaRPr lang="ru-RU" sz="1100" dirty="0">
              <a:latin typeface="Century Gothic" panose="020B0502020202020204" pitchFamily="34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="" xmlns:a16="http://schemas.microsoft.com/office/drawing/2014/main" id="{CDA57D67-7997-40E3-A29A-8192DF29B9F1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949383" y="4717865"/>
            <a:ext cx="1914525" cy="96202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="" xmlns:a16="http://schemas.microsoft.com/office/drawing/2014/main" id="{551A8802-42BB-46E1-B998-8963E18154B6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8265699" y="4717865"/>
            <a:ext cx="2019300" cy="9620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691DBE5-4F9B-4F1F-86C4-EAA9547D8591}"/>
              </a:ext>
            </a:extLst>
          </p:cNvPr>
          <p:cNvSpPr txBox="1"/>
          <p:nvPr/>
        </p:nvSpPr>
        <p:spPr>
          <a:xfrm>
            <a:off x="4677040" y="5763872"/>
            <a:ext cx="245920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100" dirty="0">
                <a:latin typeface="Century Gothic" panose="020B0502020202020204" pitchFamily="34" charset="0"/>
              </a:rPr>
              <a:t>Рисунок 10 – Подключение бота к голосовому каналу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4E691DE-EF33-4689-977C-3E9CC5F9943C}"/>
              </a:ext>
            </a:extLst>
          </p:cNvPr>
          <p:cNvSpPr txBox="1"/>
          <p:nvPr/>
        </p:nvSpPr>
        <p:spPr>
          <a:xfrm>
            <a:off x="8045744" y="5763871"/>
            <a:ext cx="245920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100" dirty="0">
                <a:latin typeface="Century Gothic" panose="020B0502020202020204" pitchFamily="34" charset="0"/>
              </a:rPr>
              <a:t>Рисунок 11 – Отключение бота от голосового канала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z="2000" smtClean="0">
                <a:solidFill>
                  <a:schemeClr val="tx1"/>
                </a:solidFill>
                <a:latin typeface="Century Gothic" panose="020B0502020202020204" pitchFamily="34" charset="0"/>
              </a:rPr>
              <a:t>11</a:t>
            </a:fld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Заголовок 1">
            <a:extLst>
              <a:ext uri="{FF2B5EF4-FFF2-40B4-BE49-F238E27FC236}">
                <a16:creationId xmlns="" xmlns:a16="http://schemas.microsoft.com/office/drawing/2014/main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-116050" y="-414363"/>
            <a:ext cx="12424095" cy="2109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Century Gothic" panose="020B0502020202020204" pitchFamily="34" charset="0"/>
              </a:rPr>
              <a:t>В</a:t>
            </a:r>
            <a:r>
              <a:rPr lang="ru-RU" sz="2800" b="1" dirty="0" smtClean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заимодействие </a:t>
            </a:r>
            <a:r>
              <a:rPr lang="ru-RU" sz="2800" b="1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 пользователями через чат сервера</a:t>
            </a:r>
            <a:r>
              <a:rPr lang="ru-RU" sz="2800" b="1" dirty="0">
                <a:latin typeface="Century Gothic" panose="020B0502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6672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-116050" y="-414363"/>
            <a:ext cx="12424095" cy="2109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Century Gothic" panose="020B0502020202020204" pitchFamily="34" charset="0"/>
              </a:rPr>
              <a:t>В</a:t>
            </a:r>
            <a:r>
              <a:rPr lang="ru-RU" sz="2800" b="1" dirty="0" smtClean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ыполнение </a:t>
            </a:r>
            <a:r>
              <a:rPr lang="ru-RU" sz="2800" b="1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администраторских функций</a:t>
            </a:r>
            <a:endParaRPr lang="ru-RU" sz="2800" b="1" dirty="0">
              <a:latin typeface="Century Gothic" panose="020B0502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40B1A1CF-E5BA-4CC8-A313-B3C31A48A5E2}"/>
              </a:ext>
            </a:extLst>
          </p:cNvPr>
          <p:cNvSpPr txBox="1">
            <a:spLocks/>
          </p:cNvSpPr>
          <p:nvPr/>
        </p:nvSpPr>
        <p:spPr>
          <a:xfrm>
            <a:off x="514350" y="1604963"/>
            <a:ext cx="5581650" cy="3648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  <p:sp>
        <p:nvSpPr>
          <p:cNvPr id="22" name="Заголовок 1">
            <a:extLst>
              <a:ext uri="{FF2B5EF4-FFF2-40B4-BE49-F238E27FC236}">
                <a16:creationId xmlns="" xmlns:a16="http://schemas.microsoft.com/office/drawing/2014/main" id="{A261E239-CA12-40C1-96B5-8241AAA7CA00}"/>
              </a:ext>
            </a:extLst>
          </p:cNvPr>
          <p:cNvSpPr txBox="1">
            <a:spLocks/>
          </p:cNvSpPr>
          <p:nvPr/>
        </p:nvSpPr>
        <p:spPr>
          <a:xfrm>
            <a:off x="734950" y="2141327"/>
            <a:ext cx="10722091" cy="40078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ru-RU" sz="2000" dirty="0">
                <a:latin typeface="Century Gothic" panose="020B0502020202020204" pitchFamily="34" charset="0"/>
              </a:rPr>
              <a:t>С помощью данного бота администраторы будут иметь возможность: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Удалять выбранных участников с сервера (Рисунок 12)</a:t>
            </a:r>
            <a:r>
              <a:rPr lang="en-US" sz="2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0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Ограничивать доступ к серверу у выбранных участников (Рисунок 13)</a:t>
            </a:r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Ограничивать пользование чатом у выбранного участника (Рисунок 14)</a:t>
            </a:r>
            <a:r>
              <a:rPr lang="ru-RU" sz="2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Отменять ограничение на пользование чатом у выбранного участника (Рисунок 15);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2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Очищать чат 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(Рисунок 16).</a:t>
            </a:r>
          </a:p>
          <a:p>
            <a:pPr algn="l">
              <a:lnSpc>
                <a:spcPct val="150000"/>
              </a:lnSpc>
            </a:pPr>
            <a:endParaRPr lang="ru-RU" sz="2000" dirty="0"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endParaRPr lang="ru-RU" sz="2000" dirty="0">
              <a:latin typeface="Century Gothic" panose="020B0502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z="2000" smtClean="0">
                <a:solidFill>
                  <a:schemeClr val="tx1"/>
                </a:solidFill>
                <a:latin typeface="Century Gothic" panose="020B0502020202020204" pitchFamily="34" charset="0"/>
              </a:rPr>
              <a:t>12</a:t>
            </a:fld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08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40B1A1CF-E5BA-4CC8-A313-B3C31A48A5E2}"/>
              </a:ext>
            </a:extLst>
          </p:cNvPr>
          <p:cNvSpPr txBox="1">
            <a:spLocks/>
          </p:cNvSpPr>
          <p:nvPr/>
        </p:nvSpPr>
        <p:spPr>
          <a:xfrm>
            <a:off x="514350" y="1604963"/>
            <a:ext cx="5581650" cy="3648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2F3D0573-FD3A-4E77-BA78-8C91DEB27B3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26316" y="4994613"/>
            <a:ext cx="2972435" cy="10287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8EC83FC1-F958-4E31-9CAB-96575A17006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14350" y="1695441"/>
            <a:ext cx="5563235" cy="12192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73376494-9B73-4D60-8C7A-687C9A57818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14350" y="3269384"/>
            <a:ext cx="5563235" cy="12192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24AD0A23-CCAD-458D-A9FB-A0DE73913460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286186" y="1695441"/>
            <a:ext cx="5563235" cy="121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2C3293C-F4BF-4A93-BE18-7DA0245D1F67}"/>
              </a:ext>
            </a:extLst>
          </p:cNvPr>
          <p:cNvSpPr txBox="1"/>
          <p:nvPr/>
        </p:nvSpPr>
        <p:spPr>
          <a:xfrm>
            <a:off x="1128770" y="2960629"/>
            <a:ext cx="43343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100" dirty="0">
                <a:latin typeface="Century Gothic" panose="020B0502020202020204" pitchFamily="34" charset="0"/>
              </a:rPr>
              <a:t>Рисунок 12 – Удаление выбранного участника с сервера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31329B1-9F30-4E11-9BF3-6171E4A1EA5F}"/>
              </a:ext>
            </a:extLst>
          </p:cNvPr>
          <p:cNvSpPr txBox="1"/>
          <p:nvPr/>
        </p:nvSpPr>
        <p:spPr>
          <a:xfrm>
            <a:off x="679397" y="4576531"/>
            <a:ext cx="52331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100" dirty="0">
                <a:latin typeface="Century Gothic" panose="020B0502020202020204" pitchFamily="34" charset="0"/>
              </a:rPr>
              <a:t>Рисунок 13 – Ограничение доступа к серверу у выбранного участника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154310B-BE8F-419A-B020-9E75C7A5D345}"/>
              </a:ext>
            </a:extLst>
          </p:cNvPr>
          <p:cNvSpPr txBox="1"/>
          <p:nvPr/>
        </p:nvSpPr>
        <p:spPr>
          <a:xfrm>
            <a:off x="6580480" y="2954629"/>
            <a:ext cx="52331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100" dirty="0">
                <a:latin typeface="Century Gothic" panose="020B0502020202020204" pitchFamily="34" charset="0"/>
              </a:rPr>
              <a:t>Рисунок 14 – Ограничение пользования чатом у выбранного участника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5FD0CAE8-E436-402D-BC2B-26AC883B62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185" y="3257158"/>
            <a:ext cx="5563235" cy="12314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303FEE1-0251-4159-B519-C3DC56BA156B}"/>
              </a:ext>
            </a:extLst>
          </p:cNvPr>
          <p:cNvSpPr txBox="1"/>
          <p:nvPr/>
        </p:nvSpPr>
        <p:spPr>
          <a:xfrm>
            <a:off x="6286186" y="4515838"/>
            <a:ext cx="552743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100" dirty="0">
                <a:latin typeface="Century Gothic" panose="020B0502020202020204" pitchFamily="34" charset="0"/>
              </a:rPr>
              <a:t>Рисунок 15 – Отмена ограничения пользования чатом у выбранного участника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9382047-5299-40CF-A910-AC20BF123542}"/>
              </a:ext>
            </a:extLst>
          </p:cNvPr>
          <p:cNvSpPr txBox="1"/>
          <p:nvPr/>
        </p:nvSpPr>
        <p:spPr>
          <a:xfrm>
            <a:off x="3760494" y="6046852"/>
            <a:ext cx="4304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100" dirty="0">
                <a:latin typeface="Century Gothic" panose="020B0502020202020204" pitchFamily="34" charset="0"/>
              </a:rPr>
              <a:t>Рисунок 16 – Очистка чата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z="2000" smtClean="0">
                <a:solidFill>
                  <a:schemeClr val="tx1"/>
                </a:solidFill>
                <a:latin typeface="Century Gothic" panose="020B0502020202020204" pitchFamily="34" charset="0"/>
              </a:rPr>
              <a:t>13</a:t>
            </a:fld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Заголовок 1">
            <a:extLst>
              <a:ext uri="{FF2B5EF4-FFF2-40B4-BE49-F238E27FC236}">
                <a16:creationId xmlns="" xmlns:a16="http://schemas.microsoft.com/office/drawing/2014/main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-116050" y="-414363"/>
            <a:ext cx="12424095" cy="2109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Century Gothic" panose="020B0502020202020204" pitchFamily="34" charset="0"/>
              </a:rPr>
              <a:t>В</a:t>
            </a:r>
            <a:r>
              <a:rPr lang="ru-RU" sz="2800" b="1" dirty="0" smtClean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ыполнение </a:t>
            </a:r>
            <a:r>
              <a:rPr lang="ru-RU" sz="2800" b="1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администраторских функций</a:t>
            </a:r>
            <a:endParaRPr lang="ru-RU" sz="2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003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1508007" y="-127336"/>
            <a:ext cx="9410701" cy="2109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Century Gothic" panose="020B0502020202020204" pitchFamily="34" charset="0"/>
              </a:rPr>
              <a:t>Итоги выполнения задач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40B1A1CF-E5BA-4CC8-A313-B3C31A48A5E2}"/>
              </a:ext>
            </a:extLst>
          </p:cNvPr>
          <p:cNvSpPr txBox="1">
            <a:spLocks/>
          </p:cNvSpPr>
          <p:nvPr/>
        </p:nvSpPr>
        <p:spPr>
          <a:xfrm>
            <a:off x="514350" y="1604963"/>
            <a:ext cx="5581650" cy="3648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="" xmlns:a16="http://schemas.microsoft.com/office/drawing/2014/main" id="{52A95370-0CD8-45F1-AE3B-4582E412793D}"/>
              </a:ext>
            </a:extLst>
          </p:cNvPr>
          <p:cNvSpPr txBox="1">
            <a:spLocks/>
          </p:cNvSpPr>
          <p:nvPr/>
        </p:nvSpPr>
        <p:spPr>
          <a:xfrm>
            <a:off x="451138" y="3151502"/>
            <a:ext cx="11398018" cy="6837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500" dirty="0" smtClean="0">
                <a:solidFill>
                  <a:srgbClr val="0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1. В</a:t>
            </a:r>
            <a:r>
              <a:rPr lang="ru-RU" sz="2500" dirty="0" smtClean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заимодействие </a:t>
            </a:r>
            <a:r>
              <a:rPr lang="ru-RU" sz="25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 пользователями через чат сервера </a:t>
            </a:r>
            <a:r>
              <a:rPr lang="ru-RU" sz="2500" dirty="0" smtClean="0">
                <a:latin typeface="Century Gothic" panose="020B0502020202020204" pitchFamily="34" charset="0"/>
              </a:rPr>
              <a:t>был</a:t>
            </a:r>
            <a:r>
              <a:rPr lang="ru-RU" sz="2500" dirty="0">
                <a:latin typeface="Century Gothic" panose="020B0502020202020204" pitchFamily="34" charset="0"/>
              </a:rPr>
              <a:t>о</a:t>
            </a:r>
            <a:r>
              <a:rPr lang="ru-RU" sz="2500" dirty="0" smtClean="0">
                <a:latin typeface="Century Gothic" panose="020B0502020202020204" pitchFamily="34" charset="0"/>
              </a:rPr>
              <a:t> </a:t>
            </a:r>
            <a:r>
              <a:rPr lang="ru-RU" sz="2500" dirty="0">
                <a:latin typeface="Century Gothic" panose="020B0502020202020204" pitchFamily="34" charset="0"/>
              </a:rPr>
              <a:t>успешно </a:t>
            </a:r>
            <a:r>
              <a:rPr lang="ru-RU" sz="2500" dirty="0" smtClean="0">
                <a:latin typeface="Century Gothic" panose="020B0502020202020204" pitchFamily="34" charset="0"/>
              </a:rPr>
              <a:t>выполнено.</a:t>
            </a:r>
            <a:endParaRPr lang="ru-RU" sz="2500" dirty="0">
              <a:latin typeface="Century Gothic" panose="020B0502020202020204" pitchFamily="34" charset="0"/>
            </a:endParaRPr>
          </a:p>
          <a:p>
            <a:pPr algn="l"/>
            <a:r>
              <a:rPr lang="ru-RU" sz="2500" dirty="0"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5F83068-FD8C-4832-A7D6-DF29765CEB56}"/>
              </a:ext>
            </a:extLst>
          </p:cNvPr>
          <p:cNvSpPr txBox="1"/>
          <p:nvPr/>
        </p:nvSpPr>
        <p:spPr>
          <a:xfrm>
            <a:off x="451138" y="3736260"/>
            <a:ext cx="1128972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500" dirty="0" smtClean="0">
                <a:latin typeface="Century Gothic" panose="020B0502020202020204" pitchFamily="34" charset="0"/>
              </a:rPr>
              <a:t>2. Выполнение </a:t>
            </a:r>
            <a:r>
              <a:rPr lang="ru-RU" sz="2500" dirty="0" smtClean="0">
                <a:latin typeface="Century Gothic" panose="020B0502020202020204" pitchFamily="34" charset="0"/>
              </a:rPr>
              <a:t>администраторских функций было успешно выполнено.</a:t>
            </a:r>
            <a:endParaRPr lang="ru-RU" sz="2500" dirty="0">
              <a:latin typeface="Century Gothic" panose="020B0502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z="2000" smtClean="0">
                <a:solidFill>
                  <a:schemeClr val="tx1"/>
                </a:solidFill>
                <a:latin typeface="Century Gothic" panose="020B0502020202020204" pitchFamily="34" charset="0"/>
              </a:rPr>
              <a:t>14</a:t>
            </a:fld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322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1390649" y="-1"/>
            <a:ext cx="9410701" cy="2109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Century Gothic" panose="020B0502020202020204" pitchFamily="34" charset="0"/>
              </a:rPr>
              <a:t>Заключение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40B1A1CF-E5BA-4CC8-A313-B3C31A48A5E2}"/>
              </a:ext>
            </a:extLst>
          </p:cNvPr>
          <p:cNvSpPr txBox="1">
            <a:spLocks/>
          </p:cNvSpPr>
          <p:nvPr/>
        </p:nvSpPr>
        <p:spPr>
          <a:xfrm>
            <a:off x="514350" y="1604963"/>
            <a:ext cx="5581650" cy="3648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4A9C2E0-44F2-4384-8F8B-1A20118248E9}"/>
              </a:ext>
            </a:extLst>
          </p:cNvPr>
          <p:cNvSpPr txBox="1"/>
          <p:nvPr/>
        </p:nvSpPr>
        <p:spPr>
          <a:xfrm>
            <a:off x="816769" y="2777475"/>
            <a:ext cx="105584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2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Был успешно создан и протестирован бот-помощник для мессенджера – </a:t>
            </a:r>
            <a:r>
              <a:rPr lang="en-US" sz="2800" dirty="0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Discord</a:t>
            </a:r>
            <a:r>
              <a:rPr lang="ru-RU" sz="2800" dirty="0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ru-RU" sz="2800" dirty="0" smtClean="0">
                <a:latin typeface="Century Gothic" panose="020B0502020202020204" pitchFamily="34" charset="0"/>
                <a:ea typeface="Times New Roman" panose="02020603050405020304" pitchFamily="18" charset="0"/>
              </a:rPr>
              <a:t>Поставленные задачи выполнены. Цели достигнуты.</a:t>
            </a:r>
            <a:endParaRPr lang="ru-RU" sz="2800" dirty="0"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z="2000" smtClean="0">
                <a:solidFill>
                  <a:schemeClr val="tx1"/>
                </a:solidFill>
                <a:latin typeface="Century Gothic" panose="020B0502020202020204" pitchFamily="34" charset="0"/>
              </a:rPr>
              <a:t>15</a:t>
            </a:fld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163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1390649" y="880844"/>
            <a:ext cx="9410701" cy="3481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Список использованной литературы и интернет - ресурсов</a:t>
            </a:r>
            <a:endParaRPr lang="ru-RU" sz="2400" b="1" dirty="0">
              <a:latin typeface="Century Gothic" panose="020B0502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40B1A1CF-E5BA-4CC8-A313-B3C31A48A5E2}"/>
              </a:ext>
            </a:extLst>
          </p:cNvPr>
          <p:cNvSpPr txBox="1">
            <a:spLocks/>
          </p:cNvSpPr>
          <p:nvPr/>
        </p:nvSpPr>
        <p:spPr>
          <a:xfrm>
            <a:off x="514350" y="1604963"/>
            <a:ext cx="5581650" cy="3648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4A9C2E0-44F2-4384-8F8B-1A20118248E9}"/>
              </a:ext>
            </a:extLst>
          </p:cNvPr>
          <p:cNvSpPr txBox="1"/>
          <p:nvPr/>
        </p:nvSpPr>
        <p:spPr>
          <a:xfrm>
            <a:off x="154038" y="1228960"/>
            <a:ext cx="12037962" cy="5124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Bef>
                <a:spcPts val="1800"/>
              </a:spcBef>
              <a:spcAft>
                <a:spcPts val="400"/>
              </a:spcAft>
            </a:pPr>
            <a:r>
              <a:rPr lang="ru-RU" sz="1400" b="1" dirty="0">
                <a:effectLst/>
                <a:latin typeface="Century Gothic" panose="020B0502020202020204" pitchFamily="34" charset="0"/>
              </a:rPr>
              <a:t>Законодательные и нормативные акты: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28600" algn="l"/>
                <a:tab pos="449580" algn="l"/>
              </a:tabLst>
            </a:pPr>
            <a:r>
              <a:rPr lang="ru-RU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ГОСТ 7.1. – 2003. Библиографическая запись. Библиографическое описание. Общие требования и правила составления. – М.: ИПК Издательство стандартов, 2004. – 169 с.;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28600" algn="l"/>
                <a:tab pos="449580" algn="l"/>
              </a:tabLst>
            </a:pPr>
            <a:r>
              <a:rPr lang="ru-RU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ГОСТ 7.32 – 2017 Система стандартов по информации, библиотечному и издательскому делу (с поправками) – М.: ИПК Издательство стандартов, 2017. – 21 с.;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28600" algn="l"/>
                <a:tab pos="449580" algn="l"/>
              </a:tabLst>
            </a:pPr>
            <a:r>
              <a:rPr lang="ru-RU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Единая система программной документации. – М.: Стандартинформ, 2005. – 128 с.</a:t>
            </a:r>
          </a:p>
          <a:p>
            <a:pPr indent="450215">
              <a:lnSpc>
                <a:spcPct val="150000"/>
              </a:lnSpc>
              <a:spcBef>
                <a:spcPts val="1800"/>
              </a:spcBef>
              <a:spcAft>
                <a:spcPts val="400"/>
              </a:spcAft>
            </a:pPr>
            <a:r>
              <a:rPr lang="ru-RU" sz="1400" b="1" dirty="0">
                <a:effectLst/>
                <a:latin typeface="Century Gothic" panose="020B0502020202020204" pitchFamily="34" charset="0"/>
              </a:rPr>
              <a:t>Учебная и научная литература: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  <a:tabLst>
                <a:tab pos="228600" algn="l"/>
                <a:tab pos="449580" algn="l"/>
              </a:tabLst>
            </a:pPr>
            <a:r>
              <a:rPr lang="ru-RU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Любанович Билл. Простой Python. Современный стиль программирования. — СПб.: Питер, 2016. — 480 с.</a:t>
            </a:r>
          </a:p>
          <a:p>
            <a:pPr indent="450215">
              <a:lnSpc>
                <a:spcPct val="150000"/>
              </a:lnSpc>
              <a:spcBef>
                <a:spcPts val="1800"/>
              </a:spcBef>
              <a:spcAft>
                <a:spcPts val="400"/>
              </a:spcAft>
            </a:pPr>
            <a:r>
              <a:rPr lang="ru-RU" sz="1400" b="1" dirty="0">
                <a:effectLst/>
                <a:latin typeface="Century Gothic" panose="020B0502020202020204" pitchFamily="34" charset="0"/>
              </a:rPr>
              <a:t>Интернет-документы: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  <a:tabLst>
                <a:tab pos="228600" algn="l"/>
                <a:tab pos="449580" algn="l"/>
              </a:tabLst>
            </a:pPr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tack </a:t>
            </a:r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</a:t>
            </a:r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low– [Электронный ресурс]. – Режим доступа: </a:t>
            </a:r>
            <a:r>
              <a:rPr lang="ru-RU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https://stackoverflow.com/</a:t>
            </a:r>
            <a:r>
              <a:rPr lang="ru-RU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  <a:tabLst>
                <a:tab pos="228600" algn="l"/>
                <a:tab pos="449580" algn="l"/>
              </a:tabLst>
            </a:pPr>
            <a:r>
              <a:rPr lang="ru-RU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Русский </a:t>
            </a:r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tack </a:t>
            </a:r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</a:t>
            </a:r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 – [Электронный ресурс]. – Режим доступа: </a:t>
            </a:r>
            <a:r>
              <a:rPr lang="ru-RU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https://ru.stackoverflow.com/</a:t>
            </a:r>
            <a:r>
              <a:rPr lang="ru-RU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  <a:tabLst>
                <a:tab pos="228600" algn="l"/>
                <a:tab pos="449580" algn="l"/>
              </a:tabLst>
            </a:pPr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Discord API Reference - </a:t>
            </a:r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https://discordpy.readthedocs.io/en/stable/api.html</a:t>
            </a:r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4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  <a:tabLst>
                <a:tab pos="228600" algn="l"/>
                <a:tab pos="449580" algn="l"/>
              </a:tabLst>
            </a:pPr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 Overflow - </a:t>
            </a:r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https://stackoverflow.com/</a:t>
            </a:r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4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5.    </a:t>
            </a:r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GitHub - </a:t>
            </a:r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z="2000" smtClean="0">
                <a:solidFill>
                  <a:schemeClr val="tx1"/>
                </a:solidFill>
                <a:latin typeface="Century Gothic" panose="020B0502020202020204" pitchFamily="34" charset="0"/>
              </a:rPr>
              <a:t>16</a:t>
            </a:fld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104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1814513" y="3012280"/>
            <a:ext cx="8562974" cy="8334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Century Gothic" panose="020B0502020202020204" pitchFamily="34" charset="0"/>
              </a:rPr>
              <a:t>Спасибо за внимание!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40B1A1CF-E5BA-4CC8-A313-B3C31A48A5E2}"/>
              </a:ext>
            </a:extLst>
          </p:cNvPr>
          <p:cNvSpPr txBox="1">
            <a:spLocks/>
          </p:cNvSpPr>
          <p:nvPr/>
        </p:nvSpPr>
        <p:spPr>
          <a:xfrm>
            <a:off x="514350" y="1604963"/>
            <a:ext cx="5581650" cy="3648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="" xmlns:a16="http://schemas.microsoft.com/office/drawing/2014/main" id="{52A95370-0CD8-45F1-AE3B-4582E412793D}"/>
              </a:ext>
            </a:extLst>
          </p:cNvPr>
          <p:cNvSpPr txBox="1">
            <a:spLocks/>
          </p:cNvSpPr>
          <p:nvPr/>
        </p:nvSpPr>
        <p:spPr>
          <a:xfrm>
            <a:off x="1419223" y="3012281"/>
            <a:ext cx="9525000" cy="8334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A349F48-E9CD-4DB6-8DD9-C168F6C9B24B}"/>
              </a:ext>
            </a:extLst>
          </p:cNvPr>
          <p:cNvSpPr txBox="1"/>
          <p:nvPr/>
        </p:nvSpPr>
        <p:spPr>
          <a:xfrm>
            <a:off x="7779084" y="4918021"/>
            <a:ext cx="4558018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latin typeface="Century Gothic" panose="020B0502020202020204" pitchFamily="34" charset="0"/>
                <a:ea typeface="Times New Roman" panose="02020603050405020304" pitchFamily="18" charset="0"/>
              </a:rPr>
              <a:t>Почта: </a:t>
            </a:r>
            <a:r>
              <a:rPr lang="en-US" dirty="0" smtClean="0">
                <a:latin typeface="Century Gothic" panose="020B0502020202020204" pitchFamily="34" charset="0"/>
                <a:ea typeface="Times New Roman" panose="02020603050405020304" pitchFamily="18" charset="0"/>
              </a:rPr>
              <a:t>n01i02k04@yandex.ru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>
                <a:latin typeface="Century Gothic" panose="020B0502020202020204" pitchFamily="34" charset="0"/>
              </a:rPr>
              <a:t>GitHub</a:t>
            </a:r>
            <a:r>
              <a:rPr lang="ru-RU" dirty="0" smtClean="0">
                <a:latin typeface="Century Gothic" panose="020B0502020202020204" pitchFamily="34" charset="0"/>
              </a:rPr>
              <a:t>: </a:t>
            </a:r>
            <a:r>
              <a:rPr lang="en-US" dirty="0" smtClean="0">
                <a:latin typeface="Century Gothic" panose="020B0502020202020204" pitchFamily="34" charset="0"/>
                <a:hlinkClick r:id="rId3"/>
              </a:rPr>
              <a:t>https</a:t>
            </a:r>
            <a:r>
              <a:rPr lang="en-US" dirty="0">
                <a:latin typeface="Century Gothic" panose="020B0502020202020204" pitchFamily="34" charset="0"/>
                <a:hlinkClick r:id="rId3"/>
              </a:rPr>
              <a:t>://</a:t>
            </a:r>
            <a:r>
              <a:rPr lang="en-US" dirty="0" smtClean="0">
                <a:latin typeface="Century Gothic" panose="020B0502020202020204" pitchFamily="34" charset="0"/>
                <a:hlinkClick r:id="rId3"/>
              </a:rPr>
              <a:t>github.com/n01i02k04</a:t>
            </a:r>
            <a:endParaRPr lang="ru-RU" dirty="0" smtClean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latin typeface="Century Gothic" panose="020B0502020202020204" pitchFamily="34" charset="0"/>
              </a:rPr>
              <a:t>Телефон: +7 (909) 66 – 39 – 275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594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1476375" y="-468732"/>
            <a:ext cx="9239250" cy="2109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Century Gothic" panose="020B0502020202020204" pitchFamily="34" charset="0"/>
              </a:rPr>
              <a:t>Актуальность данного проекта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BE152E2-977E-4D1D-B2CD-6206BE719620}"/>
              </a:ext>
            </a:extLst>
          </p:cNvPr>
          <p:cNvSpPr txBox="1"/>
          <p:nvPr/>
        </p:nvSpPr>
        <p:spPr>
          <a:xfrm>
            <a:off x="844492" y="2228671"/>
            <a:ext cx="10509308" cy="2746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23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Актуальность темы курсовой работы обусловлено все сильнее развивающемся интернетом, </a:t>
            </a:r>
            <a:r>
              <a:rPr lang="ru-RU" sz="2300" dirty="0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программ, </a:t>
            </a:r>
            <a:r>
              <a:rPr lang="ru-RU" sz="23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основанных на передаче данных через сеть интернет и иными способами передачи данных. Также, не на всех серверах присутствует качественный бот, который имеет большой функционал, на </a:t>
            </a:r>
            <a:r>
              <a:rPr lang="ru-RU" sz="2300" dirty="0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многих серверах </a:t>
            </a:r>
            <a:r>
              <a:rPr lang="ru-RU" sz="23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его вообще нет.  </a:t>
            </a:r>
            <a:endParaRPr lang="ru-RU" sz="2300" dirty="0">
              <a:latin typeface="Century Gothic" panose="020B0502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z="2000" smtClean="0">
                <a:solidFill>
                  <a:schemeClr val="tx1"/>
                </a:solidFill>
                <a:latin typeface="Century Gothic" panose="020B0502020202020204" pitchFamily="34" charset="0"/>
              </a:rPr>
              <a:t>2</a:t>
            </a:fld>
            <a:endParaRPr lang="ru-RU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98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1476375" y="-468732"/>
            <a:ext cx="9239250" cy="2109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latin typeface="Century Gothic" panose="020B0502020202020204" pitchFamily="34" charset="0"/>
              </a:rPr>
              <a:t>Цель</a:t>
            </a:r>
            <a:endParaRPr lang="ru-RU" sz="4000" b="1" dirty="0">
              <a:latin typeface="Century Gothic" panose="020B050202020202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="" xmlns:a16="http://schemas.microsoft.com/office/drawing/2014/main" id="{C8AC04F5-D283-49AB-939E-7A59F5FC55C4}"/>
              </a:ext>
            </a:extLst>
          </p:cNvPr>
          <p:cNvSpPr txBox="1">
            <a:spLocks/>
          </p:cNvSpPr>
          <p:nvPr/>
        </p:nvSpPr>
        <p:spPr>
          <a:xfrm>
            <a:off x="734954" y="1425079"/>
            <a:ext cx="10722091" cy="40078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ru-RU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Целью курсового проекта является создание бота-помощника для мессенджера – </a:t>
            </a:r>
            <a:r>
              <a:rPr lang="en-US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Discord</a:t>
            </a:r>
            <a:r>
              <a:rPr lang="ru-RU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ru-RU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Данное ПО призвано упростить жизнь обычным людям и геймерам, предоставляя дополнительный функционал, который по тем или иным причинам недоступен в основной программе.</a:t>
            </a:r>
          </a:p>
          <a:p>
            <a:pPr algn="l">
              <a:lnSpc>
                <a:spcPct val="150000"/>
              </a:lnSpc>
            </a:pPr>
            <a:endParaRPr lang="ru-RU" sz="2400" dirty="0">
              <a:latin typeface="Century Gothic" panose="020B0502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z="2000" smtClean="0">
                <a:solidFill>
                  <a:schemeClr val="tx1"/>
                </a:solidFill>
              </a:rPr>
              <a:t>3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30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3484055" y="1106512"/>
            <a:ext cx="4709542" cy="64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latin typeface="Century Gothic" panose="020B0502020202020204" pitchFamily="34" charset="0"/>
              </a:rPr>
              <a:t>Задачи</a:t>
            </a:r>
            <a:endParaRPr lang="ru-RU" sz="4000" b="1" dirty="0">
              <a:latin typeface="Century Gothic" panose="020B050202020202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="" xmlns:a16="http://schemas.microsoft.com/office/drawing/2014/main" id="{C8AC04F5-D283-49AB-939E-7A59F5FC55C4}"/>
              </a:ext>
            </a:extLst>
          </p:cNvPr>
          <p:cNvSpPr txBox="1">
            <a:spLocks/>
          </p:cNvSpPr>
          <p:nvPr/>
        </p:nvSpPr>
        <p:spPr>
          <a:xfrm>
            <a:off x="619125" y="1905335"/>
            <a:ext cx="12020550" cy="4496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40B1A1CF-E5BA-4CC8-A313-B3C31A48A5E2}"/>
              </a:ext>
            </a:extLst>
          </p:cNvPr>
          <p:cNvSpPr txBox="1">
            <a:spLocks/>
          </p:cNvSpPr>
          <p:nvPr/>
        </p:nvSpPr>
        <p:spPr>
          <a:xfrm>
            <a:off x="556270" y="1810719"/>
            <a:ext cx="10946105" cy="2583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ru-RU" sz="2800" dirty="0" smtClean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ru-RU" sz="2800" dirty="0" smtClean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Взаимодействие </a:t>
            </a:r>
            <a:r>
              <a:rPr lang="ru-RU" sz="28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 пользователями через чат сервера;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ru-RU" sz="2800" dirty="0" smtClean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ru-RU" sz="2800" dirty="0" smtClean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Выполнение 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администраторских функций.</a:t>
            </a:r>
            <a:endParaRPr lang="ru-RU" sz="28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5179C1F3-6F43-45DE-8E9D-3DF2409C7719}"/>
              </a:ext>
            </a:extLst>
          </p:cNvPr>
          <p:cNvSpPr txBox="1">
            <a:spLocks/>
          </p:cNvSpPr>
          <p:nvPr/>
        </p:nvSpPr>
        <p:spPr>
          <a:xfrm>
            <a:off x="6029323" y="2549016"/>
            <a:ext cx="5905501" cy="3057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000" dirty="0">
              <a:latin typeface="Century Gothic" panose="020B0502020202020204" pitchFamily="34" charset="0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="" xmlns:a16="http://schemas.microsoft.com/office/drawing/2014/main" id="{75961009-DD84-48F4-BD66-E898478B7967}"/>
              </a:ext>
            </a:extLst>
          </p:cNvPr>
          <p:cNvSpPr txBox="1">
            <a:spLocks/>
          </p:cNvSpPr>
          <p:nvPr/>
        </p:nvSpPr>
        <p:spPr>
          <a:xfrm>
            <a:off x="5124449" y="2091097"/>
            <a:ext cx="1943101" cy="3972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700" b="1" dirty="0">
              <a:latin typeface="Century Gothic" panose="020B0502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z="2000" smtClean="0">
                <a:solidFill>
                  <a:schemeClr val="tx1"/>
                </a:solidFill>
                <a:latin typeface="Century Gothic" panose="020B0502020202020204" pitchFamily="34" charset="0"/>
              </a:rPr>
              <a:t>4</a:t>
            </a:fld>
            <a:endParaRPr lang="ru-RU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96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1476375" y="-468732"/>
            <a:ext cx="9239250" cy="2109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Century Gothic" panose="020B0502020202020204" pitchFamily="34" charset="0"/>
              </a:rPr>
              <a:t>Описание средств разработки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40B1A1CF-E5BA-4CC8-A313-B3C31A48A5E2}"/>
              </a:ext>
            </a:extLst>
          </p:cNvPr>
          <p:cNvSpPr txBox="1">
            <a:spLocks/>
          </p:cNvSpPr>
          <p:nvPr/>
        </p:nvSpPr>
        <p:spPr>
          <a:xfrm>
            <a:off x="514349" y="2308305"/>
            <a:ext cx="5727059" cy="23727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sz="2900" dirty="0">
                <a:solidFill>
                  <a:srgbClr val="161616"/>
                </a:solidFill>
                <a:latin typeface="Century Gothic" panose="020B0502020202020204" pitchFamily="34" charset="0"/>
              </a:rPr>
              <a:t>JetBrains </a:t>
            </a:r>
            <a:r>
              <a:rPr lang="en-US" sz="2900" i="0" dirty="0">
                <a:solidFill>
                  <a:srgbClr val="161616"/>
                </a:solidFill>
                <a:effectLst/>
                <a:latin typeface="Century Gothic" panose="020B0502020202020204" pitchFamily="34" charset="0"/>
              </a:rPr>
              <a:t>IDE PyCharm 2022.1</a:t>
            </a:r>
            <a:r>
              <a:rPr lang="ru-RU" sz="2900" i="0" dirty="0">
                <a:solidFill>
                  <a:srgbClr val="161616"/>
                </a:solidFill>
                <a:effectLst/>
                <a:latin typeface="Century Gothic" panose="020B0502020202020204" pitchFamily="34" charset="0"/>
              </a:rPr>
              <a:t>;</a:t>
            </a:r>
            <a:endParaRPr lang="en-US" sz="2900" i="0" dirty="0">
              <a:solidFill>
                <a:srgbClr val="161616"/>
              </a:solidFill>
              <a:effectLst/>
              <a:latin typeface="Century Gothic" panose="020B0502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9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Язык </a:t>
            </a:r>
            <a:r>
              <a:rPr lang="en-US" sz="29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29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en-US" sz="29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Discord API</a:t>
            </a:r>
            <a:r>
              <a:rPr lang="ru-RU" sz="29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z="2000" smtClean="0">
                <a:solidFill>
                  <a:schemeClr val="tx1"/>
                </a:solidFill>
                <a:latin typeface="Century Gothic" panose="020B0502020202020204" pitchFamily="34" charset="0"/>
              </a:rPr>
              <a:t>5</a:t>
            </a:fld>
            <a:endParaRPr lang="ru-RU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78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40B1A1CF-E5BA-4CC8-A313-B3C31A48A5E2}"/>
              </a:ext>
            </a:extLst>
          </p:cNvPr>
          <p:cNvSpPr txBox="1">
            <a:spLocks/>
          </p:cNvSpPr>
          <p:nvPr/>
        </p:nvSpPr>
        <p:spPr>
          <a:xfrm>
            <a:off x="514350" y="1604963"/>
            <a:ext cx="5581650" cy="3648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EE22955C-964A-4996-97B3-B8453613205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10095" y="1633537"/>
            <a:ext cx="5448935" cy="3590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011A7A6-FE1B-43C9-B445-9C5F4A8DAD99}"/>
              </a:ext>
            </a:extLst>
          </p:cNvPr>
          <p:cNvSpPr txBox="1"/>
          <p:nvPr/>
        </p:nvSpPr>
        <p:spPr>
          <a:xfrm>
            <a:off x="2566491" y="5451163"/>
            <a:ext cx="70590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Century Gothic" panose="020B0502020202020204" pitchFamily="34" charset="0"/>
              </a:rPr>
              <a:t>Рисунок 1 – </a:t>
            </a:r>
            <a:r>
              <a:rPr lang="ru-RU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Диаграмма вариантов использования</a:t>
            </a:r>
            <a:endParaRPr lang="ru-RU" sz="2000" dirty="0">
              <a:latin typeface="Century Gothic" panose="020B0502020202020204" pitchFamily="34" charset="0"/>
            </a:endParaRPr>
          </a:p>
          <a:p>
            <a:endParaRPr lang="ru-RU" sz="2000" dirty="0">
              <a:latin typeface="Century Gothic" panose="020B0502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z="2000" smtClean="0">
                <a:solidFill>
                  <a:schemeClr val="tx1"/>
                </a:solidFill>
                <a:latin typeface="Century Gothic" panose="020B0502020202020204" pitchFamily="34" charset="0"/>
              </a:rPr>
              <a:t>6</a:t>
            </a:fld>
            <a:endParaRPr lang="ru-RU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29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40B1A1CF-E5BA-4CC8-A313-B3C31A48A5E2}"/>
              </a:ext>
            </a:extLst>
          </p:cNvPr>
          <p:cNvSpPr txBox="1">
            <a:spLocks/>
          </p:cNvSpPr>
          <p:nvPr/>
        </p:nvSpPr>
        <p:spPr>
          <a:xfrm>
            <a:off x="514350" y="1604963"/>
            <a:ext cx="5581650" cy="3648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8E1B093D-0F53-4AD5-9364-20B5A8917C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09352" y="1443037"/>
            <a:ext cx="4773295" cy="3971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EA2141E-47FD-40B3-A8AD-988D90E11A4C}"/>
              </a:ext>
            </a:extLst>
          </p:cNvPr>
          <p:cNvSpPr txBox="1"/>
          <p:nvPr/>
        </p:nvSpPr>
        <p:spPr>
          <a:xfrm>
            <a:off x="3178886" y="5576888"/>
            <a:ext cx="70590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Century Gothic" panose="020B0502020202020204" pitchFamily="34" charset="0"/>
              </a:rPr>
              <a:t>Рисунок 2 – </a:t>
            </a:r>
            <a:r>
              <a:rPr lang="ru-RU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Структурная схема программы</a:t>
            </a:r>
            <a:endParaRPr lang="ru-RU" sz="2000" dirty="0">
              <a:latin typeface="Century Gothic" panose="020B0502020202020204" pitchFamily="34" charset="0"/>
            </a:endParaRPr>
          </a:p>
          <a:p>
            <a:endParaRPr lang="ru-RU" sz="2000" dirty="0">
              <a:latin typeface="Century Gothic" panose="020B0502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z="2000" smtClean="0">
                <a:solidFill>
                  <a:schemeClr val="tx1"/>
                </a:solidFill>
                <a:latin typeface="Century Gothic" panose="020B0502020202020204" pitchFamily="34" charset="0"/>
              </a:rPr>
              <a:t>7</a:t>
            </a:fld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45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40B1A1CF-E5BA-4CC8-A313-B3C31A48A5E2}"/>
              </a:ext>
            </a:extLst>
          </p:cNvPr>
          <p:cNvSpPr txBox="1">
            <a:spLocks/>
          </p:cNvSpPr>
          <p:nvPr/>
        </p:nvSpPr>
        <p:spPr>
          <a:xfrm>
            <a:off x="514350" y="1604963"/>
            <a:ext cx="5581650" cy="3648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E4E194E0-16AA-4AAD-A144-3A002D26BFC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86387" y="1095057"/>
            <a:ext cx="1419225" cy="46678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2465E91-2C48-46D9-9EAE-26E2B6E8E310}"/>
              </a:ext>
            </a:extLst>
          </p:cNvPr>
          <p:cNvSpPr txBox="1"/>
          <p:nvPr/>
        </p:nvSpPr>
        <p:spPr>
          <a:xfrm>
            <a:off x="3178886" y="5857537"/>
            <a:ext cx="70590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Century Gothic" panose="020B0502020202020204" pitchFamily="34" charset="0"/>
              </a:rPr>
              <a:t>Рисунок 3 – Функциональная</a:t>
            </a:r>
            <a:r>
              <a:rPr lang="ru-RU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схема программы</a:t>
            </a:r>
            <a:endParaRPr lang="ru-RU" sz="2000" dirty="0">
              <a:latin typeface="Century Gothic" panose="020B0502020202020204" pitchFamily="34" charset="0"/>
            </a:endParaRPr>
          </a:p>
          <a:p>
            <a:endParaRPr lang="ru-RU" sz="2000" dirty="0">
              <a:latin typeface="Century Gothic" panose="020B0502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z="2000" smtClean="0">
                <a:solidFill>
                  <a:schemeClr val="tx1"/>
                </a:solidFill>
                <a:latin typeface="Century Gothic" panose="020B0502020202020204" pitchFamily="34" charset="0"/>
              </a:rPr>
              <a:t>8</a:t>
            </a:fld>
            <a:endParaRPr lang="ru-RU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219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-116050" y="-414363"/>
            <a:ext cx="12424095" cy="2109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Century Gothic" panose="020B0502020202020204" pitchFamily="34" charset="0"/>
              </a:rPr>
              <a:t>В</a:t>
            </a:r>
            <a:r>
              <a:rPr lang="ru-RU" sz="2800" b="1" dirty="0" smtClean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заимодействие </a:t>
            </a:r>
            <a:r>
              <a:rPr lang="ru-RU" sz="2800" b="1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 пользователями через чат сервера</a:t>
            </a:r>
            <a:r>
              <a:rPr lang="ru-RU" sz="2800" b="1" dirty="0"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40B1A1CF-E5BA-4CC8-A313-B3C31A48A5E2}"/>
              </a:ext>
            </a:extLst>
          </p:cNvPr>
          <p:cNvSpPr txBox="1">
            <a:spLocks/>
          </p:cNvSpPr>
          <p:nvPr/>
        </p:nvSpPr>
        <p:spPr>
          <a:xfrm>
            <a:off x="514350" y="1604963"/>
            <a:ext cx="5581650" cy="3648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  <p:sp>
        <p:nvSpPr>
          <p:cNvPr id="22" name="Заголовок 1">
            <a:extLst>
              <a:ext uri="{FF2B5EF4-FFF2-40B4-BE49-F238E27FC236}">
                <a16:creationId xmlns="" xmlns:a16="http://schemas.microsoft.com/office/drawing/2014/main" id="{A261E239-CA12-40C1-96B5-8241AAA7CA00}"/>
              </a:ext>
            </a:extLst>
          </p:cNvPr>
          <p:cNvSpPr txBox="1">
            <a:spLocks/>
          </p:cNvSpPr>
          <p:nvPr/>
        </p:nvSpPr>
        <p:spPr>
          <a:xfrm>
            <a:off x="367473" y="1921944"/>
            <a:ext cx="11457045" cy="40078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ru-RU" sz="2400" dirty="0">
                <a:latin typeface="Century Gothic" panose="020B0502020202020204" pitchFamily="34" charset="0"/>
              </a:rPr>
              <a:t>С помощью данного бота пользователи смогут: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4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Получить полный перечь команд бота</a:t>
            </a:r>
            <a:r>
              <a:rPr lang="en-US" sz="24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24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4</a:t>
            </a:r>
            <a:r>
              <a:rPr lang="en-US" sz="24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24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Получить фразу дзен </a:t>
            </a:r>
            <a:r>
              <a:rPr lang="ru-RU" sz="24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(Рисунок 5)</a:t>
            </a:r>
            <a:r>
              <a:rPr lang="en-US" sz="24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400" dirty="0">
              <a:solidFill>
                <a:srgbClr val="000000"/>
              </a:solidFill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Получить благодарность за пользование ботом напрямую в личные </a:t>
            </a:r>
            <a:r>
              <a:rPr lang="ru-RU" sz="24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сообщения (Рисунок 6);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4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Поприветствовать бота (Рисунок 7)</a:t>
            </a:r>
            <a:r>
              <a:rPr lang="en-US" sz="24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4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Получить поддержку от бота, в случае написания грустного сообщения в чате </a:t>
            </a:r>
            <a:r>
              <a:rPr lang="ru-RU" sz="24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(Рисунок 8)</a:t>
            </a:r>
            <a:r>
              <a:rPr lang="en-US" sz="24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;</a:t>
            </a:r>
            <a:endParaRPr lang="ru-RU" sz="24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4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Получить данные о реальном времени (Рисунок 9);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Подключить бота к голосовому каналу </a:t>
            </a:r>
            <a:r>
              <a:rPr lang="ru-RU" sz="24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(Рисунок 10)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4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Отключить бота от голосового канала (Рисунок 11);</a:t>
            </a:r>
          </a:p>
          <a:p>
            <a:pPr algn="l">
              <a:lnSpc>
                <a:spcPct val="150000"/>
              </a:lnSpc>
            </a:pPr>
            <a:endParaRPr lang="ru-RU" sz="2400" dirty="0"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endParaRPr lang="ru-RU" sz="2400" dirty="0">
              <a:latin typeface="Century Gothic" panose="020B0502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z="2000" smtClean="0">
                <a:solidFill>
                  <a:schemeClr val="tx1"/>
                </a:solidFill>
                <a:latin typeface="Century Gothic" panose="020B0502020202020204" pitchFamily="34" charset="0"/>
              </a:rPr>
              <a:t>9</a:t>
            </a:fld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4741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699</Words>
  <Application>Microsoft Office PowerPoint</Application>
  <PresentationFormat>Широкоэкранный</PresentationFormat>
  <Paragraphs>93</Paragraphs>
  <Slides>17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Symbol</vt:lpstr>
      <vt:lpstr>Times New Roman</vt:lpstr>
      <vt:lpstr>Тема Office</vt:lpstr>
      <vt:lpstr>КОЛЛЕДЖ КОСМИЧЕСКОГО МАШИНОСТРОЕНИЯ И ТЕХНОЛОГИЙ              Курсовой проект  По МДК 01.02 Прикладное программирование РАЗРАБОТКА ДИСКОРД БОТА «РЮ»        Выполнил обучающийся группы П1-19 Дроздов Н.А. Руководитель курсового проекта Кочетков С. С.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КОЛЛЕДЖ КОСМИЧЕСКОГО МАШИНОСТРОЕНИЯ И ТЕХНОЛОГИЙ              Курсовой проект  По МДК 01.02 Прикладное программирование РАЗРАБОТКА ДИСКОРД БОТА «РЮ»        Обучающийся группы П1-19   Дроздов Н.А. Руководитель курсового проекта   Кочетков С. С.</dc:title>
  <dc:creator>Никита Дроздов</dc:creator>
  <cp:lastModifiedBy>P1-19</cp:lastModifiedBy>
  <cp:revision>16</cp:revision>
  <dcterms:created xsi:type="dcterms:W3CDTF">2022-06-19T15:54:46Z</dcterms:created>
  <dcterms:modified xsi:type="dcterms:W3CDTF">2022-06-24T07:53:17Z</dcterms:modified>
</cp:coreProperties>
</file>