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60" r:id="rId8"/>
    <p:sldId id="261" r:id="rId9"/>
    <p:sldId id="262" r:id="rId10"/>
    <p:sldId id="273" r:id="rId11"/>
    <p:sldId id="274" r:id="rId12"/>
    <p:sldId id="269" r:id="rId13"/>
    <p:sldId id="270" r:id="rId14"/>
    <p:sldId id="263" r:id="rId15"/>
    <p:sldId id="271" r:id="rId16"/>
    <p:sldId id="272" r:id="rId17"/>
    <p:sldId id="26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70A435-AA3D-4FBB-9A9B-376894A2F8C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A6EA84F-DF7E-4DEF-BFF2-1110E5B73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4D30AEC-F1D3-4263-97F2-B0B99ACCAA50}"/>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E8553A5B-C5DC-4D5B-8BE1-EC7D0C223F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B921470-F0CD-4367-A467-7585D1325F38}"/>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297541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88CB8D-B5BC-4A38-95D7-D21BA262F83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9B4A8B7-E749-417C-841C-00D9A47DE89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AE302A1-23E9-4543-87A7-F03075E22CFF}"/>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2B9960C6-EB23-49BF-AD72-4390A5F95E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759305B-8FA0-4A05-9082-A424AB09A3B0}"/>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17379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D653D4F-BF94-4579-AE22-6868DFDD62D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D82C68-9FEA-4CCD-9BC0-9BFF6CF4AA5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C0C8C69-B751-4447-8D9B-E660E077997B}"/>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E5E1F932-BADE-49DF-9401-5EA516B71C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792CE9-304C-4DD7-9C6E-9393930C806D}"/>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9858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54F5FD-E3BC-4A77-9322-6B0C15EF744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6674D92-8AAA-4910-B0DD-75C82D53FB8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C9B8DC6-6772-447D-B053-8A00AE3D550A}"/>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18DA97F9-4ED6-45AB-9F78-3F808998032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474CB40-91F6-4B7C-85DC-4348F79B8260}"/>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53082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098552-039D-41C6-A883-4691D4D8ACD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15E2E81-A38A-482D-A815-7911B9133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790BF5-ED9C-46F8-8184-6BF9E8502FF5}"/>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33A35DC3-1A51-4EB2-A857-75186482411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88CEE96-BD5A-4651-B9D0-38CECCC4646F}"/>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5971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B85D7C-0E62-4457-870B-299CDB031A4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60FDCB-7D02-466D-BACA-F9BD3EC2036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EBB514C-3CAC-4950-9F45-C05F0B48BD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64E99F1-16EC-4E82-8EA0-6FA6C9A9CAC8}"/>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6" name="Нижний колонтитул 5">
            <a:extLst>
              <a:ext uri="{FF2B5EF4-FFF2-40B4-BE49-F238E27FC236}">
                <a16:creationId xmlns:a16="http://schemas.microsoft.com/office/drawing/2014/main" id="{544ACC66-306E-4DC9-962C-ECA4ED6B1E3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EC3FD50-E973-4B7D-A127-24FE3E113C28}"/>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265852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2493B8-321A-4F1C-83D8-8731CBC5C53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642B29C-2339-4EE7-971C-F18CACAF4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4A50C0D-5D44-4DE1-B5B0-96A186F53B3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258BC5C-F49F-4F26-AC3C-314429BD8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107D182-FEF5-424B-BB61-C487A425B89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FB8B65C-9DC5-4A66-ABF9-AAE08A11C639}"/>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8" name="Нижний колонтитул 7">
            <a:extLst>
              <a:ext uri="{FF2B5EF4-FFF2-40B4-BE49-F238E27FC236}">
                <a16:creationId xmlns:a16="http://schemas.microsoft.com/office/drawing/2014/main" id="{5BBA380F-F2FE-4605-B929-226D62D9467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20A2525-0104-4FC6-AC95-9C2A5E8ED8A2}"/>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7286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2C0372-B370-4550-9EE9-F0BBDDA918A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ADFECD0-0822-47E6-908E-406AF619A55B}"/>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4" name="Нижний колонтитул 3">
            <a:extLst>
              <a:ext uri="{FF2B5EF4-FFF2-40B4-BE49-F238E27FC236}">
                <a16:creationId xmlns:a16="http://schemas.microsoft.com/office/drawing/2014/main" id="{B98AAC81-8C84-4299-9627-815FBCEC5BB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E653F2F-E7C3-4F74-ADB8-BDF69A40C636}"/>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90629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8224375-6665-4E92-A240-B3D9D35502C0}"/>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3" name="Нижний колонтитул 2">
            <a:extLst>
              <a:ext uri="{FF2B5EF4-FFF2-40B4-BE49-F238E27FC236}">
                <a16:creationId xmlns:a16="http://schemas.microsoft.com/office/drawing/2014/main" id="{927E59D4-9F2D-49DA-A55A-91B05C136A7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65F4D78-73D7-4B8F-A1DA-8CE468B1E384}"/>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78908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CF1BB4-CCAB-48CB-99E2-904354D5A9E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01C70E8-2A70-4B0B-ADC0-35800B1DC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3E93702-EA3E-42A2-A44F-86988B4A9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36A2D19-E840-4D34-9D87-CD985A8A0706}"/>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6" name="Нижний колонтитул 5">
            <a:extLst>
              <a:ext uri="{FF2B5EF4-FFF2-40B4-BE49-F238E27FC236}">
                <a16:creationId xmlns:a16="http://schemas.microsoft.com/office/drawing/2014/main" id="{BC35EFEE-C848-4FBE-8A0D-083EDFB712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A2EB4B0-3192-4319-A725-6D2E4D6B6DCA}"/>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29154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374441-E450-4E54-970B-4E4D8F7636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ACAA9CD-932B-498D-924B-908D58D7C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D02C888-B9DB-4CB9-9E9C-394DCF81B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EBA6B68-C9C8-4211-B03D-7248B978A363}"/>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6" name="Нижний колонтитул 5">
            <a:extLst>
              <a:ext uri="{FF2B5EF4-FFF2-40B4-BE49-F238E27FC236}">
                <a16:creationId xmlns:a16="http://schemas.microsoft.com/office/drawing/2014/main" id="{6B6E6513-DFC5-4F5A-A6D4-39CD40F36FD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137AA0F-AC3A-44BA-ACEE-00865236890B}"/>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4069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F20B3E-825A-4520-AE5F-26785C6F4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A53EDBD-ECD9-4217-B42E-E6B1C631B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0D4A71C-9BAF-4BE6-A480-257B9AA1E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B81D5FBE-D635-41F6-8FCD-133714C5F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33D030F-FE95-45C6-85CC-DEA33341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C7B5A-CCAD-46BC-B1AB-EEA9348C610D}" type="slidenum">
              <a:rPr lang="ru-RU" smtClean="0"/>
              <a:t>‹#›</a:t>
            </a:fld>
            <a:endParaRPr lang="ru-RU"/>
          </a:p>
        </p:txBody>
      </p:sp>
    </p:spTree>
    <p:extLst>
      <p:ext uri="{BB962C8B-B14F-4D97-AF65-F5344CB8AC3E}">
        <p14:creationId xmlns:p14="http://schemas.microsoft.com/office/powerpoint/2010/main" val="202149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 TargetMode="External"/><Relationship Id="rId5" Type="http://schemas.openxmlformats.org/officeDocument/2006/relationships/hyperlink" Target="https://discordpy.readthedocs.io/en/stable/api.html" TargetMode="External"/><Relationship Id="rId4" Type="http://schemas.openxmlformats.org/officeDocument/2006/relationships/hyperlink" Target="https://ru.stackoverflow.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vk.com/p3rfectio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B0605243-5436-4D1B-B719-D83377DF184B}"/>
              </a:ext>
            </a:extLst>
          </p:cNvPr>
          <p:cNvSpPr>
            <a:spLocks noGrp="1"/>
          </p:cNvSpPr>
          <p:nvPr>
            <p:ph type="ctrTitle"/>
          </p:nvPr>
        </p:nvSpPr>
        <p:spPr>
          <a:xfrm>
            <a:off x="1524000" y="4470400"/>
            <a:ext cx="9144000" cy="2387600"/>
          </a:xfrm>
        </p:spPr>
        <p:txBody>
          <a:bodyPr>
            <a:normAutofit fontScale="90000"/>
          </a:bodyPr>
          <a:lstStyle/>
          <a:p>
            <a:pPr>
              <a:spcAft>
                <a:spcPts val="0"/>
              </a:spcAft>
            </a:pPr>
            <a:r>
              <a:rPr lang="ru-RU" sz="2000" b="1" dirty="0">
                <a:solidFill>
                  <a:srgbClr val="000000"/>
                </a:solidFill>
                <a:effectLst/>
                <a:latin typeface="Century Gothic" panose="020B0502020202020204" pitchFamily="34" charset="0"/>
                <a:ea typeface="Times New Roman" panose="02020603050405020304" pitchFamily="18" charset="0"/>
              </a:rPr>
              <a:t>КОЛЛЕДЖ КОСМИЧЕСКОГО МАШИНОСТРОЕНИЯ И ТЕХНОЛОГИЙ</a:t>
            </a:r>
            <a:br>
              <a:rPr lang="ru-RU" sz="2200" dirty="0">
                <a:effectLst/>
                <a:latin typeface="Century Gothic" panose="020B0502020202020204" pitchFamily="34" charset="0"/>
                <a:ea typeface="Times New Roman" panose="02020603050405020304" pitchFamily="18" charset="0"/>
              </a:rPr>
            </a:br>
            <a:r>
              <a:rPr lang="ru-RU" sz="2200" b="1" dirty="0">
                <a:solidFill>
                  <a:srgbClr val="000000"/>
                </a:solidFill>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Курсовой проект</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По МДК </a:t>
            </a:r>
            <a:r>
              <a:rPr lang="ru-RU" sz="2200" b="1" dirty="0">
                <a:solidFill>
                  <a:srgbClr val="000000"/>
                </a:solidFill>
                <a:effectLst/>
                <a:latin typeface="Century Gothic" panose="020B0502020202020204" pitchFamily="34" charset="0"/>
                <a:ea typeface="Times New Roman" panose="02020603050405020304" pitchFamily="18" charset="0"/>
              </a:rPr>
              <a:t>01.02 Прикладное программирование</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РАЗРАБОТКА ДИСКОРД БОТА «РЮ»</a:t>
            </a:r>
            <a:br>
              <a:rPr lang="ru-RU" sz="2200" dirty="0">
                <a:effectLst/>
                <a:latin typeface="Century Gothic" panose="020B0502020202020204" pitchFamily="34" charset="0"/>
                <a:ea typeface="Times New Roman" panose="02020603050405020304" pitchFamily="18" charset="0"/>
              </a:rPr>
            </a:b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Обучающийся группы П1-19   Дроздов Н.А.</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Руководитель курсового проекта   Кочетков С. С.</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890587" y="0"/>
            <a:ext cx="1041082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800" b="1" dirty="0">
                <a:latin typeface="Century Gothic" panose="020B0502020202020204" pitchFamily="34" charset="0"/>
              </a:rPr>
              <a:t>Государственное бюджетное образовательное учреждение высшего образования Московской области</a:t>
            </a:r>
          </a:p>
          <a:p>
            <a:r>
              <a:rPr lang="ru-RU" sz="1800" b="1" dirty="0">
                <a:latin typeface="Century Gothic" panose="020B0502020202020204" pitchFamily="34" charset="0"/>
              </a:rPr>
              <a:t>ТЕХНОЛОГИЧЕСКИЙ УНИВЕРСИТЕТ </a:t>
            </a:r>
          </a:p>
          <a:p>
            <a:r>
              <a:rPr lang="ru-RU" sz="1800" b="1" dirty="0">
                <a:latin typeface="Century Gothic" panose="020B0502020202020204" pitchFamily="34" charset="0"/>
              </a:rPr>
              <a:t>имени дважды Героя Советского Союза, летчика-космонавта А.А. Леонова</a:t>
            </a:r>
          </a:p>
        </p:txBody>
      </p:sp>
    </p:spTree>
    <p:extLst>
      <p:ext uri="{BB962C8B-B14F-4D97-AF65-F5344CB8AC3E}">
        <p14:creationId xmlns:p14="http://schemas.microsoft.com/office/powerpoint/2010/main" val="335725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 y="-633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390649" y="-461027"/>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4000" b="1"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19" name="Рисунок 18">
            <a:extLst>
              <a:ext uri="{FF2B5EF4-FFF2-40B4-BE49-F238E27FC236}">
                <a16:creationId xmlns:a16="http://schemas.microsoft.com/office/drawing/2014/main" id="{FB03EC18-B727-4D74-B717-B4FB51E2881E}"/>
              </a:ext>
            </a:extLst>
          </p:cNvPr>
          <p:cNvPicPr/>
          <p:nvPr/>
        </p:nvPicPr>
        <p:blipFill>
          <a:blip r:embed="rId3"/>
          <a:stretch>
            <a:fillRect/>
          </a:stretch>
        </p:blipFill>
        <p:spPr>
          <a:xfrm>
            <a:off x="464820" y="1531106"/>
            <a:ext cx="4453255" cy="3648074"/>
          </a:xfrm>
          <a:prstGeom prst="rect">
            <a:avLst/>
          </a:prstGeom>
        </p:spPr>
      </p:pic>
      <p:sp>
        <p:nvSpPr>
          <p:cNvPr id="22" name="TextBox 21">
            <a:extLst>
              <a:ext uri="{FF2B5EF4-FFF2-40B4-BE49-F238E27FC236}">
                <a16:creationId xmlns:a16="http://schemas.microsoft.com/office/drawing/2014/main" id="{C002C4AA-760D-48C9-BBC5-6FAD9AE8F35A}"/>
              </a:ext>
            </a:extLst>
          </p:cNvPr>
          <p:cNvSpPr txBox="1"/>
          <p:nvPr/>
        </p:nvSpPr>
        <p:spPr>
          <a:xfrm>
            <a:off x="-124143" y="5243061"/>
            <a:ext cx="5631180" cy="261610"/>
          </a:xfrm>
          <a:prstGeom prst="rect">
            <a:avLst/>
          </a:prstGeom>
          <a:noFill/>
        </p:spPr>
        <p:txBody>
          <a:bodyPr wrap="square">
            <a:spAutoFit/>
          </a:bodyPr>
          <a:lstStyle/>
          <a:p>
            <a:pPr algn="ctr"/>
            <a:r>
              <a:rPr lang="ru-RU" sz="1100" dirty="0">
                <a:latin typeface="Century Gothic" panose="020B0502020202020204" pitchFamily="34" charset="0"/>
              </a:rPr>
              <a:t>Рисунок 4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полного перечня команд бота</a:t>
            </a:r>
            <a:endParaRPr lang="ru-RU" sz="1100" dirty="0">
              <a:latin typeface="Century Gothic" panose="020B0502020202020204" pitchFamily="34" charset="0"/>
            </a:endParaRPr>
          </a:p>
        </p:txBody>
      </p:sp>
      <p:pic>
        <p:nvPicPr>
          <p:cNvPr id="25" name="Рисунок 24">
            <a:extLst>
              <a:ext uri="{FF2B5EF4-FFF2-40B4-BE49-F238E27FC236}">
                <a16:creationId xmlns:a16="http://schemas.microsoft.com/office/drawing/2014/main" id="{26AA07E1-D12A-4E66-94DA-252C612AF0C7}"/>
              </a:ext>
            </a:extLst>
          </p:cNvPr>
          <p:cNvPicPr/>
          <p:nvPr/>
        </p:nvPicPr>
        <p:blipFill>
          <a:blip r:embed="rId4"/>
          <a:stretch>
            <a:fillRect/>
          </a:stretch>
        </p:blipFill>
        <p:spPr>
          <a:xfrm>
            <a:off x="6112737" y="1283021"/>
            <a:ext cx="4839335" cy="1285875"/>
          </a:xfrm>
          <a:prstGeom prst="rect">
            <a:avLst/>
          </a:prstGeom>
        </p:spPr>
      </p:pic>
      <p:sp>
        <p:nvSpPr>
          <p:cNvPr id="26" name="TextBox 25">
            <a:extLst>
              <a:ext uri="{FF2B5EF4-FFF2-40B4-BE49-F238E27FC236}">
                <a16:creationId xmlns:a16="http://schemas.microsoft.com/office/drawing/2014/main" id="{7A1BAAAA-7B6D-4CC5-B3CE-F6B609B947D2}"/>
              </a:ext>
            </a:extLst>
          </p:cNvPr>
          <p:cNvSpPr txBox="1"/>
          <p:nvPr/>
        </p:nvSpPr>
        <p:spPr>
          <a:xfrm>
            <a:off x="7133710" y="2584527"/>
            <a:ext cx="2797386" cy="261610"/>
          </a:xfrm>
          <a:prstGeom prst="rect">
            <a:avLst/>
          </a:prstGeom>
          <a:noFill/>
        </p:spPr>
        <p:txBody>
          <a:bodyPr wrap="square">
            <a:spAutoFit/>
          </a:bodyPr>
          <a:lstStyle/>
          <a:p>
            <a:pPr algn="ctr"/>
            <a:r>
              <a:rPr lang="ru-RU" sz="1100" dirty="0">
                <a:latin typeface="Century Gothic" panose="020B0502020202020204" pitchFamily="34" charset="0"/>
              </a:rPr>
              <a:t>Рисунок 5 – Получение фразы дзен</a:t>
            </a:r>
          </a:p>
        </p:txBody>
      </p:sp>
      <p:pic>
        <p:nvPicPr>
          <p:cNvPr id="29" name="Рисунок 28">
            <a:extLst>
              <a:ext uri="{FF2B5EF4-FFF2-40B4-BE49-F238E27FC236}">
                <a16:creationId xmlns:a16="http://schemas.microsoft.com/office/drawing/2014/main" id="{07C09FAC-311C-4A6E-B3DE-FFAD119D3A7A}"/>
              </a:ext>
            </a:extLst>
          </p:cNvPr>
          <p:cNvPicPr/>
          <p:nvPr/>
        </p:nvPicPr>
        <p:blipFill rotWithShape="1">
          <a:blip r:embed="rId5"/>
          <a:srcRect t="9126"/>
          <a:stretch/>
        </p:blipFill>
        <p:spPr bwMode="auto">
          <a:xfrm>
            <a:off x="5665061" y="3023593"/>
            <a:ext cx="5631180" cy="2371090"/>
          </a:xfrm>
          <a:prstGeom prst="rect">
            <a:avLst/>
          </a:prstGeom>
          <a:ln>
            <a:noFill/>
          </a:ln>
          <a:extLst>
            <a:ext uri="{53640926-AAD7-44D8-BBD7-CCE9431645EC}">
              <a14:shadowObscured xmlns:a14="http://schemas.microsoft.com/office/drawing/2010/main"/>
            </a:ext>
          </a:extLst>
        </p:spPr>
      </p:pic>
      <p:sp>
        <p:nvSpPr>
          <p:cNvPr id="30" name="TextBox 29">
            <a:extLst>
              <a:ext uri="{FF2B5EF4-FFF2-40B4-BE49-F238E27FC236}">
                <a16:creationId xmlns:a16="http://schemas.microsoft.com/office/drawing/2014/main" id="{F39930B7-65E4-4D6C-8121-D9EE6BD8436D}"/>
              </a:ext>
            </a:extLst>
          </p:cNvPr>
          <p:cNvSpPr txBox="1"/>
          <p:nvPr/>
        </p:nvSpPr>
        <p:spPr>
          <a:xfrm>
            <a:off x="5665061" y="5468066"/>
            <a:ext cx="5631180" cy="430887"/>
          </a:xfrm>
          <a:prstGeom prst="rect">
            <a:avLst/>
          </a:prstGeom>
          <a:noFill/>
        </p:spPr>
        <p:txBody>
          <a:bodyPr wrap="square">
            <a:spAutoFit/>
          </a:bodyPr>
          <a:lstStyle/>
          <a:p>
            <a:pPr algn="ctr"/>
            <a:r>
              <a:rPr lang="ru-RU" sz="1100" dirty="0">
                <a:latin typeface="Century Gothic" panose="020B0502020202020204" pitchFamily="34" charset="0"/>
              </a:rPr>
              <a:t>Рисунок 6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благодарности за пользование ботом напрямую в личные сообщения</a:t>
            </a:r>
            <a:endParaRPr lang="ru-RU" sz="1100" dirty="0">
              <a:latin typeface="Century Gothic" panose="020B0502020202020204" pitchFamily="34" charset="0"/>
            </a:endParaRPr>
          </a:p>
        </p:txBody>
      </p:sp>
    </p:spTree>
    <p:extLst>
      <p:ext uri="{BB962C8B-B14F-4D97-AF65-F5344CB8AC3E}">
        <p14:creationId xmlns:p14="http://schemas.microsoft.com/office/powerpoint/2010/main" val="339009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 y="-633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390649" y="-461027"/>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4000" b="1"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11" name="Рисунок 10">
            <a:extLst>
              <a:ext uri="{FF2B5EF4-FFF2-40B4-BE49-F238E27FC236}">
                <a16:creationId xmlns:a16="http://schemas.microsoft.com/office/drawing/2014/main" id="{19E3753C-7361-4A02-A499-C431E68D2A23}"/>
              </a:ext>
            </a:extLst>
          </p:cNvPr>
          <p:cNvPicPr/>
          <p:nvPr/>
        </p:nvPicPr>
        <p:blipFill>
          <a:blip r:embed="rId3"/>
          <a:stretch>
            <a:fillRect/>
          </a:stretch>
        </p:blipFill>
        <p:spPr>
          <a:xfrm>
            <a:off x="883259" y="1039989"/>
            <a:ext cx="2680335" cy="1495425"/>
          </a:xfrm>
          <a:prstGeom prst="rect">
            <a:avLst/>
          </a:prstGeom>
        </p:spPr>
      </p:pic>
      <p:pic>
        <p:nvPicPr>
          <p:cNvPr id="12" name="Рисунок 11">
            <a:extLst>
              <a:ext uri="{FF2B5EF4-FFF2-40B4-BE49-F238E27FC236}">
                <a16:creationId xmlns:a16="http://schemas.microsoft.com/office/drawing/2014/main" id="{D494629C-FB67-401B-A27D-77A920FF85D6}"/>
              </a:ext>
            </a:extLst>
          </p:cNvPr>
          <p:cNvPicPr/>
          <p:nvPr/>
        </p:nvPicPr>
        <p:blipFill>
          <a:blip r:embed="rId4"/>
          <a:stretch>
            <a:fillRect/>
          </a:stretch>
        </p:blipFill>
        <p:spPr>
          <a:xfrm>
            <a:off x="5496828" y="1039989"/>
            <a:ext cx="4133850" cy="2457450"/>
          </a:xfrm>
          <a:prstGeom prst="rect">
            <a:avLst/>
          </a:prstGeom>
        </p:spPr>
      </p:pic>
      <p:pic>
        <p:nvPicPr>
          <p:cNvPr id="13" name="Рисунок 12">
            <a:extLst>
              <a:ext uri="{FF2B5EF4-FFF2-40B4-BE49-F238E27FC236}">
                <a16:creationId xmlns:a16="http://schemas.microsoft.com/office/drawing/2014/main" id="{5C096715-6CE4-45C4-8385-36FA858E92AC}"/>
              </a:ext>
            </a:extLst>
          </p:cNvPr>
          <p:cNvPicPr/>
          <p:nvPr/>
        </p:nvPicPr>
        <p:blipFill>
          <a:blip r:embed="rId5"/>
          <a:stretch>
            <a:fillRect/>
          </a:stretch>
        </p:blipFill>
        <p:spPr>
          <a:xfrm>
            <a:off x="883259" y="3036446"/>
            <a:ext cx="2676528" cy="2533650"/>
          </a:xfrm>
          <a:prstGeom prst="rect">
            <a:avLst/>
          </a:prstGeom>
        </p:spPr>
      </p:pic>
      <p:sp>
        <p:nvSpPr>
          <p:cNvPr id="14" name="TextBox 13">
            <a:extLst>
              <a:ext uri="{FF2B5EF4-FFF2-40B4-BE49-F238E27FC236}">
                <a16:creationId xmlns:a16="http://schemas.microsoft.com/office/drawing/2014/main" id="{CA3AFCF2-F5F7-41C5-A996-3F779D60F60C}"/>
              </a:ext>
            </a:extLst>
          </p:cNvPr>
          <p:cNvSpPr txBox="1"/>
          <p:nvPr/>
        </p:nvSpPr>
        <p:spPr>
          <a:xfrm>
            <a:off x="991918" y="2564291"/>
            <a:ext cx="2459209" cy="261610"/>
          </a:xfrm>
          <a:prstGeom prst="rect">
            <a:avLst/>
          </a:prstGeom>
          <a:noFill/>
        </p:spPr>
        <p:txBody>
          <a:bodyPr wrap="square">
            <a:spAutoFit/>
          </a:bodyPr>
          <a:lstStyle/>
          <a:p>
            <a:pPr algn="ctr"/>
            <a:r>
              <a:rPr lang="ru-RU" sz="1100" dirty="0">
                <a:latin typeface="Century Gothic" panose="020B0502020202020204" pitchFamily="34" charset="0"/>
              </a:rPr>
              <a:t>Рисунок 7 – Приветствие бота</a:t>
            </a:r>
          </a:p>
        </p:txBody>
      </p:sp>
      <p:sp>
        <p:nvSpPr>
          <p:cNvPr id="15" name="TextBox 14">
            <a:extLst>
              <a:ext uri="{FF2B5EF4-FFF2-40B4-BE49-F238E27FC236}">
                <a16:creationId xmlns:a16="http://schemas.microsoft.com/office/drawing/2014/main" id="{D7009490-0B49-403B-8C4A-E052D76B179D}"/>
              </a:ext>
            </a:extLst>
          </p:cNvPr>
          <p:cNvSpPr txBox="1"/>
          <p:nvPr/>
        </p:nvSpPr>
        <p:spPr>
          <a:xfrm>
            <a:off x="5592743" y="3560373"/>
            <a:ext cx="3942020" cy="261610"/>
          </a:xfrm>
          <a:prstGeom prst="rect">
            <a:avLst/>
          </a:prstGeom>
          <a:noFill/>
        </p:spPr>
        <p:txBody>
          <a:bodyPr wrap="square">
            <a:spAutoFit/>
          </a:bodyPr>
          <a:lstStyle/>
          <a:p>
            <a:pPr algn="ctr"/>
            <a:r>
              <a:rPr lang="ru-RU" sz="1100" dirty="0">
                <a:latin typeface="Century Gothic" panose="020B0502020202020204" pitchFamily="34" charset="0"/>
              </a:rPr>
              <a:t>Рисунок 9  – Получение данных о реальном времени</a:t>
            </a:r>
          </a:p>
        </p:txBody>
      </p:sp>
      <p:sp>
        <p:nvSpPr>
          <p:cNvPr id="16" name="TextBox 15">
            <a:extLst>
              <a:ext uri="{FF2B5EF4-FFF2-40B4-BE49-F238E27FC236}">
                <a16:creationId xmlns:a16="http://schemas.microsoft.com/office/drawing/2014/main" id="{FD2886F8-458E-4A3E-BC78-821E4227CF88}"/>
              </a:ext>
            </a:extLst>
          </p:cNvPr>
          <p:cNvSpPr txBox="1"/>
          <p:nvPr/>
        </p:nvSpPr>
        <p:spPr>
          <a:xfrm>
            <a:off x="514350" y="5640515"/>
            <a:ext cx="3421385" cy="261610"/>
          </a:xfrm>
          <a:prstGeom prst="rect">
            <a:avLst/>
          </a:prstGeom>
          <a:noFill/>
        </p:spPr>
        <p:txBody>
          <a:bodyPr wrap="square">
            <a:spAutoFit/>
          </a:bodyPr>
          <a:lstStyle/>
          <a:p>
            <a:pPr algn="ctr"/>
            <a:r>
              <a:rPr lang="ru-RU" sz="1100" dirty="0">
                <a:latin typeface="Century Gothic" panose="020B0502020202020204" pitchFamily="34" charset="0"/>
              </a:rPr>
              <a:t>Рисунок 8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поддержки от бота</a:t>
            </a:r>
            <a:endParaRPr lang="ru-RU" sz="1100" dirty="0">
              <a:latin typeface="Century Gothic" panose="020B0502020202020204" pitchFamily="34" charset="0"/>
            </a:endParaRPr>
          </a:p>
        </p:txBody>
      </p:sp>
      <p:pic>
        <p:nvPicPr>
          <p:cNvPr id="17" name="Рисунок 16">
            <a:extLst>
              <a:ext uri="{FF2B5EF4-FFF2-40B4-BE49-F238E27FC236}">
                <a16:creationId xmlns:a16="http://schemas.microsoft.com/office/drawing/2014/main" id="{CDA57D67-7997-40E3-A29A-8192DF29B9F1}"/>
              </a:ext>
            </a:extLst>
          </p:cNvPr>
          <p:cNvPicPr/>
          <p:nvPr/>
        </p:nvPicPr>
        <p:blipFill>
          <a:blip r:embed="rId6"/>
          <a:stretch>
            <a:fillRect/>
          </a:stretch>
        </p:blipFill>
        <p:spPr>
          <a:xfrm>
            <a:off x="4949383" y="4062413"/>
            <a:ext cx="1914525" cy="962025"/>
          </a:xfrm>
          <a:prstGeom prst="rect">
            <a:avLst/>
          </a:prstGeom>
        </p:spPr>
      </p:pic>
      <p:pic>
        <p:nvPicPr>
          <p:cNvPr id="18" name="Рисунок 17">
            <a:extLst>
              <a:ext uri="{FF2B5EF4-FFF2-40B4-BE49-F238E27FC236}">
                <a16:creationId xmlns:a16="http://schemas.microsoft.com/office/drawing/2014/main" id="{551A8802-42BB-46E1-B998-8963E18154B6}"/>
              </a:ext>
            </a:extLst>
          </p:cNvPr>
          <p:cNvPicPr/>
          <p:nvPr/>
        </p:nvPicPr>
        <p:blipFill>
          <a:blip r:embed="rId7"/>
          <a:stretch>
            <a:fillRect/>
          </a:stretch>
        </p:blipFill>
        <p:spPr>
          <a:xfrm>
            <a:off x="8265699" y="4062413"/>
            <a:ext cx="2019300" cy="962025"/>
          </a:xfrm>
          <a:prstGeom prst="rect">
            <a:avLst/>
          </a:prstGeom>
        </p:spPr>
      </p:pic>
      <p:sp>
        <p:nvSpPr>
          <p:cNvPr id="20" name="TextBox 19">
            <a:extLst>
              <a:ext uri="{FF2B5EF4-FFF2-40B4-BE49-F238E27FC236}">
                <a16:creationId xmlns:a16="http://schemas.microsoft.com/office/drawing/2014/main" id="{5691DBE5-4F9B-4F1F-86C4-EAA9547D8591}"/>
              </a:ext>
            </a:extLst>
          </p:cNvPr>
          <p:cNvSpPr txBox="1"/>
          <p:nvPr/>
        </p:nvSpPr>
        <p:spPr>
          <a:xfrm>
            <a:off x="4677040" y="5108420"/>
            <a:ext cx="2459209" cy="430887"/>
          </a:xfrm>
          <a:prstGeom prst="rect">
            <a:avLst/>
          </a:prstGeom>
          <a:noFill/>
        </p:spPr>
        <p:txBody>
          <a:bodyPr wrap="square">
            <a:spAutoFit/>
          </a:bodyPr>
          <a:lstStyle/>
          <a:p>
            <a:pPr algn="ctr"/>
            <a:r>
              <a:rPr lang="ru-RU" sz="1100" dirty="0">
                <a:latin typeface="Century Gothic" panose="020B0502020202020204" pitchFamily="34" charset="0"/>
              </a:rPr>
              <a:t>Рисунок 10 – Подключение бота к голосовому каналу</a:t>
            </a:r>
          </a:p>
        </p:txBody>
      </p:sp>
      <p:sp>
        <p:nvSpPr>
          <p:cNvPr id="21" name="TextBox 20">
            <a:extLst>
              <a:ext uri="{FF2B5EF4-FFF2-40B4-BE49-F238E27FC236}">
                <a16:creationId xmlns:a16="http://schemas.microsoft.com/office/drawing/2014/main" id="{A4E691DE-EF33-4689-977C-3E9CC5F9943C}"/>
              </a:ext>
            </a:extLst>
          </p:cNvPr>
          <p:cNvSpPr txBox="1"/>
          <p:nvPr/>
        </p:nvSpPr>
        <p:spPr>
          <a:xfrm>
            <a:off x="8045744" y="5108419"/>
            <a:ext cx="2459209" cy="430887"/>
          </a:xfrm>
          <a:prstGeom prst="rect">
            <a:avLst/>
          </a:prstGeom>
          <a:noFill/>
        </p:spPr>
        <p:txBody>
          <a:bodyPr wrap="square">
            <a:spAutoFit/>
          </a:bodyPr>
          <a:lstStyle/>
          <a:p>
            <a:pPr algn="ctr"/>
            <a:r>
              <a:rPr lang="ru-RU" sz="1100" dirty="0">
                <a:latin typeface="Century Gothic" panose="020B0502020202020204" pitchFamily="34" charset="0"/>
              </a:rPr>
              <a:t>Рисунок 11 – Отключение бота от голосового канала</a:t>
            </a:r>
          </a:p>
        </p:txBody>
      </p:sp>
    </p:spTree>
    <p:extLst>
      <p:ext uri="{BB962C8B-B14F-4D97-AF65-F5344CB8AC3E}">
        <p14:creationId xmlns:p14="http://schemas.microsoft.com/office/powerpoint/2010/main" val="397667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16050" y="-414363"/>
            <a:ext cx="1242409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b="1" dirty="0">
                <a:latin typeface="Century Gothic" panose="020B0502020202020204" pitchFamily="34" charset="0"/>
              </a:rPr>
              <a:t>Описание </a:t>
            </a:r>
            <a:r>
              <a:rPr lang="ru-RU" sz="2800" b="1" dirty="0">
                <a:solidFill>
                  <a:srgbClr val="000000"/>
                </a:solidFill>
                <a:latin typeface="Century Gothic" panose="020B0502020202020204" pitchFamily="34" charset="0"/>
                <a:cs typeface="Times New Roman" panose="02020603050405020304" pitchFamily="18" charset="0"/>
              </a:rPr>
              <a:t>в</a:t>
            </a:r>
            <a:r>
              <a:rPr lang="ru-RU" sz="2800" b="1"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ыполнение администраторских функций</a:t>
            </a:r>
            <a:endParaRPr lang="ru-RU" sz="2800" b="1"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22" name="Заголовок 1">
            <a:extLst>
              <a:ext uri="{FF2B5EF4-FFF2-40B4-BE49-F238E27FC236}">
                <a16:creationId xmlns:a16="http://schemas.microsoft.com/office/drawing/2014/main" id="{A261E239-CA12-40C1-96B5-8241AAA7CA00}"/>
              </a:ext>
            </a:extLst>
          </p:cNvPr>
          <p:cNvSpPr txBox="1">
            <a:spLocks/>
          </p:cNvSpPr>
          <p:nvPr/>
        </p:nvSpPr>
        <p:spPr>
          <a:xfrm>
            <a:off x="734950" y="1470319"/>
            <a:ext cx="10722091" cy="40078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1800" dirty="0">
                <a:latin typeface="Century Gothic" panose="020B0502020202020204" pitchFamily="34" charset="0"/>
              </a:rPr>
              <a:t>С помощью данного бота администраторы будут иметь возможность:</a:t>
            </a:r>
          </a:p>
          <a:p>
            <a:pPr marL="342900" lvl="0" indent="-342900" algn="just">
              <a:lnSpc>
                <a:spcPct val="150000"/>
              </a:lnSpc>
              <a:spcAft>
                <a:spcPts val="0"/>
              </a:spcAft>
              <a:buFont typeface="Symbol" panose="05050102010706020507" pitchFamily="18" charset="2"/>
              <a:buChar char=""/>
            </a:pP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Удалять выбранных участников с сервера (Рисунок 12)</a:t>
            </a:r>
            <a:r>
              <a:rPr lang="en-US" sz="1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1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Ограничивать доступ к серверу у выбранных участников (Рисунок 13)</a:t>
            </a:r>
            <a:r>
              <a:rPr lang="en-US"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Ограничивать пользование чатом у выбранного участника (Рисунок 14)</a:t>
            </a:r>
            <a:r>
              <a:rPr lang="ru-RU" sz="1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Отменять ограничение на пользование чатом у выбранного участника (Рисунок 15);</a:t>
            </a:r>
          </a:p>
          <a:p>
            <a:pPr marL="342900" indent="-342900" algn="just">
              <a:lnSpc>
                <a:spcPct val="150000"/>
              </a:lnSpc>
              <a:buFont typeface="Symbol" panose="05050102010706020507" pitchFamily="18" charset="2"/>
              <a:buChar char=""/>
            </a:pPr>
            <a:r>
              <a:rPr lang="ru-RU" sz="1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Очищать чат </a:t>
            </a: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(Рисунок 16).</a:t>
            </a:r>
          </a:p>
          <a:p>
            <a:pPr algn="l">
              <a:lnSpc>
                <a:spcPct val="150000"/>
              </a:lnSpc>
            </a:pPr>
            <a:endParaRPr lang="ru-RU" sz="1800" dirty="0">
              <a:latin typeface="Century Gothic" panose="020B0502020202020204" pitchFamily="34" charset="0"/>
            </a:endParaRPr>
          </a:p>
          <a:p>
            <a:pPr algn="l">
              <a:lnSpc>
                <a:spcPct val="150000"/>
              </a:lnSpc>
            </a:pPr>
            <a:endParaRPr lang="ru-RU" sz="1800" dirty="0">
              <a:latin typeface="Century Gothic" panose="020B0502020202020204" pitchFamily="34" charset="0"/>
            </a:endParaRPr>
          </a:p>
        </p:txBody>
      </p:sp>
    </p:spTree>
    <p:extLst>
      <p:ext uri="{BB962C8B-B14F-4D97-AF65-F5344CB8AC3E}">
        <p14:creationId xmlns:p14="http://schemas.microsoft.com/office/powerpoint/2010/main" val="42520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7" name="Рисунок 6">
            <a:extLst>
              <a:ext uri="{FF2B5EF4-FFF2-40B4-BE49-F238E27FC236}">
                <a16:creationId xmlns:a16="http://schemas.microsoft.com/office/drawing/2014/main" id="{2F3D0573-FD3A-4E77-BA78-8C91DEB27B3C}"/>
              </a:ext>
            </a:extLst>
          </p:cNvPr>
          <p:cNvPicPr/>
          <p:nvPr/>
        </p:nvPicPr>
        <p:blipFill>
          <a:blip r:embed="rId3"/>
          <a:stretch>
            <a:fillRect/>
          </a:stretch>
        </p:blipFill>
        <p:spPr>
          <a:xfrm>
            <a:off x="7366943" y="3724538"/>
            <a:ext cx="2972435" cy="1028700"/>
          </a:xfrm>
          <a:prstGeom prst="rect">
            <a:avLst/>
          </a:prstGeom>
        </p:spPr>
      </p:pic>
      <p:pic>
        <p:nvPicPr>
          <p:cNvPr id="8" name="Рисунок 7">
            <a:extLst>
              <a:ext uri="{FF2B5EF4-FFF2-40B4-BE49-F238E27FC236}">
                <a16:creationId xmlns:a16="http://schemas.microsoft.com/office/drawing/2014/main" id="{8EC83FC1-F958-4E31-9CAB-96575A170063}"/>
              </a:ext>
            </a:extLst>
          </p:cNvPr>
          <p:cNvPicPr/>
          <p:nvPr/>
        </p:nvPicPr>
        <p:blipFill>
          <a:blip r:embed="rId4"/>
          <a:stretch>
            <a:fillRect/>
          </a:stretch>
        </p:blipFill>
        <p:spPr>
          <a:xfrm>
            <a:off x="394017" y="1297365"/>
            <a:ext cx="5563235" cy="1219200"/>
          </a:xfrm>
          <a:prstGeom prst="rect">
            <a:avLst/>
          </a:prstGeom>
        </p:spPr>
      </p:pic>
      <p:pic>
        <p:nvPicPr>
          <p:cNvPr id="10" name="Рисунок 9">
            <a:extLst>
              <a:ext uri="{FF2B5EF4-FFF2-40B4-BE49-F238E27FC236}">
                <a16:creationId xmlns:a16="http://schemas.microsoft.com/office/drawing/2014/main" id="{73376494-9B73-4D60-8C7A-687C9A578180}"/>
              </a:ext>
            </a:extLst>
          </p:cNvPr>
          <p:cNvPicPr/>
          <p:nvPr/>
        </p:nvPicPr>
        <p:blipFill>
          <a:blip r:embed="rId5"/>
          <a:stretch>
            <a:fillRect/>
          </a:stretch>
        </p:blipFill>
        <p:spPr>
          <a:xfrm>
            <a:off x="394017" y="2871308"/>
            <a:ext cx="5563235" cy="1219200"/>
          </a:xfrm>
          <a:prstGeom prst="rect">
            <a:avLst/>
          </a:prstGeom>
        </p:spPr>
      </p:pic>
      <p:pic>
        <p:nvPicPr>
          <p:cNvPr id="12" name="Рисунок 11">
            <a:extLst>
              <a:ext uri="{FF2B5EF4-FFF2-40B4-BE49-F238E27FC236}">
                <a16:creationId xmlns:a16="http://schemas.microsoft.com/office/drawing/2014/main" id="{24AD0A23-CCAD-458D-A9FB-A0DE73913460}"/>
              </a:ext>
            </a:extLst>
          </p:cNvPr>
          <p:cNvPicPr/>
          <p:nvPr/>
        </p:nvPicPr>
        <p:blipFill>
          <a:blip r:embed="rId6"/>
          <a:stretch>
            <a:fillRect/>
          </a:stretch>
        </p:blipFill>
        <p:spPr>
          <a:xfrm>
            <a:off x="394017" y="4528012"/>
            <a:ext cx="5563235" cy="1219200"/>
          </a:xfrm>
          <a:prstGeom prst="rect">
            <a:avLst/>
          </a:prstGeom>
        </p:spPr>
      </p:pic>
      <p:sp>
        <p:nvSpPr>
          <p:cNvPr id="11" name="TextBox 10">
            <a:extLst>
              <a:ext uri="{FF2B5EF4-FFF2-40B4-BE49-F238E27FC236}">
                <a16:creationId xmlns:a16="http://schemas.microsoft.com/office/drawing/2014/main" id="{B2C3293C-F4BF-4A93-BE18-7DA0245D1F67}"/>
              </a:ext>
            </a:extLst>
          </p:cNvPr>
          <p:cNvSpPr txBox="1"/>
          <p:nvPr/>
        </p:nvSpPr>
        <p:spPr>
          <a:xfrm>
            <a:off x="1008437" y="2562553"/>
            <a:ext cx="4334392" cy="261610"/>
          </a:xfrm>
          <a:prstGeom prst="rect">
            <a:avLst/>
          </a:prstGeom>
          <a:noFill/>
        </p:spPr>
        <p:txBody>
          <a:bodyPr wrap="square">
            <a:spAutoFit/>
          </a:bodyPr>
          <a:lstStyle/>
          <a:p>
            <a:pPr algn="ctr"/>
            <a:r>
              <a:rPr lang="ru-RU" sz="1100" dirty="0">
                <a:latin typeface="Century Gothic" panose="020B0502020202020204" pitchFamily="34" charset="0"/>
              </a:rPr>
              <a:t>Рисунок 12 – Удаление выбранного участника с сервера</a:t>
            </a:r>
          </a:p>
        </p:txBody>
      </p:sp>
      <p:sp>
        <p:nvSpPr>
          <p:cNvPr id="14" name="TextBox 13">
            <a:extLst>
              <a:ext uri="{FF2B5EF4-FFF2-40B4-BE49-F238E27FC236}">
                <a16:creationId xmlns:a16="http://schemas.microsoft.com/office/drawing/2014/main" id="{431329B1-9F30-4E11-9BF3-6171E4A1EA5F}"/>
              </a:ext>
            </a:extLst>
          </p:cNvPr>
          <p:cNvSpPr txBox="1"/>
          <p:nvPr/>
        </p:nvSpPr>
        <p:spPr>
          <a:xfrm>
            <a:off x="559064" y="4178455"/>
            <a:ext cx="5233137" cy="261610"/>
          </a:xfrm>
          <a:prstGeom prst="rect">
            <a:avLst/>
          </a:prstGeom>
          <a:noFill/>
        </p:spPr>
        <p:txBody>
          <a:bodyPr wrap="square">
            <a:spAutoFit/>
          </a:bodyPr>
          <a:lstStyle/>
          <a:p>
            <a:pPr algn="ctr"/>
            <a:r>
              <a:rPr lang="ru-RU" sz="1100" dirty="0">
                <a:latin typeface="Century Gothic" panose="020B0502020202020204" pitchFamily="34" charset="0"/>
              </a:rPr>
              <a:t>Рисунок 13 – Ограничение доступа к серверу у выбранного участника</a:t>
            </a:r>
          </a:p>
        </p:txBody>
      </p:sp>
      <p:sp>
        <p:nvSpPr>
          <p:cNvPr id="15" name="TextBox 14">
            <a:extLst>
              <a:ext uri="{FF2B5EF4-FFF2-40B4-BE49-F238E27FC236}">
                <a16:creationId xmlns:a16="http://schemas.microsoft.com/office/drawing/2014/main" id="{E154310B-BE8F-419A-B020-9E75C7A5D345}"/>
              </a:ext>
            </a:extLst>
          </p:cNvPr>
          <p:cNvSpPr txBox="1"/>
          <p:nvPr/>
        </p:nvSpPr>
        <p:spPr>
          <a:xfrm>
            <a:off x="688606" y="5835159"/>
            <a:ext cx="5233137" cy="261610"/>
          </a:xfrm>
          <a:prstGeom prst="rect">
            <a:avLst/>
          </a:prstGeom>
          <a:noFill/>
        </p:spPr>
        <p:txBody>
          <a:bodyPr wrap="square">
            <a:spAutoFit/>
          </a:bodyPr>
          <a:lstStyle/>
          <a:p>
            <a:pPr algn="ctr"/>
            <a:r>
              <a:rPr lang="ru-RU" sz="1100" dirty="0">
                <a:latin typeface="Century Gothic" panose="020B0502020202020204" pitchFamily="34" charset="0"/>
              </a:rPr>
              <a:t>Рисунок 14 – Ограничение пользования чатом у выбранного участника</a:t>
            </a:r>
          </a:p>
        </p:txBody>
      </p:sp>
      <p:pic>
        <p:nvPicPr>
          <p:cNvPr id="3" name="Рисунок 2">
            <a:extLst>
              <a:ext uri="{FF2B5EF4-FFF2-40B4-BE49-F238E27FC236}">
                <a16:creationId xmlns:a16="http://schemas.microsoft.com/office/drawing/2014/main" id="{5FD0CAE8-E436-402D-BC2B-26AC883B629F}"/>
              </a:ext>
            </a:extLst>
          </p:cNvPr>
          <p:cNvPicPr>
            <a:picLocks noChangeAspect="1"/>
          </p:cNvPicPr>
          <p:nvPr/>
        </p:nvPicPr>
        <p:blipFill>
          <a:blip r:embed="rId7"/>
          <a:stretch>
            <a:fillRect/>
          </a:stretch>
        </p:blipFill>
        <p:spPr>
          <a:xfrm>
            <a:off x="6216333" y="1960095"/>
            <a:ext cx="5496692" cy="1219200"/>
          </a:xfrm>
          <a:prstGeom prst="rect">
            <a:avLst/>
          </a:prstGeom>
        </p:spPr>
      </p:pic>
      <p:sp>
        <p:nvSpPr>
          <p:cNvPr id="16" name="TextBox 15">
            <a:extLst>
              <a:ext uri="{FF2B5EF4-FFF2-40B4-BE49-F238E27FC236}">
                <a16:creationId xmlns:a16="http://schemas.microsoft.com/office/drawing/2014/main" id="{C303FEE1-0251-4159-B519-C3DC56BA156B}"/>
              </a:ext>
            </a:extLst>
          </p:cNvPr>
          <p:cNvSpPr txBox="1"/>
          <p:nvPr/>
        </p:nvSpPr>
        <p:spPr>
          <a:xfrm>
            <a:off x="6216334" y="3218775"/>
            <a:ext cx="5461316" cy="430887"/>
          </a:xfrm>
          <a:prstGeom prst="rect">
            <a:avLst/>
          </a:prstGeom>
          <a:noFill/>
        </p:spPr>
        <p:txBody>
          <a:bodyPr wrap="square">
            <a:spAutoFit/>
          </a:bodyPr>
          <a:lstStyle/>
          <a:p>
            <a:pPr algn="ctr"/>
            <a:r>
              <a:rPr lang="ru-RU" sz="1100" dirty="0">
                <a:latin typeface="Century Gothic" panose="020B0502020202020204" pitchFamily="34" charset="0"/>
              </a:rPr>
              <a:t>Рисунок 15 – Отмена ограничения пользования чатом у выбранного участника</a:t>
            </a:r>
          </a:p>
        </p:txBody>
      </p:sp>
      <p:sp>
        <p:nvSpPr>
          <p:cNvPr id="17" name="TextBox 16">
            <a:extLst>
              <a:ext uri="{FF2B5EF4-FFF2-40B4-BE49-F238E27FC236}">
                <a16:creationId xmlns:a16="http://schemas.microsoft.com/office/drawing/2014/main" id="{99382047-5299-40CF-A910-AC20BF123542}"/>
              </a:ext>
            </a:extLst>
          </p:cNvPr>
          <p:cNvSpPr txBox="1"/>
          <p:nvPr/>
        </p:nvSpPr>
        <p:spPr>
          <a:xfrm>
            <a:off x="6701121" y="4776777"/>
            <a:ext cx="4304077" cy="261610"/>
          </a:xfrm>
          <a:prstGeom prst="rect">
            <a:avLst/>
          </a:prstGeom>
          <a:noFill/>
        </p:spPr>
        <p:txBody>
          <a:bodyPr wrap="square">
            <a:spAutoFit/>
          </a:bodyPr>
          <a:lstStyle/>
          <a:p>
            <a:pPr algn="ctr"/>
            <a:r>
              <a:rPr lang="ru-RU" sz="1100" dirty="0">
                <a:latin typeface="Century Gothic" panose="020B0502020202020204" pitchFamily="34" charset="0"/>
              </a:rPr>
              <a:t>Рисунок 16 – Очистка чата</a:t>
            </a:r>
          </a:p>
        </p:txBody>
      </p:sp>
    </p:spTree>
    <p:extLst>
      <p:ext uri="{BB962C8B-B14F-4D97-AF65-F5344CB8AC3E}">
        <p14:creationId xmlns:p14="http://schemas.microsoft.com/office/powerpoint/2010/main" val="46000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508007" y="-127336"/>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Итоги выполнения задач</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8" name="Заголовок 1">
            <a:extLst>
              <a:ext uri="{FF2B5EF4-FFF2-40B4-BE49-F238E27FC236}">
                <a16:creationId xmlns:a16="http://schemas.microsoft.com/office/drawing/2014/main" id="{52A95370-0CD8-45F1-AE3B-4582E412793D}"/>
              </a:ext>
            </a:extLst>
          </p:cNvPr>
          <p:cNvSpPr txBox="1">
            <a:spLocks/>
          </p:cNvSpPr>
          <p:nvPr/>
        </p:nvSpPr>
        <p:spPr>
          <a:xfrm>
            <a:off x="514351" y="3129514"/>
            <a:ext cx="11398018" cy="683730"/>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sz="2800" b="1" dirty="0">
                <a:latin typeface="Century Gothic" panose="020B0502020202020204" pitchFamily="34" charset="0"/>
              </a:rPr>
              <a:t>1 задача: </a:t>
            </a:r>
            <a:r>
              <a:rPr lang="ru-RU" sz="2800" dirty="0">
                <a:latin typeface="Century Gothic" panose="020B0502020202020204" pitchFamily="34" charset="0"/>
              </a:rPr>
              <a:t>была успешно выполнена и описана.</a:t>
            </a:r>
          </a:p>
          <a:p>
            <a:pPr algn="l"/>
            <a:r>
              <a:rPr lang="ru-RU" sz="2800" dirty="0">
                <a:latin typeface="Century Gothic" panose="020B0502020202020204" pitchFamily="34" charset="0"/>
              </a:rPr>
              <a:t> </a:t>
            </a:r>
          </a:p>
        </p:txBody>
      </p:sp>
      <p:sp>
        <p:nvSpPr>
          <p:cNvPr id="7" name="TextBox 6">
            <a:extLst>
              <a:ext uri="{FF2B5EF4-FFF2-40B4-BE49-F238E27FC236}">
                <a16:creationId xmlns:a16="http://schemas.microsoft.com/office/drawing/2014/main" id="{75F83068-FD8C-4832-A7D6-DF29765CEB56}"/>
              </a:ext>
            </a:extLst>
          </p:cNvPr>
          <p:cNvSpPr txBox="1"/>
          <p:nvPr/>
        </p:nvSpPr>
        <p:spPr>
          <a:xfrm>
            <a:off x="514350" y="3671958"/>
            <a:ext cx="10634620" cy="477054"/>
          </a:xfrm>
          <a:prstGeom prst="rect">
            <a:avLst/>
          </a:prstGeom>
          <a:noFill/>
        </p:spPr>
        <p:txBody>
          <a:bodyPr wrap="square">
            <a:spAutoFit/>
          </a:bodyPr>
          <a:lstStyle/>
          <a:p>
            <a:pPr algn="l"/>
            <a:r>
              <a:rPr lang="ru-RU" sz="2500" b="1" dirty="0">
                <a:latin typeface="Century Gothic" panose="020B0502020202020204" pitchFamily="34" charset="0"/>
              </a:rPr>
              <a:t>2 задача: </a:t>
            </a:r>
            <a:r>
              <a:rPr lang="ru-RU" sz="2500" dirty="0">
                <a:latin typeface="Century Gothic" panose="020B0502020202020204" pitchFamily="34" charset="0"/>
              </a:rPr>
              <a:t>была успешно выполнена и описана.</a:t>
            </a:r>
          </a:p>
        </p:txBody>
      </p:sp>
    </p:spTree>
    <p:extLst>
      <p:ext uri="{BB962C8B-B14F-4D97-AF65-F5344CB8AC3E}">
        <p14:creationId xmlns:p14="http://schemas.microsoft.com/office/powerpoint/2010/main" val="172032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390649" y="-1"/>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Заключение</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10" name="TextBox 9">
            <a:extLst>
              <a:ext uri="{FF2B5EF4-FFF2-40B4-BE49-F238E27FC236}">
                <a16:creationId xmlns:a16="http://schemas.microsoft.com/office/drawing/2014/main" id="{24A9C2E0-44F2-4384-8F8B-1A20118248E9}"/>
              </a:ext>
            </a:extLst>
          </p:cNvPr>
          <p:cNvSpPr txBox="1"/>
          <p:nvPr/>
        </p:nvSpPr>
        <p:spPr>
          <a:xfrm>
            <a:off x="816769" y="2777475"/>
            <a:ext cx="10558462" cy="1303049"/>
          </a:xfrm>
          <a:prstGeom prst="rect">
            <a:avLst/>
          </a:prstGeom>
          <a:noFill/>
        </p:spPr>
        <p:txBody>
          <a:bodyPr wrap="square">
            <a:spAutoFit/>
          </a:bodyPr>
          <a:lstStyle/>
          <a:p>
            <a:pPr algn="l">
              <a:lnSpc>
                <a:spcPct val="150000"/>
              </a:lnSpc>
            </a:pPr>
            <a:r>
              <a:rPr lang="ru-RU" sz="2800" dirty="0">
                <a:effectLst/>
                <a:latin typeface="Century Gothic" panose="020B0502020202020204" pitchFamily="34" charset="0"/>
                <a:ea typeface="Times New Roman" panose="02020603050405020304" pitchFamily="18" charset="0"/>
              </a:rPr>
              <a:t>Был успешно создан и протестирован бот-помощник для мессенджера – </a:t>
            </a:r>
            <a:r>
              <a:rPr lang="en-US" sz="2800" dirty="0">
                <a:effectLst/>
                <a:latin typeface="Century Gothic" panose="020B0502020202020204" pitchFamily="34" charset="0"/>
                <a:ea typeface="Times New Roman" panose="02020603050405020304" pitchFamily="18" charset="0"/>
              </a:rPr>
              <a:t>Discord</a:t>
            </a:r>
            <a:r>
              <a:rPr lang="ru-RU" sz="2800" dirty="0">
                <a:effectLst/>
                <a:latin typeface="Century Gothic" panose="020B0502020202020204" pitchFamily="34" charset="0"/>
                <a:ea typeface="Times New Roman" panose="02020603050405020304" pitchFamily="18" charset="0"/>
              </a:rPr>
              <a:t>.</a:t>
            </a:r>
          </a:p>
        </p:txBody>
      </p:sp>
    </p:spTree>
    <p:extLst>
      <p:ext uri="{BB962C8B-B14F-4D97-AF65-F5344CB8AC3E}">
        <p14:creationId xmlns:p14="http://schemas.microsoft.com/office/powerpoint/2010/main" val="355916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390649" y="880844"/>
            <a:ext cx="9410701" cy="34811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400" b="1" dirty="0">
                <a:effectLst/>
                <a:latin typeface="Century Gothic" panose="020B0502020202020204" pitchFamily="34" charset="0"/>
                <a:ea typeface="Times New Roman" panose="02020603050405020304" pitchFamily="18" charset="0"/>
              </a:rPr>
              <a:t>Список использованной литературы и интернет - ресурсов</a:t>
            </a:r>
            <a:endParaRPr lang="ru-RU" sz="2400" b="1"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10" name="TextBox 9">
            <a:extLst>
              <a:ext uri="{FF2B5EF4-FFF2-40B4-BE49-F238E27FC236}">
                <a16:creationId xmlns:a16="http://schemas.microsoft.com/office/drawing/2014/main" id="{24A9C2E0-44F2-4384-8F8B-1A20118248E9}"/>
              </a:ext>
            </a:extLst>
          </p:cNvPr>
          <p:cNvSpPr txBox="1"/>
          <p:nvPr/>
        </p:nvSpPr>
        <p:spPr>
          <a:xfrm>
            <a:off x="154038" y="1228960"/>
            <a:ext cx="12037962" cy="5124480"/>
          </a:xfrm>
          <a:prstGeom prst="rect">
            <a:avLst/>
          </a:prstGeom>
          <a:noFill/>
        </p:spPr>
        <p:txBody>
          <a:bodyPr wrap="square">
            <a:spAutoFit/>
          </a:bodyPr>
          <a:lstStyle/>
          <a:p>
            <a:pPr indent="450215" algn="just">
              <a:lnSpc>
                <a:spcPct val="150000"/>
              </a:lnSpc>
              <a:spcBef>
                <a:spcPts val="1800"/>
              </a:spcBef>
              <a:spcAft>
                <a:spcPts val="400"/>
              </a:spcAft>
            </a:pPr>
            <a:r>
              <a:rPr lang="ru-RU" sz="1400" b="1" dirty="0">
                <a:effectLst/>
                <a:latin typeface="Century Gothic" panose="020B0502020202020204" pitchFamily="34" charset="0"/>
              </a:rPr>
              <a:t>Законодательные и нормативные акты:</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ГОСТ 7.1. – 2003. Библиографическая запись. Библиографическое описание. Общие требования и правила составления. – М.: ИПК Издательство стандартов, 2004. – 169 с.</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ГОСТ 7.32 – 2017 Система стандартов по информации, библиотечному и издательскому делу (с поправками) – М.: ИПК Издательство стандартов, 2017. – 21 с.</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Единая система программной документации. – М.: Стандартинформ, 2005. – 128 с.</a:t>
            </a:r>
          </a:p>
          <a:p>
            <a:pPr indent="450215">
              <a:lnSpc>
                <a:spcPct val="150000"/>
              </a:lnSpc>
              <a:spcBef>
                <a:spcPts val="1800"/>
              </a:spcBef>
              <a:spcAft>
                <a:spcPts val="400"/>
              </a:spcAft>
            </a:pPr>
            <a:r>
              <a:rPr lang="ru-RU" sz="1400" b="1" dirty="0">
                <a:effectLst/>
                <a:latin typeface="Century Gothic" panose="020B0502020202020204" pitchFamily="34" charset="0"/>
              </a:rPr>
              <a:t>Учебная и научная литература:</a:t>
            </a:r>
          </a:p>
          <a:p>
            <a:pPr marL="342900" lvl="0" indent="-342900" algn="just">
              <a:lnSpc>
                <a:spcPct val="150000"/>
              </a:lnSpc>
              <a:spcAft>
                <a:spcPts val="0"/>
              </a:spcAft>
              <a:buClr>
                <a:srgbClr val="000000"/>
              </a:buClr>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Любанович Билл. Простой Python. Современный стиль программирования. — СПб.: Питер, 2016. — 480 с.</a:t>
            </a:r>
          </a:p>
          <a:p>
            <a:pPr indent="450215">
              <a:lnSpc>
                <a:spcPct val="150000"/>
              </a:lnSpc>
              <a:spcBef>
                <a:spcPts val="1800"/>
              </a:spcBef>
              <a:spcAft>
                <a:spcPts val="400"/>
              </a:spcAft>
            </a:pPr>
            <a:r>
              <a:rPr lang="ru-RU" sz="1400" b="1" dirty="0">
                <a:effectLst/>
                <a:latin typeface="Century Gothic" panose="020B0502020202020204" pitchFamily="34" charset="0"/>
              </a:rPr>
              <a:t>Интернет-документы:</a:t>
            </a: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tack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O</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ver</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f</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low– [Электронный ресурс]. – Режим доступа: </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https://stackoverflow.com/</a:t>
            </a:r>
            <a:endParaRPr lang="ru-RU" sz="14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rgbClr val="000000"/>
              </a:buClr>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Русский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tack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O</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ver</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f</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low – [Электронный ресурс]. – Режим доступа: </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https://ru.stackoverflow.com/</a:t>
            </a:r>
            <a:endParaRPr lang="ru-RU" sz="14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Discord API Reference -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https://discordpy.readthedocs.io/en/stable/api.html</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Stack Overflow -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https://stackoverflow.com/</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cs typeface="Times New Roman" panose="02020603050405020304" pitchFamily="18" charset="0"/>
            </a:endParaRPr>
          </a:p>
          <a:p>
            <a:r>
              <a:rPr lang="ru-RU" sz="1400" dirty="0">
                <a:effectLst/>
                <a:latin typeface="Century Gothic" panose="020B0502020202020204" pitchFamily="34" charset="0"/>
                <a:ea typeface="Times New Roman" panose="02020603050405020304" pitchFamily="18" charset="0"/>
              </a:rPr>
              <a:t>5.    </a:t>
            </a:r>
            <a:r>
              <a:rPr lang="en-US" sz="1400" dirty="0">
                <a:effectLst/>
                <a:latin typeface="Century Gothic" panose="020B0502020202020204" pitchFamily="34" charset="0"/>
                <a:ea typeface="Times New Roman" panose="02020603050405020304" pitchFamily="18" charset="0"/>
              </a:rPr>
              <a:t>GitHub - </a:t>
            </a:r>
            <a:r>
              <a:rPr lang="en-US" sz="1400" dirty="0">
                <a:effectLst/>
                <a:latin typeface="Century Gothic" panose="020B050202020202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https://github.com</a:t>
            </a:r>
            <a:r>
              <a:rPr lang="en-US" sz="1400" dirty="0">
                <a:effectLst/>
                <a:latin typeface="Century Gothic" panose="020B0502020202020204" pitchFamily="34" charset="0"/>
                <a:ea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262010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814513" y="3012280"/>
            <a:ext cx="8562974" cy="8334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5400" b="1" dirty="0">
                <a:latin typeface="Century Gothic" panose="020B0502020202020204" pitchFamily="34" charset="0"/>
              </a:rPr>
              <a:t>Спасибо за внимание!</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8" name="Заголовок 1">
            <a:extLst>
              <a:ext uri="{FF2B5EF4-FFF2-40B4-BE49-F238E27FC236}">
                <a16:creationId xmlns:a16="http://schemas.microsoft.com/office/drawing/2014/main" id="{52A95370-0CD8-45F1-AE3B-4582E412793D}"/>
              </a:ext>
            </a:extLst>
          </p:cNvPr>
          <p:cNvSpPr txBox="1">
            <a:spLocks/>
          </p:cNvSpPr>
          <p:nvPr/>
        </p:nvSpPr>
        <p:spPr>
          <a:xfrm>
            <a:off x="1419223" y="3012281"/>
            <a:ext cx="9525000" cy="83343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2800" dirty="0">
              <a:latin typeface="Century Gothic" panose="020B0502020202020204" pitchFamily="34" charset="0"/>
            </a:endParaRPr>
          </a:p>
        </p:txBody>
      </p:sp>
      <p:sp>
        <p:nvSpPr>
          <p:cNvPr id="10" name="TextBox 9">
            <a:extLst>
              <a:ext uri="{FF2B5EF4-FFF2-40B4-BE49-F238E27FC236}">
                <a16:creationId xmlns:a16="http://schemas.microsoft.com/office/drawing/2014/main" id="{CA349F48-E9CD-4DB6-8DD9-C168F6C9B24B}"/>
              </a:ext>
            </a:extLst>
          </p:cNvPr>
          <p:cNvSpPr txBox="1"/>
          <p:nvPr/>
        </p:nvSpPr>
        <p:spPr>
          <a:xfrm>
            <a:off x="7779084" y="5253036"/>
            <a:ext cx="4558018" cy="878317"/>
          </a:xfrm>
          <a:prstGeom prst="rect">
            <a:avLst/>
          </a:prstGeom>
          <a:noFill/>
        </p:spPr>
        <p:txBody>
          <a:bodyPr wrap="square">
            <a:spAutoFit/>
          </a:bodyPr>
          <a:lstStyle/>
          <a:p>
            <a:pPr>
              <a:lnSpc>
                <a:spcPct val="150000"/>
              </a:lnSpc>
            </a:pPr>
            <a:r>
              <a:rPr lang="ru-RU" dirty="0">
                <a:latin typeface="Century Gothic" panose="020B0502020202020204" pitchFamily="34" charset="0"/>
                <a:ea typeface="Times New Roman" panose="02020603050405020304" pitchFamily="18" charset="0"/>
              </a:rPr>
              <a:t>ВКонтакте - </a:t>
            </a:r>
            <a:r>
              <a:rPr lang="ru-RU" dirty="0">
                <a:hlinkClick r:id="rId3">
                  <a:extLst>
                    <a:ext uri="{A12FA001-AC4F-418D-AE19-62706E023703}">
                      <ahyp:hlinkClr xmlns:ahyp="http://schemas.microsoft.com/office/drawing/2018/hyperlinkcolor" val="tx"/>
                    </a:ext>
                  </a:extLst>
                </a:hlinkClick>
              </a:rPr>
              <a:t>https://vk.com/p3rfection</a:t>
            </a:r>
            <a:endParaRPr lang="en-US" dirty="0"/>
          </a:p>
          <a:p>
            <a:pPr>
              <a:lnSpc>
                <a:spcPct val="150000"/>
              </a:lnSpc>
            </a:pPr>
            <a:r>
              <a:rPr lang="en-US" dirty="0">
                <a:latin typeface="Century Gothic" panose="020B0502020202020204" pitchFamily="34" charset="0"/>
              </a:rPr>
              <a:t>GitHub - </a:t>
            </a:r>
            <a:r>
              <a:rPr lang="en-US" u="sng" dirty="0">
                <a:latin typeface="Century Gothic" panose="020B0502020202020204" pitchFamily="34" charset="0"/>
              </a:rPr>
              <a:t>https://github.com/n01i02k04</a:t>
            </a:r>
            <a:endParaRPr lang="ru-RU" u="sng" dirty="0"/>
          </a:p>
        </p:txBody>
      </p:sp>
    </p:spTree>
    <p:extLst>
      <p:ext uri="{BB962C8B-B14F-4D97-AF65-F5344CB8AC3E}">
        <p14:creationId xmlns:p14="http://schemas.microsoft.com/office/powerpoint/2010/main" val="313594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Актуальность данного проекта</a:t>
            </a:r>
          </a:p>
        </p:txBody>
      </p:sp>
      <p:sp>
        <p:nvSpPr>
          <p:cNvPr id="8" name="TextBox 7">
            <a:extLst>
              <a:ext uri="{FF2B5EF4-FFF2-40B4-BE49-F238E27FC236}">
                <a16:creationId xmlns:a16="http://schemas.microsoft.com/office/drawing/2014/main" id="{3BE152E2-977E-4D1D-B2CD-6206BE719620}"/>
              </a:ext>
            </a:extLst>
          </p:cNvPr>
          <p:cNvSpPr txBox="1"/>
          <p:nvPr/>
        </p:nvSpPr>
        <p:spPr>
          <a:xfrm>
            <a:off x="841346" y="2109804"/>
            <a:ext cx="10509308" cy="3265446"/>
          </a:xfrm>
          <a:prstGeom prst="rect">
            <a:avLst/>
          </a:prstGeom>
          <a:noFill/>
        </p:spPr>
        <p:txBody>
          <a:bodyPr wrap="square">
            <a:spAutoFit/>
          </a:bodyPr>
          <a:lstStyle/>
          <a:p>
            <a:pPr algn="l">
              <a:lnSpc>
                <a:spcPct val="150000"/>
              </a:lnSpc>
            </a:pPr>
            <a:r>
              <a:rPr lang="ru-RU" sz="2000" dirty="0">
                <a:effectLst/>
                <a:latin typeface="Century Gothic" panose="020B0502020202020204" pitchFamily="34" charset="0"/>
                <a:ea typeface="Times New Roman" panose="02020603050405020304" pitchFamily="18" charset="0"/>
              </a:rPr>
              <a:t>Актуальность темы курсовой работы обусловлено все сильнее развивающемся интернетом, программ основанных на передаче данных через сеть интернет и иными способами передачи данных. Также, не на всех серверах присутствует качественный бот, который имеет большой функционал, на многих его вообще нет.  Исходя из этого видно, что данное приложение будет очень актуально как геймерам, так и простым людям, которым необходимо что-либо обсудить через интернет.</a:t>
            </a:r>
            <a:endParaRPr lang="ru-RU" sz="2000" dirty="0">
              <a:latin typeface="Century Gothic" panose="020B0502020202020204" pitchFamily="34" charset="0"/>
            </a:endParaRPr>
          </a:p>
        </p:txBody>
      </p:sp>
    </p:spTree>
    <p:extLst>
      <p:ext uri="{BB962C8B-B14F-4D97-AF65-F5344CB8AC3E}">
        <p14:creationId xmlns:p14="http://schemas.microsoft.com/office/powerpoint/2010/main" val="397798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Цель проекта</a:t>
            </a:r>
          </a:p>
        </p:txBody>
      </p:sp>
      <p:sp>
        <p:nvSpPr>
          <p:cNvPr id="8" name="Заголовок 1">
            <a:extLst>
              <a:ext uri="{FF2B5EF4-FFF2-40B4-BE49-F238E27FC236}">
                <a16:creationId xmlns:a16="http://schemas.microsoft.com/office/drawing/2014/main" id="{C8AC04F5-D283-49AB-939E-7A59F5FC55C4}"/>
              </a:ext>
            </a:extLst>
          </p:cNvPr>
          <p:cNvSpPr txBox="1">
            <a:spLocks/>
          </p:cNvSpPr>
          <p:nvPr/>
        </p:nvSpPr>
        <p:spPr>
          <a:xfrm>
            <a:off x="734954" y="1425079"/>
            <a:ext cx="10722091" cy="40078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2400" dirty="0">
                <a:effectLst/>
                <a:latin typeface="Century Gothic" panose="020B0502020202020204" pitchFamily="34" charset="0"/>
                <a:ea typeface="Times New Roman" panose="02020603050405020304" pitchFamily="18" charset="0"/>
              </a:rPr>
              <a:t>Целью курсового проекта является создание бота-помощника для мессенджера – </a:t>
            </a:r>
            <a:r>
              <a:rPr lang="en-US" sz="2400" dirty="0">
                <a:effectLst/>
                <a:latin typeface="Century Gothic" panose="020B0502020202020204" pitchFamily="34" charset="0"/>
                <a:ea typeface="Times New Roman" panose="02020603050405020304" pitchFamily="18" charset="0"/>
              </a:rPr>
              <a:t>Discord</a:t>
            </a:r>
            <a:r>
              <a:rPr lang="ru-RU" sz="2400" dirty="0">
                <a:effectLst/>
                <a:latin typeface="Century Gothic" panose="020B0502020202020204" pitchFamily="34" charset="0"/>
                <a:ea typeface="Times New Roman" panose="02020603050405020304" pitchFamily="18" charset="0"/>
              </a:rPr>
              <a:t>. </a:t>
            </a:r>
          </a:p>
          <a:p>
            <a:pPr algn="l">
              <a:lnSpc>
                <a:spcPct val="150000"/>
              </a:lnSpc>
            </a:pPr>
            <a:r>
              <a:rPr lang="ru-RU" sz="2400" dirty="0">
                <a:effectLst/>
                <a:latin typeface="Century Gothic" panose="020B0502020202020204" pitchFamily="34" charset="0"/>
                <a:ea typeface="Times New Roman" panose="02020603050405020304" pitchFamily="18" charset="0"/>
              </a:rPr>
              <a:t>Данное ПО призвано упростить жизнь обычным людям и геймерам, предоставляя дополнительный функционал, который по тем или иным причинам недоступен в основной программе.</a:t>
            </a:r>
          </a:p>
          <a:p>
            <a:pPr algn="l">
              <a:lnSpc>
                <a:spcPct val="150000"/>
              </a:lnSpc>
            </a:pPr>
            <a:endParaRPr lang="ru-RU" sz="2400" dirty="0">
              <a:latin typeface="Century Gothic" panose="020B0502020202020204" pitchFamily="34" charset="0"/>
            </a:endParaRPr>
          </a:p>
        </p:txBody>
      </p:sp>
    </p:spTree>
    <p:extLst>
      <p:ext uri="{BB962C8B-B14F-4D97-AF65-F5344CB8AC3E}">
        <p14:creationId xmlns:p14="http://schemas.microsoft.com/office/powerpoint/2010/main" val="276530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3484055" y="1106512"/>
            <a:ext cx="4709542" cy="64356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Задачи проекта</a:t>
            </a:r>
          </a:p>
        </p:txBody>
      </p:sp>
      <p:sp>
        <p:nvSpPr>
          <p:cNvPr id="8" name="Заголовок 1">
            <a:extLst>
              <a:ext uri="{FF2B5EF4-FFF2-40B4-BE49-F238E27FC236}">
                <a16:creationId xmlns:a16="http://schemas.microsoft.com/office/drawing/2014/main" id="{C8AC04F5-D283-49AB-939E-7A59F5FC55C4}"/>
              </a:ext>
            </a:extLst>
          </p:cNvPr>
          <p:cNvSpPr txBox="1">
            <a:spLocks/>
          </p:cNvSpPr>
          <p:nvPr/>
        </p:nvSpPr>
        <p:spPr>
          <a:xfrm>
            <a:off x="619125" y="1905335"/>
            <a:ext cx="12020550" cy="449682"/>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56270" y="1810719"/>
            <a:ext cx="10946105" cy="258386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lvl="0" indent="-342900" algn="just">
              <a:lnSpc>
                <a:spcPct val="150000"/>
              </a:lnSpc>
              <a:spcAft>
                <a:spcPts val="0"/>
              </a:spcAft>
              <a:buFont typeface="Symbol" panose="05050102010706020507" pitchFamily="18" charset="2"/>
              <a:buChar char=""/>
            </a:pPr>
            <a:r>
              <a:rPr lang="ru-RU" sz="2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Взаимодействие с пользователями через чат сервера</a:t>
            </a:r>
            <a:r>
              <a:rPr lang="en-US" sz="2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2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2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Выполнение администраторских функций.</a:t>
            </a:r>
            <a:endParaRPr lang="ru-RU" sz="2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algn="l"/>
            <a:endParaRPr lang="ru-RU" sz="2800" dirty="0">
              <a:latin typeface="Century Gothic" panose="020B0502020202020204" pitchFamily="34" charset="0"/>
            </a:endParaRPr>
          </a:p>
        </p:txBody>
      </p:sp>
      <p:sp>
        <p:nvSpPr>
          <p:cNvPr id="10" name="Заголовок 1">
            <a:extLst>
              <a:ext uri="{FF2B5EF4-FFF2-40B4-BE49-F238E27FC236}">
                <a16:creationId xmlns:a16="http://schemas.microsoft.com/office/drawing/2014/main" id="{5179C1F3-6F43-45DE-8E9D-3DF2409C7719}"/>
              </a:ext>
            </a:extLst>
          </p:cNvPr>
          <p:cNvSpPr txBox="1">
            <a:spLocks/>
          </p:cNvSpPr>
          <p:nvPr/>
        </p:nvSpPr>
        <p:spPr>
          <a:xfrm>
            <a:off x="6029323" y="2549016"/>
            <a:ext cx="5905501" cy="30574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000" dirty="0">
              <a:latin typeface="Century Gothic" panose="020B0502020202020204" pitchFamily="34" charset="0"/>
            </a:endParaRPr>
          </a:p>
        </p:txBody>
      </p:sp>
      <p:sp>
        <p:nvSpPr>
          <p:cNvPr id="11" name="Заголовок 1">
            <a:extLst>
              <a:ext uri="{FF2B5EF4-FFF2-40B4-BE49-F238E27FC236}">
                <a16:creationId xmlns:a16="http://schemas.microsoft.com/office/drawing/2014/main" id="{75961009-DD84-48F4-BD66-E898478B7967}"/>
              </a:ext>
            </a:extLst>
          </p:cNvPr>
          <p:cNvSpPr txBox="1">
            <a:spLocks/>
          </p:cNvSpPr>
          <p:nvPr/>
        </p:nvSpPr>
        <p:spPr>
          <a:xfrm>
            <a:off x="5124449" y="2091097"/>
            <a:ext cx="1943101" cy="397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700" b="1" dirty="0">
              <a:latin typeface="Century Gothic" panose="020B0502020202020204" pitchFamily="34" charset="0"/>
            </a:endParaRPr>
          </a:p>
        </p:txBody>
      </p:sp>
    </p:spTree>
    <p:extLst>
      <p:ext uri="{BB962C8B-B14F-4D97-AF65-F5344CB8AC3E}">
        <p14:creationId xmlns:p14="http://schemas.microsoft.com/office/powerpoint/2010/main" val="56396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Описание средств разработки</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2308305"/>
            <a:ext cx="5581650" cy="224138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50000"/>
              </a:lnSpc>
              <a:buFont typeface="Symbol" panose="05050102010706020507" pitchFamily="18" charset="2"/>
              <a:buChar char=""/>
            </a:pPr>
            <a:r>
              <a:rPr lang="en-US" sz="2900" dirty="0">
                <a:solidFill>
                  <a:srgbClr val="161616"/>
                </a:solidFill>
                <a:latin typeface="Century Gothic" panose="020B0502020202020204" pitchFamily="34" charset="0"/>
              </a:rPr>
              <a:t>JetBrains </a:t>
            </a:r>
            <a:r>
              <a:rPr lang="en-US" sz="2900" i="0" dirty="0">
                <a:solidFill>
                  <a:srgbClr val="161616"/>
                </a:solidFill>
                <a:effectLst/>
                <a:latin typeface="Century Gothic" panose="020B0502020202020204" pitchFamily="34" charset="0"/>
              </a:rPr>
              <a:t>IDE PyCharm 2022.1</a:t>
            </a:r>
          </a:p>
          <a:p>
            <a:pPr marL="342900" lvl="0" indent="-342900" algn="just">
              <a:lnSpc>
                <a:spcPct val="150000"/>
              </a:lnSpc>
              <a:spcAft>
                <a:spcPts val="0"/>
              </a:spcAft>
              <a:buFont typeface="Symbol" panose="05050102010706020507" pitchFamily="18" charset="2"/>
              <a:buChar char=""/>
            </a:pPr>
            <a:r>
              <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Язык </a:t>
            </a:r>
            <a:r>
              <a:rPr lang="en-US"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Python</a:t>
            </a:r>
            <a:endPar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Discord API</a:t>
            </a:r>
            <a:endPar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algn="l"/>
            <a:endParaRPr lang="ru-RU" sz="2800" dirty="0">
              <a:latin typeface="Century Gothic" panose="020B0502020202020204" pitchFamily="34" charset="0"/>
            </a:endParaRPr>
          </a:p>
        </p:txBody>
      </p:sp>
    </p:spTree>
    <p:extLst>
      <p:ext uri="{BB962C8B-B14F-4D97-AF65-F5344CB8AC3E}">
        <p14:creationId xmlns:p14="http://schemas.microsoft.com/office/powerpoint/2010/main" val="96678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8" name="Рисунок 7">
            <a:extLst>
              <a:ext uri="{FF2B5EF4-FFF2-40B4-BE49-F238E27FC236}">
                <a16:creationId xmlns:a16="http://schemas.microsoft.com/office/drawing/2014/main" id="{EE22955C-964A-4996-97B3-B8453613205A}"/>
              </a:ext>
            </a:extLst>
          </p:cNvPr>
          <p:cNvPicPr/>
          <p:nvPr/>
        </p:nvPicPr>
        <p:blipFill>
          <a:blip r:embed="rId3"/>
          <a:stretch>
            <a:fillRect/>
          </a:stretch>
        </p:blipFill>
        <p:spPr>
          <a:xfrm>
            <a:off x="3010095" y="1633537"/>
            <a:ext cx="5448935" cy="3590925"/>
          </a:xfrm>
          <a:prstGeom prst="rect">
            <a:avLst/>
          </a:prstGeom>
        </p:spPr>
      </p:pic>
      <p:sp>
        <p:nvSpPr>
          <p:cNvPr id="7" name="TextBox 6">
            <a:extLst>
              <a:ext uri="{FF2B5EF4-FFF2-40B4-BE49-F238E27FC236}">
                <a16:creationId xmlns:a16="http://schemas.microsoft.com/office/drawing/2014/main" id="{D011A7A6-FE1B-43C9-B445-9C5F4A8DAD99}"/>
              </a:ext>
            </a:extLst>
          </p:cNvPr>
          <p:cNvSpPr txBox="1"/>
          <p:nvPr/>
        </p:nvSpPr>
        <p:spPr>
          <a:xfrm>
            <a:off x="2566491" y="5451163"/>
            <a:ext cx="7059018" cy="707886"/>
          </a:xfrm>
          <a:prstGeom prst="rect">
            <a:avLst/>
          </a:prstGeom>
          <a:noFill/>
        </p:spPr>
        <p:txBody>
          <a:bodyPr wrap="square">
            <a:spAutoFit/>
          </a:bodyPr>
          <a:lstStyle/>
          <a:p>
            <a:r>
              <a:rPr lang="ru-RU" sz="2000" dirty="0">
                <a:latin typeface="Century Gothic" panose="020B0502020202020204" pitchFamily="34" charset="0"/>
              </a:rPr>
              <a:t>Рисунок 1 – </a:t>
            </a:r>
            <a:r>
              <a:rPr lang="ru-RU" sz="2000" dirty="0">
                <a:effectLst/>
                <a:latin typeface="Century Gothic" panose="020B0502020202020204" pitchFamily="34" charset="0"/>
                <a:ea typeface="Times New Roman" panose="02020603050405020304" pitchFamily="18" charset="0"/>
              </a:rPr>
              <a:t>Диаграмма вариантов использования</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Tree>
    <p:extLst>
      <p:ext uri="{BB962C8B-B14F-4D97-AF65-F5344CB8AC3E}">
        <p14:creationId xmlns:p14="http://schemas.microsoft.com/office/powerpoint/2010/main" val="228929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5" name="Рисунок 4">
            <a:extLst>
              <a:ext uri="{FF2B5EF4-FFF2-40B4-BE49-F238E27FC236}">
                <a16:creationId xmlns:a16="http://schemas.microsoft.com/office/drawing/2014/main" id="{8E1B093D-0F53-4AD5-9364-20B5A8917CCE}"/>
              </a:ext>
            </a:extLst>
          </p:cNvPr>
          <p:cNvPicPr/>
          <p:nvPr/>
        </p:nvPicPr>
        <p:blipFill>
          <a:blip r:embed="rId3"/>
          <a:stretch>
            <a:fillRect/>
          </a:stretch>
        </p:blipFill>
        <p:spPr>
          <a:xfrm>
            <a:off x="3709352" y="1443037"/>
            <a:ext cx="4773295" cy="3971925"/>
          </a:xfrm>
          <a:prstGeom prst="rect">
            <a:avLst/>
          </a:prstGeom>
        </p:spPr>
      </p:pic>
      <p:sp>
        <p:nvSpPr>
          <p:cNvPr id="7" name="TextBox 6">
            <a:extLst>
              <a:ext uri="{FF2B5EF4-FFF2-40B4-BE49-F238E27FC236}">
                <a16:creationId xmlns:a16="http://schemas.microsoft.com/office/drawing/2014/main" id="{EEA2141E-47FD-40B3-A8AD-988D90E11A4C}"/>
              </a:ext>
            </a:extLst>
          </p:cNvPr>
          <p:cNvSpPr txBox="1"/>
          <p:nvPr/>
        </p:nvSpPr>
        <p:spPr>
          <a:xfrm>
            <a:off x="3178886" y="5576888"/>
            <a:ext cx="7059018" cy="707886"/>
          </a:xfrm>
          <a:prstGeom prst="rect">
            <a:avLst/>
          </a:prstGeom>
          <a:noFill/>
        </p:spPr>
        <p:txBody>
          <a:bodyPr wrap="square">
            <a:spAutoFit/>
          </a:bodyPr>
          <a:lstStyle/>
          <a:p>
            <a:r>
              <a:rPr lang="ru-RU" sz="2000" dirty="0">
                <a:latin typeface="Century Gothic" panose="020B0502020202020204" pitchFamily="34" charset="0"/>
              </a:rPr>
              <a:t>Рисунок 2 – </a:t>
            </a:r>
            <a:r>
              <a:rPr lang="ru-RU" sz="2000" dirty="0">
                <a:effectLst/>
                <a:latin typeface="Century Gothic" panose="020B0502020202020204" pitchFamily="34" charset="0"/>
                <a:ea typeface="Times New Roman" panose="02020603050405020304" pitchFamily="18" charset="0"/>
              </a:rPr>
              <a:t>Структурная схема программы</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Tree>
    <p:extLst>
      <p:ext uri="{BB962C8B-B14F-4D97-AF65-F5344CB8AC3E}">
        <p14:creationId xmlns:p14="http://schemas.microsoft.com/office/powerpoint/2010/main" val="131945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7" name="Рисунок 6">
            <a:extLst>
              <a:ext uri="{FF2B5EF4-FFF2-40B4-BE49-F238E27FC236}">
                <a16:creationId xmlns:a16="http://schemas.microsoft.com/office/drawing/2014/main" id="{E4E194E0-16AA-4AAD-A144-3A002D26BFC3}"/>
              </a:ext>
            </a:extLst>
          </p:cNvPr>
          <p:cNvPicPr/>
          <p:nvPr/>
        </p:nvPicPr>
        <p:blipFill>
          <a:blip r:embed="rId3"/>
          <a:stretch>
            <a:fillRect/>
          </a:stretch>
        </p:blipFill>
        <p:spPr>
          <a:xfrm>
            <a:off x="5386387" y="1095057"/>
            <a:ext cx="1419225" cy="4667885"/>
          </a:xfrm>
          <a:prstGeom prst="rect">
            <a:avLst/>
          </a:prstGeom>
        </p:spPr>
      </p:pic>
      <p:sp>
        <p:nvSpPr>
          <p:cNvPr id="8" name="TextBox 7">
            <a:extLst>
              <a:ext uri="{FF2B5EF4-FFF2-40B4-BE49-F238E27FC236}">
                <a16:creationId xmlns:a16="http://schemas.microsoft.com/office/drawing/2014/main" id="{22465E91-2C48-46D9-9EAE-26E2B6E8E310}"/>
              </a:ext>
            </a:extLst>
          </p:cNvPr>
          <p:cNvSpPr txBox="1"/>
          <p:nvPr/>
        </p:nvSpPr>
        <p:spPr>
          <a:xfrm>
            <a:off x="3178886" y="5857537"/>
            <a:ext cx="7059018" cy="707886"/>
          </a:xfrm>
          <a:prstGeom prst="rect">
            <a:avLst/>
          </a:prstGeom>
          <a:noFill/>
        </p:spPr>
        <p:txBody>
          <a:bodyPr wrap="square">
            <a:spAutoFit/>
          </a:bodyPr>
          <a:lstStyle/>
          <a:p>
            <a:r>
              <a:rPr lang="ru-RU" sz="2000" dirty="0">
                <a:latin typeface="Century Gothic" panose="020B0502020202020204" pitchFamily="34" charset="0"/>
              </a:rPr>
              <a:t>Рисунок 3 – Функциональная</a:t>
            </a:r>
            <a:r>
              <a:rPr lang="ru-RU" sz="2000" dirty="0">
                <a:effectLst/>
                <a:latin typeface="Century Gothic" panose="020B0502020202020204" pitchFamily="34" charset="0"/>
                <a:ea typeface="Times New Roman" panose="02020603050405020304" pitchFamily="18" charset="0"/>
              </a:rPr>
              <a:t> схема программы</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Tree>
    <p:extLst>
      <p:ext uri="{BB962C8B-B14F-4D97-AF65-F5344CB8AC3E}">
        <p14:creationId xmlns:p14="http://schemas.microsoft.com/office/powerpoint/2010/main" val="409521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16050" y="-414363"/>
            <a:ext cx="1242409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b="1" dirty="0">
                <a:latin typeface="Century Gothic" panose="020B0502020202020204" pitchFamily="34" charset="0"/>
              </a:rPr>
              <a:t>Описание </a:t>
            </a:r>
            <a:r>
              <a:rPr lang="ru-RU" sz="2800" b="1" dirty="0">
                <a:solidFill>
                  <a:srgbClr val="000000"/>
                </a:solidFill>
                <a:latin typeface="Century Gothic" panose="020B0502020202020204" pitchFamily="34" charset="0"/>
                <a:cs typeface="Times New Roman" panose="02020603050405020304" pitchFamily="18" charset="0"/>
              </a:rPr>
              <a:t>в</a:t>
            </a:r>
            <a:r>
              <a:rPr lang="ru-RU" sz="2800" b="1"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заимодействия с пользователями через чат сервера</a:t>
            </a:r>
            <a:r>
              <a:rPr lang="ru-RU" sz="2800" b="1" dirty="0">
                <a:latin typeface="Century Gothic" panose="020B0502020202020204" pitchFamily="34" charset="0"/>
              </a:rPr>
              <a:t> </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22" name="Заголовок 1">
            <a:extLst>
              <a:ext uri="{FF2B5EF4-FFF2-40B4-BE49-F238E27FC236}">
                <a16:creationId xmlns:a16="http://schemas.microsoft.com/office/drawing/2014/main" id="{A261E239-CA12-40C1-96B5-8241AAA7CA00}"/>
              </a:ext>
            </a:extLst>
          </p:cNvPr>
          <p:cNvSpPr txBox="1">
            <a:spLocks/>
          </p:cNvSpPr>
          <p:nvPr/>
        </p:nvSpPr>
        <p:spPr>
          <a:xfrm>
            <a:off x="367473" y="1921944"/>
            <a:ext cx="11457045" cy="4007841"/>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2400" dirty="0">
                <a:latin typeface="Century Gothic" panose="020B0502020202020204" pitchFamily="34" charset="0"/>
              </a:rPr>
              <a:t>С помощью данного бота пользователи смогут:</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Получить полный перечь команд бота</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4</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фразу дзен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5)</a:t>
            </a:r>
            <a:r>
              <a:rPr lang="en-US"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благодарность за пользование ботом напрямую в личные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сообщения (Рисунок 6);</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Поприветствовать бота (Рисунок 7)</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поддержку от бота, в случае написания грустного сообщения в чате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8)</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Получить данные о реальном времени (Рисунок 9);</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Подключить бота к голосовому каналу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10)</a:t>
            </a: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Отключить бота от голосового канала (Рисунок 11);</a:t>
            </a:r>
          </a:p>
          <a:p>
            <a:pPr algn="l">
              <a:lnSpc>
                <a:spcPct val="150000"/>
              </a:lnSpc>
            </a:pPr>
            <a:endParaRPr lang="ru-RU" sz="2400" dirty="0">
              <a:latin typeface="Century Gothic" panose="020B0502020202020204" pitchFamily="34" charset="0"/>
            </a:endParaRPr>
          </a:p>
          <a:p>
            <a:pPr algn="l">
              <a:lnSpc>
                <a:spcPct val="150000"/>
              </a:lnSpc>
            </a:pPr>
            <a:endParaRPr lang="ru-RU" sz="2400" dirty="0">
              <a:latin typeface="Century Gothic" panose="020B0502020202020204" pitchFamily="34" charset="0"/>
            </a:endParaRPr>
          </a:p>
        </p:txBody>
      </p:sp>
    </p:spTree>
    <p:extLst>
      <p:ext uri="{BB962C8B-B14F-4D97-AF65-F5344CB8AC3E}">
        <p14:creationId xmlns:p14="http://schemas.microsoft.com/office/powerpoint/2010/main" val="172147414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750</Words>
  <Application>Microsoft Office PowerPoint</Application>
  <PresentationFormat>Широкоэкранный</PresentationFormat>
  <Paragraphs>71</Paragraphs>
  <Slides>17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Calibri</vt:lpstr>
      <vt:lpstr>Calibri Light</vt:lpstr>
      <vt:lpstr>Century Gothic</vt:lpstr>
      <vt:lpstr>Symbol</vt:lpstr>
      <vt:lpstr>Times New Roman</vt:lpstr>
      <vt:lpstr>Тема Office</vt:lpstr>
      <vt:lpstr>КОЛЛЕДЖ КОСМИЧЕСКОГО МАШИНОСТРОЕНИЯ И ТЕХНОЛОГИЙ              Курсовой проект  По МДК 01.02 Прикладное программирование РАЗРАБОТКА ДИСКОРД БОТА «РЮ»        Обучающийся группы П1-19   Дроздов Н.А. Руководитель курсового проекта   Кочетков С. С.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КОЛЛЕДЖ КОСМИЧЕСКОГО МАШИНОСТРОЕНИЯ И ТЕХНОЛОГИЙ              Курсовой проект  По МДК 01.02 Прикладное программирование РАЗРАБОТКА ДИСКОРД БОТА «РЮ»        Обучающийся группы П1-19   Дроздов Н.А. Руководитель курсового проекта   Кочетков С. С.</dc:title>
  <dc:creator>Никита Дроздов</dc:creator>
  <cp:lastModifiedBy>Никита Дроздов</cp:lastModifiedBy>
  <cp:revision>3</cp:revision>
  <dcterms:created xsi:type="dcterms:W3CDTF">2022-06-19T15:54:46Z</dcterms:created>
  <dcterms:modified xsi:type="dcterms:W3CDTF">2022-06-23T15:56:48Z</dcterms:modified>
</cp:coreProperties>
</file>