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Lexend"/>
      <p:regular r:id="rId18"/>
      <p:bold r:id="rId19"/>
    </p:embeddedFont>
    <p:embeddedFont>
      <p:font typeface="Gill Sans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54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v1iIxuI30njw/KilwW7tpRo1a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F143F4-7812-40EF-9A52-E8E3D58C3BCC}">
  <a:tblStyle styleId="{5EF143F4-7812-40EF-9A52-E8E3D58C3BC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GillSans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Lexend-bold.fntdata"/><Relationship Id="rId18" Type="http://schemas.openxmlformats.org/officeDocument/2006/relationships/font" Target="fonts/Lexen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1937a515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43" name="Google Shape;143;g311937a515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76831" y="1637168"/>
            <a:ext cx="8068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  <a:defRPr b="1" sz="3200" cap="none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72764" y="2176116"/>
            <a:ext cx="77724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13131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1313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1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ts val="4400"/>
              <a:buFont typeface="Calibri"/>
              <a:buNone/>
              <a:defRPr sz="4400">
                <a:solidFill>
                  <a:srgbClr val="2089C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ackerrank.com/skills-verification/javascript_basic" TargetMode="External"/><Relationship Id="rId4" Type="http://schemas.openxmlformats.org/officeDocument/2006/relationships/hyperlink" Target="https://www.hackerrank.com/skills-verification/javascript_basic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nvm-sh/nv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json-web-token-jw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MeU Solutions Confidential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56975" y="1432850"/>
            <a:ext cx="76869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b="1" lang="en-US" sz="4600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rPr>
              <a:t>NodeJS</a:t>
            </a:r>
            <a:endParaRPr b="1" i="0" sz="4600" u="none" cap="none" strike="noStrike">
              <a:solidFill>
                <a:srgbClr val="15ACE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5ACE5"/>
              </a:buClr>
              <a:buSzPts val="3200"/>
              <a:buFont typeface="Gill Sans"/>
              <a:buNone/>
            </a:pPr>
            <a:r>
              <a:rPr b="1" i="0" lang="en-US" sz="4600" u="none" cap="none" strike="noStrike">
                <a:solidFill>
                  <a:srgbClr val="15ACE5"/>
                </a:solidFill>
                <a:latin typeface="Gill Sans"/>
                <a:ea typeface="Gill Sans"/>
                <a:cs typeface="Gill Sans"/>
                <a:sym typeface="Gill Sans"/>
              </a:rPr>
              <a:t> CHALLENGES</a:t>
            </a:r>
            <a:endParaRPr b="1" i="0" sz="4600" u="none" cap="none" strike="noStrike">
              <a:solidFill>
                <a:srgbClr val="15ACE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56973" y="3178700"/>
            <a:ext cx="588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0DB3E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8686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rgbClr val="868686"/>
                </a:solidFill>
                <a:latin typeface="Gill Sans"/>
                <a:ea typeface="Gill Sans"/>
                <a:cs typeface="Gill Sans"/>
                <a:sym typeface="Gill Sans"/>
              </a:rPr>
              <a:t>At MeU Solutions</a:t>
            </a:r>
            <a:endParaRPr b="0" i="0" sz="1800" u="none" cap="none" strike="noStrike">
              <a:solidFill>
                <a:srgbClr val="86868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idx="1" type="body"/>
          </p:nvPr>
        </p:nvSpPr>
        <p:spPr>
          <a:xfrm>
            <a:off x="187325" y="1454852"/>
            <a:ext cx="86868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Objective: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Enhance about ExpressJs (Chall 5)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Description: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Learn about Middleware, Validation, DTO in ExpressJs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Expected timeline: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7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days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Deliverables: 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Viết Authorization Middleware cho hệ thống và sử dụng để xác thực người dùng cho các API: [POST] /api/product, [PUT] /api/product/{id}, [DELETE] /api/product/{id}.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Tìm hiểu, viết DTO cho api (phải có validation cho DTO)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Submit: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Your github repository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10"/>
          <p:cNvSpPr txBox="1"/>
          <p:nvPr>
            <p:ph type="title"/>
          </p:nvPr>
        </p:nvSpPr>
        <p:spPr>
          <a:xfrm>
            <a:off x="926590" y="140293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ts val="3960"/>
              <a:buFont typeface="Calibri"/>
              <a:buNone/>
            </a:pPr>
            <a:r>
              <a:rPr b="1" lang="en-US" sz="3959"/>
              <a:t>Challenge 6</a:t>
            </a:r>
            <a:endParaRPr b="1" sz="3959"/>
          </a:p>
        </p:txBody>
      </p:sp>
      <p:sp>
        <p:nvSpPr>
          <p:cNvPr id="171" name="Google Shape;171;p10"/>
          <p:cNvSpPr txBox="1"/>
          <p:nvPr>
            <p:ph idx="11" type="ftr"/>
          </p:nvPr>
        </p:nvSpPr>
        <p:spPr>
          <a:xfrm>
            <a:off x="5791200" y="4867198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279925" y="1278525"/>
            <a:ext cx="86868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•"/>
            </a:pPr>
            <a:r>
              <a:rPr b="1" lang="en-US" sz="1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Objective: </a:t>
            </a:r>
            <a:r>
              <a:rPr lang="en-US" sz="1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Crawl data</a:t>
            </a:r>
            <a:endParaRPr sz="175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80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exend"/>
              <a:buChar char="•"/>
            </a:pPr>
            <a:r>
              <a:rPr b="1" lang="en-US" sz="1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Description: </a:t>
            </a:r>
            <a:r>
              <a:rPr lang="en-US" sz="175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Practice and improve your coding java, and you have also enhance your skill coding frontend</a:t>
            </a:r>
            <a:endParaRPr sz="175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Create a news reading website with an interface as shown, using Angular + Bootstrap or TailwindCSS. Articles at the bottom will load in a lazy load more format. You can use ng-zorro for coding frontend more quickly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backend uses Java with Swagger for documentation, and a cronjob to crawl new articles from https://tuoitre.vn/.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Design the database to appropriately store categories and articles.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cronjob runs every 30 minutes and does not crawl old data.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backend and frontend are divided into two separate projects.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backend uses logs to record requests or exceptions when errors occur in the code.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Logs are stored with the following structure: log folder =&gt; log file named log_10102022 (10102022 represents the current date, all errors from this day are stored in this file).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Use PostgreSQL for the database, with a clear project structure including models, providers, controllers, services, etc.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-Configure two environment files: one for local development and one for production.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The cronjob uses a simple background worker.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- 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Clean code and handle for exceptions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ct val="100000"/>
              <a:buFont typeface="Lexend"/>
              <a:buChar char="•"/>
            </a:pPr>
            <a:r>
              <a:rPr b="1" lang="en-US" sz="1800">
                <a:latin typeface="Lexend"/>
                <a:ea typeface="Lexend"/>
                <a:cs typeface="Lexend"/>
                <a:sym typeface="Lexend"/>
              </a:rPr>
              <a:t>Submit:</a:t>
            </a:r>
            <a:r>
              <a:rPr lang="en-US" sz="1800">
                <a:latin typeface="Lexend"/>
                <a:ea typeface="Lexend"/>
                <a:cs typeface="Lexend"/>
                <a:sym typeface="Lexend"/>
              </a:rPr>
              <a:t> Your github repository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2021 MeU Solutions</a:t>
            </a:r>
            <a:endParaRPr/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11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7</a:t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457200" y="1006416"/>
            <a:ext cx="86868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Get knowledge about build, maintain and enhance api and backend developer role in development team: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Understand development of building, enhancing and maintaining api knowledge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Introduction to backend tasks and responsibilities in software project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Useful Tools for dev backend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This set of challenges help to get overview information for a backend developer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should use OOP knowledge when writing code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will run the code on Linux, with a Docker Compose file so that when you run it, you only need to use docker compose up and the system will start</a:t>
            </a:r>
            <a:endParaRPr sz="1800"/>
          </a:p>
        </p:txBody>
      </p:sp>
      <p:sp>
        <p:nvSpPr>
          <p:cNvPr id="105" name="Google Shape;105;p2"/>
          <p:cNvSpPr txBox="1"/>
          <p:nvPr>
            <p:ph type="title"/>
          </p:nvPr>
        </p:nvSpPr>
        <p:spPr>
          <a:xfrm>
            <a:off x="952500" y="2763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ts val="44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06" name="Google Shape;10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228375" y="902619"/>
            <a:ext cx="86868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will do the tasks and submit on google drive  and submit as required: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will submit your certificate into drive for challenge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After finish any challenge you will need to contact with your mentor in order to reviewing your challenge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You need to create new folder with your name when submit task, as below:</a:t>
            </a:r>
            <a:endParaRPr b="1" sz="2400"/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800100" y="2001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ts val="4400"/>
              <a:buFont typeface="Calibri"/>
              <a:buNone/>
            </a:pPr>
            <a:r>
              <a:rPr b="1" lang="en-US"/>
              <a:t>Note</a:t>
            </a:r>
            <a:endParaRPr b="1"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16933" l="0" r="0" t="0"/>
          <a:stretch/>
        </p:blipFill>
        <p:spPr>
          <a:xfrm>
            <a:off x="1497286" y="2849501"/>
            <a:ext cx="6065727" cy="1636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533550" y="563375"/>
            <a:ext cx="82296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ts val="4400"/>
              <a:buFont typeface="Calibri"/>
              <a:buNone/>
            </a:pPr>
            <a:r>
              <a:rPr b="1" lang="en-US"/>
              <a:t>Timeline for each challenge</a:t>
            </a:r>
            <a:endParaRPr b="1"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24" name="Google Shape;124;p4"/>
          <p:cNvGraphicFramePr/>
          <p:nvPr/>
        </p:nvGraphicFramePr>
        <p:xfrm>
          <a:off x="457200" y="16059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{5EF143F4-7812-40EF-9A52-E8E3D58C3BCC}</a:tableStyleId>
              </a:tblPr>
              <a:tblGrid>
                <a:gridCol w="623425"/>
                <a:gridCol w="2222750"/>
                <a:gridCol w="1796275"/>
                <a:gridCol w="3587150"/>
              </a:tblGrid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Description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Expected Timeline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Notes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Challenge 1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3</a:t>
                      </a:r>
                      <a:r>
                        <a:rPr lang="en-US" sz="1350" u="none" cap="none" strike="noStrike"/>
                        <a:t> day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cap="none" strike="noStrike"/>
                        <a:t>Challenge 2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8</a:t>
                      </a:r>
                      <a:r>
                        <a:rPr lang="en-US" sz="1350" u="none" cap="none" strike="noStrike"/>
                        <a:t> days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cap="none" strike="noStrike"/>
                        <a:t>Challenge 3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/>
                        <a:t>7</a:t>
                      </a:r>
                      <a:r>
                        <a:rPr lang="en-US" sz="1350" u="none" cap="none" strike="noStrike"/>
                        <a:t> days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cap="none" strike="noStrike"/>
                        <a:t>Challenge 4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/>
                        <a:t>4</a:t>
                      </a:r>
                      <a:r>
                        <a:rPr lang="en-US" sz="1350" u="none" cap="none" strike="noStrike"/>
                        <a:t> day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cap="none" strike="noStrike"/>
                        <a:t>Challenge 5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/>
                        <a:t>3</a:t>
                      </a:r>
                      <a:r>
                        <a:rPr lang="en-US" sz="1350" u="none" cap="none" strike="noStrike"/>
                        <a:t> days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35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 u="none" cap="none" strike="noStrike"/>
                        <a:t>Challenge 6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350"/>
                        <a:t>7</a:t>
                      </a:r>
                      <a:r>
                        <a:rPr lang="en-US" sz="1350" u="none" cap="none" strike="noStrike"/>
                        <a:t> days</a:t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  <a:tr h="27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7</a:t>
                      </a:r>
                      <a:endParaRPr sz="135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Calibri"/>
                        <a:buNone/>
                      </a:pPr>
                      <a:r>
                        <a:rPr lang="en-US" sz="1350" u="none" cap="none" strike="noStrike"/>
                        <a:t>Challenge 7</a:t>
                      </a:r>
                      <a:endParaRPr sz="135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350"/>
                        <a:t>14 days</a:t>
                      </a:r>
                      <a:endParaRPr sz="135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232950" y="1364775"/>
            <a:ext cx="86781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Lexend"/>
                <a:ea typeface="Lexend"/>
                <a:cs typeface="Lexend"/>
                <a:sym typeface="Lexend"/>
              </a:rPr>
              <a:t>Objective: 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Learn basic Javascript / Typescript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Lexend"/>
                <a:ea typeface="Lexend"/>
                <a:cs typeface="Lexend"/>
                <a:sym typeface="Lexend"/>
              </a:rPr>
              <a:t>Description: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Have knowledge about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Javascript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 / Typescript programming language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latin typeface="Lexend"/>
                <a:ea typeface="Lexend"/>
                <a:cs typeface="Lexend"/>
                <a:sym typeface="Lexend"/>
              </a:rPr>
              <a:t>Expected timeline: 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-US" sz="2000">
                <a:latin typeface="Lexend"/>
                <a:ea typeface="Lexend"/>
                <a:cs typeface="Lexend"/>
                <a:sym typeface="Lexend"/>
              </a:rPr>
              <a:t> days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Deliverables: Take the test on </a:t>
            </a:r>
            <a:r>
              <a:rPr b="1" lang="en-US"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hackerrank</a:t>
            </a:r>
            <a:r>
              <a:rPr b="1" lang="en-US" sz="20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r>
              <a:rPr lang="en-US" sz="2000">
                <a:solidFill>
                  <a:srgbClr val="000000"/>
                </a:solidFill>
                <a:uFill>
                  <a:noFill/>
                </a:u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US" sz="20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4"/>
              </a:rPr>
              <a:t>Javascript</a:t>
            </a:r>
            <a:endParaRPr sz="1345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0" name="Google Shape;130;p5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1</a:t>
            </a:r>
            <a:endParaRPr b="1"/>
          </a:p>
        </p:txBody>
      </p:sp>
      <p:sp>
        <p:nvSpPr>
          <p:cNvPr id="131" name="Google Shape;131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228600" y="907788"/>
            <a:ext cx="86868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Objective: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Have knowledge about 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Express Js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framework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Description: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Learn about the basic of ExpressJs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Expected timeline: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3 days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Biết cách sử dụng: Routing, Middleware, Starting server. Sử dụng npm/yarn/pnpm/bun để quản 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lý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packages.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Biết cách quản 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lý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biến môi trường (Ex: dotenv).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Sử dụng ExpressJs để dựng 1 server api quản 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lý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sản phẩm theo yêu cầu dưới đây: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Database (Postgresql) bao gồm 1 table product(id (uuid), name (varchar), slug (varchar), quantity (init), created_at (timestamp), updated_at(timestamp)).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[GET] /api/product: lấy tất cả sản phẩm trong db.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[POST] /api/product: Tạo 1 sản phẩm mới.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[GET] /api/product/{id}: Lấy 1 sản phẩm theo id sản phẩm.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[GET] /api/product/slug/{slug}: Lấy 1 sản phẩm theo slug sản phẩm.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[PUT] /api/product/{id}: Update 1 sản phẩm.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+ [DELETE] /api/product/{id}: Xóa 1 sản phẩm.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b="1" lang="en-US" sz="1300">
                <a:latin typeface="Lexend"/>
                <a:ea typeface="Lexend"/>
                <a:cs typeface="Lexend"/>
                <a:sym typeface="Lexend"/>
              </a:rPr>
              <a:t>Submit:</a:t>
            </a:r>
            <a:r>
              <a:rPr lang="en-US" sz="1300">
                <a:latin typeface="Lexend"/>
                <a:ea typeface="Lexend"/>
                <a:cs typeface="Lexend"/>
                <a:sym typeface="Lexend"/>
              </a:rPr>
              <a:t> Your github repository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8" name="Google Shape;138;p6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2</a:t>
            </a:r>
            <a:endParaRPr b="1"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1937a5157_2_0"/>
          <p:cNvSpPr txBox="1"/>
          <p:nvPr>
            <p:ph idx="1" type="body"/>
          </p:nvPr>
        </p:nvSpPr>
        <p:spPr>
          <a:xfrm>
            <a:off x="232400" y="944875"/>
            <a:ext cx="8678400" cy="3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700"/>
              <a:buFont typeface="Lexend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Objective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: Learn linux and Docker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Description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: You will learn about Linux(Recommend: WSL) and Docker (Linux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version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). In addition to running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ExpressJs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code, as a backend developer, you will need some knowledge of server building. Therefore, in the challenges, you will be programming and running code on Linux and building databases using Docker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Expected timeline: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7 days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exend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References: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Node Version Manager(Recommend Node Version: LTS): </a:t>
            </a:r>
            <a:r>
              <a:rPr lang="en-US" sz="17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Link github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Dựa trên kiến thức vừa tìm hiểu được: viết Dockerfile và docker-compose cho server đã xây dựng ở challenge 2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146" name="Google Shape;146;g311937a5157_2_0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3</a:t>
            </a:r>
            <a:endParaRPr b="1"/>
          </a:p>
        </p:txBody>
      </p:sp>
      <p:sp>
        <p:nvSpPr>
          <p:cNvPr id="147" name="Google Shape;147;g311937a5157_2_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48" name="Google Shape;148;g311937a5157_2_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304800" y="854016"/>
            <a:ext cx="86868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Objective: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Enhance about ExpressJs (Chall 2)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Description: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Learn about JWT in ExpressJs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Expected timeline: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4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 days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Deliverables: </a:t>
            </a:r>
            <a:br>
              <a:rPr b="1" lang="en-US" sz="1600">
                <a:latin typeface="Lexend"/>
                <a:ea typeface="Lexend"/>
                <a:cs typeface="Lexend"/>
                <a:sym typeface="Lexend"/>
              </a:rPr>
            </a:b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Researching and implement the task.</a:t>
            </a:r>
            <a:br>
              <a:rPr lang="en-US" sz="1600">
                <a:latin typeface="Lexend"/>
                <a:ea typeface="Lexend"/>
                <a:cs typeface="Lexend"/>
                <a:sym typeface="Lexend"/>
              </a:rPr>
            </a:b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Viết API cho chức năng đăng nhập, đăng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ký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Requirement: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 Thiết kế database có thể chứa thông tin của user, viết api đăng nhập, đăng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ký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 cho hệ thống đã xây dựng ở chall 2. Sau khi đăng nhập thành công sử dụng JWT để tạo và trả về token.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Advanced: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 Chức năng đăng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ký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, có OTP xác thực qua email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Reference: </a:t>
            </a:r>
            <a:r>
              <a:rPr lang="en-US" sz="15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JSON Web token</a:t>
            </a:r>
            <a:endParaRPr b="1" sz="15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•"/>
            </a:pPr>
            <a:r>
              <a:rPr b="1" lang="en-US" sz="1600">
                <a:latin typeface="Lexend"/>
                <a:ea typeface="Lexend"/>
                <a:cs typeface="Lexend"/>
                <a:sym typeface="Lexend"/>
              </a:rPr>
              <a:t>Submit: </a:t>
            </a:r>
            <a:r>
              <a:rPr lang="en-US" sz="1600">
                <a:latin typeface="Lexend"/>
                <a:ea typeface="Lexend"/>
                <a:cs typeface="Lexend"/>
                <a:sym typeface="Lexend"/>
              </a:rPr>
              <a:t>Your github repository</a:t>
            </a:r>
            <a:endParaRPr sz="14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4" name="Google Shape;154;p8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4</a:t>
            </a:r>
            <a:endParaRPr b="1"/>
          </a:p>
        </p:txBody>
      </p:sp>
      <p:sp>
        <p:nvSpPr>
          <p:cNvPr id="155" name="Google Shape;155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56" name="Google Shape;156;p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0" y="1347600"/>
            <a:ext cx="91440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Objective: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Enhance about ExpressJs (Chall 4)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Description: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Learn about Swagger in ExpressJs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Expected timeline: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3 days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Deliverables: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Viết Document cho Server API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Requirement</a:t>
            </a: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lang="en-US" sz="1700">
                <a:latin typeface="Lexend"/>
                <a:ea typeface="Lexend"/>
                <a:cs typeface="Lexend"/>
                <a:sym typeface="Lexend"/>
              </a:rPr>
              <a:t>Sử dụng Swagger v3 để viết API Document cho hệ thống đã xây dựng. 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-US" sz="1700">
                <a:latin typeface="Lexend"/>
                <a:ea typeface="Lexend"/>
                <a:cs typeface="Lexend"/>
                <a:sym typeface="Lexend"/>
              </a:rPr>
              <a:t>Submit:</a:t>
            </a:r>
            <a:r>
              <a:rPr b="1" lang="en-US" sz="15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US" sz="1500">
                <a:latin typeface="Lexend"/>
                <a:ea typeface="Lexend"/>
                <a:cs typeface="Lexend"/>
                <a:sym typeface="Lexend"/>
              </a:rPr>
              <a:t>Your github repository</a:t>
            </a:r>
            <a:endParaRPr sz="15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2" name="Google Shape;162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</a:pPr>
            <a:r>
              <a:rPr lang="en-US"/>
              <a:t>2024 MeU Solutions</a:t>
            </a:r>
            <a:endParaRPr/>
          </a:p>
        </p:txBody>
      </p:sp>
      <p:sp>
        <p:nvSpPr>
          <p:cNvPr id="163" name="Google Shape;163;p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628650" y="273844"/>
            <a:ext cx="7886700" cy="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rPr b="1" lang="en-US"/>
              <a:t>Challenge 5</a:t>
            </a:r>
            <a:endParaRPr b="1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89C2"/>
              </a:buClr>
              <a:buSzPct val="1000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2024-11-04T02:35:16Z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