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93" r:id="rId5"/>
    <p:sldId id="281" r:id="rId6"/>
    <p:sldId id="282" r:id="rId7"/>
    <p:sldId id="294" r:id="rId8"/>
    <p:sldId id="298" r:id="rId9"/>
    <p:sldId id="299" r:id="rId10"/>
    <p:sldId id="300" r:id="rId11"/>
    <p:sldId id="302" r:id="rId12"/>
    <p:sldId id="301" r:id="rId13"/>
    <p:sldId id="291" r:id="rId14"/>
    <p:sldId id="292" r:id="rId15"/>
    <p:sldId id="289"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Montserrat Bold" panose="00000800000000000000" charset="0"/>
      <p:regular r:id="rId25"/>
    </p:embeddedFont>
    <p:embeddedFont>
      <p:font typeface="Noto Serif" panose="02020600060500020200" pitchFamily="18" charset="0"/>
      <p:regular r:id="rId26"/>
      <p:bold r:id="rId27"/>
      <p:italic r:id="rId28"/>
      <p:boldItalic r:id="rId29"/>
    </p:embeddedFont>
    <p:embeddedFont>
      <p:font typeface="Noto Serif Bold" panose="02020800060500020200"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667D"/>
    <a:srgbClr val="8AABCA"/>
    <a:srgbClr val="F9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3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CFF"/>
        </a:solidFill>
        <a:effectLst/>
      </p:bgPr>
    </p:bg>
    <p:spTree>
      <p:nvGrpSpPr>
        <p:cNvPr id="1" name=""/>
        <p:cNvGrpSpPr/>
        <p:nvPr/>
      </p:nvGrpSpPr>
      <p:grpSpPr>
        <a:xfrm>
          <a:off x="0" y="0"/>
          <a:ext cx="0" cy="0"/>
          <a:chOff x="0" y="0"/>
          <a:chExt cx="0" cy="0"/>
        </a:xfrm>
      </p:grpSpPr>
      <p:sp>
        <p:nvSpPr>
          <p:cNvPr id="2" name="AutoShape 2"/>
          <p:cNvSpPr/>
          <p:nvPr/>
        </p:nvSpPr>
        <p:spPr>
          <a:xfrm>
            <a:off x="11773023" y="-370024"/>
            <a:ext cx="7815876" cy="11385121"/>
          </a:xfrm>
          <a:prstGeom prst="rect">
            <a:avLst/>
          </a:prstGeom>
          <a:solidFill>
            <a:srgbClr val="273755"/>
          </a:solidFill>
        </p:spPr>
        <p:txBody>
          <a:bodyPr/>
          <a:lstStyle/>
          <a:p>
            <a:endParaRPr lang="en-US"/>
          </a:p>
        </p:txBody>
      </p:sp>
      <p:pic>
        <p:nvPicPr>
          <p:cNvPr id="3" name="Picture 3"/>
          <p:cNvPicPr>
            <a:picLocks noChangeAspect="1"/>
          </p:cNvPicPr>
          <p:nvPr/>
        </p:nvPicPr>
        <p:blipFill>
          <a:blip r:embed="rId2">
            <a:alphaModFix amt="70000"/>
          </a:blip>
          <a:srcRect l="28305" r="28305"/>
          <a:stretch>
            <a:fillRect/>
          </a:stretch>
        </p:blipFill>
        <p:spPr>
          <a:xfrm>
            <a:off x="11773023" y="-370024"/>
            <a:ext cx="7318206" cy="11237416"/>
          </a:xfrm>
          <a:prstGeom prst="rect">
            <a:avLst/>
          </a:prstGeom>
        </p:spPr>
      </p:pic>
      <p:grpSp>
        <p:nvGrpSpPr>
          <p:cNvPr id="4" name="Group 4"/>
          <p:cNvGrpSpPr/>
          <p:nvPr/>
        </p:nvGrpSpPr>
        <p:grpSpPr>
          <a:xfrm>
            <a:off x="-923393" y="3006487"/>
            <a:ext cx="12696416" cy="8008611"/>
            <a:chOff x="0" y="-79023"/>
            <a:chExt cx="16928555" cy="10678148"/>
          </a:xfrm>
        </p:grpSpPr>
        <p:sp>
          <p:nvSpPr>
            <p:cNvPr id="5" name="AutoShape 5"/>
            <p:cNvSpPr/>
            <p:nvPr/>
          </p:nvSpPr>
          <p:spPr>
            <a:xfrm>
              <a:off x="0" y="7592263"/>
              <a:ext cx="16928555" cy="3006862"/>
            </a:xfrm>
            <a:prstGeom prst="rect">
              <a:avLst/>
            </a:prstGeom>
            <a:solidFill>
              <a:srgbClr val="273755"/>
            </a:solidFill>
          </p:spPr>
          <p:txBody>
            <a:bodyPr/>
            <a:lstStyle/>
            <a:p>
              <a:endParaRPr lang="en-US"/>
            </a:p>
          </p:txBody>
        </p:sp>
        <p:sp>
          <p:nvSpPr>
            <p:cNvPr id="6" name="TextBox 6"/>
            <p:cNvSpPr txBox="1"/>
            <p:nvPr/>
          </p:nvSpPr>
          <p:spPr>
            <a:xfrm>
              <a:off x="2602791" y="-79023"/>
              <a:ext cx="12344400" cy="942053"/>
            </a:xfrm>
            <a:prstGeom prst="rect">
              <a:avLst/>
            </a:prstGeom>
          </p:spPr>
          <p:txBody>
            <a:bodyPr wrap="square" lIns="0" tIns="0" rIns="0" bIns="0" rtlCol="0" anchor="t">
              <a:spAutoFit/>
            </a:bodyPr>
            <a:lstStyle/>
            <a:p>
              <a:pPr algn="l">
                <a:lnSpc>
                  <a:spcPts val="5880"/>
                </a:lnSpc>
              </a:pPr>
              <a:r>
                <a:rPr lang="en-US" sz="4200">
                  <a:solidFill>
                    <a:srgbClr val="273755"/>
                  </a:solidFill>
                  <a:latin typeface="Noto Serif Bold"/>
                </a:rPr>
                <a:t>Big Data Machine Learning_02</a:t>
              </a:r>
            </a:p>
          </p:txBody>
        </p:sp>
      </p:grpSp>
      <p:sp>
        <p:nvSpPr>
          <p:cNvPr id="7" name="TextBox 7"/>
          <p:cNvSpPr txBox="1"/>
          <p:nvPr/>
        </p:nvSpPr>
        <p:spPr>
          <a:xfrm>
            <a:off x="1028700" y="4088130"/>
            <a:ext cx="8591797" cy="1357872"/>
          </a:xfrm>
          <a:prstGeom prst="rect">
            <a:avLst/>
          </a:prstGeom>
        </p:spPr>
        <p:txBody>
          <a:bodyPr lIns="0" tIns="0" rIns="0" bIns="0" rtlCol="0" anchor="t">
            <a:spAutoFit/>
          </a:bodyPr>
          <a:lstStyle/>
          <a:p>
            <a:pPr algn="ctr">
              <a:lnSpc>
                <a:spcPts val="5459"/>
              </a:lnSpc>
            </a:pPr>
            <a:r>
              <a:rPr lang="en-US" sz="3899" dirty="0">
                <a:solidFill>
                  <a:srgbClr val="000000"/>
                </a:solidFill>
                <a:latin typeface="Montserrat Bold"/>
              </a:rPr>
              <a:t>XÂY DỰNG MÔ HÌNH DỰ ĐOÁN</a:t>
            </a:r>
          </a:p>
          <a:p>
            <a:pPr algn="ctr">
              <a:lnSpc>
                <a:spcPts val="5459"/>
              </a:lnSpc>
            </a:pPr>
            <a:r>
              <a:rPr lang="en-US" sz="3899" dirty="0">
                <a:solidFill>
                  <a:srgbClr val="000000"/>
                </a:solidFill>
                <a:latin typeface="Montserrat Bold"/>
              </a:rPr>
              <a:t>SỰ TRÌ HOÃN CHUYẾN BAY</a:t>
            </a:r>
          </a:p>
        </p:txBody>
      </p:sp>
      <p:sp>
        <p:nvSpPr>
          <p:cNvPr id="8" name="TextBox 8"/>
          <p:cNvSpPr txBox="1"/>
          <p:nvPr/>
        </p:nvSpPr>
        <p:spPr>
          <a:xfrm>
            <a:off x="1035957" y="6568229"/>
            <a:ext cx="7741298" cy="596900"/>
          </a:xfrm>
          <a:prstGeom prst="rect">
            <a:avLst/>
          </a:prstGeom>
        </p:spPr>
        <p:txBody>
          <a:bodyPr lIns="0" tIns="0" rIns="0" bIns="0" rtlCol="0" anchor="t">
            <a:spAutoFit/>
          </a:bodyPr>
          <a:lstStyle/>
          <a:p>
            <a:pPr algn="l">
              <a:lnSpc>
                <a:spcPts val="4900"/>
              </a:lnSpc>
            </a:pPr>
            <a:r>
              <a:rPr lang="en-US" sz="3500">
                <a:solidFill>
                  <a:srgbClr val="273755"/>
                </a:solidFill>
                <a:latin typeface="Noto Serif Bold"/>
              </a:rPr>
              <a:t>NHÓM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2382500" cy="706540"/>
          </a:xfrm>
          <a:prstGeom prst="rect">
            <a:avLst/>
          </a:prstGeom>
        </p:spPr>
        <p:txBody>
          <a:bodyPr wrap="square" lIns="0" tIns="0" rIns="0" bIns="0" rtlCol="0" anchor="t">
            <a:spAutoFit/>
          </a:bodyPr>
          <a:lstStyle/>
          <a:p>
            <a:pPr algn="l">
              <a:lnSpc>
                <a:spcPts val="5880"/>
              </a:lnSpc>
            </a:pPr>
            <a:r>
              <a:rPr lang="en-US" sz="4200" dirty="0">
                <a:solidFill>
                  <a:srgbClr val="273755"/>
                </a:solidFill>
                <a:latin typeface="Noto Serif Bold"/>
              </a:rPr>
              <a:t>V. THỰC NGHIỆM VÀ ĐÁNH GIÁ</a:t>
            </a:r>
          </a:p>
        </p:txBody>
      </p:sp>
      <p:grpSp>
        <p:nvGrpSpPr>
          <p:cNvPr id="12" name="Group 11">
            <a:extLst>
              <a:ext uri="{FF2B5EF4-FFF2-40B4-BE49-F238E27FC236}">
                <a16:creationId xmlns:a16="http://schemas.microsoft.com/office/drawing/2014/main" id="{56B6320E-F9EC-CA30-EF4D-6284369F3E4E}"/>
              </a:ext>
            </a:extLst>
          </p:cNvPr>
          <p:cNvGrpSpPr/>
          <p:nvPr/>
        </p:nvGrpSpPr>
        <p:grpSpPr>
          <a:xfrm>
            <a:off x="4038600" y="9791700"/>
            <a:ext cx="11506200" cy="0"/>
            <a:chOff x="4038600" y="9791700"/>
            <a:chExt cx="11506200" cy="0"/>
          </a:xfrm>
        </p:grpSpPr>
        <p:cxnSp>
          <p:nvCxnSpPr>
            <p:cNvPr id="14" name="Straight Connector 13">
              <a:extLst>
                <a:ext uri="{FF2B5EF4-FFF2-40B4-BE49-F238E27FC236}">
                  <a16:creationId xmlns:a16="http://schemas.microsoft.com/office/drawing/2014/main" id="{6990D522-F9AF-B167-6C52-FC0C2407E7FB}"/>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8FAB49-1DBA-6D93-5B71-6171AF0FFA38}"/>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F36AB60D-61F5-A832-69C4-A6490A0AECF4}"/>
              </a:ext>
            </a:extLst>
          </p:cNvPr>
          <p:cNvPicPr>
            <a:picLocks noChangeAspect="1"/>
          </p:cNvPicPr>
          <p:nvPr/>
        </p:nvPicPr>
        <p:blipFill>
          <a:blip r:embed="rId2"/>
          <a:stretch>
            <a:fillRect/>
          </a:stretch>
        </p:blipFill>
        <p:spPr>
          <a:xfrm>
            <a:off x="3514817" y="2831545"/>
            <a:ext cx="9929720" cy="883997"/>
          </a:xfrm>
          <a:prstGeom prst="rect">
            <a:avLst/>
          </a:prstGeom>
        </p:spPr>
      </p:pic>
      <p:pic>
        <p:nvPicPr>
          <p:cNvPr id="7" name="Picture 6">
            <a:extLst>
              <a:ext uri="{FF2B5EF4-FFF2-40B4-BE49-F238E27FC236}">
                <a16:creationId xmlns:a16="http://schemas.microsoft.com/office/drawing/2014/main" id="{B70F5E1F-EF1B-D8AA-9CC7-19C46D01D376}"/>
              </a:ext>
            </a:extLst>
          </p:cNvPr>
          <p:cNvPicPr>
            <a:picLocks noChangeAspect="1"/>
          </p:cNvPicPr>
          <p:nvPr/>
        </p:nvPicPr>
        <p:blipFill>
          <a:blip r:embed="rId3"/>
          <a:stretch>
            <a:fillRect/>
          </a:stretch>
        </p:blipFill>
        <p:spPr>
          <a:xfrm>
            <a:off x="3514817" y="3908113"/>
            <a:ext cx="6683319" cy="1082134"/>
          </a:xfrm>
          <a:prstGeom prst="rect">
            <a:avLst/>
          </a:prstGeom>
        </p:spPr>
      </p:pic>
      <p:pic>
        <p:nvPicPr>
          <p:cNvPr id="9" name="Picture 8">
            <a:extLst>
              <a:ext uri="{FF2B5EF4-FFF2-40B4-BE49-F238E27FC236}">
                <a16:creationId xmlns:a16="http://schemas.microsoft.com/office/drawing/2014/main" id="{6EDE9F8C-A0C6-3151-139E-43FCDE1067B7}"/>
              </a:ext>
            </a:extLst>
          </p:cNvPr>
          <p:cNvPicPr>
            <a:picLocks noChangeAspect="1"/>
          </p:cNvPicPr>
          <p:nvPr/>
        </p:nvPicPr>
        <p:blipFill>
          <a:blip r:embed="rId4"/>
          <a:stretch>
            <a:fillRect/>
          </a:stretch>
        </p:blipFill>
        <p:spPr>
          <a:xfrm>
            <a:off x="3495765" y="5182818"/>
            <a:ext cx="6721422" cy="800169"/>
          </a:xfrm>
          <a:prstGeom prst="rect">
            <a:avLst/>
          </a:prstGeom>
        </p:spPr>
      </p:pic>
      <p:pic>
        <p:nvPicPr>
          <p:cNvPr id="11" name="Picture 10">
            <a:extLst>
              <a:ext uri="{FF2B5EF4-FFF2-40B4-BE49-F238E27FC236}">
                <a16:creationId xmlns:a16="http://schemas.microsoft.com/office/drawing/2014/main" id="{856879B5-9A5E-0A75-AA65-564808AB3B79}"/>
              </a:ext>
            </a:extLst>
          </p:cNvPr>
          <p:cNvPicPr>
            <a:picLocks noChangeAspect="1"/>
          </p:cNvPicPr>
          <p:nvPr/>
        </p:nvPicPr>
        <p:blipFill>
          <a:blip r:embed="rId5"/>
          <a:stretch>
            <a:fillRect/>
          </a:stretch>
        </p:blipFill>
        <p:spPr>
          <a:xfrm>
            <a:off x="3514817" y="6307499"/>
            <a:ext cx="3985605" cy="723963"/>
          </a:xfrm>
          <a:prstGeom prst="rect">
            <a:avLst/>
          </a:prstGeom>
        </p:spPr>
      </p:pic>
      <p:sp>
        <p:nvSpPr>
          <p:cNvPr id="26" name="TextBox 25">
            <a:extLst>
              <a:ext uri="{FF2B5EF4-FFF2-40B4-BE49-F238E27FC236}">
                <a16:creationId xmlns:a16="http://schemas.microsoft.com/office/drawing/2014/main" id="{16F0A48B-0EC9-3AD8-DB8B-BB26297B6364}"/>
              </a:ext>
            </a:extLst>
          </p:cNvPr>
          <p:cNvSpPr txBox="1"/>
          <p:nvPr/>
        </p:nvSpPr>
        <p:spPr>
          <a:xfrm>
            <a:off x="828765" y="3065213"/>
            <a:ext cx="2667000" cy="553998"/>
          </a:xfrm>
          <a:prstGeom prst="rect">
            <a:avLst/>
          </a:prstGeom>
          <a:noFill/>
        </p:spPr>
        <p:txBody>
          <a:bodyPr wrap="square">
            <a:spAutoFit/>
          </a:bodyPr>
          <a:lstStyle/>
          <a:p>
            <a:pPr algn="ctr"/>
            <a:r>
              <a:rPr lang="en-US" sz="3000" dirty="0" err="1">
                <a:latin typeface="Times New Roman" panose="02020603050405020304" pitchFamily="18" charset="0"/>
                <a:cs typeface="Times New Roman" panose="02020603050405020304" pitchFamily="18" charset="0"/>
              </a:rPr>
              <a:t>Cây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a:t>
            </a:r>
          </a:p>
        </p:txBody>
      </p:sp>
      <p:sp>
        <p:nvSpPr>
          <p:cNvPr id="27" name="TextBox 26">
            <a:extLst>
              <a:ext uri="{FF2B5EF4-FFF2-40B4-BE49-F238E27FC236}">
                <a16:creationId xmlns:a16="http://schemas.microsoft.com/office/drawing/2014/main" id="{1F25664B-2146-9749-C2C8-0C15140EABF9}"/>
              </a:ext>
            </a:extLst>
          </p:cNvPr>
          <p:cNvSpPr txBox="1"/>
          <p:nvPr/>
        </p:nvSpPr>
        <p:spPr>
          <a:xfrm>
            <a:off x="671647" y="4220346"/>
            <a:ext cx="2981235" cy="553998"/>
          </a:xfrm>
          <a:prstGeom prst="rect">
            <a:avLst/>
          </a:prstGeom>
          <a:noFill/>
        </p:spPr>
        <p:txBody>
          <a:bodyPr wrap="square">
            <a:spAutoFit/>
          </a:bodyPr>
          <a:lstStyle/>
          <a:p>
            <a:pPr algn="ctr"/>
            <a:r>
              <a:rPr lang="en-US" sz="3000" dirty="0" err="1">
                <a:latin typeface="Times New Roman" panose="02020603050405020304" pitchFamily="18" charset="0"/>
                <a:cs typeface="Times New Roman" panose="02020603050405020304" pitchFamily="18" charset="0"/>
              </a:rPr>
              <a:t>Hồi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a:t>
            </a:r>
            <a:r>
              <a:rPr lang="en-US" sz="3000" dirty="0">
                <a:latin typeface="Times New Roman" panose="02020603050405020304" pitchFamily="18" charset="0"/>
                <a:cs typeface="Times New Roman" panose="02020603050405020304" pitchFamily="18" charset="0"/>
              </a:rPr>
              <a:t> Logistic:</a:t>
            </a:r>
          </a:p>
        </p:txBody>
      </p:sp>
      <p:sp>
        <p:nvSpPr>
          <p:cNvPr id="28" name="TextBox 27">
            <a:extLst>
              <a:ext uri="{FF2B5EF4-FFF2-40B4-BE49-F238E27FC236}">
                <a16:creationId xmlns:a16="http://schemas.microsoft.com/office/drawing/2014/main" id="{B04287B9-4C53-A66F-2C70-5FF956AB7CD6}"/>
              </a:ext>
            </a:extLst>
          </p:cNvPr>
          <p:cNvSpPr txBox="1"/>
          <p:nvPr/>
        </p:nvSpPr>
        <p:spPr>
          <a:xfrm>
            <a:off x="533582" y="5286768"/>
            <a:ext cx="2981235" cy="553998"/>
          </a:xfrm>
          <a:prstGeom prst="rect">
            <a:avLst/>
          </a:prstGeom>
          <a:noFill/>
        </p:spPr>
        <p:txBody>
          <a:bodyPr wrap="square">
            <a:spAutoFit/>
          </a:bodyPr>
          <a:lstStyle/>
          <a:p>
            <a:pPr algn="ctr"/>
            <a:r>
              <a:rPr lang="en-US" sz="3000" dirty="0" err="1">
                <a:latin typeface="Times New Roman" panose="02020603050405020304" pitchFamily="18" charset="0"/>
                <a:cs typeface="Times New Roman" panose="02020603050405020304" pitchFamily="18" charset="0"/>
              </a:rPr>
              <a:t>Rừng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ngẫu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nhiên</a:t>
            </a:r>
            <a:r>
              <a:rPr lang="en-US" sz="3000" dirty="0">
                <a:latin typeface="Times New Roman" panose="02020603050405020304" pitchFamily="18" charset="0"/>
                <a:cs typeface="Times New Roman" panose="02020603050405020304" pitchFamily="18" charset="0"/>
              </a:rPr>
              <a:t>:</a:t>
            </a:r>
          </a:p>
        </p:txBody>
      </p:sp>
      <p:sp>
        <p:nvSpPr>
          <p:cNvPr id="29" name="TextBox 28">
            <a:extLst>
              <a:ext uri="{FF2B5EF4-FFF2-40B4-BE49-F238E27FC236}">
                <a16:creationId xmlns:a16="http://schemas.microsoft.com/office/drawing/2014/main" id="{77EB50E2-0FF1-1ABC-6C21-48315EBDD979}"/>
              </a:ext>
            </a:extLst>
          </p:cNvPr>
          <p:cNvSpPr txBox="1"/>
          <p:nvPr/>
        </p:nvSpPr>
        <p:spPr>
          <a:xfrm>
            <a:off x="604698" y="6367843"/>
            <a:ext cx="2981235" cy="553998"/>
          </a:xfrm>
          <a:prstGeom prst="rect">
            <a:avLst/>
          </a:prstGeom>
          <a:noFill/>
        </p:spPr>
        <p:txBody>
          <a:bodyPr wrap="square">
            <a:spAutoFit/>
          </a:bodyPr>
          <a:lstStyle/>
          <a:p>
            <a:pPr algn="ctr"/>
            <a:r>
              <a:rPr lang="en-US" sz="3000" dirty="0">
                <a:latin typeface="Times New Roman" panose="02020603050405020304" pitchFamily="18" charset="0"/>
                <a:cs typeface="Times New Roman" panose="02020603050405020304" pitchFamily="18" charset="0"/>
              </a:rPr>
              <a:t>Naive Bayes:</a:t>
            </a:r>
          </a:p>
        </p:txBody>
      </p:sp>
      <p:sp>
        <p:nvSpPr>
          <p:cNvPr id="30" name="TextBox 29">
            <a:extLst>
              <a:ext uri="{FF2B5EF4-FFF2-40B4-BE49-F238E27FC236}">
                <a16:creationId xmlns:a16="http://schemas.microsoft.com/office/drawing/2014/main" id="{627D71B4-6994-26A5-83EC-1C929950F47C}"/>
              </a:ext>
            </a:extLst>
          </p:cNvPr>
          <p:cNvSpPr txBox="1"/>
          <p:nvPr/>
        </p:nvSpPr>
        <p:spPr>
          <a:xfrm>
            <a:off x="828764" y="2215992"/>
            <a:ext cx="7400835" cy="615553"/>
          </a:xfrm>
          <a:prstGeom prst="rect">
            <a:avLst/>
          </a:prstGeom>
          <a:noFill/>
        </p:spPr>
        <p:txBody>
          <a:bodyPr wrap="square">
            <a:spAutoFit/>
          </a:bodyPr>
          <a:lstStyle/>
          <a:p>
            <a:r>
              <a:rPr lang="en-US" sz="3400" dirty="0" err="1">
                <a:latin typeface="Times New Roman" panose="02020603050405020304" pitchFamily="18" charset="0"/>
                <a:cs typeface="Times New Roman" panose="02020603050405020304" pitchFamily="18" charset="0"/>
              </a:rPr>
              <a:t>Thực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nghiệm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Sử</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dụng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kiểm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chứng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chéo</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15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2382500" cy="706540"/>
          </a:xfrm>
          <a:prstGeom prst="rect">
            <a:avLst/>
          </a:prstGeom>
        </p:spPr>
        <p:txBody>
          <a:bodyPr wrap="square" lIns="0" tIns="0" rIns="0" bIns="0" rtlCol="0" anchor="t">
            <a:spAutoFit/>
          </a:bodyPr>
          <a:lstStyle/>
          <a:p>
            <a:pPr algn="l">
              <a:lnSpc>
                <a:spcPts val="5880"/>
              </a:lnSpc>
            </a:pPr>
            <a:r>
              <a:rPr lang="en-US" sz="4200" dirty="0">
                <a:solidFill>
                  <a:srgbClr val="273755"/>
                </a:solidFill>
                <a:latin typeface="Noto Serif Bold"/>
              </a:rPr>
              <a:t>V. THỰC NGHIỆM VÀ ĐÁNH GIÁ</a:t>
            </a:r>
          </a:p>
        </p:txBody>
      </p:sp>
      <p:grpSp>
        <p:nvGrpSpPr>
          <p:cNvPr id="12" name="Group 11">
            <a:extLst>
              <a:ext uri="{FF2B5EF4-FFF2-40B4-BE49-F238E27FC236}">
                <a16:creationId xmlns:a16="http://schemas.microsoft.com/office/drawing/2014/main" id="{56B6320E-F9EC-CA30-EF4D-6284369F3E4E}"/>
              </a:ext>
            </a:extLst>
          </p:cNvPr>
          <p:cNvGrpSpPr/>
          <p:nvPr/>
        </p:nvGrpSpPr>
        <p:grpSpPr>
          <a:xfrm>
            <a:off x="4038600" y="9791700"/>
            <a:ext cx="11506200" cy="0"/>
            <a:chOff x="4038600" y="9791700"/>
            <a:chExt cx="11506200" cy="0"/>
          </a:xfrm>
        </p:grpSpPr>
        <p:cxnSp>
          <p:nvCxnSpPr>
            <p:cNvPr id="14" name="Straight Connector 13">
              <a:extLst>
                <a:ext uri="{FF2B5EF4-FFF2-40B4-BE49-F238E27FC236}">
                  <a16:creationId xmlns:a16="http://schemas.microsoft.com/office/drawing/2014/main" id="{6990D522-F9AF-B167-6C52-FC0C2407E7FB}"/>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8FAB49-1DBA-6D93-5B71-6171AF0FFA38}"/>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ABEB611-538A-6A72-11B3-E0EBB710105A}"/>
              </a:ext>
            </a:extLst>
          </p:cNvPr>
          <p:cNvSpPr txBox="1"/>
          <p:nvPr/>
        </p:nvSpPr>
        <p:spPr>
          <a:xfrm>
            <a:off x="1028700" y="2863807"/>
            <a:ext cx="12496800" cy="4708981"/>
          </a:xfrm>
          <a:prstGeom prst="rect">
            <a:avLst/>
          </a:prstGeom>
          <a:noFill/>
        </p:spPr>
        <p:txBody>
          <a:bodyPr wrap="square">
            <a:spAutoFit/>
          </a:bodyPr>
          <a:lstStyle/>
          <a:p>
            <a:r>
              <a:rPr lang="vi-VN" sz="3000" dirty="0">
                <a:latin typeface="+mj-lt"/>
              </a:rPr>
              <a:t>- Về phần tối ưu:</a:t>
            </a:r>
          </a:p>
          <a:p>
            <a:pPr marL="342900" indent="-342900">
              <a:buFont typeface="Arial" panose="020B0604020202020204" pitchFamily="34" charset="0"/>
              <a:buChar char="•"/>
            </a:pPr>
            <a:r>
              <a:rPr lang="vi-VN" sz="3000" dirty="0">
                <a:latin typeface="+mj-lt"/>
              </a:rPr>
              <a:t>Theo nhóm nhận định rằng, thuật toán Cây quyết định chưa thực sự được tối ưu, vì sau khi truyền siêu tham số, các độ đo của Cây quyết định lại giảm thay vì cải thiện.</a:t>
            </a:r>
          </a:p>
          <a:p>
            <a:pPr marL="342900" indent="-342900">
              <a:buFont typeface="Arial" panose="020B0604020202020204" pitchFamily="34" charset="0"/>
              <a:buChar char="•"/>
            </a:pPr>
            <a:r>
              <a:rPr lang="vi-VN" sz="3000" dirty="0">
                <a:latin typeface="+mj-lt"/>
              </a:rPr>
              <a:t> Hồi quy Logistic có độ đo giữ nguyên sau khi truyền siêu tham số, do siêu tham số ban đầu là tối ưu nhất so với các tham số truyền vào sau.</a:t>
            </a:r>
          </a:p>
          <a:p>
            <a:pPr marL="342900" indent="-342900">
              <a:buFont typeface="Arial" panose="020B0604020202020204" pitchFamily="34" charset="0"/>
              <a:buChar char="•"/>
            </a:pPr>
            <a:r>
              <a:rPr lang="vi-VN" sz="3000" dirty="0">
                <a:latin typeface="+mj-lt"/>
              </a:rPr>
              <a:t>Rừng ngẫu nhiên có tăng nhẹ ở độ đo F1, precision tăng mạnh. Việc tối ưu mô hình được xem là thành công.</a:t>
            </a:r>
          </a:p>
          <a:p>
            <a:pPr marL="342900" indent="-342900">
              <a:buFont typeface="Arial" panose="020B0604020202020204" pitchFamily="34" charset="0"/>
              <a:buChar char="•"/>
            </a:pPr>
            <a:r>
              <a:rPr lang="vi-VN" sz="3000" dirty="0">
                <a:latin typeface="+mj-lt"/>
              </a:rPr>
              <a:t>Naive Bayes tăng nhẹ ở tất cả các chỉ số. Do đó, </a:t>
            </a:r>
            <a:r>
              <a:rPr lang="en-US" sz="3000" dirty="0">
                <a:latin typeface="Times New Roman" panose="02020603050405020304" pitchFamily="18" charset="0"/>
                <a:cs typeface="Times New Roman" panose="02020603050405020304" pitchFamily="18" charset="0"/>
              </a:rPr>
              <a:t>v</a:t>
            </a:r>
            <a:r>
              <a:rPr lang="vi-VN" sz="3000" dirty="0">
                <a:latin typeface="+mj-lt"/>
              </a:rPr>
              <a:t>iệc tối ưu mô hình được xem là thành công.</a:t>
            </a:r>
            <a:endParaRPr lang="en-US" sz="3000" dirty="0">
              <a:latin typeface="+mj-lt"/>
            </a:endParaRPr>
          </a:p>
        </p:txBody>
      </p:sp>
      <p:sp>
        <p:nvSpPr>
          <p:cNvPr id="15" name="TextBox 14">
            <a:extLst>
              <a:ext uri="{FF2B5EF4-FFF2-40B4-BE49-F238E27FC236}">
                <a16:creationId xmlns:a16="http://schemas.microsoft.com/office/drawing/2014/main" id="{380149C6-0B50-675D-D6D3-82880942DEEC}"/>
              </a:ext>
            </a:extLst>
          </p:cNvPr>
          <p:cNvSpPr txBox="1"/>
          <p:nvPr/>
        </p:nvSpPr>
        <p:spPr>
          <a:xfrm>
            <a:off x="1028700" y="2225675"/>
            <a:ext cx="2247900" cy="615553"/>
          </a:xfrm>
          <a:prstGeom prst="rect">
            <a:avLst/>
          </a:prstGeom>
          <a:noFill/>
        </p:spPr>
        <p:txBody>
          <a:bodyPr wrap="square">
            <a:spAutoFit/>
          </a:bodyPr>
          <a:lstStyle/>
          <a:p>
            <a:r>
              <a:rPr lang="en-US" sz="3400" dirty="0" err="1">
                <a:latin typeface="Times New Roman" panose="02020603050405020304" pitchFamily="18" charset="0"/>
                <a:cs typeface="Times New Roman" panose="02020603050405020304" pitchFamily="18" charset="0"/>
              </a:rPr>
              <a:t>Đánh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giá</a:t>
            </a:r>
            <a:r>
              <a:rPr lang="en-US" sz="3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257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2382500" cy="706540"/>
          </a:xfrm>
          <a:prstGeom prst="rect">
            <a:avLst/>
          </a:prstGeom>
        </p:spPr>
        <p:txBody>
          <a:bodyPr wrap="square" lIns="0" tIns="0" rIns="0" bIns="0" rtlCol="0" anchor="t">
            <a:spAutoFit/>
          </a:bodyPr>
          <a:lstStyle/>
          <a:p>
            <a:pPr algn="l">
              <a:lnSpc>
                <a:spcPts val="5880"/>
              </a:lnSpc>
            </a:pPr>
            <a:r>
              <a:rPr lang="en-US" sz="4200">
                <a:solidFill>
                  <a:srgbClr val="273755"/>
                </a:solidFill>
                <a:latin typeface="Noto Serif Bold"/>
              </a:rPr>
              <a:t>VI. </a:t>
            </a:r>
            <a:r>
              <a:rPr lang="en-US" sz="4200" dirty="0">
                <a:solidFill>
                  <a:srgbClr val="273755"/>
                </a:solidFill>
                <a:latin typeface="Noto Serif Bold"/>
              </a:rPr>
              <a:t>KẾT LUẬN VÀ HƯỚNG PHÁT TRIỂN</a:t>
            </a:r>
          </a:p>
        </p:txBody>
      </p:sp>
      <p:grpSp>
        <p:nvGrpSpPr>
          <p:cNvPr id="12" name="Group 11">
            <a:extLst>
              <a:ext uri="{FF2B5EF4-FFF2-40B4-BE49-F238E27FC236}">
                <a16:creationId xmlns:a16="http://schemas.microsoft.com/office/drawing/2014/main" id="{56B6320E-F9EC-CA30-EF4D-6284369F3E4E}"/>
              </a:ext>
            </a:extLst>
          </p:cNvPr>
          <p:cNvGrpSpPr/>
          <p:nvPr/>
        </p:nvGrpSpPr>
        <p:grpSpPr>
          <a:xfrm>
            <a:off x="4038600" y="9791700"/>
            <a:ext cx="11506200" cy="0"/>
            <a:chOff x="4038600" y="9791700"/>
            <a:chExt cx="11506200" cy="0"/>
          </a:xfrm>
        </p:grpSpPr>
        <p:cxnSp>
          <p:nvCxnSpPr>
            <p:cNvPr id="14" name="Straight Connector 13">
              <a:extLst>
                <a:ext uri="{FF2B5EF4-FFF2-40B4-BE49-F238E27FC236}">
                  <a16:creationId xmlns:a16="http://schemas.microsoft.com/office/drawing/2014/main" id="{6990D522-F9AF-B167-6C52-FC0C2407E7FB}"/>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8FAB49-1DBA-6D93-5B71-6171AF0FFA38}"/>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CBB94C82-0350-23C9-E8FA-CCB4C2AECE97}"/>
              </a:ext>
            </a:extLst>
          </p:cNvPr>
          <p:cNvSpPr txBox="1"/>
          <p:nvPr/>
        </p:nvSpPr>
        <p:spPr>
          <a:xfrm>
            <a:off x="1028700" y="2905984"/>
            <a:ext cx="15506700" cy="1015663"/>
          </a:xfrm>
          <a:prstGeom prst="rect">
            <a:avLst/>
          </a:prstGeom>
          <a:noFill/>
        </p:spPr>
        <p:txBody>
          <a:bodyPr wrap="square">
            <a:spAutoFit/>
          </a:bodyPr>
          <a:lstStyle/>
          <a:p>
            <a:pPr algn="just"/>
            <a:r>
              <a:rPr lang="vi-VN" sz="3000" dirty="0">
                <a:latin typeface="Times New Roman" panose="02020603050405020304" pitchFamily="18" charset="0"/>
                <a:cs typeface="Times New Roman" panose="02020603050405020304" pitchFamily="18" charset="0"/>
              </a:rPr>
              <a:t>Nhóm quyết định chọn mô hình Rừng ngẫu nhiên sau khi tối ưu là mô hình tốt nhất do Accuracy, Precision, Recall cao hơn đa phần so với các mô hình còn lại. </a:t>
            </a:r>
            <a:endParaRPr lang="en-US" sz="3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9C959F0-69B4-0C78-8E3B-4D69B3908332}"/>
              </a:ext>
            </a:extLst>
          </p:cNvPr>
          <p:cNvSpPr txBox="1"/>
          <p:nvPr/>
        </p:nvSpPr>
        <p:spPr>
          <a:xfrm>
            <a:off x="1028700" y="5283216"/>
            <a:ext cx="15506700" cy="1477328"/>
          </a:xfrm>
          <a:prstGeom prst="rect">
            <a:avLst/>
          </a:prstGeom>
          <a:noFill/>
        </p:spPr>
        <p:txBody>
          <a:bodyPr wrap="square">
            <a:spAutoFit/>
          </a:bodyPr>
          <a:lstStyle/>
          <a:p>
            <a:pPr algn="just"/>
            <a:r>
              <a:rPr lang="en-US" sz="3000" dirty="0">
                <a:latin typeface="Times New Roman" panose="02020603050405020304" pitchFamily="18" charset="0"/>
                <a:cs typeface="Times New Roman" panose="02020603050405020304" pitchFamily="18" charset="0"/>
              </a:rPr>
              <a:t>- T</a:t>
            </a:r>
            <a:r>
              <a:rPr lang="vi-VN" sz="3000" dirty="0">
                <a:latin typeface="Times New Roman" panose="02020603050405020304" pitchFamily="18" charset="0"/>
                <a:cs typeface="Times New Roman" panose="02020603050405020304" pitchFamily="18" charset="0"/>
              </a:rPr>
              <a:t>ối ưu mô hình bằng cách truyền thêm nhiều siêu tham số hơn</a:t>
            </a:r>
            <a:r>
              <a:rPr lang="en-US"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 T</a:t>
            </a:r>
            <a:r>
              <a:rPr lang="vi-VN" sz="3000" dirty="0">
                <a:latin typeface="Times New Roman" panose="02020603050405020304" pitchFamily="18" charset="0"/>
                <a:cs typeface="Times New Roman" panose="02020603050405020304" pitchFamily="18" charset="0"/>
              </a:rPr>
              <a:t>hử nghiệm thêm nhiều thuật toán khác.</a:t>
            </a:r>
            <a:endParaRPr lang="en-US"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a:t>
            </a:r>
            <a:r>
              <a:rPr lang="vi-VN"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a:t>
            </a:r>
            <a:r>
              <a:rPr lang="vi-VN" sz="3000" dirty="0">
                <a:latin typeface="Times New Roman" panose="02020603050405020304" pitchFamily="18" charset="0"/>
                <a:cs typeface="Times New Roman" panose="02020603050405020304" pitchFamily="18" charset="0"/>
              </a:rPr>
              <a:t>ải thiện thêm tập dữ liệu các năm tiếp theo như 2019, 2020, 2021, ...</a:t>
            </a:r>
            <a:endParaRPr lang="en-US" sz="3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0B0461A-D500-A24C-94C1-7997645A32E5}"/>
              </a:ext>
            </a:extLst>
          </p:cNvPr>
          <p:cNvSpPr txBox="1"/>
          <p:nvPr/>
        </p:nvSpPr>
        <p:spPr>
          <a:xfrm>
            <a:off x="1028700" y="2225675"/>
            <a:ext cx="2628900" cy="615553"/>
          </a:xfrm>
          <a:prstGeom prst="rect">
            <a:avLst/>
          </a:prstGeom>
          <a:noFill/>
        </p:spPr>
        <p:txBody>
          <a:bodyPr wrap="square">
            <a:spAutoFit/>
          </a:bodyPr>
          <a:lstStyle/>
          <a:p>
            <a:r>
              <a:rPr lang="en-US" sz="3400" dirty="0" err="1">
                <a:latin typeface="Times New Roman" panose="02020603050405020304" pitchFamily="18" charset="0"/>
                <a:cs typeface="Times New Roman" panose="02020603050405020304" pitchFamily="18" charset="0"/>
              </a:rPr>
              <a:t>Kết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luận</a:t>
            </a:r>
            <a:r>
              <a:rPr lang="en-US" sz="34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A86CB745-D964-A19D-9223-87D6D4D31C5E}"/>
              </a:ext>
            </a:extLst>
          </p:cNvPr>
          <p:cNvSpPr txBox="1"/>
          <p:nvPr/>
        </p:nvSpPr>
        <p:spPr>
          <a:xfrm>
            <a:off x="1028700" y="4560217"/>
            <a:ext cx="3771900" cy="615553"/>
          </a:xfrm>
          <a:prstGeom prst="rect">
            <a:avLst/>
          </a:prstGeom>
          <a:noFill/>
        </p:spPr>
        <p:txBody>
          <a:bodyPr wrap="square">
            <a:spAutoFit/>
          </a:bodyPr>
          <a:lstStyle/>
          <a:p>
            <a:r>
              <a:rPr lang="en-US" sz="3400" dirty="0" err="1">
                <a:latin typeface="Times New Roman" panose="02020603050405020304" pitchFamily="18" charset="0"/>
                <a:cs typeface="Times New Roman" panose="02020603050405020304" pitchFamily="18" charset="0"/>
              </a:rPr>
              <a:t>Hướng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phát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triển</a:t>
            </a:r>
            <a:r>
              <a:rPr lang="en-US" sz="3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9128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CFF"/>
        </a:solidFill>
        <a:effectLst/>
      </p:bgPr>
    </p:bg>
    <p:spTree>
      <p:nvGrpSpPr>
        <p:cNvPr id="1" name=""/>
        <p:cNvGrpSpPr/>
        <p:nvPr/>
      </p:nvGrpSpPr>
      <p:grpSpPr>
        <a:xfrm>
          <a:off x="0" y="0"/>
          <a:ext cx="0" cy="0"/>
          <a:chOff x="0" y="0"/>
          <a:chExt cx="0" cy="0"/>
        </a:xfrm>
      </p:grpSpPr>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2382500" cy="706540"/>
          </a:xfrm>
          <a:prstGeom prst="rect">
            <a:avLst/>
          </a:prstGeom>
        </p:spPr>
        <p:txBody>
          <a:bodyPr wrap="square" lIns="0" tIns="0" rIns="0" bIns="0" rtlCol="0" anchor="t">
            <a:spAutoFit/>
          </a:bodyPr>
          <a:lstStyle/>
          <a:p>
            <a:pPr algn="l">
              <a:lnSpc>
                <a:spcPts val="5880"/>
              </a:lnSpc>
            </a:pPr>
            <a:r>
              <a:rPr lang="en-US" sz="4200" dirty="0">
                <a:solidFill>
                  <a:srgbClr val="273755"/>
                </a:solidFill>
                <a:latin typeface="Noto Serif Bold"/>
              </a:rPr>
              <a:t>VII. ĐÓNG GÓP VÀ KẾ HOẠCH</a:t>
            </a:r>
          </a:p>
        </p:txBody>
      </p:sp>
      <p:grpSp>
        <p:nvGrpSpPr>
          <p:cNvPr id="12" name="Group 11">
            <a:extLst>
              <a:ext uri="{FF2B5EF4-FFF2-40B4-BE49-F238E27FC236}">
                <a16:creationId xmlns:a16="http://schemas.microsoft.com/office/drawing/2014/main" id="{56B6320E-F9EC-CA30-EF4D-6284369F3E4E}"/>
              </a:ext>
            </a:extLst>
          </p:cNvPr>
          <p:cNvGrpSpPr/>
          <p:nvPr/>
        </p:nvGrpSpPr>
        <p:grpSpPr>
          <a:xfrm>
            <a:off x="4038600" y="9791700"/>
            <a:ext cx="11506200" cy="0"/>
            <a:chOff x="4038600" y="9791700"/>
            <a:chExt cx="11506200" cy="0"/>
          </a:xfrm>
        </p:grpSpPr>
        <p:cxnSp>
          <p:nvCxnSpPr>
            <p:cNvPr id="14" name="Straight Connector 13">
              <a:extLst>
                <a:ext uri="{FF2B5EF4-FFF2-40B4-BE49-F238E27FC236}">
                  <a16:creationId xmlns:a16="http://schemas.microsoft.com/office/drawing/2014/main" id="{6990D522-F9AF-B167-6C52-FC0C2407E7FB}"/>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8FAB49-1DBA-6D93-5B71-6171AF0FFA38}"/>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le 3">
            <a:extLst>
              <a:ext uri="{FF2B5EF4-FFF2-40B4-BE49-F238E27FC236}">
                <a16:creationId xmlns:a16="http://schemas.microsoft.com/office/drawing/2014/main" id="{F3C4FCC9-8F9F-B3AE-F20D-22DA2EE630A6}"/>
              </a:ext>
            </a:extLst>
          </p:cNvPr>
          <p:cNvGraphicFramePr>
            <a:graphicFrameLocks noGrp="1"/>
          </p:cNvGraphicFramePr>
          <p:nvPr>
            <p:extLst>
              <p:ext uri="{D42A27DB-BD31-4B8C-83A1-F6EECF244321}">
                <p14:modId xmlns:p14="http://schemas.microsoft.com/office/powerpoint/2010/main" val="1333271053"/>
              </p:ext>
            </p:extLst>
          </p:nvPr>
        </p:nvGraphicFramePr>
        <p:xfrm>
          <a:off x="1052512" y="2324100"/>
          <a:ext cx="11887200" cy="7032103"/>
        </p:xfrm>
        <a:graphic>
          <a:graphicData uri="http://schemas.openxmlformats.org/drawingml/2006/table">
            <a:tbl>
              <a:tblPr firstRow="1" bandRow="1">
                <a:tableStyleId>{5C22544A-7EE6-4342-B048-85BDC9FD1C3A}</a:tableStyleId>
              </a:tblPr>
              <a:tblGrid>
                <a:gridCol w="4443813">
                  <a:extLst>
                    <a:ext uri="{9D8B030D-6E8A-4147-A177-3AD203B41FA5}">
                      <a16:colId xmlns:a16="http://schemas.microsoft.com/office/drawing/2014/main" val="4235568505"/>
                    </a:ext>
                  </a:extLst>
                </a:gridCol>
                <a:gridCol w="7443387">
                  <a:extLst>
                    <a:ext uri="{9D8B030D-6E8A-4147-A177-3AD203B41FA5}">
                      <a16:colId xmlns:a16="http://schemas.microsoft.com/office/drawing/2014/main" val="3567816228"/>
                    </a:ext>
                  </a:extLst>
                </a:gridCol>
              </a:tblGrid>
              <a:tr h="450390">
                <a:tc>
                  <a:txBody>
                    <a:bodyPr/>
                    <a:lstStyle/>
                    <a:p>
                      <a:pPr algn="ctr"/>
                      <a:r>
                        <a:rPr lang="en-US" sz="2000" dirty="0">
                          <a:latin typeface="Noto Serif" panose="02020600060500020200" pitchFamily="18" charset="0"/>
                          <a:ea typeface="Noto Serif" panose="02020600060500020200" pitchFamily="18" charset="0"/>
                          <a:cs typeface="Noto Serif" panose="02020600060500020200" pitchFamily="18" charset="0"/>
                        </a:rPr>
                        <a:t>Thành </a:t>
                      </a:r>
                      <a:r>
                        <a:rPr lang="en-US" sz="2000" dirty="0" err="1">
                          <a:latin typeface="Noto Serif" panose="02020600060500020200" pitchFamily="18" charset="0"/>
                          <a:ea typeface="Noto Serif" panose="02020600060500020200" pitchFamily="18" charset="0"/>
                          <a:cs typeface="Noto Serif" panose="02020600060500020200" pitchFamily="18" charset="0"/>
                        </a:rPr>
                        <a:t>viên</a:t>
                      </a:r>
                      <a:endParaRPr lang="en-US" sz="2000" dirty="0">
                        <a:latin typeface="Noto Serif" panose="02020600060500020200" pitchFamily="18" charset="0"/>
                        <a:ea typeface="Noto Serif" panose="02020600060500020200" pitchFamily="18" charset="0"/>
                        <a:cs typeface="Noto Serif" panose="02020600060500020200" pitchFamily="18" charset="0"/>
                      </a:endParaRPr>
                    </a:p>
                  </a:txBody>
                  <a:tcPr/>
                </a:tc>
                <a:tc>
                  <a:txBody>
                    <a:bodyPr/>
                    <a:lstStyle/>
                    <a:p>
                      <a:pPr algn="ctr"/>
                      <a:r>
                        <a:rPr lang="en-US" sz="2000">
                          <a:latin typeface="Noto Serif" panose="02020600060500020200" pitchFamily="18" charset="0"/>
                          <a:ea typeface="Noto Serif" panose="02020600060500020200" pitchFamily="18" charset="0"/>
                          <a:cs typeface="Noto Serif" panose="02020600060500020200" pitchFamily="18" charset="0"/>
                        </a:rPr>
                        <a:t>Công việc</a:t>
                      </a:r>
                    </a:p>
                  </a:txBody>
                  <a:tcPr/>
                </a:tc>
                <a:extLst>
                  <a:ext uri="{0D108BD9-81ED-4DB2-BD59-A6C34878D82A}">
                    <a16:rowId xmlns:a16="http://schemas.microsoft.com/office/drawing/2014/main" val="1039167686"/>
                  </a:ext>
                </a:extLst>
              </a:tr>
              <a:tr h="15117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Noto Serif" panose="02020600060500020200" pitchFamily="18" charset="0"/>
                          <a:ea typeface="Noto Serif" panose="02020600060500020200" pitchFamily="18" charset="0"/>
                          <a:cs typeface="Noto Serif" panose="02020600060500020200" pitchFamily="18" charset="0"/>
                        </a:rPr>
                        <a:t>Nguyễn</a:t>
                      </a:r>
                      <a:r>
                        <a:rPr lang="en-US" sz="2000" dirty="0">
                          <a:latin typeface="Noto Serif" panose="02020600060500020200" pitchFamily="18" charset="0"/>
                          <a:ea typeface="Noto Serif" panose="02020600060500020200" pitchFamily="18" charset="0"/>
                          <a:cs typeface="Noto Serif" panose="02020600060500020200" pitchFamily="18" charset="0"/>
                        </a:rPr>
                        <a:t> </a:t>
                      </a:r>
                      <a:r>
                        <a:rPr lang="en-US" sz="2000" dirty="0" err="1">
                          <a:latin typeface="Noto Serif" panose="02020600060500020200" pitchFamily="18" charset="0"/>
                          <a:ea typeface="Noto Serif" panose="02020600060500020200" pitchFamily="18" charset="0"/>
                          <a:cs typeface="Noto Serif" panose="02020600060500020200" pitchFamily="18" charset="0"/>
                        </a:rPr>
                        <a:t>Trí</a:t>
                      </a:r>
                      <a:r>
                        <a:rPr lang="en-US" sz="2000" dirty="0">
                          <a:latin typeface="Noto Serif" panose="02020600060500020200" pitchFamily="18" charset="0"/>
                          <a:ea typeface="Noto Serif" panose="02020600060500020200" pitchFamily="18" charset="0"/>
                          <a:cs typeface="Noto Serif" panose="02020600060500020200" pitchFamily="18" charset="0"/>
                        </a:rPr>
                        <a:t> Dũng</a:t>
                      </a:r>
                    </a:p>
                    <a:p>
                      <a:pPr algn="ctr"/>
                      <a:endParaRPr lang="en-US"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Chuẩn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bị</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làm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sạch</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Thực</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nghiệm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và</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đánh</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giá</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mô</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hình</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Kết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luận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và</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hướng</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phát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triển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endParaRPr>
                    </a:p>
                    <a:p>
                      <a:endParaRPr lang="en-US" sz="2000" dirty="0"/>
                    </a:p>
                  </a:txBody>
                  <a:tcPr anchor="ctr"/>
                </a:tc>
                <a:extLst>
                  <a:ext uri="{0D108BD9-81ED-4DB2-BD59-A6C34878D82A}">
                    <a16:rowId xmlns:a16="http://schemas.microsoft.com/office/drawing/2014/main" val="237293290"/>
                  </a:ext>
                </a:extLst>
              </a:tr>
              <a:tr h="941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Nguyễn Khoa Quang Thắng</a:t>
                      </a:r>
                    </a:p>
                    <a:p>
                      <a:pPr algn="ctr"/>
                      <a:endParaRPr lang="en-US" sz="20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Tìm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hiểu</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lý</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thuyết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về</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phần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đánh</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giá</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mô</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hình</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Làm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powerpoint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EDA: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Trực</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quan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hoá</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dữ</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liệu</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endParaRPr lang="en-US" sz="2000" dirty="0"/>
                    </a:p>
                  </a:txBody>
                  <a:tcPr anchor="ctr"/>
                </a:tc>
                <a:extLst>
                  <a:ext uri="{0D108BD9-81ED-4DB2-BD59-A6C34878D82A}">
                    <a16:rowId xmlns:a16="http://schemas.microsoft.com/office/drawing/2014/main" val="200844602"/>
                  </a:ext>
                </a:extLst>
              </a:tr>
              <a:tr h="17969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Trương Gia Vỷ</a:t>
                      </a:r>
                    </a:p>
                    <a:p>
                      <a:pPr algn="ctr"/>
                      <a:endParaRPr lang="en-US" sz="20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Tìm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thuật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toán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tối</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ưu</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Tìm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hiểu</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lý</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thuyết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về</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phần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học</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máy</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Tìm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hiểu</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nguồn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gốc</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tập</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dữ</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liệu</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EDA: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Nhận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xét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biểu</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đồ</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endParaRPr lang="en-US" sz="2000" dirty="0"/>
                    </a:p>
                  </a:txBody>
                  <a:tcPr anchor="ctr"/>
                </a:tc>
                <a:extLst>
                  <a:ext uri="{0D108BD9-81ED-4DB2-BD59-A6C34878D82A}">
                    <a16:rowId xmlns:a16="http://schemas.microsoft.com/office/drawing/2014/main" val="2047524946"/>
                  </a:ext>
                </a:extLst>
              </a:tr>
              <a:tr h="18586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Lê Huy Hoàng</a:t>
                      </a:r>
                    </a:p>
                    <a:p>
                      <a:pPr algn="ctr"/>
                      <a:endParaRPr lang="en-US"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Tìm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và</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phát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ra</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nguồn</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dữ</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liệu</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cho</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đề</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tài</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Kiểm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thử</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và</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đánh</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giá</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mô</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hình</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tập</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hợp</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kết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quả</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đánh</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giá</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Làm</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 </a:t>
                      </a:r>
                      <a:r>
                        <a:rPr kumimoji="0" lang="en-US" sz="2000" b="0" i="0" u="none" strike="noStrike" kern="1200" cap="none" spc="0" normalizeH="0" baseline="0" noProof="0" dirty="0" err="1">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powerpoint</a:t>
                      </a:r>
                      <a:r>
                        <a:rPr kumimoji="0" lang="en-US" sz="2000" b="0" i="0" u="none" strike="noStrike" kern="1200" cap="none" spc="0" normalizeH="0" baseline="0" noProof="0" dirty="0">
                          <a:ln>
                            <a:noFill/>
                          </a:ln>
                          <a:solidFill>
                            <a:prstClr val="black"/>
                          </a:solidFill>
                          <a:effectLst/>
                          <a:uLnTx/>
                          <a:uFillTx/>
                          <a:latin typeface="Noto Serif" panose="02020600060500020200" pitchFamily="18" charset="0"/>
                          <a:ea typeface="Noto Serif" panose="02020600060500020200" pitchFamily="18" charset="0"/>
                          <a:cs typeface="Noto Serif" panose="02020600060500020200" pitchFamily="18" charset="0"/>
                        </a:rPr>
                        <a:t>.</a:t>
                      </a:r>
                    </a:p>
                  </a:txBody>
                  <a:tcPr anchor="ctr"/>
                </a:tc>
                <a:extLst>
                  <a:ext uri="{0D108BD9-81ED-4DB2-BD59-A6C34878D82A}">
                    <a16:rowId xmlns:a16="http://schemas.microsoft.com/office/drawing/2014/main" val="1276195710"/>
                  </a:ext>
                </a:extLst>
              </a:tr>
            </a:tbl>
          </a:graphicData>
        </a:graphic>
      </p:graphicFrame>
    </p:spTree>
    <p:extLst>
      <p:ext uri="{BB962C8B-B14F-4D97-AF65-F5344CB8AC3E}">
        <p14:creationId xmlns:p14="http://schemas.microsoft.com/office/powerpoint/2010/main" val="393335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CFF"/>
        </a:solidFill>
        <a:effectLst/>
      </p:bgPr>
    </p:bg>
    <p:spTree>
      <p:nvGrpSpPr>
        <p:cNvPr id="1" name=""/>
        <p:cNvGrpSpPr/>
        <p:nvPr/>
      </p:nvGrpSpPr>
      <p:grpSpPr>
        <a:xfrm>
          <a:off x="0" y="0"/>
          <a:ext cx="0" cy="0"/>
          <a:chOff x="0" y="0"/>
          <a:chExt cx="0" cy="0"/>
        </a:xfrm>
      </p:grpSpPr>
      <p:sp>
        <p:nvSpPr>
          <p:cNvPr id="2" name="TextBox 2"/>
          <p:cNvSpPr txBox="1"/>
          <p:nvPr/>
        </p:nvSpPr>
        <p:spPr>
          <a:xfrm>
            <a:off x="755942" y="2588047"/>
            <a:ext cx="14788858" cy="4582729"/>
          </a:xfrm>
          <a:prstGeom prst="rect">
            <a:avLst/>
          </a:prstGeom>
        </p:spPr>
        <p:txBody>
          <a:bodyPr wrap="square" lIns="0" tIns="0" rIns="0" bIns="0" rtlCol="0" anchor="t">
            <a:spAutoFit/>
          </a:bodyPr>
          <a:lstStyle/>
          <a:p>
            <a:pPr marL="615313" lvl="1" indent="-307657">
              <a:lnSpc>
                <a:spcPts val="3989"/>
              </a:lnSpc>
              <a:buFont typeface="Arial"/>
              <a:buChar char="•"/>
            </a:pPr>
            <a:r>
              <a:rPr lang="en-US" sz="2849" dirty="0">
                <a:solidFill>
                  <a:srgbClr val="273755"/>
                </a:solidFill>
                <a:latin typeface="Noto Serif"/>
              </a:rPr>
              <a:t>Flight-Delay-prediction using Spark : </a:t>
            </a:r>
            <a:r>
              <a:rPr lang="en-US" sz="2849" i="1" u="sng" dirty="0">
                <a:solidFill>
                  <a:srgbClr val="273755"/>
                </a:solidFill>
                <a:latin typeface="Noto Serif"/>
              </a:rPr>
              <a:t>https://www.kaggle.com/code/gunashankars/flight-delay-prediction-project-using-pyspark/notebook</a:t>
            </a:r>
          </a:p>
          <a:p>
            <a:pPr marL="307656" lvl="1">
              <a:lnSpc>
                <a:spcPts val="3989"/>
              </a:lnSpc>
            </a:pPr>
            <a:r>
              <a:rPr lang="en-US" sz="2849" dirty="0">
                <a:solidFill>
                  <a:srgbClr val="273755"/>
                </a:solidFill>
                <a:latin typeface="Noto Serif"/>
              </a:rPr>
              <a:t>   </a:t>
            </a:r>
          </a:p>
          <a:p>
            <a:pPr marL="307656" lvl="1">
              <a:lnSpc>
                <a:spcPts val="3989"/>
              </a:lnSpc>
            </a:pPr>
            <a:r>
              <a:rPr lang="en-US" sz="2849" dirty="0">
                <a:solidFill>
                  <a:srgbClr val="273755"/>
                </a:solidFill>
                <a:latin typeface="Noto Serif"/>
              </a:rPr>
              <a:t>    … </a:t>
            </a:r>
          </a:p>
          <a:p>
            <a:pPr marL="307656" lvl="1">
              <a:lnSpc>
                <a:spcPts val="3989"/>
              </a:lnSpc>
            </a:pPr>
            <a:endParaRPr lang="en-US" sz="2849" dirty="0">
              <a:solidFill>
                <a:srgbClr val="273755"/>
              </a:solidFill>
              <a:latin typeface="Noto Serif"/>
            </a:endParaRPr>
          </a:p>
          <a:p>
            <a:pPr marL="307656" lvl="1">
              <a:lnSpc>
                <a:spcPts val="3989"/>
              </a:lnSpc>
            </a:pPr>
            <a:endParaRPr lang="en-US" sz="2849" dirty="0">
              <a:solidFill>
                <a:srgbClr val="273755"/>
              </a:solidFill>
              <a:latin typeface="Noto Serif"/>
            </a:endParaRPr>
          </a:p>
          <a:p>
            <a:pPr>
              <a:lnSpc>
                <a:spcPts val="3989"/>
              </a:lnSpc>
            </a:pPr>
            <a:endParaRPr lang="en-US" sz="2849" dirty="0">
              <a:solidFill>
                <a:srgbClr val="273755"/>
              </a:solidFill>
              <a:latin typeface="Noto Serif"/>
            </a:endParaRPr>
          </a:p>
          <a:p>
            <a:pPr algn="l">
              <a:lnSpc>
                <a:spcPts val="3989"/>
              </a:lnSpc>
            </a:pPr>
            <a:endParaRPr lang="en-US" sz="2849" dirty="0">
              <a:solidFill>
                <a:srgbClr val="273755"/>
              </a:solidFill>
              <a:latin typeface="Noto Serif"/>
            </a:endParaRPr>
          </a:p>
        </p:txBody>
      </p:sp>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2382500" cy="706540"/>
          </a:xfrm>
          <a:prstGeom prst="rect">
            <a:avLst/>
          </a:prstGeom>
        </p:spPr>
        <p:txBody>
          <a:bodyPr wrap="square" lIns="0" tIns="0" rIns="0" bIns="0" rtlCol="0" anchor="t">
            <a:spAutoFit/>
          </a:bodyPr>
          <a:lstStyle/>
          <a:p>
            <a:pPr algn="l">
              <a:lnSpc>
                <a:spcPts val="5880"/>
              </a:lnSpc>
            </a:pPr>
            <a:r>
              <a:rPr lang="en-US" sz="4200" dirty="0">
                <a:solidFill>
                  <a:srgbClr val="273755"/>
                </a:solidFill>
                <a:latin typeface="Noto Serif Bold"/>
              </a:rPr>
              <a:t>VIII. TÀI LIỆU THAM KHẢO</a:t>
            </a:r>
          </a:p>
        </p:txBody>
      </p:sp>
      <p:grpSp>
        <p:nvGrpSpPr>
          <p:cNvPr id="12" name="Group 11">
            <a:extLst>
              <a:ext uri="{FF2B5EF4-FFF2-40B4-BE49-F238E27FC236}">
                <a16:creationId xmlns:a16="http://schemas.microsoft.com/office/drawing/2014/main" id="{56B6320E-F9EC-CA30-EF4D-6284369F3E4E}"/>
              </a:ext>
            </a:extLst>
          </p:cNvPr>
          <p:cNvGrpSpPr/>
          <p:nvPr/>
        </p:nvGrpSpPr>
        <p:grpSpPr>
          <a:xfrm>
            <a:off x="4038600" y="9791700"/>
            <a:ext cx="11506200" cy="0"/>
            <a:chOff x="4038600" y="9791700"/>
            <a:chExt cx="11506200" cy="0"/>
          </a:xfrm>
        </p:grpSpPr>
        <p:cxnSp>
          <p:nvCxnSpPr>
            <p:cNvPr id="14" name="Straight Connector 13">
              <a:extLst>
                <a:ext uri="{FF2B5EF4-FFF2-40B4-BE49-F238E27FC236}">
                  <a16:creationId xmlns:a16="http://schemas.microsoft.com/office/drawing/2014/main" id="{6990D522-F9AF-B167-6C52-FC0C2407E7FB}"/>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8FAB49-1DBA-6D93-5B71-6171AF0FFA38}"/>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2">
            <a:extLst>
              <a:ext uri="{FF2B5EF4-FFF2-40B4-BE49-F238E27FC236}">
                <a16:creationId xmlns:a16="http://schemas.microsoft.com/office/drawing/2014/main" id="{FF35D0AF-033D-19DA-5BF7-4FAB19E236B9}"/>
              </a:ext>
            </a:extLst>
          </p:cNvPr>
          <p:cNvSpPr txBox="1"/>
          <p:nvPr/>
        </p:nvSpPr>
        <p:spPr>
          <a:xfrm>
            <a:off x="790158" y="5372100"/>
            <a:ext cx="15288041" cy="992003"/>
          </a:xfrm>
          <a:prstGeom prst="rect">
            <a:avLst/>
          </a:prstGeom>
        </p:spPr>
        <p:txBody>
          <a:bodyPr wrap="square" lIns="0" tIns="0" rIns="0" bIns="0" rtlCol="0" anchor="t">
            <a:spAutoFit/>
          </a:bodyPr>
          <a:lstStyle/>
          <a:p>
            <a:pPr marL="615313" lvl="1" indent="-307657">
              <a:lnSpc>
                <a:spcPts val="3989"/>
              </a:lnSpc>
              <a:buFont typeface="Arial"/>
              <a:buChar char="•"/>
            </a:pPr>
            <a:r>
              <a:rPr lang="en-US" sz="2849">
                <a:solidFill>
                  <a:srgbClr val="273755"/>
                </a:solidFill>
                <a:latin typeface="Noto Serif"/>
              </a:rPr>
              <a:t>Dataset: </a:t>
            </a:r>
            <a:r>
              <a:rPr lang="en-US" sz="2849" i="1" u="sng">
                <a:solidFill>
                  <a:srgbClr val="273755"/>
                </a:solidFill>
                <a:latin typeface="Noto Serif"/>
              </a:rPr>
              <a:t>https://www.kaggle.com/code/robikscube/flight-delay-exploratory-data-analysis-twitch/notebook </a:t>
            </a:r>
          </a:p>
        </p:txBody>
      </p:sp>
    </p:spTree>
    <p:extLst>
      <p:ext uri="{BB962C8B-B14F-4D97-AF65-F5344CB8AC3E}">
        <p14:creationId xmlns:p14="http://schemas.microsoft.com/office/powerpoint/2010/main" val="16016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CFF"/>
        </a:solidFill>
        <a:effectLst/>
      </p:bgPr>
    </p:bg>
    <p:spTree>
      <p:nvGrpSpPr>
        <p:cNvPr id="1" name=""/>
        <p:cNvGrpSpPr/>
        <p:nvPr/>
      </p:nvGrpSpPr>
      <p:grpSpPr>
        <a:xfrm>
          <a:off x="0" y="0"/>
          <a:ext cx="0" cy="0"/>
          <a:chOff x="0" y="0"/>
          <a:chExt cx="0" cy="0"/>
        </a:xfrm>
      </p:grpSpPr>
      <p:sp>
        <p:nvSpPr>
          <p:cNvPr id="2" name="AutoShape 2"/>
          <p:cNvSpPr/>
          <p:nvPr/>
        </p:nvSpPr>
        <p:spPr>
          <a:xfrm>
            <a:off x="-549061" y="-506987"/>
            <a:ext cx="5922564" cy="11300974"/>
          </a:xfrm>
          <a:prstGeom prst="rect">
            <a:avLst/>
          </a:prstGeom>
          <a:solidFill>
            <a:srgbClr val="273755"/>
          </a:solidFill>
        </p:spPr>
        <p:txBody>
          <a:bodyPr/>
          <a:lstStyle/>
          <a:p>
            <a:endParaRPr lang="en-US"/>
          </a:p>
        </p:txBody>
      </p:sp>
      <p:sp>
        <p:nvSpPr>
          <p:cNvPr id="3" name="AutoShape 3"/>
          <p:cNvSpPr/>
          <p:nvPr/>
        </p:nvSpPr>
        <p:spPr>
          <a:xfrm>
            <a:off x="6246772" y="3105818"/>
            <a:ext cx="10141759" cy="80329"/>
          </a:xfrm>
          <a:prstGeom prst="rect">
            <a:avLst/>
          </a:prstGeom>
          <a:solidFill>
            <a:srgbClr val="8AABCA"/>
          </a:solidFill>
        </p:spPr>
        <p:txBody>
          <a:bodyPr/>
          <a:lstStyle/>
          <a:p>
            <a:endParaRPr lang="en-US"/>
          </a:p>
        </p:txBody>
      </p:sp>
      <p:pic>
        <p:nvPicPr>
          <p:cNvPr id="7" name="Picture 7"/>
          <p:cNvPicPr>
            <a:picLocks noChangeAspect="1"/>
          </p:cNvPicPr>
          <p:nvPr/>
        </p:nvPicPr>
        <p:blipFill>
          <a:blip r:embed="rId2"/>
          <a:srcRect/>
          <a:stretch>
            <a:fillRect/>
          </a:stretch>
        </p:blipFill>
        <p:spPr>
          <a:xfrm>
            <a:off x="0" y="1296574"/>
            <a:ext cx="5140642" cy="7710963"/>
          </a:xfrm>
          <a:prstGeom prst="rect">
            <a:avLst/>
          </a:prstGeom>
        </p:spPr>
      </p:pic>
      <p:sp>
        <p:nvSpPr>
          <p:cNvPr id="9" name="TextBox 9"/>
          <p:cNvSpPr txBox="1"/>
          <p:nvPr/>
        </p:nvSpPr>
        <p:spPr>
          <a:xfrm>
            <a:off x="10210800" y="2188347"/>
            <a:ext cx="3966140" cy="662305"/>
          </a:xfrm>
          <a:prstGeom prst="rect">
            <a:avLst/>
          </a:prstGeom>
        </p:spPr>
        <p:txBody>
          <a:bodyPr lIns="0" tIns="0" rIns="0" bIns="0" rtlCol="0" anchor="t">
            <a:spAutoFit/>
          </a:bodyPr>
          <a:lstStyle/>
          <a:p>
            <a:pPr algn="l">
              <a:lnSpc>
                <a:spcPts val="5329"/>
              </a:lnSpc>
            </a:pPr>
            <a:r>
              <a:rPr lang="en-US" sz="4099" b="1">
                <a:solidFill>
                  <a:srgbClr val="273755"/>
                </a:solidFill>
                <a:latin typeface="Montserrat"/>
              </a:rPr>
              <a:t>KẾT THÚC</a:t>
            </a:r>
          </a:p>
        </p:txBody>
      </p:sp>
    </p:spTree>
    <p:extLst>
      <p:ext uri="{BB962C8B-B14F-4D97-AF65-F5344CB8AC3E}">
        <p14:creationId xmlns:p14="http://schemas.microsoft.com/office/powerpoint/2010/main" val="205621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CFF"/>
        </a:solidFill>
        <a:effectLst/>
      </p:bgPr>
    </p:bg>
    <p:spTree>
      <p:nvGrpSpPr>
        <p:cNvPr id="1" name=""/>
        <p:cNvGrpSpPr/>
        <p:nvPr/>
      </p:nvGrpSpPr>
      <p:grpSpPr>
        <a:xfrm>
          <a:off x="0" y="0"/>
          <a:ext cx="0" cy="0"/>
          <a:chOff x="0" y="0"/>
          <a:chExt cx="0" cy="0"/>
        </a:xfrm>
      </p:grpSpPr>
      <p:sp>
        <p:nvSpPr>
          <p:cNvPr id="2" name="AutoShape 2"/>
          <p:cNvSpPr/>
          <p:nvPr/>
        </p:nvSpPr>
        <p:spPr>
          <a:xfrm>
            <a:off x="-549061" y="-506987"/>
            <a:ext cx="5922564" cy="11300974"/>
          </a:xfrm>
          <a:prstGeom prst="rect">
            <a:avLst/>
          </a:prstGeom>
          <a:solidFill>
            <a:srgbClr val="273755"/>
          </a:solidFill>
        </p:spPr>
        <p:txBody>
          <a:bodyPr/>
          <a:lstStyle/>
          <a:p>
            <a:endParaRPr lang="en-US"/>
          </a:p>
        </p:txBody>
      </p:sp>
      <p:sp>
        <p:nvSpPr>
          <p:cNvPr id="3" name="AutoShape 3"/>
          <p:cNvSpPr/>
          <p:nvPr/>
        </p:nvSpPr>
        <p:spPr>
          <a:xfrm>
            <a:off x="6246772" y="3105818"/>
            <a:ext cx="10141759" cy="80329"/>
          </a:xfrm>
          <a:prstGeom prst="rect">
            <a:avLst/>
          </a:prstGeom>
          <a:solidFill>
            <a:srgbClr val="8AABCA"/>
          </a:solidFill>
        </p:spPr>
        <p:txBody>
          <a:bodyPr/>
          <a:lstStyle/>
          <a:p>
            <a:endParaRPr lang="en-US"/>
          </a:p>
        </p:txBody>
      </p:sp>
      <p:sp>
        <p:nvSpPr>
          <p:cNvPr id="4" name="AutoShape 4"/>
          <p:cNvSpPr/>
          <p:nvPr/>
        </p:nvSpPr>
        <p:spPr>
          <a:xfrm>
            <a:off x="6246772" y="4594045"/>
            <a:ext cx="6566558" cy="50998"/>
          </a:xfrm>
          <a:prstGeom prst="rect">
            <a:avLst/>
          </a:prstGeom>
          <a:solidFill>
            <a:srgbClr val="8AABCA"/>
          </a:solidFill>
        </p:spPr>
        <p:txBody>
          <a:bodyPr/>
          <a:lstStyle/>
          <a:p>
            <a:endParaRPr lang="en-US"/>
          </a:p>
        </p:txBody>
      </p:sp>
      <p:sp>
        <p:nvSpPr>
          <p:cNvPr id="8" name="TextBox 8"/>
          <p:cNvSpPr txBox="1"/>
          <p:nvPr/>
        </p:nvSpPr>
        <p:spPr>
          <a:xfrm>
            <a:off x="6246772" y="3616960"/>
            <a:ext cx="6566558" cy="646431"/>
          </a:xfrm>
          <a:prstGeom prst="rect">
            <a:avLst/>
          </a:prstGeom>
        </p:spPr>
        <p:txBody>
          <a:bodyPr lIns="0" tIns="0" rIns="0" bIns="0" rtlCol="0" anchor="t">
            <a:spAutoFit/>
          </a:bodyPr>
          <a:lstStyle/>
          <a:p>
            <a:pPr algn="l">
              <a:lnSpc>
                <a:spcPts val="5319"/>
              </a:lnSpc>
            </a:pPr>
            <a:r>
              <a:rPr lang="en-US" sz="3799">
                <a:solidFill>
                  <a:srgbClr val="273755"/>
                </a:solidFill>
                <a:latin typeface="Noto Serif"/>
              </a:rPr>
              <a:t>Nguyễn Trí Dũng</a:t>
            </a:r>
          </a:p>
        </p:txBody>
      </p:sp>
      <p:sp>
        <p:nvSpPr>
          <p:cNvPr id="9" name="TextBox 9"/>
          <p:cNvSpPr txBox="1"/>
          <p:nvPr/>
        </p:nvSpPr>
        <p:spPr>
          <a:xfrm>
            <a:off x="6246772" y="2188347"/>
            <a:ext cx="3966140" cy="662305"/>
          </a:xfrm>
          <a:prstGeom prst="rect">
            <a:avLst/>
          </a:prstGeom>
        </p:spPr>
        <p:txBody>
          <a:bodyPr lIns="0" tIns="0" rIns="0" bIns="0" rtlCol="0" anchor="t">
            <a:spAutoFit/>
          </a:bodyPr>
          <a:lstStyle/>
          <a:p>
            <a:pPr algn="l">
              <a:lnSpc>
                <a:spcPts val="5329"/>
              </a:lnSpc>
            </a:pPr>
            <a:r>
              <a:rPr lang="en-US" sz="4099">
                <a:solidFill>
                  <a:srgbClr val="273755"/>
                </a:solidFill>
                <a:latin typeface="Montserrat"/>
              </a:rPr>
              <a:t>THÀNH VIÊN</a:t>
            </a:r>
          </a:p>
        </p:txBody>
      </p:sp>
      <p:sp>
        <p:nvSpPr>
          <p:cNvPr id="10" name="TextBox 10"/>
          <p:cNvSpPr txBox="1"/>
          <p:nvPr/>
        </p:nvSpPr>
        <p:spPr>
          <a:xfrm>
            <a:off x="14026260" y="2188347"/>
            <a:ext cx="3233040" cy="662305"/>
          </a:xfrm>
          <a:prstGeom prst="rect">
            <a:avLst/>
          </a:prstGeom>
        </p:spPr>
        <p:txBody>
          <a:bodyPr lIns="0" tIns="0" rIns="0" bIns="0" rtlCol="0" anchor="t">
            <a:spAutoFit/>
          </a:bodyPr>
          <a:lstStyle/>
          <a:p>
            <a:pPr algn="l">
              <a:lnSpc>
                <a:spcPts val="5329"/>
              </a:lnSpc>
            </a:pPr>
            <a:r>
              <a:rPr lang="en-US" sz="4099">
                <a:solidFill>
                  <a:srgbClr val="273755"/>
                </a:solidFill>
                <a:latin typeface="Montserrat"/>
              </a:rPr>
              <a:t>MSSV</a:t>
            </a:r>
          </a:p>
        </p:txBody>
      </p:sp>
      <p:sp>
        <p:nvSpPr>
          <p:cNvPr id="11" name="TextBox 11"/>
          <p:cNvSpPr txBox="1"/>
          <p:nvPr/>
        </p:nvSpPr>
        <p:spPr>
          <a:xfrm>
            <a:off x="14026260" y="3616960"/>
            <a:ext cx="2362270" cy="646431"/>
          </a:xfrm>
          <a:prstGeom prst="rect">
            <a:avLst/>
          </a:prstGeom>
        </p:spPr>
        <p:txBody>
          <a:bodyPr lIns="0" tIns="0" rIns="0" bIns="0" rtlCol="0" anchor="t">
            <a:spAutoFit/>
          </a:bodyPr>
          <a:lstStyle/>
          <a:p>
            <a:pPr algn="l">
              <a:lnSpc>
                <a:spcPts val="5319"/>
              </a:lnSpc>
            </a:pPr>
            <a:r>
              <a:rPr lang="en-US" sz="3799">
                <a:solidFill>
                  <a:srgbClr val="273755"/>
                </a:solidFill>
                <a:latin typeface="Noto Serif"/>
              </a:rPr>
              <a:t>20133029</a:t>
            </a:r>
          </a:p>
        </p:txBody>
      </p:sp>
      <p:sp>
        <p:nvSpPr>
          <p:cNvPr id="12" name="TextBox 12"/>
          <p:cNvSpPr txBox="1"/>
          <p:nvPr/>
        </p:nvSpPr>
        <p:spPr>
          <a:xfrm>
            <a:off x="6246772" y="5075856"/>
            <a:ext cx="6566558" cy="646431"/>
          </a:xfrm>
          <a:prstGeom prst="rect">
            <a:avLst/>
          </a:prstGeom>
        </p:spPr>
        <p:txBody>
          <a:bodyPr lIns="0" tIns="0" rIns="0" bIns="0" rtlCol="0" anchor="t">
            <a:spAutoFit/>
          </a:bodyPr>
          <a:lstStyle/>
          <a:p>
            <a:pPr algn="l">
              <a:lnSpc>
                <a:spcPts val="5319"/>
              </a:lnSpc>
            </a:pPr>
            <a:r>
              <a:rPr lang="en-US" sz="3799">
                <a:solidFill>
                  <a:srgbClr val="273755"/>
                </a:solidFill>
                <a:latin typeface="Noto Serif"/>
              </a:rPr>
              <a:t>Nguyễn Khoa Quang Thắng</a:t>
            </a:r>
          </a:p>
        </p:txBody>
      </p:sp>
      <p:sp>
        <p:nvSpPr>
          <p:cNvPr id="13" name="TextBox 13"/>
          <p:cNvSpPr txBox="1"/>
          <p:nvPr/>
        </p:nvSpPr>
        <p:spPr>
          <a:xfrm>
            <a:off x="14026260" y="5075856"/>
            <a:ext cx="2362270" cy="646431"/>
          </a:xfrm>
          <a:prstGeom prst="rect">
            <a:avLst/>
          </a:prstGeom>
        </p:spPr>
        <p:txBody>
          <a:bodyPr lIns="0" tIns="0" rIns="0" bIns="0" rtlCol="0" anchor="t">
            <a:spAutoFit/>
          </a:bodyPr>
          <a:lstStyle/>
          <a:p>
            <a:pPr algn="l">
              <a:lnSpc>
                <a:spcPts val="5319"/>
              </a:lnSpc>
            </a:pPr>
            <a:r>
              <a:rPr lang="en-US" sz="3799">
                <a:solidFill>
                  <a:srgbClr val="273755"/>
                </a:solidFill>
                <a:latin typeface="Noto Serif"/>
              </a:rPr>
              <a:t>20133090</a:t>
            </a:r>
          </a:p>
        </p:txBody>
      </p:sp>
      <p:sp>
        <p:nvSpPr>
          <p:cNvPr id="14" name="TextBox 14"/>
          <p:cNvSpPr txBox="1"/>
          <p:nvPr/>
        </p:nvSpPr>
        <p:spPr>
          <a:xfrm>
            <a:off x="6246772" y="6461272"/>
            <a:ext cx="6566558" cy="646431"/>
          </a:xfrm>
          <a:prstGeom prst="rect">
            <a:avLst/>
          </a:prstGeom>
        </p:spPr>
        <p:txBody>
          <a:bodyPr lIns="0" tIns="0" rIns="0" bIns="0" rtlCol="0" anchor="t">
            <a:spAutoFit/>
          </a:bodyPr>
          <a:lstStyle/>
          <a:p>
            <a:pPr algn="l">
              <a:lnSpc>
                <a:spcPts val="5319"/>
              </a:lnSpc>
            </a:pPr>
            <a:r>
              <a:rPr lang="en-US" sz="3799">
                <a:solidFill>
                  <a:srgbClr val="273755"/>
                </a:solidFill>
                <a:latin typeface="Noto Serif"/>
              </a:rPr>
              <a:t>Trương Gia Vỷ</a:t>
            </a:r>
          </a:p>
        </p:txBody>
      </p:sp>
      <p:sp>
        <p:nvSpPr>
          <p:cNvPr id="15" name="TextBox 15"/>
          <p:cNvSpPr txBox="1"/>
          <p:nvPr/>
        </p:nvSpPr>
        <p:spPr>
          <a:xfrm>
            <a:off x="14026260" y="6461272"/>
            <a:ext cx="2362270" cy="646431"/>
          </a:xfrm>
          <a:prstGeom prst="rect">
            <a:avLst/>
          </a:prstGeom>
        </p:spPr>
        <p:txBody>
          <a:bodyPr lIns="0" tIns="0" rIns="0" bIns="0" rtlCol="0" anchor="t">
            <a:spAutoFit/>
          </a:bodyPr>
          <a:lstStyle/>
          <a:p>
            <a:pPr algn="l">
              <a:lnSpc>
                <a:spcPts val="5319"/>
              </a:lnSpc>
            </a:pPr>
            <a:r>
              <a:rPr lang="en-US" sz="3799">
                <a:solidFill>
                  <a:srgbClr val="273755"/>
                </a:solidFill>
                <a:latin typeface="Noto Serif"/>
              </a:rPr>
              <a:t>20133115</a:t>
            </a:r>
          </a:p>
        </p:txBody>
      </p:sp>
      <p:sp>
        <p:nvSpPr>
          <p:cNvPr id="18" name="AutoShape 4">
            <a:extLst>
              <a:ext uri="{FF2B5EF4-FFF2-40B4-BE49-F238E27FC236}">
                <a16:creationId xmlns:a16="http://schemas.microsoft.com/office/drawing/2014/main" id="{55141BF2-93C8-2505-2C16-641674396E67}"/>
              </a:ext>
            </a:extLst>
          </p:cNvPr>
          <p:cNvSpPr/>
          <p:nvPr/>
        </p:nvSpPr>
        <p:spPr>
          <a:xfrm>
            <a:off x="6246772" y="6102102"/>
            <a:ext cx="6566558" cy="50998"/>
          </a:xfrm>
          <a:prstGeom prst="rect">
            <a:avLst/>
          </a:prstGeom>
          <a:solidFill>
            <a:srgbClr val="8AABCA"/>
          </a:solidFill>
        </p:spPr>
        <p:txBody>
          <a:bodyPr/>
          <a:lstStyle/>
          <a:p>
            <a:endParaRPr lang="en-US"/>
          </a:p>
        </p:txBody>
      </p:sp>
      <p:pic>
        <p:nvPicPr>
          <p:cNvPr id="5" name="Picture 7">
            <a:extLst>
              <a:ext uri="{FF2B5EF4-FFF2-40B4-BE49-F238E27FC236}">
                <a16:creationId xmlns:a16="http://schemas.microsoft.com/office/drawing/2014/main" id="{E084EECD-D1D3-7915-428B-51C0C69F4BCC}"/>
              </a:ext>
            </a:extLst>
          </p:cNvPr>
          <p:cNvPicPr>
            <a:picLocks noChangeAspect="1"/>
          </p:cNvPicPr>
          <p:nvPr/>
        </p:nvPicPr>
        <p:blipFill>
          <a:blip r:embed="rId2"/>
          <a:srcRect/>
          <a:stretch>
            <a:fillRect/>
          </a:stretch>
        </p:blipFill>
        <p:spPr>
          <a:xfrm>
            <a:off x="0" y="1296574"/>
            <a:ext cx="5140642" cy="7710963"/>
          </a:xfrm>
          <a:prstGeom prst="rect">
            <a:avLst/>
          </a:prstGeom>
        </p:spPr>
      </p:pic>
      <p:sp>
        <p:nvSpPr>
          <p:cNvPr id="6" name="TextBox 14">
            <a:extLst>
              <a:ext uri="{FF2B5EF4-FFF2-40B4-BE49-F238E27FC236}">
                <a16:creationId xmlns:a16="http://schemas.microsoft.com/office/drawing/2014/main" id="{0FD0DEA7-BF33-541E-2BE5-03E4BBC3555F}"/>
              </a:ext>
            </a:extLst>
          </p:cNvPr>
          <p:cNvSpPr txBox="1"/>
          <p:nvPr/>
        </p:nvSpPr>
        <p:spPr>
          <a:xfrm>
            <a:off x="6246772" y="7846688"/>
            <a:ext cx="6566558" cy="646431"/>
          </a:xfrm>
          <a:prstGeom prst="rect">
            <a:avLst/>
          </a:prstGeom>
        </p:spPr>
        <p:txBody>
          <a:bodyPr lIns="0" tIns="0" rIns="0" bIns="0" rtlCol="0" anchor="t">
            <a:spAutoFit/>
          </a:bodyPr>
          <a:lstStyle/>
          <a:p>
            <a:pPr algn="l">
              <a:lnSpc>
                <a:spcPts val="5319"/>
              </a:lnSpc>
            </a:pPr>
            <a:r>
              <a:rPr lang="en-US" sz="3799">
                <a:solidFill>
                  <a:srgbClr val="273755"/>
                </a:solidFill>
                <a:latin typeface="Noto Serif"/>
              </a:rPr>
              <a:t>Lê Huy Hoàng</a:t>
            </a:r>
          </a:p>
        </p:txBody>
      </p:sp>
      <p:sp>
        <p:nvSpPr>
          <p:cNvPr id="7" name="TextBox 15">
            <a:extLst>
              <a:ext uri="{FF2B5EF4-FFF2-40B4-BE49-F238E27FC236}">
                <a16:creationId xmlns:a16="http://schemas.microsoft.com/office/drawing/2014/main" id="{8A44613A-61DE-B98F-F360-5BEBABE6373A}"/>
              </a:ext>
            </a:extLst>
          </p:cNvPr>
          <p:cNvSpPr txBox="1"/>
          <p:nvPr/>
        </p:nvSpPr>
        <p:spPr>
          <a:xfrm>
            <a:off x="14026260" y="7846688"/>
            <a:ext cx="2362270" cy="646431"/>
          </a:xfrm>
          <a:prstGeom prst="rect">
            <a:avLst/>
          </a:prstGeom>
        </p:spPr>
        <p:txBody>
          <a:bodyPr lIns="0" tIns="0" rIns="0" bIns="0" rtlCol="0" anchor="t">
            <a:spAutoFit/>
          </a:bodyPr>
          <a:lstStyle/>
          <a:p>
            <a:pPr algn="l">
              <a:lnSpc>
                <a:spcPts val="5319"/>
              </a:lnSpc>
            </a:pPr>
            <a:r>
              <a:rPr lang="en-US" sz="3799">
                <a:solidFill>
                  <a:srgbClr val="273755"/>
                </a:solidFill>
                <a:latin typeface="Noto Serif"/>
              </a:rPr>
              <a:t>20133044</a:t>
            </a:r>
          </a:p>
        </p:txBody>
      </p:sp>
      <p:sp>
        <p:nvSpPr>
          <p:cNvPr id="16" name="AutoShape 4">
            <a:extLst>
              <a:ext uri="{FF2B5EF4-FFF2-40B4-BE49-F238E27FC236}">
                <a16:creationId xmlns:a16="http://schemas.microsoft.com/office/drawing/2014/main" id="{46F7B93C-8BB8-AD3D-C0F5-7772E0DCD598}"/>
              </a:ext>
            </a:extLst>
          </p:cNvPr>
          <p:cNvSpPr/>
          <p:nvPr/>
        </p:nvSpPr>
        <p:spPr>
          <a:xfrm>
            <a:off x="6246772" y="7487518"/>
            <a:ext cx="6566558" cy="50998"/>
          </a:xfrm>
          <a:prstGeom prst="rect">
            <a:avLst/>
          </a:prstGeom>
          <a:solidFill>
            <a:srgbClr val="8AABCA"/>
          </a:solid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90158" y="2588047"/>
            <a:ext cx="15899383" cy="4069768"/>
          </a:xfrm>
          <a:prstGeom prst="rect">
            <a:avLst/>
          </a:prstGeom>
        </p:spPr>
        <p:txBody>
          <a:bodyPr wrap="square" lIns="0" tIns="0" rIns="0" bIns="0" rtlCol="0" anchor="t">
            <a:spAutoFit/>
          </a:bodyPr>
          <a:lstStyle/>
          <a:p>
            <a:pPr marL="615313" lvl="1" indent="-307657" algn="just">
              <a:lnSpc>
                <a:spcPts val="3989"/>
              </a:lnSpc>
              <a:buFont typeface="Arial"/>
              <a:buChar char="•"/>
            </a:pPr>
            <a:r>
              <a:rPr lang="en-US" sz="2849" dirty="0" err="1">
                <a:solidFill>
                  <a:srgbClr val="273755"/>
                </a:solidFill>
                <a:latin typeface="Noto Serif"/>
              </a:rPr>
              <a:t>Chủ</a:t>
            </a:r>
            <a:r>
              <a:rPr lang="en-US" sz="2849" dirty="0">
                <a:solidFill>
                  <a:srgbClr val="273755"/>
                </a:solidFill>
                <a:latin typeface="Noto Serif"/>
              </a:rPr>
              <a:t> </a:t>
            </a:r>
            <a:r>
              <a:rPr lang="en-US" sz="2849" dirty="0" err="1">
                <a:solidFill>
                  <a:srgbClr val="273755"/>
                </a:solidFill>
                <a:latin typeface="Noto Serif"/>
              </a:rPr>
              <a:t>đề</a:t>
            </a:r>
            <a:r>
              <a:rPr lang="en-US" sz="2849" dirty="0">
                <a:solidFill>
                  <a:srgbClr val="273755"/>
                </a:solidFill>
                <a:latin typeface="Noto Serif"/>
              </a:rPr>
              <a:t> "</a:t>
            </a:r>
            <a:r>
              <a:rPr lang="en-US" sz="2849" dirty="0" err="1">
                <a:solidFill>
                  <a:srgbClr val="273755"/>
                </a:solidFill>
                <a:latin typeface="Noto Serif"/>
              </a:rPr>
              <a:t>Phân</a:t>
            </a:r>
            <a:r>
              <a:rPr lang="en-US" sz="2849" dirty="0">
                <a:solidFill>
                  <a:srgbClr val="273755"/>
                </a:solidFill>
                <a:latin typeface="Noto Serif"/>
              </a:rPr>
              <a:t> </a:t>
            </a:r>
            <a:r>
              <a:rPr lang="en-US" sz="2849" dirty="0" err="1">
                <a:solidFill>
                  <a:srgbClr val="273755"/>
                </a:solidFill>
                <a:latin typeface="Noto Serif"/>
              </a:rPr>
              <a:t>tích</a:t>
            </a:r>
            <a:r>
              <a:rPr lang="en-US" sz="2849" dirty="0">
                <a:solidFill>
                  <a:srgbClr val="273755"/>
                </a:solidFill>
                <a:latin typeface="Noto Serif"/>
              </a:rPr>
              <a:t> </a:t>
            </a:r>
            <a:r>
              <a:rPr lang="en-US" sz="2849" dirty="0" err="1">
                <a:solidFill>
                  <a:srgbClr val="273755"/>
                </a:solidFill>
                <a:latin typeface="Noto Serif"/>
              </a:rPr>
              <a:t>dữ</a:t>
            </a:r>
            <a:r>
              <a:rPr lang="en-US" sz="2849" dirty="0">
                <a:solidFill>
                  <a:srgbClr val="273755"/>
                </a:solidFill>
                <a:latin typeface="Noto Serif"/>
              </a:rPr>
              <a:t> </a:t>
            </a:r>
            <a:r>
              <a:rPr lang="en-US" sz="2849" dirty="0" err="1">
                <a:solidFill>
                  <a:srgbClr val="273755"/>
                </a:solidFill>
                <a:latin typeface="Noto Serif"/>
              </a:rPr>
              <a:t>liệu</a:t>
            </a:r>
            <a:r>
              <a:rPr lang="en-US" sz="2849" dirty="0">
                <a:solidFill>
                  <a:srgbClr val="273755"/>
                </a:solidFill>
                <a:latin typeface="Noto Serif"/>
              </a:rPr>
              <a:t> </a:t>
            </a:r>
            <a:r>
              <a:rPr lang="en-US" sz="2849" dirty="0" err="1">
                <a:solidFill>
                  <a:srgbClr val="273755"/>
                </a:solidFill>
                <a:latin typeface="Noto Serif"/>
              </a:rPr>
              <a:t>lịch</a:t>
            </a:r>
            <a:r>
              <a:rPr lang="en-US" sz="2849" dirty="0">
                <a:solidFill>
                  <a:srgbClr val="273755"/>
                </a:solidFill>
                <a:latin typeface="Noto Serif"/>
              </a:rPr>
              <a:t> </a:t>
            </a:r>
            <a:r>
              <a:rPr lang="en-US" sz="2849" dirty="0" err="1">
                <a:solidFill>
                  <a:srgbClr val="273755"/>
                </a:solidFill>
                <a:latin typeface="Noto Serif"/>
              </a:rPr>
              <a:t>sử</a:t>
            </a:r>
            <a:r>
              <a:rPr lang="en-US" sz="2849" dirty="0">
                <a:solidFill>
                  <a:srgbClr val="273755"/>
                </a:solidFill>
                <a:latin typeface="Noto Serif"/>
              </a:rPr>
              <a:t> </a:t>
            </a:r>
            <a:r>
              <a:rPr lang="en-US" sz="2849" dirty="0" err="1">
                <a:solidFill>
                  <a:srgbClr val="273755"/>
                </a:solidFill>
                <a:latin typeface="Noto Serif"/>
              </a:rPr>
              <a:t>các</a:t>
            </a:r>
            <a:r>
              <a:rPr lang="en-US" sz="2849" dirty="0">
                <a:solidFill>
                  <a:srgbClr val="273755"/>
                </a:solidFill>
                <a:latin typeface="Noto Serif"/>
              </a:rPr>
              <a:t> </a:t>
            </a:r>
            <a:r>
              <a:rPr lang="en-US" sz="2849" dirty="0" err="1">
                <a:solidFill>
                  <a:srgbClr val="273755"/>
                </a:solidFill>
                <a:latin typeface="Noto Serif"/>
              </a:rPr>
              <a:t>chuyến</a:t>
            </a:r>
            <a:r>
              <a:rPr lang="en-US" sz="2849" dirty="0">
                <a:solidFill>
                  <a:srgbClr val="273755"/>
                </a:solidFill>
                <a:latin typeface="Noto Serif"/>
              </a:rPr>
              <a:t> bay </a:t>
            </a:r>
            <a:r>
              <a:rPr lang="en-US" sz="2849" dirty="0" err="1">
                <a:solidFill>
                  <a:srgbClr val="273755"/>
                </a:solidFill>
                <a:latin typeface="Noto Serif"/>
              </a:rPr>
              <a:t>để</a:t>
            </a:r>
            <a:r>
              <a:rPr lang="en-US" sz="2849" dirty="0">
                <a:solidFill>
                  <a:srgbClr val="273755"/>
                </a:solidFill>
                <a:latin typeface="Noto Serif"/>
              </a:rPr>
              <a:t> </a:t>
            </a:r>
            <a:r>
              <a:rPr lang="en-US" sz="2849" dirty="0" err="1">
                <a:solidFill>
                  <a:srgbClr val="273755"/>
                </a:solidFill>
                <a:latin typeface="Noto Serif"/>
              </a:rPr>
              <a:t>xây</a:t>
            </a:r>
            <a:r>
              <a:rPr lang="en-US" sz="2849" dirty="0">
                <a:solidFill>
                  <a:srgbClr val="273755"/>
                </a:solidFill>
                <a:latin typeface="Noto Serif"/>
              </a:rPr>
              <a:t> </a:t>
            </a:r>
            <a:r>
              <a:rPr lang="en-US" sz="2849" dirty="0" err="1">
                <a:solidFill>
                  <a:srgbClr val="273755"/>
                </a:solidFill>
                <a:latin typeface="Noto Serif"/>
              </a:rPr>
              <a:t>dựng</a:t>
            </a:r>
            <a:r>
              <a:rPr lang="en-US" sz="2849" dirty="0">
                <a:solidFill>
                  <a:srgbClr val="273755"/>
                </a:solidFill>
                <a:latin typeface="Noto Serif"/>
              </a:rPr>
              <a:t> </a:t>
            </a:r>
            <a:r>
              <a:rPr lang="en-US" sz="2849" dirty="0" err="1">
                <a:solidFill>
                  <a:srgbClr val="273755"/>
                </a:solidFill>
                <a:latin typeface="Noto Serif"/>
              </a:rPr>
              <a:t>mô</a:t>
            </a:r>
            <a:r>
              <a:rPr lang="en-US" sz="2849" dirty="0">
                <a:solidFill>
                  <a:srgbClr val="273755"/>
                </a:solidFill>
                <a:latin typeface="Noto Serif"/>
              </a:rPr>
              <a:t> </a:t>
            </a:r>
            <a:r>
              <a:rPr lang="en-US" sz="2849" dirty="0" err="1">
                <a:solidFill>
                  <a:srgbClr val="273755"/>
                </a:solidFill>
                <a:latin typeface="Noto Serif"/>
              </a:rPr>
              <a:t>hình</a:t>
            </a:r>
            <a:r>
              <a:rPr lang="en-US" sz="2849" dirty="0">
                <a:solidFill>
                  <a:srgbClr val="273755"/>
                </a:solidFill>
                <a:latin typeface="Noto Serif"/>
              </a:rPr>
              <a:t> </a:t>
            </a:r>
            <a:r>
              <a:rPr lang="en-US" sz="2849" dirty="0" err="1">
                <a:solidFill>
                  <a:srgbClr val="273755"/>
                </a:solidFill>
                <a:latin typeface="Noto Serif"/>
              </a:rPr>
              <a:t>dự</a:t>
            </a:r>
            <a:r>
              <a:rPr lang="en-US" sz="2849" dirty="0">
                <a:solidFill>
                  <a:srgbClr val="273755"/>
                </a:solidFill>
                <a:latin typeface="Noto Serif"/>
              </a:rPr>
              <a:t> </a:t>
            </a:r>
            <a:r>
              <a:rPr lang="en-US" sz="2849" dirty="0" err="1">
                <a:solidFill>
                  <a:srgbClr val="273755"/>
                </a:solidFill>
                <a:latin typeface="Noto Serif"/>
              </a:rPr>
              <a:t>đoán</a:t>
            </a:r>
            <a:r>
              <a:rPr lang="en-US" sz="2849" dirty="0">
                <a:solidFill>
                  <a:srgbClr val="273755"/>
                </a:solidFill>
                <a:latin typeface="Noto Serif"/>
              </a:rPr>
              <a:t> </a:t>
            </a:r>
            <a:r>
              <a:rPr lang="en-US" sz="2849" dirty="0" err="1">
                <a:solidFill>
                  <a:srgbClr val="273755"/>
                </a:solidFill>
                <a:latin typeface="Noto Serif"/>
              </a:rPr>
              <a:t>liệu</a:t>
            </a:r>
            <a:r>
              <a:rPr lang="en-US" sz="2849" dirty="0">
                <a:solidFill>
                  <a:srgbClr val="273755"/>
                </a:solidFill>
                <a:latin typeface="Noto Serif"/>
              </a:rPr>
              <a:t> </a:t>
            </a:r>
            <a:r>
              <a:rPr lang="en-US" sz="2849" dirty="0" err="1">
                <a:solidFill>
                  <a:srgbClr val="273755"/>
                </a:solidFill>
                <a:latin typeface="Noto Serif"/>
              </a:rPr>
              <a:t>chuyến</a:t>
            </a:r>
            <a:r>
              <a:rPr lang="en-US" sz="2849" dirty="0">
                <a:solidFill>
                  <a:srgbClr val="273755"/>
                </a:solidFill>
                <a:latin typeface="Noto Serif"/>
              </a:rPr>
              <a:t> bay </a:t>
            </a:r>
            <a:r>
              <a:rPr lang="en-US" sz="2849" dirty="0" err="1">
                <a:solidFill>
                  <a:srgbClr val="273755"/>
                </a:solidFill>
                <a:latin typeface="Noto Serif"/>
              </a:rPr>
              <a:t>có</a:t>
            </a:r>
            <a:r>
              <a:rPr lang="en-US" sz="2849" dirty="0">
                <a:solidFill>
                  <a:srgbClr val="273755"/>
                </a:solidFill>
                <a:latin typeface="Noto Serif"/>
              </a:rPr>
              <a:t> </a:t>
            </a:r>
            <a:r>
              <a:rPr lang="en-US" sz="2849" dirty="0" err="1">
                <a:solidFill>
                  <a:srgbClr val="273755"/>
                </a:solidFill>
                <a:latin typeface="Noto Serif"/>
              </a:rPr>
              <a:t>bị</a:t>
            </a:r>
            <a:r>
              <a:rPr lang="en-US" sz="2849" dirty="0">
                <a:solidFill>
                  <a:srgbClr val="273755"/>
                </a:solidFill>
                <a:latin typeface="Noto Serif"/>
              </a:rPr>
              <a:t> </a:t>
            </a:r>
            <a:r>
              <a:rPr lang="en-US" sz="2849" dirty="0" err="1">
                <a:solidFill>
                  <a:srgbClr val="273755"/>
                </a:solidFill>
                <a:latin typeface="Noto Serif"/>
              </a:rPr>
              <a:t>trì</a:t>
            </a:r>
            <a:r>
              <a:rPr lang="en-US" sz="2849" dirty="0">
                <a:solidFill>
                  <a:srgbClr val="273755"/>
                </a:solidFill>
                <a:latin typeface="Noto Serif"/>
              </a:rPr>
              <a:t> </a:t>
            </a:r>
            <a:r>
              <a:rPr lang="en-US" sz="2849" dirty="0" err="1">
                <a:solidFill>
                  <a:srgbClr val="273755"/>
                </a:solidFill>
                <a:latin typeface="Noto Serif"/>
              </a:rPr>
              <a:t>hoãn</a:t>
            </a:r>
            <a:r>
              <a:rPr lang="en-US" sz="2849" dirty="0">
                <a:solidFill>
                  <a:srgbClr val="273755"/>
                </a:solidFill>
                <a:latin typeface="Noto Serif"/>
              </a:rPr>
              <a:t> - delay hay </a:t>
            </a:r>
            <a:r>
              <a:rPr lang="en-US" sz="2849" dirty="0" err="1">
                <a:solidFill>
                  <a:srgbClr val="273755"/>
                </a:solidFill>
                <a:latin typeface="Noto Serif"/>
              </a:rPr>
              <a:t>không</a:t>
            </a:r>
            <a:r>
              <a:rPr lang="en-US" sz="2849" dirty="0">
                <a:solidFill>
                  <a:srgbClr val="273755"/>
                </a:solidFill>
                <a:latin typeface="Noto Serif"/>
              </a:rPr>
              <a:t>" </a:t>
            </a:r>
            <a:r>
              <a:rPr lang="en-US" sz="2849" dirty="0" err="1">
                <a:solidFill>
                  <a:srgbClr val="273755"/>
                </a:solidFill>
                <a:latin typeface="Noto Serif"/>
              </a:rPr>
              <a:t>là</a:t>
            </a:r>
            <a:r>
              <a:rPr lang="en-US" sz="2849" dirty="0">
                <a:solidFill>
                  <a:srgbClr val="273755"/>
                </a:solidFill>
                <a:latin typeface="Noto Serif"/>
              </a:rPr>
              <a:t> </a:t>
            </a:r>
            <a:r>
              <a:rPr lang="en-US" sz="2849" dirty="0" err="1">
                <a:solidFill>
                  <a:srgbClr val="273755"/>
                </a:solidFill>
                <a:latin typeface="Noto Serif"/>
              </a:rPr>
              <a:t>một</a:t>
            </a:r>
            <a:r>
              <a:rPr lang="en-US" sz="2849" dirty="0">
                <a:solidFill>
                  <a:srgbClr val="273755"/>
                </a:solidFill>
                <a:latin typeface="Noto Serif"/>
              </a:rPr>
              <a:t> </a:t>
            </a:r>
            <a:r>
              <a:rPr lang="en-US" sz="2849" dirty="0" err="1">
                <a:solidFill>
                  <a:srgbClr val="273755"/>
                </a:solidFill>
                <a:latin typeface="Noto Serif"/>
              </a:rPr>
              <a:t>lĩnh</a:t>
            </a:r>
            <a:r>
              <a:rPr lang="en-US" sz="2849" dirty="0">
                <a:solidFill>
                  <a:srgbClr val="273755"/>
                </a:solidFill>
                <a:latin typeface="Noto Serif"/>
              </a:rPr>
              <a:t> </a:t>
            </a:r>
            <a:r>
              <a:rPr lang="en-US" sz="2849" dirty="0" err="1">
                <a:solidFill>
                  <a:srgbClr val="273755"/>
                </a:solidFill>
                <a:latin typeface="Noto Serif"/>
              </a:rPr>
              <a:t>vực</a:t>
            </a:r>
            <a:r>
              <a:rPr lang="en-US" sz="2849" dirty="0">
                <a:solidFill>
                  <a:srgbClr val="273755"/>
                </a:solidFill>
                <a:latin typeface="Noto Serif"/>
              </a:rPr>
              <a:t> </a:t>
            </a:r>
            <a:r>
              <a:rPr lang="en-US" sz="2849" dirty="0" err="1">
                <a:solidFill>
                  <a:srgbClr val="273755"/>
                </a:solidFill>
                <a:latin typeface="Noto Serif"/>
              </a:rPr>
              <a:t>quan</a:t>
            </a:r>
            <a:r>
              <a:rPr lang="en-US" sz="2849" dirty="0">
                <a:solidFill>
                  <a:srgbClr val="273755"/>
                </a:solidFill>
                <a:latin typeface="Noto Serif"/>
              </a:rPr>
              <a:t> </a:t>
            </a:r>
            <a:r>
              <a:rPr lang="en-US" sz="2849" dirty="0" err="1">
                <a:solidFill>
                  <a:srgbClr val="273755"/>
                </a:solidFill>
                <a:latin typeface="Noto Serif"/>
              </a:rPr>
              <a:t>trọng</a:t>
            </a:r>
            <a:r>
              <a:rPr lang="en-US" sz="2849" dirty="0">
                <a:solidFill>
                  <a:srgbClr val="273755"/>
                </a:solidFill>
                <a:latin typeface="Noto Serif"/>
              </a:rPr>
              <a:t> </a:t>
            </a:r>
            <a:r>
              <a:rPr lang="en-US" sz="2849" dirty="0" err="1">
                <a:solidFill>
                  <a:srgbClr val="273755"/>
                </a:solidFill>
                <a:latin typeface="Noto Serif"/>
              </a:rPr>
              <a:t>trong</a:t>
            </a:r>
            <a:r>
              <a:rPr lang="en-US" sz="2849" dirty="0">
                <a:solidFill>
                  <a:srgbClr val="273755"/>
                </a:solidFill>
                <a:latin typeface="Noto Serif"/>
              </a:rPr>
              <a:t> </a:t>
            </a:r>
            <a:r>
              <a:rPr lang="en-US" sz="2849" dirty="0" err="1">
                <a:solidFill>
                  <a:srgbClr val="273755"/>
                </a:solidFill>
                <a:latin typeface="Noto Serif"/>
              </a:rPr>
              <a:t>phân</a:t>
            </a:r>
            <a:r>
              <a:rPr lang="en-US" sz="2849" dirty="0">
                <a:solidFill>
                  <a:srgbClr val="273755"/>
                </a:solidFill>
                <a:latin typeface="Noto Serif"/>
              </a:rPr>
              <a:t> </a:t>
            </a:r>
            <a:r>
              <a:rPr lang="en-US" sz="2849" dirty="0" err="1">
                <a:solidFill>
                  <a:srgbClr val="273755"/>
                </a:solidFill>
                <a:latin typeface="Noto Serif"/>
              </a:rPr>
              <a:t>tích</a:t>
            </a:r>
            <a:r>
              <a:rPr lang="en-US" sz="2849" dirty="0">
                <a:solidFill>
                  <a:srgbClr val="273755"/>
                </a:solidFill>
                <a:latin typeface="Noto Serif"/>
              </a:rPr>
              <a:t> </a:t>
            </a:r>
            <a:r>
              <a:rPr lang="en-US" sz="2849" dirty="0" err="1">
                <a:solidFill>
                  <a:srgbClr val="273755"/>
                </a:solidFill>
                <a:latin typeface="Noto Serif"/>
              </a:rPr>
              <a:t>dữ</a:t>
            </a:r>
            <a:r>
              <a:rPr lang="en-US" sz="2849" dirty="0">
                <a:solidFill>
                  <a:srgbClr val="273755"/>
                </a:solidFill>
                <a:latin typeface="Noto Serif"/>
              </a:rPr>
              <a:t> </a:t>
            </a:r>
            <a:r>
              <a:rPr lang="en-US" sz="2849" dirty="0" err="1">
                <a:solidFill>
                  <a:srgbClr val="273755"/>
                </a:solidFill>
                <a:latin typeface="Noto Serif"/>
              </a:rPr>
              <a:t>liệu</a:t>
            </a:r>
            <a:r>
              <a:rPr lang="en-US" sz="2849" dirty="0">
                <a:solidFill>
                  <a:srgbClr val="273755"/>
                </a:solidFill>
                <a:latin typeface="Noto Serif"/>
              </a:rPr>
              <a:t> </a:t>
            </a:r>
            <a:r>
              <a:rPr lang="en-US" sz="2849" dirty="0" err="1">
                <a:solidFill>
                  <a:srgbClr val="273755"/>
                </a:solidFill>
                <a:latin typeface="Noto Serif"/>
              </a:rPr>
              <a:t>và</a:t>
            </a:r>
            <a:r>
              <a:rPr lang="en-US" sz="2849" dirty="0">
                <a:solidFill>
                  <a:srgbClr val="273755"/>
                </a:solidFill>
                <a:latin typeface="Noto Serif"/>
              </a:rPr>
              <a:t> </a:t>
            </a:r>
            <a:r>
              <a:rPr lang="en-US" sz="2849" dirty="0" err="1">
                <a:solidFill>
                  <a:srgbClr val="273755"/>
                </a:solidFill>
                <a:latin typeface="Noto Serif"/>
              </a:rPr>
              <a:t>học</a:t>
            </a:r>
            <a:r>
              <a:rPr lang="en-US" sz="2849" dirty="0">
                <a:solidFill>
                  <a:srgbClr val="273755"/>
                </a:solidFill>
                <a:latin typeface="Noto Serif"/>
              </a:rPr>
              <a:t> </a:t>
            </a:r>
            <a:r>
              <a:rPr lang="en-US" sz="2849" dirty="0" err="1">
                <a:solidFill>
                  <a:srgbClr val="273755"/>
                </a:solidFill>
                <a:latin typeface="Noto Serif"/>
              </a:rPr>
              <a:t>máy</a:t>
            </a:r>
            <a:r>
              <a:rPr lang="en-US" sz="2849" dirty="0">
                <a:solidFill>
                  <a:srgbClr val="273755"/>
                </a:solidFill>
                <a:latin typeface="Noto Serif"/>
              </a:rPr>
              <a:t>. </a:t>
            </a:r>
            <a:r>
              <a:rPr lang="en-US" sz="2849" dirty="0" err="1">
                <a:solidFill>
                  <a:srgbClr val="273755"/>
                </a:solidFill>
                <a:latin typeface="Noto Serif"/>
              </a:rPr>
              <a:t>Bằng</a:t>
            </a:r>
            <a:r>
              <a:rPr lang="en-US" sz="2849" dirty="0">
                <a:solidFill>
                  <a:srgbClr val="273755"/>
                </a:solidFill>
                <a:latin typeface="Noto Serif"/>
              </a:rPr>
              <a:t> </a:t>
            </a:r>
            <a:r>
              <a:rPr lang="en-US" sz="2849" dirty="0" err="1">
                <a:solidFill>
                  <a:srgbClr val="273755"/>
                </a:solidFill>
                <a:latin typeface="Noto Serif"/>
              </a:rPr>
              <a:t>cách</a:t>
            </a:r>
            <a:r>
              <a:rPr lang="en-US" sz="2849" dirty="0">
                <a:solidFill>
                  <a:srgbClr val="273755"/>
                </a:solidFill>
                <a:latin typeface="Noto Serif"/>
              </a:rPr>
              <a:t> </a:t>
            </a:r>
            <a:r>
              <a:rPr lang="en-US" sz="2849" dirty="0" err="1">
                <a:solidFill>
                  <a:srgbClr val="273755"/>
                </a:solidFill>
                <a:latin typeface="Noto Serif"/>
              </a:rPr>
              <a:t>sử</a:t>
            </a:r>
            <a:r>
              <a:rPr lang="en-US" sz="2849" dirty="0">
                <a:solidFill>
                  <a:srgbClr val="273755"/>
                </a:solidFill>
                <a:latin typeface="Noto Serif"/>
              </a:rPr>
              <a:t> </a:t>
            </a:r>
            <a:r>
              <a:rPr lang="en-US" sz="2849" dirty="0" err="1">
                <a:solidFill>
                  <a:srgbClr val="273755"/>
                </a:solidFill>
                <a:latin typeface="Noto Serif"/>
              </a:rPr>
              <a:t>dụng</a:t>
            </a:r>
            <a:r>
              <a:rPr lang="en-US" sz="2849" dirty="0">
                <a:solidFill>
                  <a:srgbClr val="273755"/>
                </a:solidFill>
                <a:latin typeface="Noto Serif"/>
              </a:rPr>
              <a:t> </a:t>
            </a:r>
            <a:r>
              <a:rPr lang="en-US" sz="2849" dirty="0" err="1">
                <a:solidFill>
                  <a:srgbClr val="273755"/>
                </a:solidFill>
                <a:latin typeface="Noto Serif"/>
              </a:rPr>
              <a:t>dữ</a:t>
            </a:r>
            <a:r>
              <a:rPr lang="en-US" sz="2849" dirty="0">
                <a:solidFill>
                  <a:srgbClr val="273755"/>
                </a:solidFill>
                <a:latin typeface="Noto Serif"/>
              </a:rPr>
              <a:t> </a:t>
            </a:r>
            <a:r>
              <a:rPr lang="en-US" sz="2849" dirty="0" err="1">
                <a:solidFill>
                  <a:srgbClr val="273755"/>
                </a:solidFill>
                <a:latin typeface="Noto Serif"/>
              </a:rPr>
              <a:t>liệu</a:t>
            </a:r>
            <a:r>
              <a:rPr lang="en-US" sz="2849" dirty="0">
                <a:solidFill>
                  <a:srgbClr val="273755"/>
                </a:solidFill>
                <a:latin typeface="Noto Serif"/>
              </a:rPr>
              <a:t> </a:t>
            </a:r>
            <a:r>
              <a:rPr lang="en-US" sz="2849" dirty="0" err="1">
                <a:solidFill>
                  <a:srgbClr val="273755"/>
                </a:solidFill>
                <a:latin typeface="Noto Serif"/>
              </a:rPr>
              <a:t>lịch</a:t>
            </a:r>
            <a:r>
              <a:rPr lang="en-US" sz="2849" dirty="0">
                <a:solidFill>
                  <a:srgbClr val="273755"/>
                </a:solidFill>
                <a:latin typeface="Noto Serif"/>
              </a:rPr>
              <a:t> </a:t>
            </a:r>
            <a:r>
              <a:rPr lang="en-US" sz="2849" dirty="0" err="1">
                <a:solidFill>
                  <a:srgbClr val="273755"/>
                </a:solidFill>
                <a:latin typeface="Noto Serif"/>
              </a:rPr>
              <a:t>sử</a:t>
            </a:r>
            <a:r>
              <a:rPr lang="en-US" sz="2849" dirty="0">
                <a:solidFill>
                  <a:srgbClr val="273755"/>
                </a:solidFill>
                <a:latin typeface="Noto Serif"/>
              </a:rPr>
              <a:t> </a:t>
            </a:r>
            <a:r>
              <a:rPr lang="en-US" sz="2849" dirty="0" err="1">
                <a:solidFill>
                  <a:srgbClr val="273755"/>
                </a:solidFill>
                <a:latin typeface="Noto Serif"/>
              </a:rPr>
              <a:t>về</a:t>
            </a:r>
            <a:r>
              <a:rPr lang="en-US" sz="2849" dirty="0">
                <a:solidFill>
                  <a:srgbClr val="273755"/>
                </a:solidFill>
                <a:latin typeface="Noto Serif"/>
              </a:rPr>
              <a:t> </a:t>
            </a:r>
            <a:r>
              <a:rPr lang="en-US" sz="2849" dirty="0" err="1">
                <a:solidFill>
                  <a:srgbClr val="273755"/>
                </a:solidFill>
                <a:latin typeface="Noto Serif"/>
              </a:rPr>
              <a:t>các</a:t>
            </a:r>
            <a:r>
              <a:rPr lang="en-US" sz="2849" dirty="0">
                <a:solidFill>
                  <a:srgbClr val="273755"/>
                </a:solidFill>
                <a:latin typeface="Noto Serif"/>
              </a:rPr>
              <a:t> </a:t>
            </a:r>
            <a:r>
              <a:rPr lang="en-US" sz="2849" dirty="0" err="1">
                <a:solidFill>
                  <a:srgbClr val="273755"/>
                </a:solidFill>
                <a:latin typeface="Noto Serif"/>
              </a:rPr>
              <a:t>chuyến</a:t>
            </a:r>
            <a:r>
              <a:rPr lang="en-US" sz="2849" dirty="0">
                <a:solidFill>
                  <a:srgbClr val="273755"/>
                </a:solidFill>
                <a:latin typeface="Noto Serif"/>
              </a:rPr>
              <a:t> bay, </a:t>
            </a:r>
            <a:r>
              <a:rPr lang="en-US" sz="2849" dirty="0" err="1">
                <a:solidFill>
                  <a:srgbClr val="273755"/>
                </a:solidFill>
                <a:latin typeface="Noto Serif"/>
              </a:rPr>
              <a:t>mục</a:t>
            </a:r>
            <a:r>
              <a:rPr lang="en-US" sz="2849" dirty="0">
                <a:solidFill>
                  <a:srgbClr val="273755"/>
                </a:solidFill>
                <a:latin typeface="Noto Serif"/>
              </a:rPr>
              <a:t> </a:t>
            </a:r>
            <a:r>
              <a:rPr lang="en-US" sz="2849" dirty="0" err="1">
                <a:solidFill>
                  <a:srgbClr val="273755"/>
                </a:solidFill>
                <a:latin typeface="Noto Serif"/>
              </a:rPr>
              <a:t>tiêu</a:t>
            </a:r>
            <a:r>
              <a:rPr lang="en-US" sz="2849" dirty="0">
                <a:solidFill>
                  <a:srgbClr val="273755"/>
                </a:solidFill>
                <a:latin typeface="Noto Serif"/>
              </a:rPr>
              <a:t> </a:t>
            </a:r>
            <a:r>
              <a:rPr lang="en-US" sz="2849" dirty="0" err="1">
                <a:solidFill>
                  <a:srgbClr val="273755"/>
                </a:solidFill>
                <a:latin typeface="Noto Serif"/>
              </a:rPr>
              <a:t>là</a:t>
            </a:r>
            <a:r>
              <a:rPr lang="en-US" sz="2849" dirty="0">
                <a:solidFill>
                  <a:srgbClr val="273755"/>
                </a:solidFill>
                <a:latin typeface="Noto Serif"/>
              </a:rPr>
              <a:t> </a:t>
            </a:r>
            <a:r>
              <a:rPr lang="en-US" sz="2849" dirty="0" err="1">
                <a:solidFill>
                  <a:srgbClr val="273755"/>
                </a:solidFill>
                <a:latin typeface="Noto Serif"/>
              </a:rPr>
              <a:t>xây</a:t>
            </a:r>
            <a:r>
              <a:rPr lang="en-US" sz="2849" dirty="0">
                <a:solidFill>
                  <a:srgbClr val="273755"/>
                </a:solidFill>
                <a:latin typeface="Noto Serif"/>
              </a:rPr>
              <a:t> </a:t>
            </a:r>
            <a:r>
              <a:rPr lang="en-US" sz="2849" dirty="0" err="1">
                <a:solidFill>
                  <a:srgbClr val="273755"/>
                </a:solidFill>
                <a:latin typeface="Noto Serif"/>
              </a:rPr>
              <a:t>dựng</a:t>
            </a:r>
            <a:r>
              <a:rPr lang="en-US" sz="2849" dirty="0">
                <a:solidFill>
                  <a:srgbClr val="273755"/>
                </a:solidFill>
                <a:latin typeface="Noto Serif"/>
              </a:rPr>
              <a:t> </a:t>
            </a:r>
            <a:r>
              <a:rPr lang="en-US" sz="2849" dirty="0" err="1">
                <a:solidFill>
                  <a:srgbClr val="273755"/>
                </a:solidFill>
                <a:latin typeface="Noto Serif"/>
              </a:rPr>
              <a:t>một</a:t>
            </a:r>
            <a:r>
              <a:rPr lang="en-US" sz="2849" dirty="0">
                <a:solidFill>
                  <a:srgbClr val="273755"/>
                </a:solidFill>
                <a:latin typeface="Noto Serif"/>
              </a:rPr>
              <a:t> </a:t>
            </a:r>
            <a:r>
              <a:rPr lang="en-US" sz="2849" dirty="0" err="1">
                <a:solidFill>
                  <a:srgbClr val="273755"/>
                </a:solidFill>
                <a:latin typeface="Noto Serif"/>
              </a:rPr>
              <a:t>mô</a:t>
            </a:r>
            <a:r>
              <a:rPr lang="en-US" sz="2849" dirty="0">
                <a:solidFill>
                  <a:srgbClr val="273755"/>
                </a:solidFill>
                <a:latin typeface="Noto Serif"/>
              </a:rPr>
              <a:t> </a:t>
            </a:r>
            <a:r>
              <a:rPr lang="en-US" sz="2849" dirty="0" err="1">
                <a:solidFill>
                  <a:srgbClr val="273755"/>
                </a:solidFill>
                <a:latin typeface="Noto Serif"/>
              </a:rPr>
              <a:t>hình</a:t>
            </a:r>
            <a:r>
              <a:rPr lang="en-US" sz="2849" dirty="0">
                <a:solidFill>
                  <a:srgbClr val="273755"/>
                </a:solidFill>
                <a:latin typeface="Noto Serif"/>
              </a:rPr>
              <a:t> </a:t>
            </a:r>
            <a:r>
              <a:rPr lang="en-US" sz="2849" dirty="0" err="1">
                <a:solidFill>
                  <a:srgbClr val="273755"/>
                </a:solidFill>
                <a:latin typeface="Noto Serif"/>
              </a:rPr>
              <a:t>dự</a:t>
            </a:r>
            <a:r>
              <a:rPr lang="en-US" sz="2849" dirty="0">
                <a:solidFill>
                  <a:srgbClr val="273755"/>
                </a:solidFill>
                <a:latin typeface="Noto Serif"/>
              </a:rPr>
              <a:t> </a:t>
            </a:r>
            <a:r>
              <a:rPr lang="en-US" sz="2849" dirty="0" err="1">
                <a:solidFill>
                  <a:srgbClr val="273755"/>
                </a:solidFill>
                <a:latin typeface="Noto Serif"/>
              </a:rPr>
              <a:t>đoán</a:t>
            </a:r>
            <a:r>
              <a:rPr lang="en-US" sz="2849" dirty="0">
                <a:solidFill>
                  <a:srgbClr val="273755"/>
                </a:solidFill>
                <a:latin typeface="Noto Serif"/>
              </a:rPr>
              <a:t> </a:t>
            </a:r>
            <a:r>
              <a:rPr lang="en-US" sz="2849" dirty="0" err="1">
                <a:solidFill>
                  <a:srgbClr val="273755"/>
                </a:solidFill>
                <a:latin typeface="Noto Serif"/>
              </a:rPr>
              <a:t>xác</a:t>
            </a:r>
            <a:r>
              <a:rPr lang="en-US" sz="2849" dirty="0">
                <a:solidFill>
                  <a:srgbClr val="273755"/>
                </a:solidFill>
                <a:latin typeface="Noto Serif"/>
              </a:rPr>
              <a:t> </a:t>
            </a:r>
            <a:r>
              <a:rPr lang="en-US" sz="2849" dirty="0" err="1">
                <a:solidFill>
                  <a:srgbClr val="273755"/>
                </a:solidFill>
                <a:latin typeface="Noto Serif"/>
              </a:rPr>
              <a:t>suất</a:t>
            </a:r>
            <a:r>
              <a:rPr lang="en-US" sz="2849" dirty="0">
                <a:solidFill>
                  <a:srgbClr val="273755"/>
                </a:solidFill>
                <a:latin typeface="Noto Serif"/>
              </a:rPr>
              <a:t> </a:t>
            </a:r>
            <a:r>
              <a:rPr lang="en-US" sz="2849" dirty="0" err="1">
                <a:solidFill>
                  <a:srgbClr val="273755"/>
                </a:solidFill>
                <a:latin typeface="Noto Serif"/>
              </a:rPr>
              <a:t>chuyến</a:t>
            </a:r>
            <a:r>
              <a:rPr lang="en-US" sz="2849" dirty="0">
                <a:solidFill>
                  <a:srgbClr val="273755"/>
                </a:solidFill>
                <a:latin typeface="Noto Serif"/>
              </a:rPr>
              <a:t> bay </a:t>
            </a:r>
            <a:r>
              <a:rPr lang="en-US" sz="2849" dirty="0" err="1">
                <a:solidFill>
                  <a:srgbClr val="273755"/>
                </a:solidFill>
                <a:latin typeface="Noto Serif"/>
              </a:rPr>
              <a:t>bị</a:t>
            </a:r>
            <a:r>
              <a:rPr lang="en-US" sz="2849" dirty="0">
                <a:solidFill>
                  <a:srgbClr val="273755"/>
                </a:solidFill>
                <a:latin typeface="Noto Serif"/>
              </a:rPr>
              <a:t> </a:t>
            </a:r>
            <a:r>
              <a:rPr lang="en-US" sz="2849" dirty="0" err="1">
                <a:solidFill>
                  <a:srgbClr val="273755"/>
                </a:solidFill>
                <a:latin typeface="Noto Serif"/>
              </a:rPr>
              <a:t>trì</a:t>
            </a:r>
            <a:r>
              <a:rPr lang="en-US" sz="2849" dirty="0">
                <a:solidFill>
                  <a:srgbClr val="273755"/>
                </a:solidFill>
                <a:latin typeface="Noto Serif"/>
              </a:rPr>
              <a:t> </a:t>
            </a:r>
            <a:r>
              <a:rPr lang="en-US" sz="2849" dirty="0" err="1">
                <a:solidFill>
                  <a:srgbClr val="273755"/>
                </a:solidFill>
                <a:latin typeface="Noto Serif"/>
              </a:rPr>
              <a:t>hoãn</a:t>
            </a:r>
            <a:endParaRPr lang="en-US" sz="2849" dirty="0">
              <a:solidFill>
                <a:srgbClr val="273755"/>
              </a:solidFill>
              <a:latin typeface="Noto Serif"/>
            </a:endParaRPr>
          </a:p>
          <a:p>
            <a:pPr marL="307656" lvl="1">
              <a:lnSpc>
                <a:spcPts val="3989"/>
              </a:lnSpc>
            </a:pPr>
            <a:endParaRPr lang="en-US" sz="2849" dirty="0">
              <a:solidFill>
                <a:srgbClr val="273755"/>
              </a:solidFill>
              <a:latin typeface="Noto Serif"/>
            </a:endParaRPr>
          </a:p>
          <a:p>
            <a:pPr marL="615313" lvl="1" indent="-307657">
              <a:lnSpc>
                <a:spcPts val="3989"/>
              </a:lnSpc>
              <a:buFont typeface="Arial"/>
              <a:buChar char="•"/>
            </a:pPr>
            <a:r>
              <a:rPr lang="en-US" sz="2849" dirty="0" err="1">
                <a:solidFill>
                  <a:srgbClr val="273755"/>
                </a:solidFill>
                <a:latin typeface="Noto Serif"/>
              </a:rPr>
              <a:t>Một</a:t>
            </a:r>
            <a:r>
              <a:rPr lang="en-US" sz="2849" dirty="0">
                <a:solidFill>
                  <a:srgbClr val="273755"/>
                </a:solidFill>
                <a:latin typeface="Noto Serif"/>
              </a:rPr>
              <a:t> </a:t>
            </a:r>
            <a:r>
              <a:rPr lang="en-US" sz="2849" dirty="0" err="1">
                <a:solidFill>
                  <a:srgbClr val="273755"/>
                </a:solidFill>
                <a:latin typeface="Noto Serif"/>
              </a:rPr>
              <a:t>số</a:t>
            </a:r>
            <a:r>
              <a:rPr lang="en-US" sz="2849" dirty="0">
                <a:solidFill>
                  <a:srgbClr val="273755"/>
                </a:solidFill>
                <a:latin typeface="Noto Serif"/>
              </a:rPr>
              <a:t> </a:t>
            </a:r>
            <a:r>
              <a:rPr lang="en-US" sz="2849" dirty="0" err="1">
                <a:solidFill>
                  <a:srgbClr val="273755"/>
                </a:solidFill>
                <a:latin typeface="Noto Serif"/>
              </a:rPr>
              <a:t>câu</a:t>
            </a:r>
            <a:r>
              <a:rPr lang="en-US" sz="2849" dirty="0">
                <a:solidFill>
                  <a:srgbClr val="273755"/>
                </a:solidFill>
                <a:latin typeface="Noto Serif"/>
              </a:rPr>
              <a:t> </a:t>
            </a:r>
            <a:r>
              <a:rPr lang="en-US" sz="2849" dirty="0" err="1">
                <a:solidFill>
                  <a:srgbClr val="273755"/>
                </a:solidFill>
                <a:latin typeface="Noto Serif"/>
              </a:rPr>
              <a:t>hỏi</a:t>
            </a:r>
            <a:r>
              <a:rPr lang="en-US" sz="2849" dirty="0">
                <a:solidFill>
                  <a:srgbClr val="273755"/>
                </a:solidFill>
                <a:latin typeface="Noto Serif"/>
              </a:rPr>
              <a:t> </a:t>
            </a:r>
            <a:r>
              <a:rPr lang="en-US" sz="2849" dirty="0" err="1">
                <a:solidFill>
                  <a:srgbClr val="273755"/>
                </a:solidFill>
                <a:latin typeface="Noto Serif"/>
              </a:rPr>
              <a:t>đặt</a:t>
            </a:r>
            <a:r>
              <a:rPr lang="en-US" sz="2849" dirty="0">
                <a:solidFill>
                  <a:srgbClr val="273755"/>
                </a:solidFill>
                <a:latin typeface="Noto Serif"/>
              </a:rPr>
              <a:t> </a:t>
            </a:r>
            <a:r>
              <a:rPr lang="en-US" sz="2849" dirty="0" err="1">
                <a:solidFill>
                  <a:srgbClr val="273755"/>
                </a:solidFill>
                <a:latin typeface="Noto Serif"/>
              </a:rPr>
              <a:t>ra</a:t>
            </a:r>
            <a:r>
              <a:rPr lang="en-US" sz="2849" dirty="0">
                <a:solidFill>
                  <a:srgbClr val="273755"/>
                </a:solidFill>
                <a:latin typeface="Noto Serif"/>
              </a:rPr>
              <a:t> </a:t>
            </a:r>
          </a:p>
          <a:p>
            <a:pPr marL="307656" lvl="1">
              <a:lnSpc>
                <a:spcPts val="3989"/>
              </a:lnSpc>
            </a:pPr>
            <a:r>
              <a:rPr lang="en-US" sz="2849" dirty="0">
                <a:solidFill>
                  <a:srgbClr val="273755"/>
                </a:solidFill>
                <a:latin typeface="Noto Serif"/>
              </a:rPr>
              <a:t>    - </a:t>
            </a:r>
            <a:r>
              <a:rPr lang="en-US" sz="2849" dirty="0" err="1">
                <a:solidFill>
                  <a:srgbClr val="273755"/>
                </a:solidFill>
                <a:latin typeface="Noto Serif"/>
              </a:rPr>
              <a:t>Những</a:t>
            </a:r>
            <a:r>
              <a:rPr lang="en-US" sz="2849" dirty="0">
                <a:solidFill>
                  <a:srgbClr val="273755"/>
                </a:solidFill>
                <a:latin typeface="Noto Serif"/>
              </a:rPr>
              <a:t> </a:t>
            </a:r>
            <a:r>
              <a:rPr lang="en-US" sz="2849" dirty="0" err="1">
                <a:solidFill>
                  <a:srgbClr val="273755"/>
                </a:solidFill>
                <a:latin typeface="Noto Serif"/>
              </a:rPr>
              <a:t>yếu</a:t>
            </a:r>
            <a:r>
              <a:rPr lang="en-US" sz="2849" dirty="0">
                <a:solidFill>
                  <a:srgbClr val="273755"/>
                </a:solidFill>
                <a:latin typeface="Noto Serif"/>
              </a:rPr>
              <a:t> </a:t>
            </a:r>
            <a:r>
              <a:rPr lang="en-US" sz="2849" dirty="0" err="1">
                <a:solidFill>
                  <a:srgbClr val="273755"/>
                </a:solidFill>
                <a:latin typeface="Noto Serif"/>
              </a:rPr>
              <a:t>tố</a:t>
            </a:r>
            <a:r>
              <a:rPr lang="en-US" sz="2849" dirty="0">
                <a:solidFill>
                  <a:srgbClr val="273755"/>
                </a:solidFill>
                <a:latin typeface="Noto Serif"/>
              </a:rPr>
              <a:t> </a:t>
            </a:r>
            <a:r>
              <a:rPr lang="en-US" sz="2849" dirty="0" err="1">
                <a:solidFill>
                  <a:srgbClr val="273755"/>
                </a:solidFill>
                <a:latin typeface="Noto Serif"/>
              </a:rPr>
              <a:t>nào</a:t>
            </a:r>
            <a:r>
              <a:rPr lang="en-US" sz="2849" dirty="0">
                <a:solidFill>
                  <a:srgbClr val="273755"/>
                </a:solidFill>
                <a:latin typeface="Noto Serif"/>
              </a:rPr>
              <a:t> </a:t>
            </a:r>
            <a:r>
              <a:rPr lang="en-US" sz="2849" dirty="0" err="1">
                <a:solidFill>
                  <a:srgbClr val="273755"/>
                </a:solidFill>
                <a:latin typeface="Noto Serif"/>
              </a:rPr>
              <a:t>có</a:t>
            </a:r>
            <a:r>
              <a:rPr lang="en-US" sz="2849" dirty="0">
                <a:solidFill>
                  <a:srgbClr val="273755"/>
                </a:solidFill>
                <a:latin typeface="Noto Serif"/>
              </a:rPr>
              <a:t> </a:t>
            </a:r>
            <a:r>
              <a:rPr lang="en-US" sz="2849" dirty="0" err="1">
                <a:solidFill>
                  <a:srgbClr val="273755"/>
                </a:solidFill>
                <a:latin typeface="Noto Serif"/>
              </a:rPr>
              <a:t>mối</a:t>
            </a:r>
            <a:r>
              <a:rPr lang="en-US" sz="2849" dirty="0">
                <a:solidFill>
                  <a:srgbClr val="273755"/>
                </a:solidFill>
                <a:latin typeface="Noto Serif"/>
              </a:rPr>
              <a:t> </a:t>
            </a:r>
            <a:r>
              <a:rPr lang="en-US" sz="2849" dirty="0" err="1">
                <a:solidFill>
                  <a:srgbClr val="273755"/>
                </a:solidFill>
                <a:latin typeface="Noto Serif"/>
              </a:rPr>
              <a:t>tương</a:t>
            </a:r>
            <a:r>
              <a:rPr lang="en-US" sz="2849" dirty="0">
                <a:solidFill>
                  <a:srgbClr val="273755"/>
                </a:solidFill>
                <a:latin typeface="Noto Serif"/>
              </a:rPr>
              <a:t> </a:t>
            </a:r>
            <a:r>
              <a:rPr lang="en-US" sz="2849" dirty="0" err="1">
                <a:solidFill>
                  <a:srgbClr val="273755"/>
                </a:solidFill>
                <a:latin typeface="Noto Serif"/>
              </a:rPr>
              <a:t>quan</a:t>
            </a:r>
            <a:r>
              <a:rPr lang="en-US" sz="2849" dirty="0">
                <a:solidFill>
                  <a:srgbClr val="273755"/>
                </a:solidFill>
                <a:latin typeface="Noto Serif"/>
              </a:rPr>
              <a:t> </a:t>
            </a:r>
            <a:r>
              <a:rPr lang="en-US" sz="2849" dirty="0" err="1">
                <a:solidFill>
                  <a:srgbClr val="273755"/>
                </a:solidFill>
                <a:latin typeface="Noto Serif"/>
              </a:rPr>
              <a:t>chặt</a:t>
            </a:r>
            <a:r>
              <a:rPr lang="en-US" sz="2849" dirty="0">
                <a:solidFill>
                  <a:srgbClr val="273755"/>
                </a:solidFill>
                <a:latin typeface="Noto Serif"/>
              </a:rPr>
              <a:t> </a:t>
            </a:r>
            <a:r>
              <a:rPr lang="en-US" sz="2849" dirty="0" err="1">
                <a:solidFill>
                  <a:srgbClr val="273755"/>
                </a:solidFill>
                <a:latin typeface="Noto Serif"/>
              </a:rPr>
              <a:t>chẽ</a:t>
            </a:r>
            <a:r>
              <a:rPr lang="en-US" sz="2849" dirty="0">
                <a:solidFill>
                  <a:srgbClr val="273755"/>
                </a:solidFill>
                <a:latin typeface="Noto Serif"/>
              </a:rPr>
              <a:t> </a:t>
            </a:r>
            <a:r>
              <a:rPr lang="en-US" sz="2849" dirty="0" err="1">
                <a:solidFill>
                  <a:srgbClr val="273755"/>
                </a:solidFill>
                <a:latin typeface="Noto Serif"/>
              </a:rPr>
              <a:t>với</a:t>
            </a:r>
            <a:r>
              <a:rPr lang="en-US" sz="2849" dirty="0">
                <a:solidFill>
                  <a:srgbClr val="273755"/>
                </a:solidFill>
                <a:latin typeface="Noto Serif"/>
              </a:rPr>
              <a:t> </a:t>
            </a:r>
            <a:r>
              <a:rPr lang="en-US" sz="2849" dirty="0" err="1">
                <a:solidFill>
                  <a:srgbClr val="273755"/>
                </a:solidFill>
                <a:latin typeface="Noto Serif"/>
              </a:rPr>
              <a:t>nhau</a:t>
            </a:r>
            <a:r>
              <a:rPr lang="en-US" sz="2849" dirty="0">
                <a:solidFill>
                  <a:srgbClr val="273755"/>
                </a:solidFill>
                <a:latin typeface="Noto Serif"/>
              </a:rPr>
              <a:t> </a:t>
            </a:r>
            <a:r>
              <a:rPr lang="en-US" sz="2849" dirty="0" err="1">
                <a:solidFill>
                  <a:srgbClr val="273755"/>
                </a:solidFill>
                <a:latin typeface="Noto Serif"/>
              </a:rPr>
              <a:t>ảnh</a:t>
            </a:r>
            <a:r>
              <a:rPr lang="en-US" sz="2849" dirty="0">
                <a:solidFill>
                  <a:srgbClr val="273755"/>
                </a:solidFill>
                <a:latin typeface="Noto Serif"/>
              </a:rPr>
              <a:t> </a:t>
            </a:r>
            <a:r>
              <a:rPr lang="en-US" sz="2849" dirty="0" err="1">
                <a:solidFill>
                  <a:srgbClr val="273755"/>
                </a:solidFill>
                <a:latin typeface="Noto Serif"/>
              </a:rPr>
              <a:t>hưởng</a:t>
            </a:r>
            <a:r>
              <a:rPr lang="en-US" sz="2849" dirty="0">
                <a:solidFill>
                  <a:srgbClr val="273755"/>
                </a:solidFill>
                <a:latin typeface="Noto Serif"/>
              </a:rPr>
              <a:t> </a:t>
            </a:r>
            <a:r>
              <a:rPr lang="en-US" sz="2849" dirty="0" err="1">
                <a:solidFill>
                  <a:srgbClr val="273755"/>
                </a:solidFill>
                <a:latin typeface="Noto Serif"/>
              </a:rPr>
              <a:t>đến</a:t>
            </a:r>
            <a:r>
              <a:rPr lang="en-US" sz="2849" dirty="0">
                <a:solidFill>
                  <a:srgbClr val="273755"/>
                </a:solidFill>
                <a:latin typeface="Noto Serif"/>
              </a:rPr>
              <a:t> </a:t>
            </a:r>
            <a:r>
              <a:rPr lang="en-US" sz="2849" dirty="0" err="1">
                <a:solidFill>
                  <a:srgbClr val="273755"/>
                </a:solidFill>
                <a:latin typeface="Noto Serif"/>
              </a:rPr>
              <a:t>sự</a:t>
            </a:r>
            <a:r>
              <a:rPr lang="en-US" sz="2849" dirty="0">
                <a:solidFill>
                  <a:srgbClr val="273755"/>
                </a:solidFill>
                <a:latin typeface="Noto Serif"/>
              </a:rPr>
              <a:t> delay.</a:t>
            </a:r>
          </a:p>
          <a:p>
            <a:pPr marL="307656" lvl="1">
              <a:lnSpc>
                <a:spcPts val="3989"/>
              </a:lnSpc>
            </a:pPr>
            <a:r>
              <a:rPr lang="en-US" sz="2849" dirty="0">
                <a:solidFill>
                  <a:srgbClr val="273755"/>
                </a:solidFill>
                <a:latin typeface="Noto Serif"/>
              </a:rPr>
              <a:t>    - </a:t>
            </a:r>
            <a:r>
              <a:rPr lang="en-US" sz="2849" dirty="0" err="1">
                <a:solidFill>
                  <a:srgbClr val="273755"/>
                </a:solidFill>
                <a:latin typeface="Noto Serif"/>
              </a:rPr>
              <a:t>Những</a:t>
            </a:r>
            <a:r>
              <a:rPr lang="en-US" sz="2849" dirty="0">
                <a:solidFill>
                  <a:srgbClr val="273755"/>
                </a:solidFill>
                <a:latin typeface="Noto Serif"/>
              </a:rPr>
              <a:t> </a:t>
            </a:r>
            <a:r>
              <a:rPr lang="en-US" sz="2849" dirty="0" err="1">
                <a:solidFill>
                  <a:srgbClr val="273755"/>
                </a:solidFill>
                <a:latin typeface="Noto Serif"/>
              </a:rPr>
              <a:t>yếu</a:t>
            </a:r>
            <a:r>
              <a:rPr lang="en-US" sz="2849" dirty="0">
                <a:solidFill>
                  <a:srgbClr val="273755"/>
                </a:solidFill>
                <a:latin typeface="Noto Serif"/>
              </a:rPr>
              <a:t> </a:t>
            </a:r>
            <a:r>
              <a:rPr lang="en-US" sz="2849" dirty="0" err="1">
                <a:solidFill>
                  <a:srgbClr val="273755"/>
                </a:solidFill>
                <a:latin typeface="Noto Serif"/>
              </a:rPr>
              <a:t>tố</a:t>
            </a:r>
            <a:r>
              <a:rPr lang="en-US" sz="2849" dirty="0">
                <a:solidFill>
                  <a:srgbClr val="273755"/>
                </a:solidFill>
                <a:latin typeface="Noto Serif"/>
              </a:rPr>
              <a:t> </a:t>
            </a:r>
            <a:r>
              <a:rPr lang="en-US" sz="2849" dirty="0" err="1">
                <a:solidFill>
                  <a:srgbClr val="273755"/>
                </a:solidFill>
                <a:latin typeface="Noto Serif"/>
              </a:rPr>
              <a:t>nào</a:t>
            </a:r>
            <a:r>
              <a:rPr lang="en-US" sz="2849" dirty="0">
                <a:solidFill>
                  <a:srgbClr val="273755"/>
                </a:solidFill>
                <a:latin typeface="Noto Serif"/>
              </a:rPr>
              <a:t> </a:t>
            </a:r>
            <a:r>
              <a:rPr lang="en-US" sz="2849" dirty="0" err="1">
                <a:solidFill>
                  <a:srgbClr val="273755"/>
                </a:solidFill>
                <a:latin typeface="Noto Serif"/>
              </a:rPr>
              <a:t>tác</a:t>
            </a:r>
            <a:r>
              <a:rPr lang="en-US" sz="2849" dirty="0">
                <a:solidFill>
                  <a:srgbClr val="273755"/>
                </a:solidFill>
                <a:latin typeface="Noto Serif"/>
              </a:rPr>
              <a:t> </a:t>
            </a:r>
            <a:r>
              <a:rPr lang="en-US" sz="2849" dirty="0" err="1">
                <a:solidFill>
                  <a:srgbClr val="273755"/>
                </a:solidFill>
                <a:latin typeface="Noto Serif"/>
              </a:rPr>
              <a:t>động</a:t>
            </a:r>
            <a:r>
              <a:rPr lang="en-US" sz="2849" dirty="0">
                <a:solidFill>
                  <a:srgbClr val="273755"/>
                </a:solidFill>
                <a:latin typeface="Noto Serif"/>
              </a:rPr>
              <a:t> </a:t>
            </a:r>
            <a:r>
              <a:rPr lang="en-US" sz="2849" dirty="0" err="1">
                <a:solidFill>
                  <a:srgbClr val="273755"/>
                </a:solidFill>
                <a:latin typeface="Noto Serif"/>
              </a:rPr>
              <a:t>mạnh</a:t>
            </a:r>
            <a:r>
              <a:rPr lang="en-US" sz="2849" dirty="0">
                <a:solidFill>
                  <a:srgbClr val="273755"/>
                </a:solidFill>
                <a:latin typeface="Noto Serif"/>
              </a:rPr>
              <a:t> </a:t>
            </a:r>
            <a:r>
              <a:rPr lang="en-US" sz="2849" dirty="0" err="1">
                <a:solidFill>
                  <a:srgbClr val="273755"/>
                </a:solidFill>
                <a:latin typeface="Noto Serif"/>
              </a:rPr>
              <a:t>đến</a:t>
            </a:r>
            <a:r>
              <a:rPr lang="en-US" sz="2849" dirty="0">
                <a:solidFill>
                  <a:srgbClr val="273755"/>
                </a:solidFill>
                <a:latin typeface="Noto Serif"/>
              </a:rPr>
              <a:t> </a:t>
            </a:r>
            <a:r>
              <a:rPr lang="en-US" sz="2849" dirty="0" err="1">
                <a:solidFill>
                  <a:srgbClr val="273755"/>
                </a:solidFill>
                <a:latin typeface="Noto Serif"/>
              </a:rPr>
              <a:t>sự</a:t>
            </a:r>
            <a:r>
              <a:rPr lang="en-US" sz="2849" dirty="0">
                <a:solidFill>
                  <a:srgbClr val="273755"/>
                </a:solidFill>
                <a:latin typeface="Noto Serif"/>
              </a:rPr>
              <a:t> delay.</a:t>
            </a:r>
          </a:p>
        </p:txBody>
      </p:sp>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0454703" cy="712470"/>
          </a:xfrm>
          <a:prstGeom prst="rect">
            <a:avLst/>
          </a:prstGeom>
        </p:spPr>
        <p:txBody>
          <a:bodyPr lIns="0" tIns="0" rIns="0" bIns="0" rtlCol="0" anchor="t">
            <a:spAutoFit/>
          </a:bodyPr>
          <a:lstStyle/>
          <a:p>
            <a:pPr algn="l">
              <a:lnSpc>
                <a:spcPts val="5880"/>
              </a:lnSpc>
            </a:pPr>
            <a:r>
              <a:rPr lang="en-US" sz="4200" dirty="0">
                <a:solidFill>
                  <a:srgbClr val="273755"/>
                </a:solidFill>
                <a:latin typeface="Noto Serif Bold"/>
              </a:rPr>
              <a:t>I. GIỚI THIỆU CHỦ ĐỀ</a:t>
            </a:r>
          </a:p>
        </p:txBody>
      </p:sp>
      <p:grpSp>
        <p:nvGrpSpPr>
          <p:cNvPr id="19" name="Group 18">
            <a:extLst>
              <a:ext uri="{FF2B5EF4-FFF2-40B4-BE49-F238E27FC236}">
                <a16:creationId xmlns:a16="http://schemas.microsoft.com/office/drawing/2014/main" id="{CC489FBB-ED35-59A9-2895-5AEDD3CEBC03}"/>
              </a:ext>
            </a:extLst>
          </p:cNvPr>
          <p:cNvGrpSpPr/>
          <p:nvPr/>
        </p:nvGrpSpPr>
        <p:grpSpPr>
          <a:xfrm>
            <a:off x="4038600" y="9791700"/>
            <a:ext cx="11506200" cy="0"/>
            <a:chOff x="4038600" y="9791700"/>
            <a:chExt cx="11506200" cy="0"/>
          </a:xfrm>
        </p:grpSpPr>
        <p:cxnSp>
          <p:nvCxnSpPr>
            <p:cNvPr id="9" name="Straight Connector 8">
              <a:extLst>
                <a:ext uri="{FF2B5EF4-FFF2-40B4-BE49-F238E27FC236}">
                  <a16:creationId xmlns:a16="http://schemas.microsoft.com/office/drawing/2014/main" id="{8CA15EDA-C6DE-D198-740A-06DF9D058C6C}"/>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D3C3BF-1BCB-A1ED-962D-6A7A38BB27DC}"/>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588047"/>
            <a:ext cx="7411320" cy="5608651"/>
          </a:xfrm>
          <a:prstGeom prst="rect">
            <a:avLst/>
          </a:prstGeom>
        </p:spPr>
        <p:txBody>
          <a:bodyPr lIns="0" tIns="0" rIns="0" bIns="0" rtlCol="0" anchor="t">
            <a:spAutoFit/>
          </a:bodyPr>
          <a:lstStyle/>
          <a:p>
            <a:pPr>
              <a:lnSpc>
                <a:spcPts val="3989"/>
              </a:lnSpc>
            </a:pPr>
            <a:r>
              <a:rPr lang="en-US" sz="2849" dirty="0" err="1">
                <a:solidFill>
                  <a:srgbClr val="273755"/>
                </a:solidFill>
                <a:latin typeface="Noto Serif"/>
              </a:rPr>
              <a:t>Dữ</a:t>
            </a:r>
            <a:r>
              <a:rPr lang="en-US" sz="2849" dirty="0">
                <a:solidFill>
                  <a:srgbClr val="273755"/>
                </a:solidFill>
                <a:latin typeface="Noto Serif"/>
              </a:rPr>
              <a:t> </a:t>
            </a:r>
            <a:r>
              <a:rPr lang="en-US" sz="2849" dirty="0" err="1">
                <a:solidFill>
                  <a:srgbClr val="273755"/>
                </a:solidFill>
                <a:latin typeface="Noto Serif"/>
              </a:rPr>
              <a:t>liệu</a:t>
            </a:r>
            <a:r>
              <a:rPr lang="en-US" sz="2849" dirty="0">
                <a:solidFill>
                  <a:srgbClr val="273755"/>
                </a:solidFill>
                <a:latin typeface="Noto Serif"/>
              </a:rPr>
              <a:t> </a:t>
            </a:r>
            <a:r>
              <a:rPr lang="en-US" sz="2849" dirty="0" err="1">
                <a:solidFill>
                  <a:srgbClr val="273755"/>
                </a:solidFill>
                <a:latin typeface="Noto Serif"/>
              </a:rPr>
              <a:t>lịch</a:t>
            </a:r>
            <a:r>
              <a:rPr lang="en-US" sz="2849" dirty="0">
                <a:solidFill>
                  <a:srgbClr val="273755"/>
                </a:solidFill>
                <a:latin typeface="Noto Serif"/>
              </a:rPr>
              <a:t> </a:t>
            </a:r>
            <a:r>
              <a:rPr lang="en-US" sz="2849" dirty="0" err="1">
                <a:solidFill>
                  <a:srgbClr val="273755"/>
                </a:solidFill>
                <a:latin typeface="Noto Serif"/>
              </a:rPr>
              <a:t>sử</a:t>
            </a:r>
            <a:r>
              <a:rPr lang="en-US" sz="2849" dirty="0">
                <a:solidFill>
                  <a:srgbClr val="273755"/>
                </a:solidFill>
                <a:latin typeface="Noto Serif"/>
              </a:rPr>
              <a:t> </a:t>
            </a:r>
            <a:r>
              <a:rPr lang="en-US" sz="2849" dirty="0" err="1">
                <a:solidFill>
                  <a:srgbClr val="273755"/>
                </a:solidFill>
                <a:latin typeface="Noto Serif"/>
              </a:rPr>
              <a:t>các</a:t>
            </a:r>
            <a:r>
              <a:rPr lang="en-US" sz="2849" dirty="0">
                <a:solidFill>
                  <a:srgbClr val="273755"/>
                </a:solidFill>
                <a:latin typeface="Noto Serif"/>
              </a:rPr>
              <a:t> </a:t>
            </a:r>
            <a:r>
              <a:rPr lang="en-US" sz="2849" dirty="0" err="1">
                <a:solidFill>
                  <a:srgbClr val="273755"/>
                </a:solidFill>
                <a:latin typeface="Noto Serif"/>
              </a:rPr>
              <a:t>thông</a:t>
            </a:r>
            <a:r>
              <a:rPr lang="en-US" sz="2849" dirty="0">
                <a:solidFill>
                  <a:srgbClr val="273755"/>
                </a:solidFill>
                <a:latin typeface="Noto Serif"/>
              </a:rPr>
              <a:t> tin </a:t>
            </a:r>
            <a:r>
              <a:rPr lang="en-US" sz="2849" dirty="0" err="1">
                <a:solidFill>
                  <a:srgbClr val="273755"/>
                </a:solidFill>
                <a:latin typeface="Noto Serif"/>
              </a:rPr>
              <a:t>chuyến</a:t>
            </a:r>
            <a:r>
              <a:rPr lang="en-US" sz="2849" dirty="0">
                <a:solidFill>
                  <a:srgbClr val="273755"/>
                </a:solidFill>
                <a:latin typeface="Noto Serif"/>
              </a:rPr>
              <a:t> bay </a:t>
            </a:r>
            <a:r>
              <a:rPr lang="en-US" sz="2849" dirty="0" err="1">
                <a:solidFill>
                  <a:srgbClr val="273755"/>
                </a:solidFill>
                <a:latin typeface="Noto Serif"/>
              </a:rPr>
              <a:t>trên</a:t>
            </a:r>
            <a:r>
              <a:rPr lang="en-US" sz="2849" dirty="0">
                <a:solidFill>
                  <a:srgbClr val="273755"/>
                </a:solidFill>
                <a:latin typeface="Noto Serif"/>
              </a:rPr>
              <a:t> </a:t>
            </a:r>
            <a:r>
              <a:rPr lang="en-US" sz="2849" dirty="0" err="1">
                <a:solidFill>
                  <a:srgbClr val="273755"/>
                </a:solidFill>
                <a:latin typeface="Noto Serif"/>
              </a:rPr>
              <a:t>thế</a:t>
            </a:r>
            <a:r>
              <a:rPr lang="en-US" sz="2849" dirty="0">
                <a:solidFill>
                  <a:srgbClr val="273755"/>
                </a:solidFill>
                <a:latin typeface="Noto Serif"/>
              </a:rPr>
              <a:t> </a:t>
            </a:r>
            <a:r>
              <a:rPr lang="en-US" sz="2849" dirty="0" err="1">
                <a:solidFill>
                  <a:srgbClr val="273755"/>
                </a:solidFill>
                <a:latin typeface="Noto Serif"/>
              </a:rPr>
              <a:t>giới</a:t>
            </a:r>
            <a:r>
              <a:rPr lang="en-US" sz="2849" dirty="0">
                <a:solidFill>
                  <a:srgbClr val="273755"/>
                </a:solidFill>
                <a:latin typeface="Noto Serif"/>
              </a:rPr>
              <a:t> </a:t>
            </a:r>
            <a:r>
              <a:rPr lang="en-US" sz="2849" dirty="0" err="1">
                <a:solidFill>
                  <a:srgbClr val="273755"/>
                </a:solidFill>
                <a:latin typeface="Noto Serif"/>
              </a:rPr>
              <a:t>từ</a:t>
            </a:r>
            <a:r>
              <a:rPr lang="en-US" sz="2849" dirty="0">
                <a:solidFill>
                  <a:srgbClr val="273755"/>
                </a:solidFill>
                <a:latin typeface="Noto Serif"/>
              </a:rPr>
              <a:t> </a:t>
            </a:r>
            <a:r>
              <a:rPr lang="en-US" sz="2849" dirty="0" err="1">
                <a:solidFill>
                  <a:srgbClr val="273755"/>
                </a:solidFill>
                <a:latin typeface="Noto Serif"/>
              </a:rPr>
              <a:t>tháng</a:t>
            </a:r>
            <a:r>
              <a:rPr lang="en-US" sz="2849" dirty="0">
                <a:solidFill>
                  <a:srgbClr val="273755"/>
                </a:solidFill>
                <a:latin typeface="Noto Serif"/>
              </a:rPr>
              <a:t> 1 </a:t>
            </a:r>
            <a:r>
              <a:rPr lang="en-US" sz="2849" dirty="0" err="1">
                <a:solidFill>
                  <a:srgbClr val="273755"/>
                </a:solidFill>
                <a:latin typeface="Noto Serif"/>
              </a:rPr>
              <a:t>năm</a:t>
            </a:r>
            <a:r>
              <a:rPr lang="en-US" sz="2849" dirty="0">
                <a:solidFill>
                  <a:srgbClr val="273755"/>
                </a:solidFill>
                <a:latin typeface="Noto Serif"/>
              </a:rPr>
              <a:t> 2018 </a:t>
            </a:r>
          </a:p>
          <a:p>
            <a:pPr>
              <a:lnSpc>
                <a:spcPts val="3989"/>
              </a:lnSpc>
            </a:pPr>
            <a:r>
              <a:rPr lang="en-US" sz="2849" dirty="0">
                <a:solidFill>
                  <a:srgbClr val="273755"/>
                </a:solidFill>
                <a:latin typeface="Noto Serif"/>
              </a:rPr>
              <a:t>(4078318 </a:t>
            </a:r>
            <a:r>
              <a:rPr lang="en-US" sz="2849" dirty="0" err="1">
                <a:solidFill>
                  <a:srgbClr val="273755"/>
                </a:solidFill>
                <a:latin typeface="Noto Serif"/>
              </a:rPr>
              <a:t>dòng</a:t>
            </a:r>
            <a:r>
              <a:rPr lang="en-US" sz="2849" dirty="0">
                <a:solidFill>
                  <a:srgbClr val="273755"/>
                </a:solidFill>
                <a:latin typeface="Noto Serif"/>
              </a:rPr>
              <a:t>, 47 </a:t>
            </a:r>
            <a:r>
              <a:rPr lang="en-US" sz="2849" dirty="0" err="1">
                <a:solidFill>
                  <a:srgbClr val="273755"/>
                </a:solidFill>
                <a:latin typeface="Noto Serif"/>
              </a:rPr>
              <a:t>cột</a:t>
            </a:r>
            <a:r>
              <a:rPr lang="en-US" sz="2849" dirty="0">
                <a:solidFill>
                  <a:srgbClr val="273755"/>
                </a:solidFill>
                <a:latin typeface="Noto Serif"/>
              </a:rPr>
              <a:t>)</a:t>
            </a:r>
          </a:p>
          <a:p>
            <a:pPr>
              <a:lnSpc>
                <a:spcPts val="3989"/>
              </a:lnSpc>
            </a:pPr>
            <a:endParaRPr lang="en-US" sz="2849" dirty="0">
              <a:solidFill>
                <a:srgbClr val="273755"/>
              </a:solidFill>
              <a:latin typeface="Noto Serif"/>
            </a:endParaRPr>
          </a:p>
          <a:p>
            <a:pPr>
              <a:lnSpc>
                <a:spcPts val="3989"/>
              </a:lnSpc>
            </a:pPr>
            <a:endParaRPr lang="en-US" sz="2849" dirty="0">
              <a:solidFill>
                <a:srgbClr val="273755"/>
              </a:solidFill>
              <a:latin typeface="Noto Serif"/>
            </a:endParaRPr>
          </a:p>
          <a:p>
            <a:pPr>
              <a:lnSpc>
                <a:spcPts val="3989"/>
              </a:lnSpc>
            </a:pPr>
            <a:r>
              <a:rPr lang="en-US" sz="2849" dirty="0" err="1">
                <a:solidFill>
                  <a:srgbClr val="273755"/>
                </a:solidFill>
                <a:latin typeface="Noto Serif"/>
              </a:rPr>
              <a:t>Nguồn</a:t>
            </a:r>
            <a:r>
              <a:rPr lang="en-US" sz="2849" dirty="0">
                <a:solidFill>
                  <a:srgbClr val="273755"/>
                </a:solidFill>
                <a:latin typeface="Noto Serif"/>
              </a:rPr>
              <a:t> – Kaggle: </a:t>
            </a:r>
            <a:r>
              <a:rPr lang="en-US" sz="2849" i="1" u="sng" dirty="0">
                <a:solidFill>
                  <a:srgbClr val="273755"/>
                </a:solidFill>
                <a:latin typeface="Noto Serif"/>
              </a:rPr>
              <a:t>https://www.kaggle.com/code/robikscube/flight-delay-exploratory-data-analysis-twitch/notebook</a:t>
            </a:r>
          </a:p>
          <a:p>
            <a:pPr>
              <a:lnSpc>
                <a:spcPts val="3989"/>
              </a:lnSpc>
            </a:pPr>
            <a:endParaRPr lang="en-US" sz="2849" i="1" u="sng" dirty="0">
              <a:solidFill>
                <a:srgbClr val="273755"/>
              </a:solidFill>
              <a:latin typeface="Noto Serif"/>
            </a:endParaRPr>
          </a:p>
          <a:p>
            <a:pPr>
              <a:lnSpc>
                <a:spcPts val="3989"/>
              </a:lnSpc>
            </a:pPr>
            <a:endParaRPr lang="en-US" sz="2849" dirty="0">
              <a:solidFill>
                <a:srgbClr val="273755"/>
              </a:solidFill>
              <a:latin typeface="Noto Serif"/>
            </a:endParaRPr>
          </a:p>
        </p:txBody>
      </p:sp>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0454703" cy="712470"/>
          </a:xfrm>
          <a:prstGeom prst="rect">
            <a:avLst/>
          </a:prstGeom>
        </p:spPr>
        <p:txBody>
          <a:bodyPr lIns="0" tIns="0" rIns="0" bIns="0" rtlCol="0" anchor="t">
            <a:spAutoFit/>
          </a:bodyPr>
          <a:lstStyle/>
          <a:p>
            <a:pPr algn="l">
              <a:lnSpc>
                <a:spcPts val="5880"/>
              </a:lnSpc>
            </a:pPr>
            <a:r>
              <a:rPr lang="en-US" sz="4200">
                <a:solidFill>
                  <a:srgbClr val="273755"/>
                </a:solidFill>
                <a:latin typeface="Noto Serif Bold"/>
              </a:rPr>
              <a:t>II. DATASET, INPUT, OUTPUT</a:t>
            </a:r>
          </a:p>
        </p:txBody>
      </p:sp>
      <p:grpSp>
        <p:nvGrpSpPr>
          <p:cNvPr id="13" name="Group 12">
            <a:extLst>
              <a:ext uri="{FF2B5EF4-FFF2-40B4-BE49-F238E27FC236}">
                <a16:creationId xmlns:a16="http://schemas.microsoft.com/office/drawing/2014/main" id="{8B12048E-B15C-F400-F8A6-A4A588194459}"/>
              </a:ext>
            </a:extLst>
          </p:cNvPr>
          <p:cNvGrpSpPr/>
          <p:nvPr/>
        </p:nvGrpSpPr>
        <p:grpSpPr>
          <a:xfrm>
            <a:off x="4038600" y="9791700"/>
            <a:ext cx="11506200" cy="0"/>
            <a:chOff x="4038600" y="9791700"/>
            <a:chExt cx="11506200" cy="0"/>
          </a:xfrm>
        </p:grpSpPr>
        <p:cxnSp>
          <p:nvCxnSpPr>
            <p:cNvPr id="16" name="Straight Connector 15">
              <a:extLst>
                <a:ext uri="{FF2B5EF4-FFF2-40B4-BE49-F238E27FC236}">
                  <a16:creationId xmlns:a16="http://schemas.microsoft.com/office/drawing/2014/main" id="{400A9D39-3414-ABDB-9334-ADBB065A41EE}"/>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A11AF4-EA5B-A756-C9D4-3EEB80905B24}"/>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647DC0E5-B4B6-6D84-0050-F786EB7820E3}"/>
              </a:ext>
            </a:extLst>
          </p:cNvPr>
          <p:cNvPicPr>
            <a:picLocks noChangeAspect="1"/>
          </p:cNvPicPr>
          <p:nvPr/>
        </p:nvPicPr>
        <p:blipFill>
          <a:blip r:embed="rId2"/>
          <a:stretch>
            <a:fillRect/>
          </a:stretch>
        </p:blipFill>
        <p:spPr>
          <a:xfrm>
            <a:off x="8839200" y="1932613"/>
            <a:ext cx="8613638" cy="5625464"/>
          </a:xfrm>
          <a:prstGeom prst="rect">
            <a:avLst/>
          </a:prstGeom>
        </p:spPr>
      </p:pic>
    </p:spTree>
    <p:extLst>
      <p:ext uri="{BB962C8B-B14F-4D97-AF65-F5344CB8AC3E}">
        <p14:creationId xmlns:p14="http://schemas.microsoft.com/office/powerpoint/2010/main" val="356107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588047"/>
            <a:ext cx="7411320" cy="7147534"/>
          </a:xfrm>
          <a:prstGeom prst="rect">
            <a:avLst/>
          </a:prstGeom>
        </p:spPr>
        <p:txBody>
          <a:bodyPr lIns="0" tIns="0" rIns="0" bIns="0" rtlCol="0" anchor="t">
            <a:spAutoFit/>
          </a:bodyPr>
          <a:lstStyle/>
          <a:p>
            <a:pPr>
              <a:lnSpc>
                <a:spcPts val="3989"/>
              </a:lnSpc>
            </a:pPr>
            <a:r>
              <a:rPr lang="en-US" sz="2849">
                <a:solidFill>
                  <a:srgbClr val="273755"/>
                </a:solidFill>
                <a:latin typeface="Noto Serif"/>
              </a:rPr>
              <a:t>INPUT: </a:t>
            </a:r>
          </a:p>
          <a:p>
            <a:pPr marL="307656" lvl="1">
              <a:lnSpc>
                <a:spcPts val="3989"/>
              </a:lnSpc>
            </a:pPr>
            <a:r>
              <a:rPr lang="en-US" sz="2849">
                <a:solidFill>
                  <a:srgbClr val="273755"/>
                </a:solidFill>
                <a:latin typeface="Noto Serif"/>
              </a:rPr>
              <a:t> - Airline</a:t>
            </a:r>
          </a:p>
          <a:p>
            <a:pPr marL="307656" lvl="1">
              <a:lnSpc>
                <a:spcPts val="3989"/>
              </a:lnSpc>
            </a:pPr>
            <a:r>
              <a:rPr lang="en-US" sz="2849">
                <a:solidFill>
                  <a:srgbClr val="273755"/>
                </a:solidFill>
                <a:latin typeface="Noto Serif"/>
              </a:rPr>
              <a:t>    - FlightNumber</a:t>
            </a:r>
          </a:p>
          <a:p>
            <a:pPr marL="307656" lvl="1">
              <a:lnSpc>
                <a:spcPts val="3989"/>
              </a:lnSpc>
            </a:pPr>
            <a:r>
              <a:rPr lang="en-US" sz="2849">
                <a:solidFill>
                  <a:srgbClr val="273755"/>
                </a:solidFill>
                <a:latin typeface="Noto Serif"/>
              </a:rPr>
              <a:t>    - DepTime: 1202 (12h02p)</a:t>
            </a:r>
          </a:p>
          <a:p>
            <a:pPr marL="307656" lvl="1">
              <a:lnSpc>
                <a:spcPts val="3989"/>
              </a:lnSpc>
            </a:pPr>
            <a:r>
              <a:rPr lang="en-US" sz="2849">
                <a:solidFill>
                  <a:srgbClr val="273755"/>
                </a:solidFill>
                <a:latin typeface="Noto Serif"/>
              </a:rPr>
              <a:t>    - ArrTime: 1402 (12h02p)</a:t>
            </a:r>
          </a:p>
          <a:p>
            <a:pPr marL="307656" lvl="1">
              <a:lnSpc>
                <a:spcPts val="3989"/>
              </a:lnSpc>
            </a:pPr>
            <a:r>
              <a:rPr lang="en-US" sz="2849">
                <a:solidFill>
                  <a:srgbClr val="273755"/>
                </a:solidFill>
                <a:latin typeface="Noto Serif"/>
              </a:rPr>
              <a:t>    - Distance: 145 (km)</a:t>
            </a:r>
          </a:p>
          <a:p>
            <a:pPr marL="307656" lvl="1">
              <a:lnSpc>
                <a:spcPts val="3989"/>
              </a:lnSpc>
            </a:pPr>
            <a:r>
              <a:rPr lang="en-US" sz="2849">
                <a:solidFill>
                  <a:srgbClr val="273755"/>
                </a:solidFill>
                <a:latin typeface="Noto Serif"/>
              </a:rPr>
              <a:t>    - OriginAirport</a:t>
            </a:r>
          </a:p>
          <a:p>
            <a:pPr marL="307656" lvl="1">
              <a:lnSpc>
                <a:spcPts val="3989"/>
              </a:lnSpc>
            </a:pPr>
            <a:r>
              <a:rPr lang="en-US" sz="2849">
                <a:solidFill>
                  <a:srgbClr val="273755"/>
                </a:solidFill>
                <a:latin typeface="Noto Serif"/>
              </a:rPr>
              <a:t>    - DestAiport</a:t>
            </a:r>
          </a:p>
          <a:p>
            <a:pPr marL="307656" lvl="1">
              <a:lnSpc>
                <a:spcPts val="3989"/>
              </a:lnSpc>
            </a:pPr>
            <a:r>
              <a:rPr lang="en-US" sz="2849">
                <a:solidFill>
                  <a:srgbClr val="273755"/>
                </a:solidFill>
                <a:latin typeface="Noto Serif"/>
              </a:rPr>
              <a:t>    - DayOfWeek</a:t>
            </a:r>
          </a:p>
          <a:p>
            <a:pPr marL="307656" lvl="1">
              <a:lnSpc>
                <a:spcPts val="3989"/>
              </a:lnSpc>
            </a:pPr>
            <a:r>
              <a:rPr lang="en-US" sz="2849">
                <a:solidFill>
                  <a:srgbClr val="273755"/>
                </a:solidFill>
                <a:latin typeface="Noto Serif"/>
              </a:rPr>
              <a:t>    - Month</a:t>
            </a:r>
          </a:p>
          <a:p>
            <a:pPr marL="307656" lvl="1">
              <a:lnSpc>
                <a:spcPts val="3989"/>
              </a:lnSpc>
            </a:pPr>
            <a:r>
              <a:rPr lang="en-US" sz="2849">
                <a:solidFill>
                  <a:srgbClr val="273755"/>
                </a:solidFill>
                <a:latin typeface="Noto Serif"/>
              </a:rPr>
              <a:t>    … </a:t>
            </a:r>
          </a:p>
          <a:p>
            <a:pPr>
              <a:lnSpc>
                <a:spcPts val="3989"/>
              </a:lnSpc>
            </a:pPr>
            <a:r>
              <a:rPr lang="en-US" sz="2849">
                <a:solidFill>
                  <a:srgbClr val="273755"/>
                </a:solidFill>
                <a:latin typeface="Noto Serif"/>
              </a:rPr>
              <a:t>OUTPUT: Delayed (Với những chuyến bay có thời gian hạ cánh ArrDelay  &gt;= 15 phút)</a:t>
            </a:r>
            <a:endParaRPr lang="en-US" sz="2849" dirty="0">
              <a:solidFill>
                <a:srgbClr val="273755"/>
              </a:solidFill>
              <a:latin typeface="Noto Serif"/>
            </a:endParaRPr>
          </a:p>
          <a:p>
            <a:pPr>
              <a:lnSpc>
                <a:spcPts val="3989"/>
              </a:lnSpc>
            </a:pPr>
            <a:endParaRPr lang="en-US" sz="2849" dirty="0">
              <a:solidFill>
                <a:srgbClr val="273755"/>
              </a:solidFill>
              <a:latin typeface="Noto Serif"/>
            </a:endParaRPr>
          </a:p>
        </p:txBody>
      </p:sp>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0454703" cy="712470"/>
          </a:xfrm>
          <a:prstGeom prst="rect">
            <a:avLst/>
          </a:prstGeom>
        </p:spPr>
        <p:txBody>
          <a:bodyPr lIns="0" tIns="0" rIns="0" bIns="0" rtlCol="0" anchor="t">
            <a:spAutoFit/>
          </a:bodyPr>
          <a:lstStyle/>
          <a:p>
            <a:pPr algn="l">
              <a:lnSpc>
                <a:spcPts val="5880"/>
              </a:lnSpc>
            </a:pPr>
            <a:r>
              <a:rPr lang="en-US" sz="4200">
                <a:solidFill>
                  <a:srgbClr val="273755"/>
                </a:solidFill>
                <a:latin typeface="Noto Serif Bold"/>
              </a:rPr>
              <a:t>II. DATASET, INPUT, OUTPUT</a:t>
            </a:r>
          </a:p>
        </p:txBody>
      </p:sp>
      <p:grpSp>
        <p:nvGrpSpPr>
          <p:cNvPr id="13" name="Group 12">
            <a:extLst>
              <a:ext uri="{FF2B5EF4-FFF2-40B4-BE49-F238E27FC236}">
                <a16:creationId xmlns:a16="http://schemas.microsoft.com/office/drawing/2014/main" id="{8B12048E-B15C-F400-F8A6-A4A588194459}"/>
              </a:ext>
            </a:extLst>
          </p:cNvPr>
          <p:cNvGrpSpPr/>
          <p:nvPr/>
        </p:nvGrpSpPr>
        <p:grpSpPr>
          <a:xfrm>
            <a:off x="4038600" y="9791700"/>
            <a:ext cx="11506200" cy="0"/>
            <a:chOff x="4038600" y="9791700"/>
            <a:chExt cx="11506200" cy="0"/>
          </a:xfrm>
        </p:grpSpPr>
        <p:cxnSp>
          <p:nvCxnSpPr>
            <p:cNvPr id="16" name="Straight Connector 15">
              <a:extLst>
                <a:ext uri="{FF2B5EF4-FFF2-40B4-BE49-F238E27FC236}">
                  <a16:creationId xmlns:a16="http://schemas.microsoft.com/office/drawing/2014/main" id="{400A9D39-3414-ABDB-9334-ADBB065A41EE}"/>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A11AF4-EA5B-A756-C9D4-3EEB80905B24}"/>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710050DF-233D-8A44-A14C-B549FBBAF7B3}"/>
              </a:ext>
            </a:extLst>
          </p:cNvPr>
          <p:cNvPicPr>
            <a:picLocks noChangeAspect="1"/>
          </p:cNvPicPr>
          <p:nvPr/>
        </p:nvPicPr>
        <p:blipFill>
          <a:blip r:embed="rId2"/>
          <a:stretch>
            <a:fillRect/>
          </a:stretch>
        </p:blipFill>
        <p:spPr>
          <a:xfrm>
            <a:off x="6477000" y="2588047"/>
            <a:ext cx="11069969" cy="4267195"/>
          </a:xfrm>
          <a:prstGeom prst="rect">
            <a:avLst/>
          </a:prstGeom>
        </p:spPr>
      </p:pic>
    </p:spTree>
    <p:extLst>
      <p:ext uri="{BB962C8B-B14F-4D97-AF65-F5344CB8AC3E}">
        <p14:creationId xmlns:p14="http://schemas.microsoft.com/office/powerpoint/2010/main" val="119735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2382500" cy="706540"/>
          </a:xfrm>
          <a:prstGeom prst="rect">
            <a:avLst/>
          </a:prstGeom>
        </p:spPr>
        <p:txBody>
          <a:bodyPr wrap="square" lIns="0" tIns="0" rIns="0" bIns="0" rtlCol="0" anchor="t">
            <a:spAutoFit/>
          </a:bodyPr>
          <a:lstStyle/>
          <a:p>
            <a:pPr algn="l">
              <a:lnSpc>
                <a:spcPts val="5880"/>
              </a:lnSpc>
            </a:pPr>
            <a:r>
              <a:rPr lang="en-US" sz="4200" dirty="0">
                <a:solidFill>
                  <a:srgbClr val="273755"/>
                </a:solidFill>
                <a:latin typeface="Noto Serif Bold"/>
              </a:rPr>
              <a:t>III. KẾT QUẢ PHÂN TÍCH</a:t>
            </a:r>
          </a:p>
        </p:txBody>
      </p:sp>
      <p:grpSp>
        <p:nvGrpSpPr>
          <p:cNvPr id="12" name="Group 11">
            <a:extLst>
              <a:ext uri="{FF2B5EF4-FFF2-40B4-BE49-F238E27FC236}">
                <a16:creationId xmlns:a16="http://schemas.microsoft.com/office/drawing/2014/main" id="{56B6320E-F9EC-CA30-EF4D-6284369F3E4E}"/>
              </a:ext>
            </a:extLst>
          </p:cNvPr>
          <p:cNvGrpSpPr/>
          <p:nvPr/>
        </p:nvGrpSpPr>
        <p:grpSpPr>
          <a:xfrm>
            <a:off x="4038600" y="9791700"/>
            <a:ext cx="11506200" cy="0"/>
            <a:chOff x="4038600" y="9791700"/>
            <a:chExt cx="11506200" cy="0"/>
          </a:xfrm>
        </p:grpSpPr>
        <p:cxnSp>
          <p:nvCxnSpPr>
            <p:cNvPr id="14" name="Straight Connector 13">
              <a:extLst>
                <a:ext uri="{FF2B5EF4-FFF2-40B4-BE49-F238E27FC236}">
                  <a16:creationId xmlns:a16="http://schemas.microsoft.com/office/drawing/2014/main" id="{6990D522-F9AF-B167-6C52-FC0C2407E7FB}"/>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8FAB49-1DBA-6D93-5B71-6171AF0FFA38}"/>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7BC09273-597D-D656-4B30-ED5EDB9F840B}"/>
              </a:ext>
            </a:extLst>
          </p:cNvPr>
          <p:cNvPicPr>
            <a:picLocks noChangeAspect="1"/>
          </p:cNvPicPr>
          <p:nvPr/>
        </p:nvPicPr>
        <p:blipFill>
          <a:blip r:embed="rId2"/>
          <a:stretch>
            <a:fillRect/>
          </a:stretch>
        </p:blipFill>
        <p:spPr>
          <a:xfrm>
            <a:off x="914400" y="2717860"/>
            <a:ext cx="5010340" cy="5193326"/>
          </a:xfrm>
          <a:prstGeom prst="rect">
            <a:avLst/>
          </a:prstGeom>
        </p:spPr>
      </p:pic>
      <p:pic>
        <p:nvPicPr>
          <p:cNvPr id="7" name="Picture 6">
            <a:extLst>
              <a:ext uri="{FF2B5EF4-FFF2-40B4-BE49-F238E27FC236}">
                <a16:creationId xmlns:a16="http://schemas.microsoft.com/office/drawing/2014/main" id="{16A5A534-F122-1CEB-EEC7-5BB8A88649F8}"/>
              </a:ext>
            </a:extLst>
          </p:cNvPr>
          <p:cNvPicPr>
            <a:picLocks noChangeAspect="1"/>
          </p:cNvPicPr>
          <p:nvPr/>
        </p:nvPicPr>
        <p:blipFill>
          <a:blip r:embed="rId3"/>
          <a:stretch>
            <a:fillRect/>
          </a:stretch>
        </p:blipFill>
        <p:spPr>
          <a:xfrm>
            <a:off x="6324600" y="2717859"/>
            <a:ext cx="4910049" cy="5193321"/>
          </a:xfrm>
          <a:prstGeom prst="rect">
            <a:avLst/>
          </a:prstGeom>
        </p:spPr>
      </p:pic>
      <p:pic>
        <p:nvPicPr>
          <p:cNvPr id="2" name="Picture 1">
            <a:extLst>
              <a:ext uri="{FF2B5EF4-FFF2-40B4-BE49-F238E27FC236}">
                <a16:creationId xmlns:a16="http://schemas.microsoft.com/office/drawing/2014/main" id="{4B489E05-9732-78EE-B303-599CF8DD6D2B}"/>
              </a:ext>
            </a:extLst>
          </p:cNvPr>
          <p:cNvPicPr>
            <a:picLocks noChangeAspect="1"/>
          </p:cNvPicPr>
          <p:nvPr/>
        </p:nvPicPr>
        <p:blipFill rotWithShape="1">
          <a:blip r:embed="rId4"/>
          <a:srcRect l="1652"/>
          <a:stretch/>
        </p:blipFill>
        <p:spPr>
          <a:xfrm>
            <a:off x="12039600" y="2717859"/>
            <a:ext cx="4724400" cy="6253046"/>
          </a:xfrm>
          <a:prstGeom prst="rect">
            <a:avLst/>
          </a:prstGeom>
        </p:spPr>
      </p:pic>
    </p:spTree>
    <p:extLst>
      <p:ext uri="{BB962C8B-B14F-4D97-AF65-F5344CB8AC3E}">
        <p14:creationId xmlns:p14="http://schemas.microsoft.com/office/powerpoint/2010/main" val="288508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2382500" cy="706540"/>
          </a:xfrm>
          <a:prstGeom prst="rect">
            <a:avLst/>
          </a:prstGeom>
        </p:spPr>
        <p:txBody>
          <a:bodyPr wrap="square" lIns="0" tIns="0" rIns="0" bIns="0" rtlCol="0" anchor="t">
            <a:spAutoFit/>
          </a:bodyPr>
          <a:lstStyle/>
          <a:p>
            <a:pPr algn="l">
              <a:lnSpc>
                <a:spcPts val="5880"/>
              </a:lnSpc>
            </a:pPr>
            <a:r>
              <a:rPr lang="en-US" sz="4200">
                <a:solidFill>
                  <a:srgbClr val="273755"/>
                </a:solidFill>
                <a:latin typeface="Noto Serif Bold"/>
              </a:rPr>
              <a:t>III. KẾT QUẢ PHÂN TÍCH</a:t>
            </a:r>
          </a:p>
        </p:txBody>
      </p:sp>
      <p:grpSp>
        <p:nvGrpSpPr>
          <p:cNvPr id="12" name="Group 11">
            <a:extLst>
              <a:ext uri="{FF2B5EF4-FFF2-40B4-BE49-F238E27FC236}">
                <a16:creationId xmlns:a16="http://schemas.microsoft.com/office/drawing/2014/main" id="{56B6320E-F9EC-CA30-EF4D-6284369F3E4E}"/>
              </a:ext>
            </a:extLst>
          </p:cNvPr>
          <p:cNvGrpSpPr/>
          <p:nvPr/>
        </p:nvGrpSpPr>
        <p:grpSpPr>
          <a:xfrm>
            <a:off x="4038600" y="9791700"/>
            <a:ext cx="11506200" cy="0"/>
            <a:chOff x="4038600" y="9791700"/>
            <a:chExt cx="11506200" cy="0"/>
          </a:xfrm>
        </p:grpSpPr>
        <p:cxnSp>
          <p:nvCxnSpPr>
            <p:cNvPr id="14" name="Straight Connector 13">
              <a:extLst>
                <a:ext uri="{FF2B5EF4-FFF2-40B4-BE49-F238E27FC236}">
                  <a16:creationId xmlns:a16="http://schemas.microsoft.com/office/drawing/2014/main" id="{6990D522-F9AF-B167-6C52-FC0C2407E7FB}"/>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8FAB49-1DBA-6D93-5B71-6171AF0FFA38}"/>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2FB9ABE7-AFD3-4BF0-F870-1345D9B63594}"/>
              </a:ext>
            </a:extLst>
          </p:cNvPr>
          <p:cNvPicPr>
            <a:picLocks noChangeAspect="1"/>
          </p:cNvPicPr>
          <p:nvPr/>
        </p:nvPicPr>
        <p:blipFill>
          <a:blip r:embed="rId2"/>
          <a:stretch>
            <a:fillRect/>
          </a:stretch>
        </p:blipFill>
        <p:spPr>
          <a:xfrm>
            <a:off x="877461" y="2946533"/>
            <a:ext cx="8247489" cy="5858561"/>
          </a:xfrm>
          <a:prstGeom prst="rect">
            <a:avLst/>
          </a:prstGeom>
        </p:spPr>
      </p:pic>
      <p:pic>
        <p:nvPicPr>
          <p:cNvPr id="8" name="Picture 7">
            <a:extLst>
              <a:ext uri="{FF2B5EF4-FFF2-40B4-BE49-F238E27FC236}">
                <a16:creationId xmlns:a16="http://schemas.microsoft.com/office/drawing/2014/main" id="{353F869C-F46E-4C72-C55D-CCC1A749AD62}"/>
              </a:ext>
            </a:extLst>
          </p:cNvPr>
          <p:cNvPicPr>
            <a:picLocks noChangeAspect="1"/>
          </p:cNvPicPr>
          <p:nvPr/>
        </p:nvPicPr>
        <p:blipFill>
          <a:blip r:embed="rId3"/>
          <a:stretch>
            <a:fillRect/>
          </a:stretch>
        </p:blipFill>
        <p:spPr>
          <a:xfrm>
            <a:off x="9525000" y="2781300"/>
            <a:ext cx="6284757" cy="6059919"/>
          </a:xfrm>
          <a:prstGeom prst="rect">
            <a:avLst/>
          </a:prstGeom>
        </p:spPr>
      </p:pic>
    </p:spTree>
    <p:extLst>
      <p:ext uri="{BB962C8B-B14F-4D97-AF65-F5344CB8AC3E}">
        <p14:creationId xmlns:p14="http://schemas.microsoft.com/office/powerpoint/2010/main" val="16033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2382500" cy="706540"/>
          </a:xfrm>
          <a:prstGeom prst="rect">
            <a:avLst/>
          </a:prstGeom>
        </p:spPr>
        <p:txBody>
          <a:bodyPr wrap="square" lIns="0" tIns="0" rIns="0" bIns="0" rtlCol="0" anchor="t">
            <a:spAutoFit/>
          </a:bodyPr>
          <a:lstStyle/>
          <a:p>
            <a:pPr algn="l">
              <a:lnSpc>
                <a:spcPts val="5880"/>
              </a:lnSpc>
            </a:pPr>
            <a:r>
              <a:rPr lang="en-US" sz="4200">
                <a:solidFill>
                  <a:srgbClr val="273755"/>
                </a:solidFill>
                <a:latin typeface="Noto Serif Bold"/>
              </a:rPr>
              <a:t>III. KẾT QUẢ PHÂN TÍCH</a:t>
            </a:r>
          </a:p>
        </p:txBody>
      </p:sp>
      <p:grpSp>
        <p:nvGrpSpPr>
          <p:cNvPr id="12" name="Group 11">
            <a:extLst>
              <a:ext uri="{FF2B5EF4-FFF2-40B4-BE49-F238E27FC236}">
                <a16:creationId xmlns:a16="http://schemas.microsoft.com/office/drawing/2014/main" id="{56B6320E-F9EC-CA30-EF4D-6284369F3E4E}"/>
              </a:ext>
            </a:extLst>
          </p:cNvPr>
          <p:cNvGrpSpPr/>
          <p:nvPr/>
        </p:nvGrpSpPr>
        <p:grpSpPr>
          <a:xfrm>
            <a:off x="4038600" y="9791700"/>
            <a:ext cx="11506200" cy="0"/>
            <a:chOff x="4038600" y="9791700"/>
            <a:chExt cx="11506200" cy="0"/>
          </a:xfrm>
        </p:grpSpPr>
        <p:cxnSp>
          <p:nvCxnSpPr>
            <p:cNvPr id="14" name="Straight Connector 13">
              <a:extLst>
                <a:ext uri="{FF2B5EF4-FFF2-40B4-BE49-F238E27FC236}">
                  <a16:creationId xmlns:a16="http://schemas.microsoft.com/office/drawing/2014/main" id="{6990D522-F9AF-B167-6C52-FC0C2407E7FB}"/>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8FAB49-1DBA-6D93-5B71-6171AF0FFA38}"/>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19BBCF9C-DB78-6F56-4BB8-25A51B07CC60}"/>
              </a:ext>
            </a:extLst>
          </p:cNvPr>
          <p:cNvPicPr>
            <a:picLocks noChangeAspect="1"/>
          </p:cNvPicPr>
          <p:nvPr/>
        </p:nvPicPr>
        <p:blipFill>
          <a:blip r:embed="rId2"/>
          <a:stretch>
            <a:fillRect/>
          </a:stretch>
        </p:blipFill>
        <p:spPr>
          <a:xfrm>
            <a:off x="1066800" y="2679760"/>
            <a:ext cx="7000783" cy="5409151"/>
          </a:xfrm>
          <a:prstGeom prst="rect">
            <a:avLst/>
          </a:prstGeom>
        </p:spPr>
      </p:pic>
      <p:pic>
        <p:nvPicPr>
          <p:cNvPr id="10" name="Picture 9">
            <a:extLst>
              <a:ext uri="{FF2B5EF4-FFF2-40B4-BE49-F238E27FC236}">
                <a16:creationId xmlns:a16="http://schemas.microsoft.com/office/drawing/2014/main" id="{FEB37595-6978-4DA4-6F84-BBC2E5DABEDE}"/>
              </a:ext>
            </a:extLst>
          </p:cNvPr>
          <p:cNvPicPr>
            <a:picLocks noChangeAspect="1"/>
          </p:cNvPicPr>
          <p:nvPr/>
        </p:nvPicPr>
        <p:blipFill>
          <a:blip r:embed="rId3"/>
          <a:stretch>
            <a:fillRect/>
          </a:stretch>
        </p:blipFill>
        <p:spPr>
          <a:xfrm>
            <a:off x="9448985" y="2717859"/>
            <a:ext cx="7000783" cy="5389877"/>
          </a:xfrm>
          <a:prstGeom prst="rect">
            <a:avLst/>
          </a:prstGeom>
        </p:spPr>
      </p:pic>
    </p:spTree>
    <p:extLst>
      <p:ext uri="{BB962C8B-B14F-4D97-AF65-F5344CB8AC3E}">
        <p14:creationId xmlns:p14="http://schemas.microsoft.com/office/powerpoint/2010/main" val="19318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28700" y="1932613"/>
            <a:ext cx="4576208" cy="193539"/>
          </a:xfrm>
          <a:prstGeom prst="rect">
            <a:avLst/>
          </a:prstGeom>
          <a:solidFill>
            <a:srgbClr val="8AABCA"/>
          </a:solidFill>
        </p:spPr>
        <p:txBody>
          <a:bodyPr/>
          <a:lstStyle/>
          <a:p>
            <a:endParaRPr lang="en-US"/>
          </a:p>
        </p:txBody>
      </p:sp>
      <p:sp>
        <p:nvSpPr>
          <p:cNvPr id="5" name="TextBox 5"/>
          <p:cNvSpPr txBox="1"/>
          <p:nvPr/>
        </p:nvSpPr>
        <p:spPr>
          <a:xfrm>
            <a:off x="1028700" y="634365"/>
            <a:ext cx="12382500" cy="706540"/>
          </a:xfrm>
          <a:prstGeom prst="rect">
            <a:avLst/>
          </a:prstGeom>
        </p:spPr>
        <p:txBody>
          <a:bodyPr wrap="square" lIns="0" tIns="0" rIns="0" bIns="0" rtlCol="0" anchor="t">
            <a:spAutoFit/>
          </a:bodyPr>
          <a:lstStyle/>
          <a:p>
            <a:pPr algn="l">
              <a:lnSpc>
                <a:spcPts val="5880"/>
              </a:lnSpc>
            </a:pPr>
            <a:r>
              <a:rPr lang="en-US" sz="4200" dirty="0">
                <a:solidFill>
                  <a:srgbClr val="273755"/>
                </a:solidFill>
                <a:latin typeface="Noto Serif Bold"/>
              </a:rPr>
              <a:t>IV. MÔ HÌNH</a:t>
            </a:r>
          </a:p>
        </p:txBody>
      </p:sp>
      <p:grpSp>
        <p:nvGrpSpPr>
          <p:cNvPr id="12" name="Group 11">
            <a:extLst>
              <a:ext uri="{FF2B5EF4-FFF2-40B4-BE49-F238E27FC236}">
                <a16:creationId xmlns:a16="http://schemas.microsoft.com/office/drawing/2014/main" id="{56B6320E-F9EC-CA30-EF4D-6284369F3E4E}"/>
              </a:ext>
            </a:extLst>
          </p:cNvPr>
          <p:cNvGrpSpPr/>
          <p:nvPr/>
        </p:nvGrpSpPr>
        <p:grpSpPr>
          <a:xfrm>
            <a:off x="4038600" y="9791700"/>
            <a:ext cx="11506200" cy="0"/>
            <a:chOff x="4038600" y="9791700"/>
            <a:chExt cx="11506200" cy="0"/>
          </a:xfrm>
        </p:grpSpPr>
        <p:cxnSp>
          <p:nvCxnSpPr>
            <p:cNvPr id="14" name="Straight Connector 13">
              <a:extLst>
                <a:ext uri="{FF2B5EF4-FFF2-40B4-BE49-F238E27FC236}">
                  <a16:creationId xmlns:a16="http://schemas.microsoft.com/office/drawing/2014/main" id="{6990D522-F9AF-B167-6C52-FC0C2407E7FB}"/>
                </a:ext>
              </a:extLst>
            </p:cNvPr>
            <p:cNvCxnSpPr>
              <a:cxnSpLocks/>
            </p:cNvCxnSpPr>
            <p:nvPr/>
          </p:nvCxnSpPr>
          <p:spPr>
            <a:xfrm>
              <a:off x="4038600" y="9791700"/>
              <a:ext cx="11049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8FAB49-1DBA-6D93-5B71-6171AF0FFA38}"/>
                </a:ext>
              </a:extLst>
            </p:cNvPr>
            <p:cNvCxnSpPr>
              <a:cxnSpLocks/>
            </p:cNvCxnSpPr>
            <p:nvPr/>
          </p:nvCxnSpPr>
          <p:spPr>
            <a:xfrm>
              <a:off x="15087600" y="9791700"/>
              <a:ext cx="4572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2" name="Table 1">
            <a:extLst>
              <a:ext uri="{FF2B5EF4-FFF2-40B4-BE49-F238E27FC236}">
                <a16:creationId xmlns:a16="http://schemas.microsoft.com/office/drawing/2014/main" id="{4E1DAD2C-2703-97A1-8A6E-F30A89212AC3}"/>
              </a:ext>
            </a:extLst>
          </p:cNvPr>
          <p:cNvGraphicFramePr>
            <a:graphicFrameLocks noGrp="1"/>
          </p:cNvGraphicFramePr>
          <p:nvPr>
            <p:extLst>
              <p:ext uri="{D42A27DB-BD31-4B8C-83A1-F6EECF244321}">
                <p14:modId xmlns:p14="http://schemas.microsoft.com/office/powerpoint/2010/main" val="2568647230"/>
              </p:ext>
            </p:extLst>
          </p:nvPr>
        </p:nvGraphicFramePr>
        <p:xfrm>
          <a:off x="1028700" y="1715073"/>
          <a:ext cx="15011398" cy="8076627"/>
        </p:xfrm>
        <a:graphic>
          <a:graphicData uri="http://schemas.openxmlformats.org/drawingml/2006/table">
            <a:tbl>
              <a:tblPr firstRow="1" bandRow="1">
                <a:tableStyleId>{69012ECD-51FC-41F1-AA8D-1B2483CD663E}</a:tableStyleId>
              </a:tblPr>
              <a:tblGrid>
                <a:gridCol w="2819574">
                  <a:extLst>
                    <a:ext uri="{9D8B030D-6E8A-4147-A177-3AD203B41FA5}">
                      <a16:colId xmlns:a16="http://schemas.microsoft.com/office/drawing/2014/main" val="556238025"/>
                    </a:ext>
                  </a:extLst>
                </a:gridCol>
                <a:gridCol w="4228926">
                  <a:extLst>
                    <a:ext uri="{9D8B030D-6E8A-4147-A177-3AD203B41FA5}">
                      <a16:colId xmlns:a16="http://schemas.microsoft.com/office/drawing/2014/main" val="2987112441"/>
                    </a:ext>
                  </a:extLst>
                </a:gridCol>
                <a:gridCol w="3200400">
                  <a:extLst>
                    <a:ext uri="{9D8B030D-6E8A-4147-A177-3AD203B41FA5}">
                      <a16:colId xmlns:a16="http://schemas.microsoft.com/office/drawing/2014/main" val="1428620214"/>
                    </a:ext>
                  </a:extLst>
                </a:gridCol>
                <a:gridCol w="4762498">
                  <a:extLst>
                    <a:ext uri="{9D8B030D-6E8A-4147-A177-3AD203B41FA5}">
                      <a16:colId xmlns:a16="http://schemas.microsoft.com/office/drawing/2014/main" val="3432037616"/>
                    </a:ext>
                  </a:extLst>
                </a:gridCol>
              </a:tblGrid>
              <a:tr h="361445">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THUẬT TOÁN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AABCA"/>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TRƯỚC KHI TỐI ƯU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AABCA"/>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SIÊU THAM SỐ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AABCA"/>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SAU KHI TỐI ƯU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AABCA"/>
                    </a:solidFill>
                  </a:tcPr>
                </a:tc>
                <a:extLst>
                  <a:ext uri="{0D108BD9-81ED-4DB2-BD59-A6C34878D82A}">
                    <a16:rowId xmlns:a16="http://schemas.microsoft.com/office/drawing/2014/main" val="53919774"/>
                  </a:ext>
                </a:extLst>
              </a:tr>
              <a:tr h="1785498">
                <a:tc>
                  <a:txBody>
                    <a:bodyPr/>
                    <a:lstStyle/>
                    <a:p>
                      <a:pPr algn="ct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accuracy: 0.6962562307773889</a:t>
                      </a:r>
                    </a:p>
                    <a:p>
                      <a:pPr algn="l"/>
                      <a:r>
                        <a:rPr lang="en-US" sz="2000" dirty="0">
                          <a:latin typeface="Times New Roman" panose="02020603050405020304" pitchFamily="18" charset="0"/>
                          <a:cs typeface="Times New Roman" panose="02020603050405020304" pitchFamily="18" charset="0"/>
                        </a:rPr>
                        <a:t>f1: 0.5751618196018272</a:t>
                      </a:r>
                    </a:p>
                    <a:p>
                      <a:pPr algn="l"/>
                      <a:r>
                        <a:rPr lang="en-US" sz="2000" dirty="0">
                          <a:latin typeface="Times New Roman" panose="02020603050405020304" pitchFamily="18" charset="0"/>
                          <a:cs typeface="Times New Roman" panose="02020603050405020304" pitchFamily="18" charset="0"/>
                        </a:rPr>
                        <a:t>precision: 0.5979510596924563</a:t>
                      </a:r>
                    </a:p>
                    <a:p>
                      <a:pPr algn="l"/>
                      <a:r>
                        <a:rPr lang="en-US" sz="2000" dirty="0">
                          <a:latin typeface="Times New Roman" panose="02020603050405020304" pitchFamily="18" charset="0"/>
                          <a:cs typeface="Times New Roman" panose="02020603050405020304" pitchFamily="18" charset="0"/>
                        </a:rPr>
                        <a:t>recall:  0.696256230777389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err="1">
                          <a:latin typeface="Times New Roman" panose="02020603050405020304" pitchFamily="18" charset="0"/>
                          <a:cs typeface="Times New Roman" panose="02020603050405020304" pitchFamily="18" charset="0"/>
                        </a:rPr>
                        <a:t>maxDepth</a:t>
                      </a:r>
                      <a:r>
                        <a:rPr lang="en-US" sz="2000" dirty="0">
                          <a:latin typeface="Times New Roman" panose="02020603050405020304" pitchFamily="18" charset="0"/>
                          <a:cs typeface="Times New Roman" panose="02020603050405020304" pitchFamily="18" charset="0"/>
                        </a:rPr>
                        <a:t>:  12</a:t>
                      </a:r>
                    </a:p>
                    <a:p>
                      <a:pPr algn="l"/>
                      <a:r>
                        <a:rPr lang="en-US" sz="2000" dirty="0" err="1">
                          <a:latin typeface="Times New Roman" panose="02020603050405020304" pitchFamily="18" charset="0"/>
                          <a:cs typeface="Times New Roman" panose="02020603050405020304" pitchFamily="18" charset="0"/>
                        </a:rPr>
                        <a:t>minInstancesPerNode</a:t>
                      </a:r>
                      <a:r>
                        <a:rPr lang="en-US" sz="2000" dirty="0">
                          <a:latin typeface="Times New Roman" panose="02020603050405020304" pitchFamily="18" charset="0"/>
                          <a:cs typeface="Times New Roman" panose="02020603050405020304" pitchFamily="18" charset="0"/>
                        </a:rPr>
                        <a:t>:  5</a:t>
                      </a:r>
                    </a:p>
                    <a:p>
                      <a:pPr algn="l"/>
                      <a:r>
                        <a:rPr lang="en-US" sz="2000" dirty="0" err="1">
                          <a:latin typeface="Times New Roman" panose="02020603050405020304" pitchFamily="18" charset="0"/>
                          <a:cs typeface="Times New Roman" panose="02020603050405020304" pitchFamily="18" charset="0"/>
                        </a:rPr>
                        <a:t>maxBin</a:t>
                      </a:r>
                      <a:r>
                        <a:rPr lang="en-US" sz="2000" dirty="0">
                          <a:latin typeface="Times New Roman" panose="02020603050405020304" pitchFamily="18" charset="0"/>
                          <a:cs typeface="Times New Roman" panose="02020603050405020304" pitchFamily="18" charset="0"/>
                        </a:rPr>
                        <a:t>:  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accuracy: 0.6864990985258246</a:t>
                      </a:r>
                    </a:p>
                    <a:p>
                      <a:pPr algn="l"/>
                      <a:r>
                        <a:rPr lang="en-US" sz="2000" dirty="0">
                          <a:latin typeface="Times New Roman" panose="02020603050405020304" pitchFamily="18" charset="0"/>
                          <a:cs typeface="Times New Roman" panose="02020603050405020304" pitchFamily="18" charset="0"/>
                        </a:rPr>
                        <a:t>f1: 0.5802294658485619</a:t>
                      </a:r>
                    </a:p>
                    <a:p>
                      <a:pPr algn="l"/>
                      <a:r>
                        <a:rPr lang="en-US" sz="2000" dirty="0">
                          <a:latin typeface="Times New Roman" panose="02020603050405020304" pitchFamily="18" charset="0"/>
                          <a:cs typeface="Times New Roman" panose="02020603050405020304" pitchFamily="18" charset="0"/>
                        </a:rPr>
                        <a:t>precision: 0.5735570657330947</a:t>
                      </a:r>
                    </a:p>
                    <a:p>
                      <a:pPr algn="l"/>
                      <a:r>
                        <a:rPr lang="en-US" sz="2000" dirty="0">
                          <a:latin typeface="Times New Roman" panose="02020603050405020304" pitchFamily="18" charset="0"/>
                          <a:cs typeface="Times New Roman" panose="02020603050405020304" pitchFamily="18" charset="0"/>
                        </a:rPr>
                        <a:t>recall:  0.6864990985258246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015860"/>
                  </a:ext>
                </a:extLst>
              </a:tr>
              <a:tr h="2071635">
                <a:tc>
                  <a:txBody>
                    <a:bodyPr/>
                    <a:lstStyle/>
                    <a:p>
                      <a:pPr algn="ctr"/>
                      <a:r>
                        <a:rPr lang="en-US" sz="2000" dirty="0" err="1">
                          <a:latin typeface="Times New Roman" panose="02020603050405020304" pitchFamily="18" charset="0"/>
                          <a:cs typeface="Times New Roman" panose="02020603050405020304" pitchFamily="18" charset="0"/>
                        </a:rPr>
                        <a:t>Hồi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Logistic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accuracy: 0.6973167886308198</a:t>
                      </a:r>
                    </a:p>
                    <a:p>
                      <a:pPr algn="l"/>
                      <a:r>
                        <a:rPr lang="en-US" sz="2000" dirty="0">
                          <a:latin typeface="Times New Roman" panose="02020603050405020304" pitchFamily="18" charset="0"/>
                          <a:cs typeface="Times New Roman" panose="02020603050405020304" pitchFamily="18" charset="0"/>
                        </a:rPr>
                        <a:t>f1: 0.5729639946572906</a:t>
                      </a:r>
                    </a:p>
                    <a:p>
                      <a:pPr algn="l"/>
                      <a:r>
                        <a:rPr lang="en-US" sz="2000" dirty="0">
                          <a:latin typeface="Times New Roman" panose="02020603050405020304" pitchFamily="18" charset="0"/>
                          <a:cs typeface="Times New Roman" panose="02020603050405020304" pitchFamily="18" charset="0"/>
                        </a:rPr>
                        <a:t>precision: 0.48625070370639945</a:t>
                      </a:r>
                    </a:p>
                    <a:p>
                      <a:pPr algn="l"/>
                      <a:r>
                        <a:rPr lang="en-US" sz="2000" dirty="0">
                          <a:latin typeface="Times New Roman" panose="02020603050405020304" pitchFamily="18" charset="0"/>
                          <a:cs typeface="Times New Roman" panose="02020603050405020304" pitchFamily="18" charset="0"/>
                        </a:rPr>
                        <a:t>recall: 0.6973167886308198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err="1">
                          <a:latin typeface="Times New Roman" panose="02020603050405020304" pitchFamily="18" charset="0"/>
                          <a:cs typeface="Times New Roman" panose="02020603050405020304" pitchFamily="18" charset="0"/>
                        </a:rPr>
                        <a:t>regParam</a:t>
                      </a:r>
                      <a:r>
                        <a:rPr lang="en-US" sz="2000" dirty="0">
                          <a:latin typeface="Times New Roman" panose="02020603050405020304" pitchFamily="18" charset="0"/>
                          <a:cs typeface="Times New Roman" panose="02020603050405020304" pitchFamily="18" charset="0"/>
                        </a:rPr>
                        <a:t>:  0.1</a:t>
                      </a:r>
                    </a:p>
                    <a:p>
                      <a:pPr algn="l"/>
                      <a:r>
                        <a:rPr lang="en-US" sz="2000" dirty="0" err="1">
                          <a:latin typeface="Times New Roman" panose="02020603050405020304" pitchFamily="18" charset="0"/>
                          <a:cs typeface="Times New Roman" panose="02020603050405020304" pitchFamily="18" charset="0"/>
                        </a:rPr>
                        <a:t>elasticNetParam</a:t>
                      </a:r>
                      <a:r>
                        <a:rPr lang="en-US" sz="2000" dirty="0">
                          <a:latin typeface="Times New Roman" panose="02020603050405020304" pitchFamily="18" charset="0"/>
                          <a:cs typeface="Times New Roman" panose="02020603050405020304" pitchFamily="18" charset="0"/>
                        </a:rPr>
                        <a:t>:  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accuracy: 0.6973167886308198</a:t>
                      </a:r>
                    </a:p>
                    <a:p>
                      <a:pPr algn="l"/>
                      <a:r>
                        <a:rPr lang="en-US" sz="2000" dirty="0">
                          <a:latin typeface="Times New Roman" panose="02020603050405020304" pitchFamily="18" charset="0"/>
                          <a:cs typeface="Times New Roman" panose="02020603050405020304" pitchFamily="18" charset="0"/>
                        </a:rPr>
                        <a:t>f1: 0.5729639946572906</a:t>
                      </a:r>
                    </a:p>
                    <a:p>
                      <a:pPr algn="l"/>
                      <a:r>
                        <a:rPr lang="en-US" sz="2000" dirty="0">
                          <a:latin typeface="Times New Roman" panose="02020603050405020304" pitchFamily="18" charset="0"/>
                          <a:cs typeface="Times New Roman" panose="02020603050405020304" pitchFamily="18" charset="0"/>
                        </a:rPr>
                        <a:t>precision: 0.48625070370639945</a:t>
                      </a:r>
                    </a:p>
                    <a:p>
                      <a:pPr algn="l"/>
                      <a:r>
                        <a:rPr lang="en-US" sz="2000" dirty="0">
                          <a:latin typeface="Times New Roman" panose="02020603050405020304" pitchFamily="18" charset="0"/>
                          <a:cs typeface="Times New Roman" panose="02020603050405020304" pitchFamily="18" charset="0"/>
                        </a:rPr>
                        <a:t>recall: 0.6973167886308198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293141"/>
                  </a:ext>
                </a:extLst>
              </a:tr>
              <a:tr h="1751619">
                <a:tc>
                  <a:txBody>
                    <a:bodyPr/>
                    <a:lstStyle/>
                    <a:p>
                      <a:pPr algn="ctr"/>
                      <a:r>
                        <a:rPr lang="en-US" sz="2000" dirty="0" err="1">
                          <a:latin typeface="Times New Roman" panose="02020603050405020304" pitchFamily="18" charset="0"/>
                          <a:cs typeface="Times New Roman" panose="02020603050405020304" pitchFamily="18" charset="0"/>
                        </a:rPr>
                        <a:t>Rừng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accuracy: 0.6969986212747905</a:t>
                      </a:r>
                    </a:p>
                    <a:p>
                      <a:pPr algn="l"/>
                      <a:r>
                        <a:rPr lang="en-US" sz="2000" dirty="0">
                          <a:latin typeface="Times New Roman" panose="02020603050405020304" pitchFamily="18" charset="0"/>
                          <a:cs typeface="Times New Roman" panose="02020603050405020304" pitchFamily="18" charset="0"/>
                        </a:rPr>
                        <a:t>f1: 0.5728099412388911</a:t>
                      </a:r>
                    </a:p>
                    <a:p>
                      <a:pPr algn="l"/>
                      <a:r>
                        <a:rPr lang="en-US" sz="2000" dirty="0">
                          <a:latin typeface="Times New Roman" panose="02020603050405020304" pitchFamily="18" charset="0"/>
                          <a:cs typeface="Times New Roman" panose="02020603050405020304" pitchFamily="18" charset="0"/>
                        </a:rPr>
                        <a:t>precision: 0.4861835279950932</a:t>
                      </a:r>
                    </a:p>
                    <a:p>
                      <a:pPr algn="l"/>
                      <a:r>
                        <a:rPr lang="en-US" sz="2000" dirty="0">
                          <a:latin typeface="Times New Roman" panose="02020603050405020304" pitchFamily="18" charset="0"/>
                          <a:cs typeface="Times New Roman" panose="02020603050405020304" pitchFamily="18" charset="0"/>
                        </a:rPr>
                        <a:t>recall: 0.6969986212747905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err="1">
                          <a:latin typeface="Times New Roman" panose="02020603050405020304" pitchFamily="18" charset="0"/>
                          <a:cs typeface="Times New Roman" panose="02020603050405020304" pitchFamily="18" charset="0"/>
                        </a:rPr>
                        <a:t>maxDepth</a:t>
                      </a:r>
                      <a:r>
                        <a:rPr lang="en-US" sz="2000" dirty="0">
                          <a:latin typeface="Times New Roman" panose="02020603050405020304" pitchFamily="18" charset="0"/>
                          <a:cs typeface="Times New Roman" panose="02020603050405020304" pitchFamily="18" charset="0"/>
                        </a:rPr>
                        <a:t>:  15</a:t>
                      </a:r>
                    </a:p>
                    <a:p>
                      <a:pPr algn="l"/>
                      <a:r>
                        <a:rPr lang="en-US" sz="2000" dirty="0" err="1">
                          <a:latin typeface="Times New Roman" panose="02020603050405020304" pitchFamily="18" charset="0"/>
                          <a:cs typeface="Times New Roman" panose="02020603050405020304" pitchFamily="18" charset="0"/>
                        </a:rPr>
                        <a:t>numTrees</a:t>
                      </a:r>
                      <a:r>
                        <a:rPr lang="en-US" sz="2000" dirty="0">
                          <a:latin typeface="Times New Roman" panose="02020603050405020304" pitchFamily="18" charset="0"/>
                          <a:cs typeface="Times New Roman" panose="02020603050405020304" pitchFamily="18" charset="0"/>
                        </a:rPr>
                        <a: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accuracy: 0.6958320076360165</a:t>
                      </a:r>
                    </a:p>
                    <a:p>
                      <a:pPr algn="l"/>
                      <a:r>
                        <a:rPr lang="en-US" sz="2000" dirty="0">
                          <a:latin typeface="Times New Roman" panose="02020603050405020304" pitchFamily="18" charset="0"/>
                          <a:cs typeface="Times New Roman" panose="02020603050405020304" pitchFamily="18" charset="0"/>
                        </a:rPr>
                        <a:t>f1: 0.5762838227720252</a:t>
                      </a:r>
                    </a:p>
                    <a:p>
                      <a:pPr algn="l"/>
                      <a:r>
                        <a:rPr lang="en-US" sz="2000" dirty="0">
                          <a:latin typeface="Times New Roman" panose="02020603050405020304" pitchFamily="18" charset="0"/>
                          <a:cs typeface="Times New Roman" panose="02020603050405020304" pitchFamily="18" charset="0"/>
                        </a:rPr>
                        <a:t>precision: 0.6000581937700639</a:t>
                      </a:r>
                    </a:p>
                    <a:p>
                      <a:pPr algn="l"/>
                      <a:r>
                        <a:rPr lang="en-US" sz="2000" dirty="0">
                          <a:latin typeface="Times New Roman" panose="02020603050405020304" pitchFamily="18" charset="0"/>
                          <a:cs typeface="Times New Roman" panose="02020603050405020304" pitchFamily="18" charset="0"/>
                        </a:rPr>
                        <a:t>recall: 0.6958320076360165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637231"/>
                  </a:ext>
                </a:extLst>
              </a:tr>
              <a:tr h="2071635">
                <a:tc>
                  <a:txBody>
                    <a:bodyPr/>
                    <a:lstStyle/>
                    <a:p>
                      <a:pPr algn="ctr"/>
                      <a:r>
                        <a:rPr lang="en-US" sz="2000" dirty="0">
                          <a:latin typeface="Times New Roman" panose="02020603050405020304" pitchFamily="18" charset="0"/>
                          <a:cs typeface="Times New Roman" panose="02020603050405020304" pitchFamily="18" charset="0"/>
                        </a:rPr>
                        <a:t>Naive Bayes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accuracy: 0.5940184537066497</a:t>
                      </a:r>
                    </a:p>
                    <a:p>
                      <a:pPr algn="l"/>
                      <a:r>
                        <a:rPr lang="en-US" sz="2000" dirty="0">
                          <a:latin typeface="Times New Roman" panose="02020603050405020304" pitchFamily="18" charset="0"/>
                          <a:cs typeface="Times New Roman" panose="02020603050405020304" pitchFamily="18" charset="0"/>
                        </a:rPr>
                        <a:t>f1: 0.5962549617720538</a:t>
                      </a:r>
                    </a:p>
                    <a:p>
                      <a:pPr algn="l"/>
                      <a:r>
                        <a:rPr lang="en-US" sz="2000" dirty="0">
                          <a:latin typeface="Times New Roman" panose="02020603050405020304" pitchFamily="18" charset="0"/>
                          <a:cs typeface="Times New Roman" panose="02020603050405020304" pitchFamily="18" charset="0"/>
                        </a:rPr>
                        <a:t>precision: 0.5986518359718374</a:t>
                      </a:r>
                    </a:p>
                    <a:p>
                      <a:pPr algn="l"/>
                      <a:r>
                        <a:rPr lang="en-US" sz="2000" dirty="0">
                          <a:latin typeface="Times New Roman" panose="02020603050405020304" pitchFamily="18" charset="0"/>
                          <a:cs typeface="Times New Roman" panose="02020603050405020304" pitchFamily="18" charset="0"/>
                        </a:rPr>
                        <a:t>recall: 0.5940184537066497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smoothing:  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accuracy: 0.5955032347014529</a:t>
                      </a:r>
                    </a:p>
                    <a:p>
                      <a:pPr algn="l"/>
                      <a:r>
                        <a:rPr lang="en-US" sz="2000" dirty="0">
                          <a:latin typeface="Times New Roman" panose="02020603050405020304" pitchFamily="18" charset="0"/>
                          <a:cs typeface="Times New Roman" panose="02020603050405020304" pitchFamily="18" charset="0"/>
                        </a:rPr>
                        <a:t>f1: 0.5979146592650929</a:t>
                      </a:r>
                    </a:p>
                    <a:p>
                      <a:pPr algn="l"/>
                      <a:r>
                        <a:rPr lang="en-US" sz="2000" dirty="0">
                          <a:latin typeface="Times New Roman" panose="02020603050405020304" pitchFamily="18" charset="0"/>
                          <a:cs typeface="Times New Roman" panose="02020603050405020304" pitchFamily="18" charset="0"/>
                        </a:rPr>
                        <a:t>precision: 0.6005162149442512</a:t>
                      </a:r>
                    </a:p>
                    <a:p>
                      <a:pPr algn="l"/>
                      <a:r>
                        <a:rPr lang="en-US" sz="2000" dirty="0">
                          <a:latin typeface="Times New Roman" panose="02020603050405020304" pitchFamily="18" charset="0"/>
                          <a:cs typeface="Times New Roman" panose="02020603050405020304" pitchFamily="18" charset="0"/>
                        </a:rPr>
                        <a:t>recall: 0.5955032347014529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248606"/>
                  </a:ext>
                </a:extLst>
              </a:tr>
            </a:tbl>
          </a:graphicData>
        </a:graphic>
      </p:graphicFrame>
    </p:spTree>
    <p:extLst>
      <p:ext uri="{BB962C8B-B14F-4D97-AF65-F5344CB8AC3E}">
        <p14:creationId xmlns:p14="http://schemas.microsoft.com/office/powerpoint/2010/main" val="4266985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891</Words>
  <Application>Microsoft Office PowerPoint</Application>
  <PresentationFormat>Custom</PresentationFormat>
  <Paragraphs>141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Montserrat Bold</vt:lpstr>
      <vt:lpstr>Arial</vt:lpstr>
      <vt:lpstr>Calibri</vt:lpstr>
      <vt:lpstr>Montserrat</vt:lpstr>
      <vt:lpstr>Noto Serif Bold</vt:lpstr>
      <vt:lpstr>Noto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Cùng bắt đầu!</dc:title>
  <cp:lastModifiedBy>Hoàng Lê</cp:lastModifiedBy>
  <cp:revision>39</cp:revision>
  <dcterms:created xsi:type="dcterms:W3CDTF">2006-08-16T00:00:00Z</dcterms:created>
  <dcterms:modified xsi:type="dcterms:W3CDTF">2023-12-23T15:08:46Z</dcterms:modified>
  <dc:identifier>DAFi9PVxIco</dc:identifier>
</cp:coreProperties>
</file>