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93" r:id="rId5"/>
    <p:sldId id="281" r:id="rId6"/>
    <p:sldId id="282" r:id="rId7"/>
    <p:sldId id="294" r:id="rId8"/>
    <p:sldId id="298" r:id="rId9"/>
    <p:sldId id="299" r:id="rId10"/>
    <p:sldId id="300" r:id="rId11"/>
    <p:sldId id="301" r:id="rId12"/>
    <p:sldId id="291" r:id="rId13"/>
    <p:sldId id="295" r:id="rId14"/>
    <p:sldId id="292" r:id="rId15"/>
    <p:sldId id="289" r:id="rId16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Montserrat Bold" panose="00000800000000000000" charset="0"/>
      <p:regular r:id="rId25"/>
    </p:embeddedFont>
    <p:embeddedFont>
      <p:font typeface="Noto Serif" panose="02020600060500020200" pitchFamily="18" charset="0"/>
      <p:regular r:id="rId26"/>
      <p:bold r:id="rId27"/>
      <p:italic r:id="rId28"/>
      <p:boldItalic r:id="rId29"/>
    </p:embeddedFont>
    <p:embeddedFont>
      <p:font typeface="Noto Serif Bold" panose="02020800060500020200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67D"/>
    <a:srgbClr val="8AABCA"/>
    <a:srgbClr val="F9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528" y="1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773023" y="-370024"/>
            <a:ext cx="7815876" cy="11385121"/>
          </a:xfrm>
          <a:prstGeom prst="rect">
            <a:avLst/>
          </a:prstGeom>
          <a:solidFill>
            <a:srgbClr val="273755"/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70000"/>
          </a:blip>
          <a:srcRect l="28305" r="28305"/>
          <a:stretch>
            <a:fillRect/>
          </a:stretch>
        </p:blipFill>
        <p:spPr>
          <a:xfrm>
            <a:off x="11773023" y="-370024"/>
            <a:ext cx="7318206" cy="1123741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-923393" y="3006487"/>
            <a:ext cx="12696416" cy="8008611"/>
            <a:chOff x="0" y="-79023"/>
            <a:chExt cx="16928555" cy="10678148"/>
          </a:xfrm>
        </p:grpSpPr>
        <p:sp>
          <p:nvSpPr>
            <p:cNvPr id="5" name="AutoShape 5"/>
            <p:cNvSpPr/>
            <p:nvPr/>
          </p:nvSpPr>
          <p:spPr>
            <a:xfrm>
              <a:off x="0" y="7592263"/>
              <a:ext cx="16928555" cy="3006862"/>
            </a:xfrm>
            <a:prstGeom prst="rect">
              <a:avLst/>
            </a:prstGeom>
            <a:solidFill>
              <a:srgbClr val="27375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602791" y="-79023"/>
              <a:ext cx="12344400" cy="94205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5880"/>
                </a:lnSpc>
              </a:pPr>
              <a:r>
                <a:rPr lang="en-US" sz="4200">
                  <a:solidFill>
                    <a:srgbClr val="273755"/>
                  </a:solidFill>
                  <a:latin typeface="Noto Serif Bold"/>
                </a:rPr>
                <a:t>Big Data Machine Learning_02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4088130"/>
            <a:ext cx="8591797" cy="1357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 dirty="0">
                <a:solidFill>
                  <a:srgbClr val="000000"/>
                </a:solidFill>
                <a:latin typeface="Montserrat Bold"/>
              </a:rPr>
              <a:t>XÂY DỰNG MÔ HÌNH DỰ ĐOÁN</a:t>
            </a:r>
          </a:p>
          <a:p>
            <a:pPr algn="ctr">
              <a:lnSpc>
                <a:spcPts val="5459"/>
              </a:lnSpc>
            </a:pPr>
            <a:r>
              <a:rPr lang="en-US" sz="3899" dirty="0">
                <a:solidFill>
                  <a:srgbClr val="000000"/>
                </a:solidFill>
                <a:latin typeface="Montserrat Bold"/>
              </a:rPr>
              <a:t>SỰ TRÌ HOÃN CHUYẾN BAY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35957" y="6568229"/>
            <a:ext cx="7741298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273755"/>
                </a:solidFill>
                <a:latin typeface="Noto Serif Bold"/>
              </a:rPr>
              <a:t>NHÓM 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rgbClr val="273755"/>
                </a:solidFill>
                <a:latin typeface="Noto Serif Bold"/>
              </a:rPr>
              <a:t>V. THỰC NGHIỆM VÀ ĐÁNH GIÁ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3152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VI. </a:t>
            </a:r>
            <a:r>
              <a:rPr lang="en-US" sz="4200" dirty="0">
                <a:solidFill>
                  <a:srgbClr val="273755"/>
                </a:solidFill>
                <a:latin typeface="Noto Serif Bold"/>
              </a:rPr>
              <a:t>KẾT LUẬN VÀ HƯỚNG PHÁT TRIỂN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285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IV. ĐÓNG GÓP VÀ KẾ HOẠCH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C4FCC9-8F9F-B3AE-F20D-22DA2EE63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007838"/>
              </p:ext>
            </p:extLst>
          </p:nvPr>
        </p:nvGraphicFramePr>
        <p:xfrm>
          <a:off x="3048000" y="3238500"/>
          <a:ext cx="12192000" cy="3960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3556850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567816228"/>
                    </a:ext>
                  </a:extLst>
                </a:gridCol>
              </a:tblGrid>
              <a:tr h="54642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Thành viên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Công việc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167686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Nguyễn Trí Dũng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Chuẩn bị, làm sạch data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9329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Nguyễn Khoa Quang Thắng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Đánh trọng số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44602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Trương Gia Vỷ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Tìm thuật toán tối ưu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24946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Lê Huy Hoàng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Kiểm thử, đánh giá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195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359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IV. ĐÓNG GÓP VÀ KẾ HOẠCH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2">
            <a:extLst>
              <a:ext uri="{FF2B5EF4-FFF2-40B4-BE49-F238E27FC236}">
                <a16:creationId xmlns:a16="http://schemas.microsoft.com/office/drawing/2014/main" id="{0F507310-BB31-154A-813C-A22CED7E0343}"/>
              </a:ext>
            </a:extLst>
          </p:cNvPr>
          <p:cNvSpPr txBox="1"/>
          <p:nvPr/>
        </p:nvSpPr>
        <p:spPr>
          <a:xfrm>
            <a:off x="1028700" y="2588047"/>
            <a:ext cx="7411320" cy="4069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Kế hoạch tiếp theo:</a:t>
            </a:r>
          </a:p>
          <a:p>
            <a:pPr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- Thống kê tóm tắt, kiểm tra mối tương quan, kiểm định giả thuật</a:t>
            </a:r>
          </a:p>
          <a:p>
            <a:pPr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- Áp dụng các phương pháp tối ưu hóa thuật toán</a:t>
            </a:r>
          </a:p>
          <a:p>
            <a:pPr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</p:txBody>
      </p:sp>
    </p:spTree>
    <p:extLst>
      <p:ext uri="{BB962C8B-B14F-4D97-AF65-F5344CB8AC3E}">
        <p14:creationId xmlns:p14="http://schemas.microsoft.com/office/powerpoint/2010/main" val="1649340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55942" y="2588047"/>
            <a:ext cx="14788858" cy="458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Flight-Delay-prediction using Spark : </a:t>
            </a:r>
            <a:r>
              <a:rPr lang="en-US" sz="2849" i="1" u="sng">
                <a:solidFill>
                  <a:srgbClr val="273755"/>
                </a:solidFill>
                <a:latin typeface="Noto Serif"/>
              </a:rPr>
              <a:t>https://www.kaggle.com/code/gunashankars/flight-delay-prediction-project-using-pyspark/notebook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… </a:t>
            </a:r>
          </a:p>
          <a:p>
            <a:pPr marL="307656" lvl="1"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  <a:p>
            <a:pPr marL="307656" lvl="1"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  <a:p>
            <a:pPr algn="l"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IV. TÀI LIỆU THAM KHẢO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2">
            <a:extLst>
              <a:ext uri="{FF2B5EF4-FFF2-40B4-BE49-F238E27FC236}">
                <a16:creationId xmlns:a16="http://schemas.microsoft.com/office/drawing/2014/main" id="{FF35D0AF-033D-19DA-5BF7-4FAB19E236B9}"/>
              </a:ext>
            </a:extLst>
          </p:cNvPr>
          <p:cNvSpPr txBox="1"/>
          <p:nvPr/>
        </p:nvSpPr>
        <p:spPr>
          <a:xfrm>
            <a:off x="790158" y="5372100"/>
            <a:ext cx="15288041" cy="992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Dataset: </a:t>
            </a:r>
            <a:r>
              <a:rPr lang="en-US" sz="2849" i="1" u="sng">
                <a:solidFill>
                  <a:srgbClr val="273755"/>
                </a:solidFill>
                <a:latin typeface="Noto Serif"/>
              </a:rPr>
              <a:t>https://www.kaggle.com/code/robikscube/flight-delay-exploratory-data-analysis-twitch/notebook </a:t>
            </a:r>
          </a:p>
        </p:txBody>
      </p:sp>
    </p:spTree>
    <p:extLst>
      <p:ext uri="{BB962C8B-B14F-4D97-AF65-F5344CB8AC3E}">
        <p14:creationId xmlns:p14="http://schemas.microsoft.com/office/powerpoint/2010/main" val="160160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49061" y="-506987"/>
            <a:ext cx="5922564" cy="11300974"/>
          </a:xfrm>
          <a:prstGeom prst="rect">
            <a:avLst/>
          </a:prstGeom>
          <a:solidFill>
            <a:srgbClr val="273755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6246772" y="3105818"/>
            <a:ext cx="10141759" cy="8032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296574"/>
            <a:ext cx="5140642" cy="7710963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210800" y="2188347"/>
            <a:ext cx="3966140" cy="662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9"/>
              </a:lnSpc>
            </a:pPr>
            <a:r>
              <a:rPr lang="en-US" sz="4099" b="1">
                <a:solidFill>
                  <a:srgbClr val="273755"/>
                </a:solidFill>
                <a:latin typeface="Montserrat"/>
              </a:rPr>
              <a:t>KẾT THÚC</a:t>
            </a:r>
          </a:p>
        </p:txBody>
      </p:sp>
    </p:spTree>
    <p:extLst>
      <p:ext uri="{BB962C8B-B14F-4D97-AF65-F5344CB8AC3E}">
        <p14:creationId xmlns:p14="http://schemas.microsoft.com/office/powerpoint/2010/main" val="205621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49061" y="-506987"/>
            <a:ext cx="5922564" cy="11300974"/>
          </a:xfrm>
          <a:prstGeom prst="rect">
            <a:avLst/>
          </a:prstGeom>
          <a:solidFill>
            <a:srgbClr val="273755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6246772" y="3105818"/>
            <a:ext cx="10141759" cy="8032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6246772" y="4594045"/>
            <a:ext cx="6566558" cy="50998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6246772" y="3616960"/>
            <a:ext cx="6566558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Nguyễn Trí Dũng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246772" y="2188347"/>
            <a:ext cx="3966140" cy="662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9"/>
              </a:lnSpc>
            </a:pPr>
            <a:r>
              <a:rPr lang="en-US" sz="4099">
                <a:solidFill>
                  <a:srgbClr val="273755"/>
                </a:solidFill>
                <a:latin typeface="Montserrat"/>
              </a:rPr>
              <a:t>THÀNH VIÊN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026260" y="2188347"/>
            <a:ext cx="3233040" cy="662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9"/>
              </a:lnSpc>
            </a:pPr>
            <a:r>
              <a:rPr lang="en-US" sz="4099">
                <a:solidFill>
                  <a:srgbClr val="273755"/>
                </a:solidFill>
                <a:latin typeface="Montserrat"/>
              </a:rPr>
              <a:t>MSSV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026260" y="3616960"/>
            <a:ext cx="2362270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20133029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246772" y="5075856"/>
            <a:ext cx="6566558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Nguyễn Khoa Quang Thắng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026260" y="5075856"/>
            <a:ext cx="2362270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20133090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246772" y="6461272"/>
            <a:ext cx="6566558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Trương Gia Vỷ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026260" y="6461272"/>
            <a:ext cx="2362270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20133115</a:t>
            </a: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55141BF2-93C8-2505-2C16-641674396E67}"/>
              </a:ext>
            </a:extLst>
          </p:cNvPr>
          <p:cNvSpPr/>
          <p:nvPr/>
        </p:nvSpPr>
        <p:spPr>
          <a:xfrm>
            <a:off x="6246772" y="6102102"/>
            <a:ext cx="6566558" cy="50998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E084EECD-D1D3-7915-428B-51C0C69F4B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296574"/>
            <a:ext cx="5140642" cy="7710963"/>
          </a:xfrm>
          <a:prstGeom prst="rect">
            <a:avLst/>
          </a:prstGeom>
        </p:spPr>
      </p:pic>
      <p:sp>
        <p:nvSpPr>
          <p:cNvPr id="6" name="TextBox 14">
            <a:extLst>
              <a:ext uri="{FF2B5EF4-FFF2-40B4-BE49-F238E27FC236}">
                <a16:creationId xmlns:a16="http://schemas.microsoft.com/office/drawing/2014/main" id="{0FD0DEA7-BF33-541E-2BE5-03E4BBC3555F}"/>
              </a:ext>
            </a:extLst>
          </p:cNvPr>
          <p:cNvSpPr txBox="1"/>
          <p:nvPr/>
        </p:nvSpPr>
        <p:spPr>
          <a:xfrm>
            <a:off x="6246772" y="7846688"/>
            <a:ext cx="6566558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Lê Huy Hoàng</a:t>
            </a:r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8A44613A-61DE-B98F-F360-5BEBABE6373A}"/>
              </a:ext>
            </a:extLst>
          </p:cNvPr>
          <p:cNvSpPr txBox="1"/>
          <p:nvPr/>
        </p:nvSpPr>
        <p:spPr>
          <a:xfrm>
            <a:off x="14026260" y="7846688"/>
            <a:ext cx="2362270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20133044</a:t>
            </a:r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46F7B93C-8BB8-AD3D-C0F5-7772E0DCD598}"/>
              </a:ext>
            </a:extLst>
          </p:cNvPr>
          <p:cNvSpPr/>
          <p:nvPr/>
        </p:nvSpPr>
        <p:spPr>
          <a:xfrm>
            <a:off x="6246772" y="7487518"/>
            <a:ext cx="6566558" cy="50998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90158" y="2588047"/>
            <a:ext cx="15899383" cy="40697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Chủ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đề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"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Phân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tích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dữ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liệu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lịch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sử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các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chuyến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bay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để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xây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dựng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mô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hình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dự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đoán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liệu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chuyến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bay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có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bị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trì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hoãn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- delay hay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không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"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là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một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lĩnh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vực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quan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trọng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trong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phân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tích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dữ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liệu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và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học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máy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.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Bằng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cách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sử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dụng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dữ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liệu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lịch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sử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về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các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chuyến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bay,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mục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tiêu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là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xây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dựng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một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mô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hình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dự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đoán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xác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suất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chuyến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bay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bị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trì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hoãn</a:t>
            </a: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 marL="307656" lvl="1"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Một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số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câu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hỏi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đặt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ra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</a:p>
          <a:p>
            <a:pPr marL="307656" lvl="1"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    -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Những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yếu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tố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nào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có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mối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tương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quan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chặt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chẽ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với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nhau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ảnh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hưởng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sự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delay.</a:t>
            </a:r>
          </a:p>
          <a:p>
            <a:pPr marL="307656" lvl="1"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    -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Những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yếu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tố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nào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tác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động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mạnh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sự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delay.</a:t>
            </a:r>
          </a:p>
        </p:txBody>
      </p:sp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0454703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rgbClr val="273755"/>
                </a:solidFill>
                <a:latin typeface="Noto Serif Bold"/>
              </a:rPr>
              <a:t>I. GIỚI THIỆU CHỦ ĐỀ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489FBB-ED35-59A9-2895-5AEDD3CEBC03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CA15EDA-C6DE-D198-740A-06DF9D058C6C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D3C3BF-1BCB-A1ED-962D-6A7A38BB27DC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588047"/>
            <a:ext cx="7411320" cy="5608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89"/>
              </a:lnSpc>
            </a:pP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Dữ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liệu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lịch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sử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các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thông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tin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chuyến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bay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trên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thế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giới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từ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tháng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1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năm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2018 </a:t>
            </a:r>
          </a:p>
          <a:p>
            <a:pPr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(4078318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dòng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, 47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cột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)</a:t>
            </a: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Nguồn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– Kaggle: </a:t>
            </a:r>
            <a:r>
              <a:rPr lang="en-US" sz="2849" i="1" u="sng" dirty="0">
                <a:solidFill>
                  <a:srgbClr val="273755"/>
                </a:solidFill>
                <a:latin typeface="Noto Serif"/>
              </a:rPr>
              <a:t>https://www.kaggle.com/code/robikscube/flight-delay-exploratory-data-analysis-twitch/notebook</a:t>
            </a:r>
          </a:p>
          <a:p>
            <a:pPr>
              <a:lnSpc>
                <a:spcPts val="3989"/>
              </a:lnSpc>
            </a:pPr>
            <a:endParaRPr lang="en-US" sz="2849" i="1" u="sng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0454703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II. DATASET, INPUT, OUTPUT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12048E-B15C-F400-F8A6-A4A588194459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00A9D39-3414-ABDB-9334-ADBB065A41EE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A11AF4-EA5B-A756-C9D4-3EEB80905B24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47DC0E5-B4B6-6D84-0050-F786EB782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1932613"/>
            <a:ext cx="8613638" cy="562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7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588047"/>
            <a:ext cx="7411320" cy="7147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INPUT: 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- Airline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FlightNumber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DepTime: 1202 (12h02p)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ArrTime: 1402 (12h02p)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Distance: 145 (km)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OriginAirport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DestAiport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DayOfWeek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Month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… </a:t>
            </a:r>
          </a:p>
          <a:p>
            <a:pPr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OUTPUT: Delayed (Với những chuyến bay có thời gian hạ cánh ArrDelay  &gt;= 15 phút)</a:t>
            </a: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0454703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II. DATASET, INPUT, OUTPUT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12048E-B15C-F400-F8A6-A4A588194459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00A9D39-3414-ABDB-9334-ADBB065A41EE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A11AF4-EA5B-A756-C9D4-3EEB80905B24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10050DF-233D-8A44-A14C-B549FBBAF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2588047"/>
            <a:ext cx="11069969" cy="426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5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rgbClr val="273755"/>
                </a:solidFill>
                <a:latin typeface="Noto Serif Bold"/>
              </a:rPr>
              <a:t>III. KẾT QUẢ PHÂN TÍCH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BC09273-597D-D656-4B30-ED5EDB9F8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660" y="2717860"/>
            <a:ext cx="4381880" cy="4541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A5A534-F122-1CEB-EEC7-5BB8A8864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055" y="2717860"/>
            <a:ext cx="4359018" cy="4610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192FAD-2174-8E56-86BC-C07F84B77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1842" y="3136996"/>
            <a:ext cx="4359018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8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III. KẾT QUẢ PHÂN TÍCH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FB9ABE7-AFD3-4BF0-F870-1345D9B6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47892"/>
            <a:ext cx="5703672" cy="40515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3F869C-F46E-4C72-C55D-CCC1A749A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872" y="3114554"/>
            <a:ext cx="4369018" cy="421271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8B6CA80-26B3-5FD8-6028-6BE882EF8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2400" y="3128841"/>
            <a:ext cx="5724362" cy="417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III. KẾT QUẢ PHÂN TÍCH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9BBCF9C-DB78-6F56-4BB8-25A51B07C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394" y="2717860"/>
            <a:ext cx="5619565" cy="43419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B37595-6978-4DA4-6F84-BBC2E5DAB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800" y="2859869"/>
            <a:ext cx="5619565" cy="4326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0CCC1D-F69F-9ACA-0720-8D3C55EC5A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2"/>
          <a:stretch/>
        </p:blipFill>
        <p:spPr>
          <a:xfrm>
            <a:off x="1142999" y="2501720"/>
            <a:ext cx="4421899" cy="58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9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rgbClr val="273755"/>
                </a:solidFill>
                <a:latin typeface="Noto Serif Bold"/>
              </a:rPr>
              <a:t>IV. MÔ HÌNH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E1DAD2C-2703-97A1-8A6E-F30A89212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647230"/>
              </p:ext>
            </p:extLst>
          </p:nvPr>
        </p:nvGraphicFramePr>
        <p:xfrm>
          <a:off x="1028700" y="1715073"/>
          <a:ext cx="15011398" cy="807662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19574">
                  <a:extLst>
                    <a:ext uri="{9D8B030D-6E8A-4147-A177-3AD203B41FA5}">
                      <a16:colId xmlns:a16="http://schemas.microsoft.com/office/drawing/2014/main" val="556238025"/>
                    </a:ext>
                  </a:extLst>
                </a:gridCol>
                <a:gridCol w="4228926">
                  <a:extLst>
                    <a:ext uri="{9D8B030D-6E8A-4147-A177-3AD203B41FA5}">
                      <a16:colId xmlns:a16="http://schemas.microsoft.com/office/drawing/2014/main" val="298711244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428620214"/>
                    </a:ext>
                  </a:extLst>
                </a:gridCol>
                <a:gridCol w="4762498">
                  <a:extLst>
                    <a:ext uri="{9D8B030D-6E8A-4147-A177-3AD203B41FA5}">
                      <a16:colId xmlns:a16="http://schemas.microsoft.com/office/drawing/2014/main" val="3432037616"/>
                    </a:ext>
                  </a:extLst>
                </a:gridCol>
              </a:tblGrid>
              <a:tr h="3614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THUẬT TOÁN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AB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TRƯỚC KHI TỐI ƯU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AB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SIÊU THAM SỐ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AB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 KHI TỐI ƯU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AB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19774"/>
                  </a:ext>
                </a:extLst>
              </a:tr>
              <a:tr h="178549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Cây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quyết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0.6962562307773889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0.5751618196018272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0.5979510596924563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 0.696256230777389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maxDepth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12</a:t>
                      </a:r>
                    </a:p>
                    <a:p>
                      <a:pPr algn="l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minInstancesPerNode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5</a:t>
                      </a:r>
                    </a:p>
                    <a:p>
                      <a:pPr algn="l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maxBin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0.6864990985258246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0.5802294658485619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0.5735570657330947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 0.6864990985258246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015860"/>
                  </a:ext>
                </a:extLst>
              </a:tr>
              <a:tr h="20716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Logistic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0.6973167886308198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0.5729639946572906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0.48625070370639945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0.6973167886308198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regParam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0.1</a:t>
                      </a:r>
                    </a:p>
                    <a:p>
                      <a:pPr algn="l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elasticNetParam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0.6973167886308198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0.5729639946572906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0.48625070370639945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0.6973167886308198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293141"/>
                  </a:ext>
                </a:extLst>
              </a:tr>
              <a:tr h="17516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Rừng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ngẫu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nhiên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0.6969986212747905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0.5728099412388911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0.4861835279950932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0.6969986212747905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maxDepth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15</a:t>
                      </a:r>
                    </a:p>
                    <a:p>
                      <a:pPr algn="l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numTrees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0.6958320076360165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0.5762838227720252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0.6000581937700639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0.6958320076360165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637231"/>
                  </a:ext>
                </a:extLst>
              </a:tr>
              <a:tr h="20716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Naive Bayes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0.5940184537066497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0.5962549617720538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0.5986518359718374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0.5940184537066497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smoothing:  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0.5955032347014529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0.5979146592650929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0.6005162149442512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0.5955032347014529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248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985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593</Words>
  <Application>Microsoft Office PowerPoint</Application>
  <PresentationFormat>Custom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Montserrat</vt:lpstr>
      <vt:lpstr>Noto Serif Bold</vt:lpstr>
      <vt:lpstr>Noto Serif</vt:lpstr>
      <vt:lpstr>Montserrat Bold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Cùng bắt đầu!</dc:title>
  <cp:lastModifiedBy>Hoàng Lê</cp:lastModifiedBy>
  <cp:revision>27</cp:revision>
  <dcterms:created xsi:type="dcterms:W3CDTF">2006-08-16T00:00:00Z</dcterms:created>
  <dcterms:modified xsi:type="dcterms:W3CDTF">2023-12-23T13:02:12Z</dcterms:modified>
  <dc:identifier>DAFi9PVxIco</dc:identifier>
</cp:coreProperties>
</file>