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2" r:id="rId12"/>
    <p:sldId id="301" r:id="rId13"/>
    <p:sldId id="291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BUILDING A PREDICTION MODEL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FLIGHT DELAYS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273755"/>
                </a:solidFill>
                <a:latin typeface="Noto Serif Bold"/>
              </a:rPr>
              <a:t>GROUP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EXPERIMENT AND 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6AB60D-61F5-A832-69C4-A6490A0A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17" y="2831545"/>
            <a:ext cx="9929720" cy="883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F5E1F-EF1B-D8AA-9CC7-19C46D01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08" y="3938428"/>
            <a:ext cx="6683319" cy="1082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E9F8C-A0C6-3151-139E-43FCDE10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257731"/>
            <a:ext cx="6721422" cy="800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879B5-9A5E-0A75-AA65-564808AB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17" y="6307499"/>
            <a:ext cx="3985605" cy="7239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F0A48B-0EC9-3AD8-DB8B-BB26297B6364}"/>
              </a:ext>
            </a:extLst>
          </p:cNvPr>
          <p:cNvSpPr txBox="1"/>
          <p:nvPr/>
        </p:nvSpPr>
        <p:spPr>
          <a:xfrm>
            <a:off x="828765" y="3065213"/>
            <a:ext cx="266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25664B-2146-9749-C2C8-0C15140EABF9}"/>
              </a:ext>
            </a:extLst>
          </p:cNvPr>
          <p:cNvSpPr txBox="1"/>
          <p:nvPr/>
        </p:nvSpPr>
        <p:spPr>
          <a:xfrm>
            <a:off x="852755" y="4156817"/>
            <a:ext cx="3595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287B9-4C53-A66F-2C70-5FF956AB7CD6}"/>
              </a:ext>
            </a:extLst>
          </p:cNvPr>
          <p:cNvSpPr txBox="1"/>
          <p:nvPr/>
        </p:nvSpPr>
        <p:spPr>
          <a:xfrm>
            <a:off x="752565" y="5262330"/>
            <a:ext cx="2981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EB50E2-0FF1-1ABC-6C21-48315EBDD979}"/>
              </a:ext>
            </a:extLst>
          </p:cNvPr>
          <p:cNvSpPr txBox="1"/>
          <p:nvPr/>
        </p:nvSpPr>
        <p:spPr>
          <a:xfrm>
            <a:off x="604698" y="6367843"/>
            <a:ext cx="29812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D71B4-6994-26A5-83EC-1C929950F47C}"/>
              </a:ext>
            </a:extLst>
          </p:cNvPr>
          <p:cNvSpPr txBox="1"/>
          <p:nvPr/>
        </p:nvSpPr>
        <p:spPr>
          <a:xfrm>
            <a:off x="828764" y="2215992"/>
            <a:ext cx="74008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Using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EXPERIMENT AND 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BEB611-538A-6A72-11B3-E0EBB710105A}"/>
              </a:ext>
            </a:extLst>
          </p:cNvPr>
          <p:cNvSpPr txBox="1"/>
          <p:nvPr/>
        </p:nvSpPr>
        <p:spPr>
          <a:xfrm>
            <a:off x="1028700" y="2863807"/>
            <a:ext cx="124968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+mj-lt"/>
              </a:rPr>
              <a:t>- Regarding optimization:</a:t>
            </a:r>
            <a:endParaRPr lang="en-US" sz="30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team, the Decision Tree algorithm is not really optimized, because after passing hyperparameters, the Decision Tree measures decrease instead of improving.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has measures that remain the same after passing the hyperparameters, because the initial hyperparameters are the most optimal compared to the parameters passed later.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has a slight increase in F1 measure, precision increases sharply. Model optimization is considered successful.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increased slightly in all indicators. Therefore, the model optimization is considered successful.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149C6-0B50-675D-D6D3-82880942DEEC}"/>
              </a:ext>
            </a:extLst>
          </p:cNvPr>
          <p:cNvSpPr txBox="1"/>
          <p:nvPr/>
        </p:nvSpPr>
        <p:spPr>
          <a:xfrm>
            <a:off x="1028700" y="2225675"/>
            <a:ext cx="22479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Evaluate:</a:t>
            </a:r>
          </a:p>
        </p:txBody>
      </p:sp>
    </p:spTree>
    <p:extLst>
      <p:ext uri="{BB962C8B-B14F-4D97-AF65-F5344CB8AC3E}">
        <p14:creationId xmlns:p14="http://schemas.microsoft.com/office/powerpoint/2010/main" val="30257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3906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VI. CONCLUSION AND DEVELOPMENT DIRECTION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B94C82-0350-23C9-E8FA-CCB4C2AECE97}"/>
              </a:ext>
            </a:extLst>
          </p:cNvPr>
          <p:cNvSpPr txBox="1"/>
          <p:nvPr/>
        </p:nvSpPr>
        <p:spPr>
          <a:xfrm>
            <a:off x="1028700" y="2905984"/>
            <a:ext cx="15506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decided to choose the Random Forest model after optimization as the best model because Accuracy, Precision, and Recall are mostly higher than the remaining models.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959F0-69B4-0C78-8E3B-4D69B3908332}"/>
              </a:ext>
            </a:extLst>
          </p:cNvPr>
          <p:cNvSpPr txBox="1"/>
          <p:nvPr/>
        </p:nvSpPr>
        <p:spPr>
          <a:xfrm>
            <a:off x="1028700" y="5283216"/>
            <a:ext cx="1550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 the model by passing more hyperparameters.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 more other algorithms.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data set for the following years such as 2019, 2020, 2021,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0461A-D500-A24C-94C1-7997645A32E5}"/>
              </a:ext>
            </a:extLst>
          </p:cNvPr>
          <p:cNvSpPr txBox="1"/>
          <p:nvPr/>
        </p:nvSpPr>
        <p:spPr>
          <a:xfrm>
            <a:off x="1028700" y="2225675"/>
            <a:ext cx="26289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CB745-D964-A19D-9223-87D6D4D31C5E}"/>
              </a:ext>
            </a:extLst>
          </p:cNvPr>
          <p:cNvSpPr txBox="1"/>
          <p:nvPr/>
        </p:nvSpPr>
        <p:spPr>
          <a:xfrm>
            <a:off x="1028700" y="4560217"/>
            <a:ext cx="37719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</p:txBody>
      </p: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VII. CONTRIBUTION AND PLANNING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71053"/>
              </p:ext>
            </p:extLst>
          </p:nvPr>
        </p:nvGraphicFramePr>
        <p:xfrm>
          <a:off x="1052512" y="2324100"/>
          <a:ext cx="11887200" cy="703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813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7443387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4503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</a:t>
                      </a:r>
                      <a:r>
                        <a:rPr lang="en-US" sz="2000" dirty="0" err="1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viên</a:t>
                      </a:r>
                      <a:endParaRPr lang="en-US" sz="2000" dirty="0"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1511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</a:t>
                      </a:r>
                      <a:r>
                        <a:rPr lang="en-US" sz="20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lang="en-US" sz="2000" dirty="0" err="1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Trí</a:t>
                      </a:r>
                      <a:r>
                        <a:rPr lang="en-US" sz="20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Dũng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bị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sạch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Thực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nghiệm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luận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hướng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triển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94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powerpoint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Trực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quan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hoá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1796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thuật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toán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tối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ưu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học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máy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gốc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Nhận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xét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đồ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1858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ra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cho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đề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tài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thử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hợp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quả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powerpoint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VIII. 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 dirty="0">
                <a:solidFill>
                  <a:srgbClr val="273755"/>
                </a:solidFill>
                <a:latin typeface="Montserra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Nguyễn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Trí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dirty="0">
                <a:solidFill>
                  <a:srgbClr val="273755"/>
                </a:solidFill>
                <a:latin typeface="Montserrat"/>
              </a:rPr>
              <a:t>MEMBER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Nguyễn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Khoa Quang </a:t>
            </a: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Thắng</a:t>
            </a:r>
            <a:endParaRPr lang="en-US" sz="379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Trương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Gia </a:t>
            </a: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Vỷ</a:t>
            </a:r>
            <a:endParaRPr lang="en-US" sz="379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 algn="just">
              <a:lnSpc>
                <a:spcPts val="3989"/>
              </a:lnSpc>
              <a:buFont typeface="Arial"/>
              <a:buChar char="•"/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The topic "Analyzing historical flight data to build a model to predict whether a flight will be delayed or not" is an important field in data analysis and machine learning. Using historical data on flights, the goal is to build a model that predicts the probability of a flight being delayed</a:t>
            </a:r>
          </a:p>
          <a:p>
            <a:pPr marL="307656" lvl="1" algn="just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Some questions arise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- What factors are closely correlated to each other that affect the delay?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- What factors have a strong impact on delay?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INTRODUCING THE TOPIC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458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Historical data of flight information around the world from January 2018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rows, 47 columns)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fr-FR" sz="2849" dirty="0">
                <a:solidFill>
                  <a:srgbClr val="273755"/>
                </a:solidFill>
                <a:latin typeface="Noto Serif"/>
              </a:rPr>
              <a:t>Source – </a:t>
            </a:r>
            <a:r>
              <a:rPr lang="fr-FR" sz="2849" dirty="0" err="1">
                <a:solidFill>
                  <a:srgbClr val="273755"/>
                </a:solidFill>
                <a:latin typeface="Noto Serif"/>
              </a:rPr>
              <a:t>Kaggle</a:t>
            </a:r>
            <a:r>
              <a:rPr lang="fr-FR" sz="2849" dirty="0">
                <a:solidFill>
                  <a:srgbClr val="273755"/>
                </a:solidFill>
                <a:latin typeface="Noto Serif"/>
              </a:rPr>
              <a:t>: https://www.kaggle.com/code/robikscube/flight-delay-exploratory-data-analysis-twitch/notebook</a:t>
            </a: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6634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FlightNumber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DepTime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ArrTime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OriginAirport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DestAiport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DayOfWeek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OUTPUT: Delayed (For flights with landing time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ArrDelay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&gt;= 15 minutes)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17860"/>
            <a:ext cx="5010340" cy="519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717859"/>
            <a:ext cx="4910049" cy="5193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489E05-9732-78EE-B303-599CF8DD6D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2039600" y="2717859"/>
            <a:ext cx="4724400" cy="62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1" y="2946533"/>
            <a:ext cx="8247489" cy="5858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2781300"/>
            <a:ext cx="6284757" cy="60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79760"/>
            <a:ext cx="7000783" cy="5409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985" y="2717859"/>
            <a:ext cx="7000783" cy="53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78564"/>
              </p:ext>
            </p:extLst>
          </p:nvPr>
        </p:nvGraphicFramePr>
        <p:xfrm>
          <a:off x="1028700" y="1715073"/>
          <a:ext cx="15011398" cy="80766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574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4228926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28620214"/>
                    </a:ext>
                  </a:extLst>
                </a:gridCol>
                <a:gridCol w="4762498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6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178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12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minInstancesPerNode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maxBin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0.6864990985258246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0.5802294658485619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0.5735570657330947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0.6864990985258246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175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numTrees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0.6958320076360165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0.5762838227720252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0.6000581937700639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0.6958320076360165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0.5955032347014529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0.5979146592650929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0.6005162149442512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0.5955032347014529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757</Words>
  <Application>Microsoft Office PowerPoint</Application>
  <PresentationFormat>Custom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 Bold</vt:lpstr>
      <vt:lpstr>Noto Serif</vt:lpstr>
      <vt:lpstr>Noto Serif Bold</vt:lpstr>
      <vt:lpstr>Montserrat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41</cp:revision>
  <dcterms:created xsi:type="dcterms:W3CDTF">2006-08-16T00:00:00Z</dcterms:created>
  <dcterms:modified xsi:type="dcterms:W3CDTF">2023-12-23T15:36:58Z</dcterms:modified>
  <dc:identifier>DAFi9PVxIco</dc:identifier>
</cp:coreProperties>
</file>