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93" r:id="rId5"/>
    <p:sldId id="281" r:id="rId6"/>
    <p:sldId id="282" r:id="rId7"/>
    <p:sldId id="294" r:id="rId8"/>
    <p:sldId id="298" r:id="rId9"/>
    <p:sldId id="299" r:id="rId10"/>
    <p:sldId id="300" r:id="rId11"/>
    <p:sldId id="302" r:id="rId12"/>
    <p:sldId id="301" r:id="rId13"/>
    <p:sldId id="291" r:id="rId14"/>
    <p:sldId id="292" r:id="rId15"/>
    <p:sldId id="289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Bold" panose="00000800000000000000" charset="0"/>
      <p:regular r:id="rId25"/>
    </p:embeddedFont>
    <p:embeddedFont>
      <p:font typeface="Noto Serif" panose="02020600060500020200" pitchFamily="18" charset="0"/>
      <p:regular r:id="rId26"/>
      <p:bold r:id="rId27"/>
      <p:italic r:id="rId28"/>
      <p:boldItalic r:id="rId29"/>
    </p:embeddedFont>
    <p:embeddedFont>
      <p:font typeface="Noto Serif Bold" panose="02020800060500020200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67D"/>
    <a:srgbClr val="8AABCA"/>
    <a:srgbClr val="F9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3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773023" y="-370024"/>
            <a:ext cx="7815876" cy="11385121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0000"/>
          </a:blip>
          <a:srcRect l="28305" r="28305"/>
          <a:stretch>
            <a:fillRect/>
          </a:stretch>
        </p:blipFill>
        <p:spPr>
          <a:xfrm>
            <a:off x="11773023" y="-370024"/>
            <a:ext cx="7318206" cy="1123741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-923393" y="3006487"/>
            <a:ext cx="12696416" cy="8008611"/>
            <a:chOff x="0" y="-79023"/>
            <a:chExt cx="16928555" cy="10678148"/>
          </a:xfrm>
        </p:grpSpPr>
        <p:sp>
          <p:nvSpPr>
            <p:cNvPr id="5" name="AutoShape 5"/>
            <p:cNvSpPr/>
            <p:nvPr/>
          </p:nvSpPr>
          <p:spPr>
            <a:xfrm>
              <a:off x="0" y="7592263"/>
              <a:ext cx="16928555" cy="3006862"/>
            </a:xfrm>
            <a:prstGeom prst="rect">
              <a:avLst/>
            </a:prstGeom>
            <a:solidFill>
              <a:srgbClr val="27375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602791" y="-79023"/>
              <a:ext cx="12344400" cy="9420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273755"/>
                  </a:solidFill>
                  <a:latin typeface="Noto Serif Bold"/>
                </a:rPr>
                <a:t>Big Data Machine Learning_02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4088130"/>
            <a:ext cx="8591797" cy="1357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BUILDING A PREDICTION MODEL</a:t>
            </a:r>
          </a:p>
          <a:p>
            <a:pPr algn="ctr">
              <a:lnSpc>
                <a:spcPts val="5459"/>
              </a:lnSpc>
            </a:pPr>
            <a:r>
              <a:rPr lang="en-US" sz="3899" dirty="0">
                <a:solidFill>
                  <a:srgbClr val="000000"/>
                </a:solidFill>
                <a:latin typeface="Montserrat Bold"/>
              </a:rPr>
              <a:t>FLIGHT DELAYS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5957" y="6568229"/>
            <a:ext cx="7741298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273755"/>
                </a:solidFill>
                <a:latin typeface="Noto Serif Bold"/>
              </a:rPr>
              <a:t>GROUP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V. EXPERIMENT AND EVALUATION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36AB60D-61F5-A832-69C4-A6490A0A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817" y="2831545"/>
            <a:ext cx="9929720" cy="883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F5E1F-EF1B-D8AA-9CC7-19C46D01D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308" y="3938428"/>
            <a:ext cx="6683319" cy="1082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DE9F8C-A0C6-3151-139E-43FCDE106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5257731"/>
            <a:ext cx="6721422" cy="800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6879B5-9A5E-0A75-AA65-564808AB3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817" y="6307499"/>
            <a:ext cx="3985605" cy="7239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6F0A48B-0EC9-3AD8-DB8B-BB26297B6364}"/>
              </a:ext>
            </a:extLst>
          </p:cNvPr>
          <p:cNvSpPr txBox="1"/>
          <p:nvPr/>
        </p:nvSpPr>
        <p:spPr>
          <a:xfrm>
            <a:off x="828765" y="3065213"/>
            <a:ext cx="2667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25664B-2146-9749-C2C8-0C15140EABF9}"/>
              </a:ext>
            </a:extLst>
          </p:cNvPr>
          <p:cNvSpPr txBox="1"/>
          <p:nvPr/>
        </p:nvSpPr>
        <p:spPr>
          <a:xfrm>
            <a:off x="852755" y="4156817"/>
            <a:ext cx="35955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4287B9-4C53-A66F-2C70-5FF956AB7CD6}"/>
              </a:ext>
            </a:extLst>
          </p:cNvPr>
          <p:cNvSpPr txBox="1"/>
          <p:nvPr/>
        </p:nvSpPr>
        <p:spPr>
          <a:xfrm>
            <a:off x="752565" y="5262330"/>
            <a:ext cx="29812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EB50E2-0FF1-1ABC-6C21-48315EBDD979}"/>
              </a:ext>
            </a:extLst>
          </p:cNvPr>
          <p:cNvSpPr txBox="1"/>
          <p:nvPr/>
        </p:nvSpPr>
        <p:spPr>
          <a:xfrm>
            <a:off x="604698" y="6367843"/>
            <a:ext cx="29812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7D71B4-6994-26A5-83EC-1C929950F47C}"/>
              </a:ext>
            </a:extLst>
          </p:cNvPr>
          <p:cNvSpPr txBox="1"/>
          <p:nvPr/>
        </p:nvSpPr>
        <p:spPr>
          <a:xfrm>
            <a:off x="828764" y="2215992"/>
            <a:ext cx="740083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Experiment: Using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483152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V. EXPERIMENT AND EVALUATION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ABEB611-538A-6A72-11B3-E0EBB710105A}"/>
              </a:ext>
            </a:extLst>
          </p:cNvPr>
          <p:cNvSpPr txBox="1"/>
          <p:nvPr/>
        </p:nvSpPr>
        <p:spPr>
          <a:xfrm>
            <a:off x="1028700" y="2863807"/>
            <a:ext cx="124968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000" dirty="0">
                <a:latin typeface="+mj-lt"/>
              </a:rPr>
              <a:t>- Regarding optimization:</a:t>
            </a:r>
            <a:endParaRPr lang="en-US" sz="3000" dirty="0">
              <a:latin typeface="+mj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team, the Decision Tree algorithm is not really optimized, because after passing hyperparameters, the Decision Tree measures decrease instead of improving.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 has measures that remain the same after passing the hyperparameters, because the initial hyperparameters are the most optimal compared to the parameters passed later.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has a slight increase in F1 measure, precision increases sharply. Model optimization is considered successful.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increased slightly in all indicators. Therefore, the model optimization is considered successful.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0149C6-0B50-675D-D6D3-82880942DEEC}"/>
              </a:ext>
            </a:extLst>
          </p:cNvPr>
          <p:cNvSpPr txBox="1"/>
          <p:nvPr/>
        </p:nvSpPr>
        <p:spPr>
          <a:xfrm>
            <a:off x="1028700" y="2225675"/>
            <a:ext cx="22479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Evaluate:</a:t>
            </a:r>
          </a:p>
        </p:txBody>
      </p:sp>
    </p:spTree>
    <p:extLst>
      <p:ext uri="{BB962C8B-B14F-4D97-AF65-F5344CB8AC3E}">
        <p14:creationId xmlns:p14="http://schemas.microsoft.com/office/powerpoint/2010/main" val="30257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3906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VI. CONCLUSION AND DEVELOPMENT DIRECTION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BB94C82-0350-23C9-E8FA-CCB4C2AECE97}"/>
              </a:ext>
            </a:extLst>
          </p:cNvPr>
          <p:cNvSpPr txBox="1"/>
          <p:nvPr/>
        </p:nvSpPr>
        <p:spPr>
          <a:xfrm>
            <a:off x="1028700" y="2905984"/>
            <a:ext cx="15506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decided to choose the Random Forest model after optimization as the best model because Accuracy, Precision, and Recall are mostly higher than the remaining models.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959F0-69B4-0C78-8E3B-4D69B3908332}"/>
              </a:ext>
            </a:extLst>
          </p:cNvPr>
          <p:cNvSpPr txBox="1"/>
          <p:nvPr/>
        </p:nvSpPr>
        <p:spPr>
          <a:xfrm>
            <a:off x="1028700" y="5283216"/>
            <a:ext cx="155067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Optimize the model by passing more hyperparameters.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Test more other algorithms.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Improve the data set for the following years such as 2019, 2020, 2021, 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B0461A-D500-A24C-94C1-7997645A32E5}"/>
              </a:ext>
            </a:extLst>
          </p:cNvPr>
          <p:cNvSpPr txBox="1"/>
          <p:nvPr/>
        </p:nvSpPr>
        <p:spPr>
          <a:xfrm>
            <a:off x="1028700" y="2225675"/>
            <a:ext cx="26289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6CB745-D964-A19D-9223-87D6D4D31C5E}"/>
              </a:ext>
            </a:extLst>
          </p:cNvPr>
          <p:cNvSpPr txBox="1"/>
          <p:nvPr/>
        </p:nvSpPr>
        <p:spPr>
          <a:xfrm>
            <a:off x="1028700" y="4560217"/>
            <a:ext cx="37719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</a:t>
            </a:r>
          </a:p>
        </p:txBody>
      </p:sp>
    </p:spTree>
    <p:extLst>
      <p:ext uri="{BB962C8B-B14F-4D97-AF65-F5344CB8AC3E}">
        <p14:creationId xmlns:p14="http://schemas.microsoft.com/office/powerpoint/2010/main" val="179128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VII. CONTRIBUTION AND PLANNING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C4FCC9-8F9F-B3AE-F20D-22DA2EE63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71053"/>
              </p:ext>
            </p:extLst>
          </p:nvPr>
        </p:nvGraphicFramePr>
        <p:xfrm>
          <a:off x="1052512" y="2324100"/>
          <a:ext cx="11887200" cy="7032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3813">
                  <a:extLst>
                    <a:ext uri="{9D8B030D-6E8A-4147-A177-3AD203B41FA5}">
                      <a16:colId xmlns:a16="http://schemas.microsoft.com/office/drawing/2014/main" val="4235568505"/>
                    </a:ext>
                  </a:extLst>
                </a:gridCol>
                <a:gridCol w="7443387">
                  <a:extLst>
                    <a:ext uri="{9D8B030D-6E8A-4147-A177-3AD203B41FA5}">
                      <a16:colId xmlns:a16="http://schemas.microsoft.com/office/drawing/2014/main" val="3567816228"/>
                    </a:ext>
                  </a:extLst>
                </a:gridCol>
              </a:tblGrid>
              <a:tr h="4503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Thành </a:t>
                      </a:r>
                      <a:r>
                        <a:rPr lang="en-US" sz="2000" dirty="0" err="1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viên</a:t>
                      </a:r>
                      <a:endParaRPr lang="en-US" sz="2000" dirty="0"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Công việc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167686"/>
                  </a:ext>
                </a:extLst>
              </a:tr>
              <a:tr h="15117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</a:t>
                      </a:r>
                      <a:r>
                        <a:rPr lang="en-US" sz="20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lang="en-US" sz="2000" dirty="0" err="1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Trí</a:t>
                      </a:r>
                      <a:r>
                        <a:rPr lang="en-US" sz="2000" dirty="0"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Dũng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Chuẩn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bị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,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làm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sạch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data.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Thực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nghiệm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và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giá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mô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hình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Kết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luận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và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hướng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phát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triển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93290"/>
                  </a:ext>
                </a:extLst>
              </a:tr>
              <a:tr h="9412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Nguyễn Khoa Quang Thắng</a:t>
                      </a:r>
                    </a:p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hiểu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lý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thuyết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về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phần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giá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mô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hình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Làm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powerpoint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EDA: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Trực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quan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hoá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dữ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liệu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44602"/>
                  </a:ext>
                </a:extLst>
              </a:tr>
              <a:tr h="17969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Trương Gia Vỷ</a:t>
                      </a:r>
                    </a:p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thuật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toán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tối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ưu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hiểu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lý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thuyết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về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phần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học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máy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hiểu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nguồn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gốc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tập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dữ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liệu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EDA: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Nhận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xét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biểu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đồ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7524946"/>
                  </a:ext>
                </a:extLst>
              </a:tr>
              <a:tr h="18586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Lê Huy Hoàng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Tìm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và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phát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ra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nguồn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dữ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liệu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cho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đề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tài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Kiểm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thử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và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giá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mô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hình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,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tập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hợp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kết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quả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đánh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giá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Noto Serif" panose="02020600060500020200" pitchFamily="18" charset="0"/>
                        <a:ea typeface="Noto Serif" panose="02020600060500020200" pitchFamily="18" charset="0"/>
                        <a:cs typeface="Noto Serif" panose="02020600060500020200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Làm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powerpoint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erif" panose="02020600060500020200" pitchFamily="18" charset="0"/>
                          <a:ea typeface="Noto Serif" panose="02020600060500020200" pitchFamily="18" charset="0"/>
                          <a:cs typeface="Noto Serif" panose="02020600060500020200" pitchFamily="18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19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35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5942" y="2588047"/>
            <a:ext cx="14788858" cy="458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Flight-Delay-prediction using Spark : </a:t>
            </a:r>
            <a:r>
              <a:rPr lang="en-US" sz="2849" i="1" u="sng" dirty="0">
                <a:solidFill>
                  <a:srgbClr val="273755"/>
                </a:solidFill>
                <a:latin typeface="Noto Serif"/>
              </a:rPr>
              <a:t>https://www.kaggle.com/code/gunashankars/flight-delay-prediction-project-using-pyspark/notebook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 marL="307656" lvl="1"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307656" lvl="1"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algn="l"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VIII. REFERENCES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2">
            <a:extLst>
              <a:ext uri="{FF2B5EF4-FFF2-40B4-BE49-F238E27FC236}">
                <a16:creationId xmlns:a16="http://schemas.microsoft.com/office/drawing/2014/main" id="{FF35D0AF-033D-19DA-5BF7-4FAB19E236B9}"/>
              </a:ext>
            </a:extLst>
          </p:cNvPr>
          <p:cNvSpPr txBox="1"/>
          <p:nvPr/>
        </p:nvSpPr>
        <p:spPr>
          <a:xfrm>
            <a:off x="790158" y="5372100"/>
            <a:ext cx="15288041" cy="992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Dataset: </a:t>
            </a:r>
            <a:r>
              <a:rPr lang="en-US" sz="2849" i="1" u="sng">
                <a:solidFill>
                  <a:srgbClr val="273755"/>
                </a:solidFill>
                <a:latin typeface="Noto Serif"/>
              </a:rPr>
              <a:t>https://www.kaggle.com/code/robikscube/flight-delay-exploratory-data-analysis-twitch/notebook </a:t>
            </a:r>
          </a:p>
        </p:txBody>
      </p:sp>
    </p:spTree>
    <p:extLst>
      <p:ext uri="{BB962C8B-B14F-4D97-AF65-F5344CB8AC3E}">
        <p14:creationId xmlns:p14="http://schemas.microsoft.com/office/powerpoint/2010/main" val="16016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10800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 b="1" dirty="0">
                <a:solidFill>
                  <a:srgbClr val="273755"/>
                </a:solidFill>
                <a:latin typeface="Montserrat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05621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9061" y="-506987"/>
            <a:ext cx="5922564" cy="11300974"/>
          </a:xfrm>
          <a:prstGeom prst="rect">
            <a:avLst/>
          </a:prstGeom>
          <a:solidFill>
            <a:srgbClr val="273755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246772" y="3105818"/>
            <a:ext cx="10141759" cy="8032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6246772" y="4594045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6246772" y="3616960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dirty="0" err="1">
                <a:solidFill>
                  <a:srgbClr val="273755"/>
                </a:solidFill>
                <a:latin typeface="Noto Serif"/>
              </a:rPr>
              <a:t>Nguyễn</a:t>
            </a:r>
            <a:r>
              <a:rPr lang="en-US" sz="3799" dirty="0">
                <a:solidFill>
                  <a:srgbClr val="273755"/>
                </a:solidFill>
                <a:latin typeface="Noto Serif"/>
              </a:rPr>
              <a:t> </a:t>
            </a:r>
            <a:r>
              <a:rPr lang="en-US" sz="3799" dirty="0" err="1">
                <a:solidFill>
                  <a:srgbClr val="273755"/>
                </a:solidFill>
                <a:latin typeface="Noto Serif"/>
              </a:rPr>
              <a:t>Trí</a:t>
            </a:r>
            <a:r>
              <a:rPr lang="en-US" sz="3799" dirty="0">
                <a:solidFill>
                  <a:srgbClr val="273755"/>
                </a:solidFill>
                <a:latin typeface="Noto Serif"/>
              </a:rPr>
              <a:t> Dũng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46772" y="2188347"/>
            <a:ext cx="39661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 dirty="0">
                <a:solidFill>
                  <a:srgbClr val="273755"/>
                </a:solidFill>
                <a:latin typeface="Montserrat"/>
              </a:rPr>
              <a:t>MEMBER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26260" y="2188347"/>
            <a:ext cx="323304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273755"/>
                </a:solidFill>
                <a:latin typeface="Montserrat"/>
              </a:rPr>
              <a:t>MSSV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26260" y="3616960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20133029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46772" y="5075856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dirty="0" err="1">
                <a:solidFill>
                  <a:srgbClr val="273755"/>
                </a:solidFill>
                <a:latin typeface="Noto Serif"/>
              </a:rPr>
              <a:t>Nguyễn</a:t>
            </a:r>
            <a:r>
              <a:rPr lang="en-US" sz="3799" dirty="0">
                <a:solidFill>
                  <a:srgbClr val="273755"/>
                </a:solidFill>
                <a:latin typeface="Noto Serif"/>
              </a:rPr>
              <a:t> Khoa Quang </a:t>
            </a:r>
            <a:r>
              <a:rPr lang="en-US" sz="3799" dirty="0" err="1">
                <a:solidFill>
                  <a:srgbClr val="273755"/>
                </a:solidFill>
                <a:latin typeface="Noto Serif"/>
              </a:rPr>
              <a:t>Thắng</a:t>
            </a:r>
            <a:endParaRPr lang="en-US" sz="379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026260" y="5075856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20133090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46772" y="6461272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dirty="0" err="1">
                <a:solidFill>
                  <a:srgbClr val="273755"/>
                </a:solidFill>
                <a:latin typeface="Noto Serif"/>
              </a:rPr>
              <a:t>Trương</a:t>
            </a:r>
            <a:r>
              <a:rPr lang="en-US" sz="3799" dirty="0">
                <a:solidFill>
                  <a:srgbClr val="273755"/>
                </a:solidFill>
                <a:latin typeface="Noto Serif"/>
              </a:rPr>
              <a:t> Gia </a:t>
            </a:r>
            <a:r>
              <a:rPr lang="en-US" sz="3799" dirty="0" err="1">
                <a:solidFill>
                  <a:srgbClr val="273755"/>
                </a:solidFill>
                <a:latin typeface="Noto Serif"/>
              </a:rPr>
              <a:t>Vỷ</a:t>
            </a:r>
            <a:endParaRPr lang="en-US" sz="379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026260" y="6461272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20133115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55141BF2-93C8-2505-2C16-641674396E67}"/>
              </a:ext>
            </a:extLst>
          </p:cNvPr>
          <p:cNvSpPr/>
          <p:nvPr/>
        </p:nvSpPr>
        <p:spPr>
          <a:xfrm>
            <a:off x="6246772" y="6102102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E084EECD-D1D3-7915-428B-51C0C69F4B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296574"/>
            <a:ext cx="5140642" cy="7710963"/>
          </a:xfrm>
          <a:prstGeom prst="rect">
            <a:avLst/>
          </a:prstGeom>
        </p:spPr>
      </p:pic>
      <p:sp>
        <p:nvSpPr>
          <p:cNvPr id="6" name="TextBox 14">
            <a:extLst>
              <a:ext uri="{FF2B5EF4-FFF2-40B4-BE49-F238E27FC236}">
                <a16:creationId xmlns:a16="http://schemas.microsoft.com/office/drawing/2014/main" id="{0FD0DEA7-BF33-541E-2BE5-03E4BBC3555F}"/>
              </a:ext>
            </a:extLst>
          </p:cNvPr>
          <p:cNvSpPr txBox="1"/>
          <p:nvPr/>
        </p:nvSpPr>
        <p:spPr>
          <a:xfrm>
            <a:off x="6246772" y="7846688"/>
            <a:ext cx="6566558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dirty="0">
                <a:solidFill>
                  <a:srgbClr val="273755"/>
                </a:solidFill>
                <a:latin typeface="Noto Serif"/>
              </a:rPr>
              <a:t>Lê Huy Hoàng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8A44613A-61DE-B98F-F360-5BEBABE6373A}"/>
              </a:ext>
            </a:extLst>
          </p:cNvPr>
          <p:cNvSpPr txBox="1"/>
          <p:nvPr/>
        </p:nvSpPr>
        <p:spPr>
          <a:xfrm>
            <a:off x="14026260" y="7846688"/>
            <a:ext cx="236227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273755"/>
                </a:solidFill>
                <a:latin typeface="Noto Serif"/>
              </a:rPr>
              <a:t>20133044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46F7B93C-8BB8-AD3D-C0F5-7772E0DCD598}"/>
              </a:ext>
            </a:extLst>
          </p:cNvPr>
          <p:cNvSpPr/>
          <p:nvPr/>
        </p:nvSpPr>
        <p:spPr>
          <a:xfrm>
            <a:off x="6246772" y="7487518"/>
            <a:ext cx="6566558" cy="50998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0158" y="2588047"/>
            <a:ext cx="15899383" cy="4069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5313" lvl="1" indent="-307657" algn="just">
              <a:lnSpc>
                <a:spcPts val="3989"/>
              </a:lnSpc>
              <a:buFont typeface="Arial"/>
              <a:buChar char="•"/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The topic "Analyzing historical flight data to build a model to predict whether a flight will be delayed or not" is an important field in data analysis and machine learning. Using historical data on flights, the goal is to build a model that predicts the probability of a flight being delayed</a:t>
            </a:r>
          </a:p>
          <a:p>
            <a:pPr marL="307656" lvl="1" algn="just"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 marL="615313" lvl="1" indent="-307657">
              <a:lnSpc>
                <a:spcPts val="3989"/>
              </a:lnSpc>
              <a:buFont typeface="Arial"/>
              <a:buChar char="•"/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Some questions arise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- What factors are closely correlated to each other that affect the delay? </a:t>
            </a:r>
          </a:p>
          <a:p>
            <a:pPr marL="307656" lvl="1"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   - What factors have a strong impact on delay?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I. INTRODUCING THE TOPIC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489FBB-ED35-59A9-2895-5AEDD3CEBC03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A15EDA-C6DE-D198-740A-06DF9D058C6C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D3C3BF-1BCB-A1ED-962D-6A7A38BB27DC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047"/>
            <a:ext cx="7411320" cy="4582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Historical data of flight information around the world from January 2018</a:t>
            </a:r>
          </a:p>
          <a:p>
            <a:pPr>
              <a:lnSpc>
                <a:spcPts val="3989"/>
              </a:lnSpc>
            </a:pPr>
            <a:r>
              <a:rPr lang="en-US" sz="2849" dirty="0">
                <a:solidFill>
                  <a:srgbClr val="273755"/>
                </a:solidFill>
                <a:latin typeface="Noto Serif"/>
              </a:rPr>
              <a:t>(4078318 rows, 47 columns)</a:t>
            </a: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r>
              <a:rPr lang="fr-FR" sz="2849" dirty="0">
                <a:solidFill>
                  <a:srgbClr val="273755"/>
                </a:solidFill>
                <a:latin typeface="Noto Serif"/>
              </a:rPr>
              <a:t>Source – </a:t>
            </a:r>
            <a:r>
              <a:rPr lang="fr-FR" sz="2849" dirty="0" err="1">
                <a:solidFill>
                  <a:srgbClr val="273755"/>
                </a:solidFill>
                <a:latin typeface="Noto Serif"/>
              </a:rPr>
              <a:t>Kaggle</a:t>
            </a:r>
            <a:r>
              <a:rPr lang="fr-FR" sz="2849" dirty="0">
                <a:solidFill>
                  <a:srgbClr val="273755"/>
                </a:solidFill>
                <a:latin typeface="Noto Serif"/>
              </a:rPr>
              <a:t>: https://www.kaggle.com/code/robikscube/flight-delay-exploratory-data-analysis-twitch/notebook</a:t>
            </a:r>
            <a:endParaRPr lang="en-US" sz="2849" i="1" u="sng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II. DATASET, INPUT,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048E-B15C-F400-F8A6-A4A588194459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A9D39-3414-ABDB-9334-ADBB065A41E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A11AF4-EA5B-A756-C9D4-3EEB80905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7DC0E5-B4B6-6D84-0050-F786EB78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932613"/>
            <a:ext cx="8613638" cy="56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7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8047"/>
            <a:ext cx="7411320" cy="7147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INPUT: 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- Airline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FlightNumber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DepTime: 1202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ArrTime: 1402 (12h02p)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Distance: 145 (km)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OriginAirport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DestAiport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DayOfWeek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- Month</a:t>
            </a:r>
          </a:p>
          <a:p>
            <a:pPr marL="307656" lvl="1"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    … </a:t>
            </a:r>
          </a:p>
          <a:p>
            <a:pPr>
              <a:lnSpc>
                <a:spcPts val="3989"/>
              </a:lnSpc>
            </a:pPr>
            <a:r>
              <a:rPr lang="en-US" sz="2849">
                <a:solidFill>
                  <a:srgbClr val="273755"/>
                </a:solidFill>
                <a:latin typeface="Noto Serif"/>
              </a:rPr>
              <a:t>OUTPUT: Delayed (Với những chuyến bay có thời gian hạ cánh ArrDelay  &gt;= 15 phút)</a:t>
            </a:r>
            <a:endParaRPr lang="en-US" sz="2849" dirty="0">
              <a:solidFill>
                <a:srgbClr val="273755"/>
              </a:solidFill>
              <a:latin typeface="Noto Serif"/>
            </a:endParaRPr>
          </a:p>
          <a:p>
            <a:pPr>
              <a:lnSpc>
                <a:spcPts val="3989"/>
              </a:lnSpc>
            </a:pPr>
            <a:endParaRPr lang="en-US" sz="2849" dirty="0">
              <a:solidFill>
                <a:srgbClr val="273755"/>
              </a:solidFill>
              <a:latin typeface="Noto Serif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0454703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II. DATASET, INPUT, OUTPUT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12048E-B15C-F400-F8A6-A4A588194459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00A9D39-3414-ABDB-9334-ADBB065A41EE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A11AF4-EA5B-A756-C9D4-3EEB80905B24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10050DF-233D-8A44-A14C-B549FBBA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588047"/>
            <a:ext cx="11069969" cy="42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5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BC09273-597D-D656-4B30-ED5EDB9F8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17860"/>
            <a:ext cx="5010340" cy="5193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A5A534-F122-1CEB-EEC7-5BB8A8864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717859"/>
            <a:ext cx="4910049" cy="5193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489E05-9732-78EE-B303-599CF8DD6D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2"/>
          <a:stretch/>
        </p:blipFill>
        <p:spPr>
          <a:xfrm>
            <a:off x="12039600" y="2717859"/>
            <a:ext cx="4724400" cy="625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8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FB9ABE7-AFD3-4BF0-F870-1345D9B6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1" y="2946533"/>
            <a:ext cx="8247489" cy="5858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3F869C-F46E-4C72-C55D-CCC1A749A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2781300"/>
            <a:ext cx="6284757" cy="605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73755"/>
                </a:solidFill>
                <a:latin typeface="Noto Serif Bold"/>
              </a:rPr>
              <a:t>III. KẾT QUẢ PHÂN TÍCH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9BBCF9C-DB78-6F56-4BB8-25A51B07C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79760"/>
            <a:ext cx="7000783" cy="54091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B37595-6978-4DA4-6F84-BBC2E5DAB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985" y="2717859"/>
            <a:ext cx="7000783" cy="538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1932613"/>
            <a:ext cx="4576208" cy="193539"/>
          </a:xfrm>
          <a:prstGeom prst="rect">
            <a:avLst/>
          </a:prstGeom>
          <a:solidFill>
            <a:srgbClr val="8AABCA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34365"/>
            <a:ext cx="12382500" cy="706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dirty="0">
                <a:solidFill>
                  <a:srgbClr val="273755"/>
                </a:solidFill>
                <a:latin typeface="Noto Serif Bold"/>
              </a:rPr>
              <a:t>IV.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6320E-F9EC-CA30-EF4D-6284369F3E4E}"/>
              </a:ext>
            </a:extLst>
          </p:cNvPr>
          <p:cNvGrpSpPr/>
          <p:nvPr/>
        </p:nvGrpSpPr>
        <p:grpSpPr>
          <a:xfrm>
            <a:off x="4038600" y="9791700"/>
            <a:ext cx="11506200" cy="0"/>
            <a:chOff x="4038600" y="9791700"/>
            <a:chExt cx="11506200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0D522-F9AF-B167-6C52-FC0C2407E7F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600" y="9791700"/>
              <a:ext cx="110490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8FAB49-1DBA-6D93-5B71-6171AF0FFA38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0" y="97917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1DAD2C-2703-97A1-8A6E-F30A89212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578564"/>
              </p:ext>
            </p:extLst>
          </p:nvPr>
        </p:nvGraphicFramePr>
        <p:xfrm>
          <a:off x="1028700" y="1715073"/>
          <a:ext cx="15011398" cy="80766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19574">
                  <a:extLst>
                    <a:ext uri="{9D8B030D-6E8A-4147-A177-3AD203B41FA5}">
                      <a16:colId xmlns:a16="http://schemas.microsoft.com/office/drawing/2014/main" val="556238025"/>
                    </a:ext>
                  </a:extLst>
                </a:gridCol>
                <a:gridCol w="4228926">
                  <a:extLst>
                    <a:ext uri="{9D8B030D-6E8A-4147-A177-3AD203B41FA5}">
                      <a16:colId xmlns:a16="http://schemas.microsoft.com/office/drawing/2014/main" val="298711244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28620214"/>
                    </a:ext>
                  </a:extLst>
                </a:gridCol>
                <a:gridCol w="4762498">
                  <a:extLst>
                    <a:ext uri="{9D8B030D-6E8A-4147-A177-3AD203B41FA5}">
                      <a16:colId xmlns:a16="http://schemas.microsoft.com/office/drawing/2014/main" val="3432037616"/>
                    </a:ext>
                  </a:extLst>
                </a:gridCol>
              </a:tblGrid>
              <a:tr h="3614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 OPTIMIZATION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OPTIMIZATION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B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9774"/>
                  </a:ext>
                </a:extLst>
              </a:tr>
              <a:tr h="178549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0.6962562307773889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0.5751618196018272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0.5979510596924563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 0.696256230777389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maxDepth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12</a:t>
                      </a:r>
                    </a:p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minInstancesPerNode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5</a:t>
                      </a:r>
                    </a:p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maxBin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0.6864990985258246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0.5802294658485619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0.5735570657330947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 0.6864990985258246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015860"/>
                  </a:ext>
                </a:extLst>
              </a:tr>
              <a:tr h="2071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0.6973167886308198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0.5729639946572906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0.48625070370639945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0.6973167886308198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regParam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0.1</a:t>
                      </a:r>
                    </a:p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elasticNetParam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0.6973167886308198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0.5729639946572906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0.48625070370639945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0.6973167886308198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293141"/>
                  </a:ext>
                </a:extLst>
              </a:tr>
              <a:tr h="175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0.6969986212747905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0.5728099412388911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0.4861835279950932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0.6969986212747905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maxDepth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15</a:t>
                      </a:r>
                    </a:p>
                    <a:p>
                      <a:pPr algn="l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numTrees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0.6958320076360165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0.5762838227720252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0.6000581937700639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0.6958320076360165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637231"/>
                  </a:ext>
                </a:extLst>
              </a:tr>
              <a:tr h="20716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0.5940184537066497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0.5962549617720538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0.5986518359718374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0.5940184537066497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smoothing:  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0.5955032347014529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0.5979146592650929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precision: 0.6005162149442512</a:t>
                      </a:r>
                    </a:p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recall: 0.5955032347014529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24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98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761</Words>
  <Application>Microsoft Office PowerPoint</Application>
  <PresentationFormat>Custom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Montserrat</vt:lpstr>
      <vt:lpstr>Montserrat Bold</vt:lpstr>
      <vt:lpstr>Noto Serif</vt:lpstr>
      <vt:lpstr>Noto Serif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Cùng bắt đầu!</dc:title>
  <cp:lastModifiedBy>Hoàng Lê</cp:lastModifiedBy>
  <cp:revision>40</cp:revision>
  <dcterms:created xsi:type="dcterms:W3CDTF">2006-08-16T00:00:00Z</dcterms:created>
  <dcterms:modified xsi:type="dcterms:W3CDTF">2023-12-23T15:30:54Z</dcterms:modified>
  <dc:identifier>DAFi9PVxIco</dc:identifier>
</cp:coreProperties>
</file>