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86" r:id="rId5"/>
    <p:sldMasterId id="2147483688" r:id="rId6"/>
    <p:sldMasterId id="2147483690" r:id="rId7"/>
  </p:sldMasterIdLst>
  <p:notesMasterIdLst>
    <p:notesMasterId r:id="rId9"/>
  </p:notesMasterIdLst>
  <p:handoutMasterIdLst>
    <p:handoutMasterId r:id="rId10"/>
  </p:handoutMasterIdLst>
  <p:sldIdLst>
    <p:sldId id="259" r:id="rId8"/>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96" autoAdjust="0"/>
    <p:restoredTop sz="83316" autoAdjust="0"/>
  </p:normalViewPr>
  <p:slideViewPr>
    <p:cSldViewPr snapToGrid="0">
      <p:cViewPr>
        <p:scale>
          <a:sx n="25" d="100"/>
          <a:sy n="25" d="100"/>
        </p:scale>
        <p:origin x="768" y="208"/>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02/10/2018</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02/10/2018</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727474816"/>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429461960"/>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02/10/2018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02/10/2018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23" r:id="rId3"/>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02/10/2018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02/10/2018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9 - Nida Basaran, Mathias Kristiansen, Morten Jakobsen, Mikkel </a:t>
            </a:r>
            <a:r>
              <a:rPr lang="da-DK" dirty="0" err="1"/>
              <a:t>Dusi</a:t>
            </a:r>
            <a:r>
              <a:rPr lang="da-DK" dirty="0"/>
              <a:t> Henriksen, Mads Emil Falkenstrøm</a:t>
            </a:r>
          </a:p>
        </p:txBody>
      </p:sp>
      <p:sp>
        <p:nvSpPr>
          <p:cNvPr id="3" name="Pladsholder til tekst 2"/>
          <p:cNvSpPr>
            <a:spLocks noGrp="1"/>
          </p:cNvSpPr>
          <p:nvPr>
            <p:ph type="body" sz="quarter" idx="13"/>
          </p:nvPr>
        </p:nvSpPr>
        <p:spPr/>
        <p:txBody>
          <a:bodyPr/>
          <a:lstStyle/>
          <a:p>
            <a:r>
              <a:rPr lang="da-DK" dirty="0"/>
              <a:t>Introduktion</a:t>
            </a:r>
          </a:p>
        </p:txBody>
      </p:sp>
      <p:sp>
        <p:nvSpPr>
          <p:cNvPr id="4" name="Pladsholder til indhold 3"/>
          <p:cNvSpPr>
            <a:spLocks noGrp="1"/>
          </p:cNvSpPr>
          <p:nvPr>
            <p:ph sz="quarter" idx="24"/>
          </p:nvPr>
        </p:nvSpPr>
        <p:spPr>
          <a:xfrm>
            <a:off x="1080000" y="6503563"/>
            <a:ext cx="12486746" cy="7406231"/>
          </a:xfrm>
        </p:spPr>
        <p:txBody>
          <a:bodyPr/>
          <a:lstStyle/>
          <a:p>
            <a:r>
              <a:rPr lang="da-DK" dirty="0"/>
              <a:t>Siden 1966 har SDU været i konstant udvikling. De løbende tilbygning har gjort, at SDU er en stor campus, har mange lokaler og et skiftende nummereringssystem. Derudover har toiletter ikke været </a:t>
            </a:r>
            <a:r>
              <a:rPr lang="da-DK" dirty="0" err="1"/>
              <a:t>indtænkt</a:t>
            </a:r>
            <a:r>
              <a:rPr lang="da-DK" dirty="0"/>
              <a:t> i planlægning af hovedbygningen, hvorfor de er svære at finde flere steder på campus. SDU har forsøgt sig med en </a:t>
            </a:r>
            <a:r>
              <a:rPr lang="da-DK" dirty="0" err="1"/>
              <a:t>app</a:t>
            </a:r>
            <a:r>
              <a:rPr lang="da-DK" dirty="0"/>
              <a:t> kaldet SDU Maps, som dog ikke virker optimalt. Nye som gamle studerende kan derfor have svært ved at finde rundt på SDU, hvilket kan resultere i at de ikke kan finde rundt, kommer for sent, forstyrre undervisningen eller i værste tilfælde ikke kommer til undervisningen.</a:t>
            </a:r>
          </a:p>
        </p:txBody>
      </p:sp>
      <p:sp>
        <p:nvSpPr>
          <p:cNvPr id="5" name="Pladsholder til indhold 4"/>
          <p:cNvSpPr>
            <a:spLocks noGrp="1"/>
          </p:cNvSpPr>
          <p:nvPr>
            <p:ph sz="quarter" idx="28"/>
          </p:nvPr>
        </p:nvSpPr>
        <p:spPr>
          <a:xfrm>
            <a:off x="29122450" y="20832868"/>
            <a:ext cx="12561845" cy="544803"/>
          </a:xfrm>
        </p:spPr>
        <p:txBody>
          <a:bodyPr/>
          <a:lstStyle/>
          <a:p>
            <a:r>
              <a:rPr lang="da-DK" dirty="0" err="1"/>
              <a:t>Gantt</a:t>
            </a:r>
            <a:r>
              <a:rPr lang="da-DK" dirty="0"/>
              <a:t>-kort</a:t>
            </a:r>
          </a:p>
        </p:txBody>
      </p:sp>
      <p:sp>
        <p:nvSpPr>
          <p:cNvPr id="6" name="Pladsholder til tekst 5"/>
          <p:cNvSpPr>
            <a:spLocks noGrp="1"/>
          </p:cNvSpPr>
          <p:nvPr>
            <p:ph type="body" sz="quarter" idx="37"/>
          </p:nvPr>
        </p:nvSpPr>
        <p:spPr/>
        <p:txBody>
          <a:bodyPr/>
          <a:lstStyle/>
          <a:p>
            <a:r>
              <a:rPr lang="da-DK" dirty="0"/>
              <a:t>Gruppens hovedspørgsmål</a:t>
            </a:r>
          </a:p>
        </p:txBody>
      </p:sp>
      <p:sp>
        <p:nvSpPr>
          <p:cNvPr id="7" name="Pladsholder til tekst 6"/>
          <p:cNvSpPr>
            <a:spLocks noGrp="1"/>
          </p:cNvSpPr>
          <p:nvPr>
            <p:ph type="body" sz="quarter" idx="39"/>
          </p:nvPr>
        </p:nvSpPr>
        <p:spPr/>
        <p:txBody>
          <a:bodyPr/>
          <a:lstStyle/>
          <a:p>
            <a:r>
              <a:rPr lang="da-DK" dirty="0"/>
              <a:t>Problemet</a:t>
            </a:r>
          </a:p>
        </p:txBody>
      </p:sp>
      <p:sp>
        <p:nvSpPr>
          <p:cNvPr id="8" name="Pladsholder til tekst 7"/>
          <p:cNvSpPr>
            <a:spLocks noGrp="1"/>
          </p:cNvSpPr>
          <p:nvPr>
            <p:ph type="body" sz="quarter" idx="40"/>
          </p:nvPr>
        </p:nvSpPr>
        <p:spPr/>
        <p:txBody>
          <a:bodyPr/>
          <a:lstStyle/>
          <a:p>
            <a:r>
              <a:rPr lang="da-DK" dirty="0"/>
              <a:t>Problemformuleringen</a:t>
            </a:r>
          </a:p>
        </p:txBody>
      </p:sp>
      <p:sp>
        <p:nvSpPr>
          <p:cNvPr id="9" name="Pladsholder til tekst 8"/>
          <p:cNvSpPr>
            <a:spLocks noGrp="1"/>
          </p:cNvSpPr>
          <p:nvPr>
            <p:ph type="body" sz="quarter" idx="41"/>
          </p:nvPr>
        </p:nvSpPr>
        <p:spPr>
          <a:xfrm>
            <a:off x="29149581" y="14504325"/>
            <a:ext cx="12486746" cy="1121304"/>
          </a:xfrm>
        </p:spPr>
        <p:txBody>
          <a:bodyPr/>
          <a:lstStyle/>
          <a:p>
            <a:r>
              <a:rPr lang="da-DK" dirty="0"/>
              <a:t>tidsplan</a:t>
            </a:r>
          </a:p>
        </p:txBody>
      </p:sp>
      <p:sp>
        <p:nvSpPr>
          <p:cNvPr id="10" name="Pladsholder til tekst 9"/>
          <p:cNvSpPr>
            <a:spLocks noGrp="1"/>
          </p:cNvSpPr>
          <p:nvPr>
            <p:ph type="body" sz="quarter" idx="42"/>
          </p:nvPr>
        </p:nvSpPr>
        <p:spPr/>
        <p:txBody>
          <a:bodyPr/>
          <a:lstStyle/>
          <a:p>
            <a:r>
              <a:rPr lang="da-DK" dirty="0"/>
              <a:t>Metoder</a:t>
            </a:r>
          </a:p>
        </p:txBody>
      </p:sp>
      <p:sp>
        <p:nvSpPr>
          <p:cNvPr id="11" name="Pladsholder til indhold 10"/>
          <p:cNvSpPr>
            <a:spLocks noGrp="1"/>
          </p:cNvSpPr>
          <p:nvPr>
            <p:ph sz="quarter" idx="45"/>
          </p:nvPr>
        </p:nvSpPr>
        <p:spPr/>
        <p:txBody>
          <a:bodyPr/>
          <a:lstStyle/>
          <a:p>
            <a:r>
              <a:rPr lang="da-DK" i="1" dirty="0"/>
              <a:t>Kan vi gøre det nemmere for Software-studerende at finde rundt på SDU ved hjælp af et læringsspil baseret på World of </a:t>
            </a:r>
            <a:r>
              <a:rPr lang="da-DK" i="1" dirty="0" err="1"/>
              <a:t>Zuul</a:t>
            </a:r>
            <a:r>
              <a:rPr lang="da-DK" i="1" dirty="0"/>
              <a:t>?</a:t>
            </a:r>
          </a:p>
          <a:p>
            <a:r>
              <a:rPr lang="da-DK" dirty="0"/>
              <a:t>Herunder ønsker vi at undersøge:</a:t>
            </a:r>
          </a:p>
          <a:p>
            <a:pPr marL="457200" lvl="0" indent="-457200">
              <a:buFont typeface="Arial" panose="020B0604020202020204" pitchFamily="34" charset="0"/>
              <a:buChar char="•"/>
            </a:pPr>
            <a:r>
              <a:rPr lang="da-DK" dirty="0"/>
              <a:t>Hvilke lokaler der er mest relevante at kunne finde</a:t>
            </a:r>
          </a:p>
          <a:p>
            <a:pPr marL="457200" lvl="0" indent="-457200">
              <a:buFont typeface="Arial" panose="020B0604020202020204" pitchFamily="34" charset="0"/>
              <a:buChar char="•"/>
            </a:pPr>
            <a:r>
              <a:rPr lang="da-DK" dirty="0"/>
              <a:t>Bruge ”SDU-</a:t>
            </a:r>
            <a:r>
              <a:rPr lang="da-DK" dirty="0" err="1"/>
              <a:t>maps</a:t>
            </a:r>
            <a:r>
              <a:rPr lang="da-DK" dirty="0"/>
              <a:t>” i vores GUI-version af spillet</a:t>
            </a:r>
          </a:p>
          <a:p>
            <a:pPr marL="457200" lvl="0" indent="-457200">
              <a:buFont typeface="Arial" panose="020B0604020202020204" pitchFamily="34" charset="0"/>
              <a:buChar char="•"/>
            </a:pPr>
            <a:r>
              <a:rPr lang="da-DK" dirty="0"/>
              <a:t>Om vi kan tilføje underholdende elementer i spillet (f.eks. køer, kaffemaskine m.m.)</a:t>
            </a:r>
          </a:p>
          <a:p>
            <a:pPr marL="457200" indent="-457200">
              <a:buFont typeface="Arial" panose="020B0604020202020204" pitchFamily="34" charset="0"/>
              <a:buChar char="•"/>
            </a:pPr>
            <a:r>
              <a:rPr lang="da-DK" dirty="0"/>
              <a:t>For at kunne besvare vores hovedspørgsmål skal vi:</a:t>
            </a:r>
          </a:p>
          <a:p>
            <a:pPr marL="457200" lvl="0" indent="-457200">
              <a:buFont typeface="Arial" panose="020B0604020202020204" pitchFamily="34" charset="0"/>
              <a:buChar char="•"/>
            </a:pPr>
            <a:r>
              <a:rPr lang="da-DK" dirty="0"/>
              <a:t>Udsende spørgeskema</a:t>
            </a:r>
          </a:p>
          <a:p>
            <a:pPr marL="457200" lvl="0" indent="-457200">
              <a:buFont typeface="Arial" panose="020B0604020202020204" pitchFamily="34" charset="0"/>
              <a:buChar char="•"/>
            </a:pPr>
            <a:r>
              <a:rPr lang="da-DK" dirty="0"/>
              <a:t>Observere om spillet hjælper folk til at øge deres kendskab til SDU</a:t>
            </a:r>
          </a:p>
          <a:p>
            <a:pPr marL="457200" lvl="0" indent="-457200">
              <a:buFont typeface="Arial" panose="020B0604020202020204" pitchFamily="34" charset="0"/>
              <a:buChar char="•"/>
            </a:pPr>
            <a:r>
              <a:rPr lang="da-DK" dirty="0"/>
              <a:t>Øge vores kendskab til programmering</a:t>
            </a:r>
          </a:p>
          <a:p>
            <a:pPr marL="457200" lvl="0" indent="-457200">
              <a:buFont typeface="Arial" panose="020B0604020202020204" pitchFamily="34" charset="0"/>
              <a:buChar char="•"/>
            </a:pPr>
            <a:r>
              <a:rPr lang="da-DK" dirty="0"/>
              <a:t>Tilføje funktionalitet til World of </a:t>
            </a:r>
            <a:r>
              <a:rPr lang="da-DK" dirty="0" err="1"/>
              <a:t>Zuul</a:t>
            </a:r>
            <a:endParaRPr lang="da-DK" dirty="0"/>
          </a:p>
          <a:p>
            <a:pPr marL="457200" lvl="0" indent="-457200">
              <a:buFont typeface="Arial" panose="020B0604020202020204" pitchFamily="34" charset="0"/>
              <a:buChar char="•"/>
            </a:pPr>
            <a:r>
              <a:rPr lang="da-DK" dirty="0"/>
              <a:t>Undersøge eksisterende produkter (for at få gode ideer)</a:t>
            </a:r>
          </a:p>
        </p:txBody>
      </p:sp>
      <p:sp>
        <p:nvSpPr>
          <p:cNvPr id="13" name="Pladsholder til tekst 12"/>
          <p:cNvSpPr>
            <a:spLocks noGrp="1"/>
          </p:cNvSpPr>
          <p:nvPr>
            <p:ph type="body" sz="quarter" idx="49"/>
          </p:nvPr>
        </p:nvSpPr>
        <p:spPr>
          <a:xfrm>
            <a:off x="1080000" y="23677357"/>
            <a:ext cx="12486746" cy="1121304"/>
          </a:xfrm>
        </p:spPr>
        <p:txBody>
          <a:bodyPr/>
          <a:lstStyle/>
          <a:p>
            <a:r>
              <a:rPr lang="da-DK" dirty="0"/>
              <a:t>Motivation</a:t>
            </a:r>
          </a:p>
        </p:txBody>
      </p:sp>
      <p:sp>
        <p:nvSpPr>
          <p:cNvPr id="14" name="Pladsholder til indhold 13"/>
          <p:cNvSpPr>
            <a:spLocks noGrp="1"/>
          </p:cNvSpPr>
          <p:nvPr>
            <p:ph sz="quarter" idx="51"/>
          </p:nvPr>
        </p:nvSpPr>
        <p:spPr/>
        <p:txBody>
          <a:bodyPr/>
          <a:lstStyle/>
          <a:p>
            <a:r>
              <a:rPr lang="da-DK" dirty="0"/>
              <a:t>Ved egen erfaring fra studiestart og andre nystartede elever har vi observeret, at det kan være svært at finde rundt på Syddansk Universitet i Odense. Trods forskellige hjælpeværktøjer fra SDU såsom SDU Maps, er problemet stadig vedvarende. Gruppen har altså observeret et centralt problem der hedder "Det er svært at finde rundt på SDU".</a:t>
            </a:r>
          </a:p>
          <a:p>
            <a:r>
              <a:rPr lang="da-DK" dirty="0"/>
              <a:t>Er det mon muligt at lære folk at finde rundt på SDU ved at få dem til at spille et spil? Kan vi ved hjælp af et læringsspil, styrke folks kendskab til SDU? Kan vi ved hjælp af et underholdende spil sikre, at folk bedre husker </a:t>
            </a:r>
            <a:r>
              <a:rPr lang="da-DK" dirty="0" err="1"/>
              <a:t>SDU's</a:t>
            </a:r>
            <a:r>
              <a:rPr lang="da-DK" dirty="0"/>
              <a:t> lokaler, faciliteter og gange? Kan vi lave et spil der danner overblik over hele SDU, eller skal det inddeles efter de forskellige studieretninger.</a:t>
            </a:r>
          </a:p>
          <a:p>
            <a:r>
              <a:rPr lang="da-DK" dirty="0"/>
              <a:t>Gruppens primære tilgang er at skabe et morsomt spil der vha. underholdnings-elementer understøtter indlæringsevnen, så folk danner sig et vedvarende overblik over SDU. Det underholdende element vil ikke blot skulle hjælpe til indlæring men også fungere som motivation for at spille spillet.</a:t>
            </a:r>
          </a:p>
        </p:txBody>
      </p:sp>
      <p:sp>
        <p:nvSpPr>
          <p:cNvPr id="15" name="Pladsholder til indhold 14"/>
          <p:cNvSpPr>
            <a:spLocks noGrp="1"/>
          </p:cNvSpPr>
          <p:nvPr>
            <p:ph sz="quarter" idx="52"/>
          </p:nvPr>
        </p:nvSpPr>
        <p:spPr/>
        <p:txBody>
          <a:bodyPr/>
          <a:lstStyle/>
          <a:p>
            <a:pPr lvl="0"/>
            <a:r>
              <a:rPr lang="da-DK" sz="2800" dirty="0" err="1"/>
              <a:t>Kanban</a:t>
            </a:r>
            <a:endParaRPr lang="da-DK" sz="2400" dirty="0"/>
          </a:p>
          <a:p>
            <a:pPr lvl="1"/>
            <a:r>
              <a:rPr lang="da-DK" sz="2400" dirty="0"/>
              <a:t>Vi bruger løbende </a:t>
            </a:r>
            <a:r>
              <a:rPr lang="da-DK" sz="2400" dirty="0" err="1"/>
              <a:t>Kanban</a:t>
            </a:r>
            <a:r>
              <a:rPr lang="da-DK" sz="2400" dirty="0"/>
              <a:t> til at uddele og holde overblik over arbejdsopgaver. Både supplerende til logbog, men især forventer vi at bruge det under programmeringsfasen.</a:t>
            </a:r>
            <a:endParaRPr lang="da-DK" sz="2000" dirty="0"/>
          </a:p>
          <a:p>
            <a:pPr lvl="0"/>
            <a:r>
              <a:rPr lang="da-DK" sz="2800" dirty="0"/>
              <a:t>Brainstorm</a:t>
            </a:r>
            <a:endParaRPr lang="da-DK" sz="2400" dirty="0"/>
          </a:p>
          <a:p>
            <a:pPr lvl="1"/>
            <a:r>
              <a:rPr lang="da-DK" sz="2400" dirty="0"/>
              <a:t>Vi har brugt brainstorming i idéfasen/problemformuleringen. </a:t>
            </a:r>
            <a:endParaRPr lang="da-DK" sz="2000" dirty="0"/>
          </a:p>
          <a:p>
            <a:pPr lvl="1"/>
            <a:r>
              <a:rPr lang="da-DK" sz="2400" dirty="0"/>
              <a:t>Vi forventer at bruge metoden igen til udviklingen af storyline, GUI m.m.</a:t>
            </a:r>
            <a:endParaRPr lang="da-DK" sz="2000" dirty="0"/>
          </a:p>
          <a:p>
            <a:pPr lvl="0"/>
            <a:r>
              <a:rPr lang="da-DK" sz="2800" dirty="0"/>
              <a:t>Problemtræ</a:t>
            </a:r>
            <a:endParaRPr lang="da-DK" sz="2400" dirty="0"/>
          </a:p>
          <a:p>
            <a:pPr lvl="1"/>
            <a:r>
              <a:rPr lang="da-DK" sz="2400" dirty="0"/>
              <a:t>Vi har brugt problemtræet i problemanalysefasen</a:t>
            </a:r>
            <a:endParaRPr lang="da-DK" sz="2000" dirty="0"/>
          </a:p>
          <a:p>
            <a:pPr lvl="0"/>
            <a:r>
              <a:rPr lang="da-DK" sz="2800" dirty="0"/>
              <a:t>Spørgeskema</a:t>
            </a:r>
            <a:endParaRPr lang="da-DK" sz="2400" dirty="0"/>
          </a:p>
          <a:p>
            <a:pPr lvl="1"/>
            <a:r>
              <a:rPr lang="da-DK" sz="2400" dirty="0"/>
              <a:t>Bruges til undersøgelse af hovedspørgsmål</a:t>
            </a:r>
            <a:endParaRPr lang="da-DK" sz="2000" dirty="0"/>
          </a:p>
          <a:p>
            <a:pPr lvl="0"/>
            <a:r>
              <a:rPr lang="da-DK" sz="2800" dirty="0"/>
              <a:t>Logbog</a:t>
            </a:r>
            <a:endParaRPr lang="da-DK" sz="2400" dirty="0"/>
          </a:p>
          <a:p>
            <a:pPr lvl="1"/>
            <a:r>
              <a:rPr lang="da-DK" sz="2400" dirty="0"/>
              <a:t>Til at samle og dokumentere ting fra arbejdsprocessen</a:t>
            </a:r>
            <a:endParaRPr lang="da-DK" sz="2000" dirty="0"/>
          </a:p>
          <a:p>
            <a:pPr lvl="1"/>
            <a:r>
              <a:rPr lang="da-DK" sz="2400" dirty="0"/>
              <a:t>For at se hvad vi har løst/hvad vi kan gøre bedre</a:t>
            </a:r>
            <a:endParaRPr lang="da-DK" sz="2000" dirty="0"/>
          </a:p>
          <a:p>
            <a:pPr lvl="0"/>
            <a:r>
              <a:rPr lang="da-DK" sz="2800" dirty="0"/>
              <a:t>Debat/diskussion </a:t>
            </a:r>
            <a:endParaRPr lang="da-DK" sz="2400" dirty="0"/>
          </a:p>
          <a:p>
            <a:pPr lvl="1"/>
            <a:r>
              <a:rPr lang="da-DK" sz="2400" dirty="0"/>
              <a:t>Vi bruger debat/diskussion til at tage nødvendige valg og beslutninger undervejs</a:t>
            </a:r>
            <a:endParaRPr lang="da-DK" sz="2000" dirty="0"/>
          </a:p>
          <a:p>
            <a:pPr lvl="0"/>
            <a:r>
              <a:rPr lang="da-DK" sz="2800" dirty="0"/>
              <a:t>Demokrati/flertal</a:t>
            </a:r>
            <a:endParaRPr lang="da-DK" sz="2400" dirty="0"/>
          </a:p>
          <a:p>
            <a:pPr lvl="1"/>
            <a:r>
              <a:rPr lang="da-DK" sz="2400" dirty="0"/>
              <a:t>Vi bruger demokratisk tilgang ved spørgsmål vi ikke kan løse ved debat</a:t>
            </a:r>
            <a:endParaRPr lang="da-DK" sz="2000" dirty="0"/>
          </a:p>
          <a:p>
            <a:pPr lvl="0"/>
            <a:r>
              <a:rPr lang="da-DK" sz="2800" dirty="0"/>
              <a:t>Handlingsplan</a:t>
            </a:r>
            <a:endParaRPr lang="da-DK" sz="2400" dirty="0"/>
          </a:p>
          <a:p>
            <a:pPr lvl="1"/>
            <a:r>
              <a:rPr lang="da-DK" sz="2400" dirty="0"/>
              <a:t>Gantt kort til overblik over faser/deadlines</a:t>
            </a:r>
            <a:r>
              <a:rPr lang="da-DK" dirty="0"/>
              <a:t> </a:t>
            </a:r>
          </a:p>
          <a:p>
            <a:endParaRPr lang="da-DK" dirty="0"/>
          </a:p>
        </p:txBody>
      </p:sp>
      <p:sp>
        <p:nvSpPr>
          <p:cNvPr id="17" name="Pladsholder til indhold 16"/>
          <p:cNvSpPr>
            <a:spLocks noGrp="1"/>
          </p:cNvSpPr>
          <p:nvPr>
            <p:ph sz="quarter" idx="54"/>
          </p:nvPr>
        </p:nvSpPr>
        <p:spPr>
          <a:xfrm>
            <a:off x="15163872" y="24843235"/>
            <a:ext cx="11780448" cy="2689002"/>
          </a:xfrm>
        </p:spPr>
        <p:txBody>
          <a:bodyPr wrap="square" rIns="180000" numCol="1"/>
          <a:lstStyle/>
          <a:p>
            <a:r>
              <a:rPr lang="da-DK" sz="4400" i="1" dirty="0">
                <a:latin typeface="Arial Unicode MS" panose="020B0604020202020204" pitchFamily="34" charset="-128"/>
                <a:ea typeface="Arial Unicode MS" panose="020B0604020202020204" pitchFamily="34" charset="-128"/>
                <a:cs typeface="Arial Unicode MS" panose="020B0604020202020204" pitchFamily="34" charset="-128"/>
              </a:rPr>
              <a:t>”Kan vi gøre det nemmere for Software-studerende at finde rundt på SDU ved hjælp af et læringsspil baseret på World of </a:t>
            </a:r>
            <a:r>
              <a:rPr lang="da-DK" sz="4400" i="1" dirty="0" err="1">
                <a:latin typeface="Arial Unicode MS" panose="020B0604020202020204" pitchFamily="34" charset="-128"/>
                <a:ea typeface="Arial Unicode MS" panose="020B0604020202020204" pitchFamily="34" charset="-128"/>
                <a:cs typeface="Arial Unicode MS" panose="020B0604020202020204" pitchFamily="34" charset="-128"/>
              </a:rPr>
              <a:t>Zuul</a:t>
            </a:r>
            <a:r>
              <a:rPr lang="da-DK" sz="4400" i="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18" name="Pladsholder til indhold 17"/>
          <p:cNvSpPr>
            <a:spLocks noGrp="1"/>
          </p:cNvSpPr>
          <p:nvPr>
            <p:ph sz="quarter" idx="55"/>
          </p:nvPr>
        </p:nvSpPr>
        <p:spPr>
          <a:xfrm>
            <a:off x="971550" y="24792329"/>
            <a:ext cx="12097679" cy="3295911"/>
          </a:xfrm>
        </p:spPr>
        <p:txBody>
          <a:bodyPr/>
          <a:lstStyle/>
          <a:p>
            <a:r>
              <a:rPr lang="da-DK" dirty="0"/>
              <a:t>Gruppens motivation for at udvikle dette spil er, at vi selv havde svært ved at finde rundt på SDU som nystartet, og vi har stadig udfordringer med at finde lokaler og faciliteter. </a:t>
            </a:r>
          </a:p>
          <a:p>
            <a:r>
              <a:rPr lang="da-DK" dirty="0"/>
              <a:t>Fagligt er det en meget relevant og spændende problemstilling, da vi får mulighed for at udvikle vores kendskab til programmering gennem et Java-spil, og de processer der går forud for og efter udviklingen af selve spillet. </a:t>
            </a:r>
          </a:p>
        </p:txBody>
      </p:sp>
      <p:sp>
        <p:nvSpPr>
          <p:cNvPr id="19" name="Pladsholder til tekst 18"/>
          <p:cNvSpPr>
            <a:spLocks noGrp="1"/>
          </p:cNvSpPr>
          <p:nvPr>
            <p:ph type="body" sz="quarter" idx="56"/>
          </p:nvPr>
        </p:nvSpPr>
        <p:spPr/>
        <p:txBody>
          <a:bodyPr>
            <a:normAutofit/>
          </a:bodyPr>
          <a:lstStyle/>
          <a:p>
            <a:r>
              <a:rPr lang="da-DK" dirty="0"/>
              <a:t>Civilingeniøruddannelsen i Software Engineering og Diplomingeniøruddannelsen i Softwareteknologi, Syddansk Universitet</a:t>
            </a:r>
          </a:p>
        </p:txBody>
      </p:sp>
      <p:sp>
        <p:nvSpPr>
          <p:cNvPr id="20" name="Pladsholder til tekst 19"/>
          <p:cNvSpPr>
            <a:spLocks noGrp="1"/>
          </p:cNvSpPr>
          <p:nvPr>
            <p:ph type="body" sz="quarter" idx="57"/>
          </p:nvPr>
        </p:nvSpPr>
        <p:spPr/>
        <p:txBody>
          <a:bodyPr>
            <a:normAutofit/>
          </a:bodyPr>
          <a:lstStyle/>
          <a:p>
            <a:r>
              <a:rPr lang="da-DK" dirty="0"/>
              <a:t>SDU.DK</a:t>
            </a:r>
          </a:p>
        </p:txBody>
      </p:sp>
      <p:pic>
        <p:nvPicPr>
          <p:cNvPr id="26" name="Pladsholder til billede 25"/>
          <p:cNvPicPr>
            <a:picLocks noGrp="1" noChangeAspect="1"/>
          </p:cNvPicPr>
          <p:nvPr>
            <p:ph type="pic" sz="quarter" idx="58"/>
          </p:nvPr>
        </p:nvPicPr>
        <p:blipFill>
          <a:blip r:embed="rId2">
            <a:extLst>
              <a:ext uri="{28A0092B-C50C-407E-A947-70E740481C1C}">
                <a14:useLocalDpi xmlns:a14="http://schemas.microsoft.com/office/drawing/2010/main" val="0"/>
              </a:ext>
            </a:extLst>
          </a:blip>
          <a:stretch>
            <a:fillRect/>
          </a:stretch>
        </p:blipFill>
        <p:spPr>
          <a:xfrm>
            <a:off x="15163870" y="13897570"/>
            <a:ext cx="12555933" cy="8763265"/>
          </a:xfrm>
        </p:spPr>
      </p:pic>
      <p:pic>
        <p:nvPicPr>
          <p:cNvPr id="27" name="Pladsholder til billede 26"/>
          <p:cNvPicPr>
            <a:picLocks noGrp="1" noChangeAspect="1"/>
          </p:cNvPicPr>
          <p:nvPr>
            <p:ph type="pic" sz="quarter" idx="59"/>
          </p:nvPr>
        </p:nvPicPr>
        <p:blipFill>
          <a:blip r:embed="rId3">
            <a:grayscl/>
            <a:extLst>
              <a:ext uri="{28A0092B-C50C-407E-A947-70E740481C1C}">
                <a14:useLocalDpi xmlns:a14="http://schemas.microsoft.com/office/drawing/2010/main" val="0"/>
              </a:ext>
            </a:extLst>
          </a:blip>
          <a:stretch>
            <a:fillRect/>
          </a:stretch>
        </p:blipFill>
        <p:spPr>
          <a:xfrm>
            <a:off x="29210043" y="15719197"/>
            <a:ext cx="12536905" cy="4965110"/>
          </a:xfrm>
        </p:spPr>
      </p:pic>
      <p:sp>
        <p:nvSpPr>
          <p:cNvPr id="23" name="Pladsholder til indhold 22"/>
          <p:cNvSpPr>
            <a:spLocks noGrp="1"/>
          </p:cNvSpPr>
          <p:nvPr>
            <p:ph sz="quarter" idx="60"/>
          </p:nvPr>
        </p:nvSpPr>
        <p:spPr/>
        <p:txBody>
          <a:bodyPr/>
          <a:lstStyle/>
          <a:p>
            <a:r>
              <a:rPr lang="da-DK" dirty="0"/>
              <a:t>Kort over SDU</a:t>
            </a:r>
          </a:p>
        </p:txBody>
      </p:sp>
      <p:sp>
        <p:nvSpPr>
          <p:cNvPr id="24" name="Titel 23"/>
          <p:cNvSpPr>
            <a:spLocks noGrp="1"/>
          </p:cNvSpPr>
          <p:nvPr>
            <p:ph type="title"/>
          </p:nvPr>
        </p:nvSpPr>
        <p:spPr/>
        <p:txBody>
          <a:bodyPr>
            <a:normAutofit/>
          </a:bodyPr>
          <a:lstStyle/>
          <a:p>
            <a:r>
              <a:rPr lang="da-DK" dirty="0"/>
              <a:t>SDU </a:t>
            </a:r>
            <a:r>
              <a:rPr lang="da-DK" dirty="0" err="1"/>
              <a:t>Maze</a:t>
            </a:r>
            <a:r>
              <a:rPr lang="da-DK" dirty="0"/>
              <a:t> – et navigationsspil for studerende	</a:t>
            </a:r>
          </a:p>
        </p:txBody>
      </p:sp>
      <p:sp>
        <p:nvSpPr>
          <p:cNvPr id="22" name="TextBox 21">
            <a:extLst>
              <a:ext uri="{FF2B5EF4-FFF2-40B4-BE49-F238E27FC236}">
                <a16:creationId xmlns:a16="http://schemas.microsoft.com/office/drawing/2014/main" id="{BF656EBE-69CF-2B49-8B9D-C94DB969B1A8}"/>
              </a:ext>
            </a:extLst>
          </p:cNvPr>
          <p:cNvSpPr txBox="1"/>
          <p:nvPr/>
        </p:nvSpPr>
        <p:spPr>
          <a:xfrm>
            <a:off x="28865439" y="22977661"/>
            <a:ext cx="12707985" cy="6324808"/>
          </a:xfrm>
          <a:prstGeom prst="rect">
            <a:avLst/>
          </a:prstGeom>
          <a:noFill/>
        </p:spPr>
        <p:txBody>
          <a:bodyPr wrap="square" numCol="2" spcCol="72000" rtlCol="0">
            <a:spAutoFit/>
          </a:bodyPr>
          <a:lstStyle/>
          <a:p>
            <a:r>
              <a:rPr lang="da-DK" sz="2700" dirty="0">
                <a:latin typeface="Arial" panose="020B0604020202020204" pitchFamily="34" charset="0"/>
                <a:cs typeface="Arial" panose="020B0604020202020204" pitchFamily="34" charset="0"/>
              </a:rPr>
              <a:t>- Figur/karakter:</a:t>
            </a:r>
          </a:p>
          <a:p>
            <a:r>
              <a:rPr lang="da-DK" sz="2700" dirty="0">
                <a:latin typeface="Arial" panose="020B0604020202020204" pitchFamily="34" charset="0"/>
                <a:cs typeface="Arial" panose="020B0604020202020204" pitchFamily="34" charset="0"/>
              </a:rPr>
              <a:t>   ○ </a:t>
            </a:r>
            <a:r>
              <a:rPr lang="da-DK" sz="2700" dirty="0" err="1">
                <a:latin typeface="Arial" panose="020B0604020202020204" pitchFamily="34" charset="0"/>
                <a:cs typeface="Arial" panose="020B0604020202020204" pitchFamily="34" charset="0"/>
              </a:rPr>
              <a:t>inventory</a:t>
            </a:r>
            <a:endParaRPr lang="da-DK" sz="2700" dirty="0">
              <a:latin typeface="Arial" panose="020B0604020202020204" pitchFamily="34" charset="0"/>
              <a:cs typeface="Arial" panose="020B0604020202020204" pitchFamily="34" charset="0"/>
            </a:endParaRPr>
          </a:p>
          <a:p>
            <a:r>
              <a:rPr lang="da-DK" sz="2700" dirty="0">
                <a:latin typeface="Arial" panose="020B0604020202020204" pitchFamily="34" charset="0"/>
                <a:cs typeface="Arial" panose="020B0604020202020204" pitchFamily="34" charset="0"/>
              </a:rPr>
              <a:t>   ○ SDU </a:t>
            </a:r>
            <a:r>
              <a:rPr lang="da-DK" sz="2700" dirty="0" err="1">
                <a:latin typeface="Arial" panose="020B0604020202020204" pitchFamily="34" charset="0"/>
                <a:cs typeface="Arial" panose="020B0604020202020204" pitchFamily="34" charset="0"/>
              </a:rPr>
              <a:t>maps</a:t>
            </a:r>
            <a:endParaRPr lang="da-DK" sz="2700" dirty="0">
              <a:latin typeface="Arial" panose="020B0604020202020204" pitchFamily="34" charset="0"/>
              <a:cs typeface="Arial" panose="020B0604020202020204" pitchFamily="34" charset="0"/>
            </a:endParaRPr>
          </a:p>
          <a:p>
            <a:r>
              <a:rPr lang="da-DK" sz="2700" dirty="0">
                <a:latin typeface="Arial" panose="020B0604020202020204" pitchFamily="34" charset="0"/>
                <a:cs typeface="Arial" panose="020B0604020202020204" pitchFamily="34" charset="0"/>
              </a:rPr>
              <a:t>   ○ </a:t>
            </a:r>
            <a:r>
              <a:rPr lang="da-DK" sz="2700" dirty="0" err="1">
                <a:latin typeface="Arial" panose="020B0604020202020204" pitchFamily="34" charset="0"/>
                <a:cs typeface="Arial" panose="020B0604020202020204" pitchFamily="34" charset="0"/>
              </a:rPr>
              <a:t>Boost</a:t>
            </a:r>
            <a:r>
              <a:rPr lang="da-DK" sz="2700" dirty="0">
                <a:latin typeface="Arial" panose="020B0604020202020204" pitchFamily="34" charset="0"/>
                <a:cs typeface="Arial" panose="020B0604020202020204" pitchFamily="34" charset="0"/>
              </a:rPr>
              <a:t> af fart - (kunne være gennem en kaffemaskine)</a:t>
            </a:r>
          </a:p>
          <a:p>
            <a:r>
              <a:rPr lang="da-DK" sz="2700" dirty="0">
                <a:latin typeface="Arial" panose="020B0604020202020204" pitchFamily="34" charset="0"/>
                <a:cs typeface="Arial" panose="020B0604020202020204" pitchFamily="34" charset="0"/>
              </a:rPr>
              <a:t>   ○ </a:t>
            </a:r>
            <a:r>
              <a:rPr lang="da-DK" sz="2700" dirty="0" err="1">
                <a:latin typeface="Arial" panose="020B0604020202020204" pitchFamily="34" charset="0"/>
                <a:cs typeface="Arial" panose="020B0604020202020204" pitchFamily="34" charset="0"/>
              </a:rPr>
              <a:t>Hitbox</a:t>
            </a:r>
            <a:endParaRPr lang="da-DK" sz="2700" dirty="0">
              <a:latin typeface="Arial" panose="020B0604020202020204" pitchFamily="34" charset="0"/>
              <a:cs typeface="Arial" panose="020B0604020202020204" pitchFamily="34" charset="0"/>
            </a:endParaRPr>
          </a:p>
          <a:p>
            <a:r>
              <a:rPr lang="da-DK" sz="2700" dirty="0">
                <a:latin typeface="Arial" panose="020B0604020202020204" pitchFamily="34" charset="0"/>
                <a:cs typeface="Arial" panose="020B0604020202020204" pitchFamily="34" charset="0"/>
              </a:rPr>
              <a:t>   ○ To do list - Tingene bliver overstreget når man har gennemført de forskellige opgaver på listen.</a:t>
            </a:r>
          </a:p>
          <a:p>
            <a:r>
              <a:rPr lang="da-DK" sz="2700" dirty="0">
                <a:latin typeface="Arial" panose="020B0604020202020204" pitchFamily="34" charset="0"/>
                <a:cs typeface="Arial" panose="020B0604020202020204" pitchFamily="34" charset="0"/>
              </a:rPr>
              <a:t>- World </a:t>
            </a:r>
            <a:r>
              <a:rPr lang="da-DK" sz="2700" dirty="0" err="1">
                <a:latin typeface="Arial" panose="020B0604020202020204" pitchFamily="34" charset="0"/>
                <a:cs typeface="Arial" panose="020B0604020202020204" pitchFamily="34" charset="0"/>
              </a:rPr>
              <a:t>map</a:t>
            </a:r>
            <a:r>
              <a:rPr lang="da-DK" sz="2700" dirty="0">
                <a:latin typeface="Arial" panose="020B0604020202020204" pitchFamily="34" charset="0"/>
                <a:cs typeface="Arial" panose="020B0604020202020204" pitchFamily="34" charset="0"/>
              </a:rPr>
              <a:t>:</a:t>
            </a:r>
          </a:p>
          <a:p>
            <a:r>
              <a:rPr lang="da-DK" sz="2700" dirty="0">
                <a:latin typeface="Arial" panose="020B0604020202020204" pitchFamily="34" charset="0"/>
                <a:cs typeface="Arial" panose="020B0604020202020204" pitchFamily="34" charset="0"/>
              </a:rPr>
              <a:t>   ○ </a:t>
            </a:r>
            <a:r>
              <a:rPr lang="da-DK" sz="2700" dirty="0" err="1">
                <a:latin typeface="Arial" panose="020B0604020202020204" pitchFamily="34" charset="0"/>
                <a:cs typeface="Arial" panose="020B0604020202020204" pitchFamily="34" charset="0"/>
              </a:rPr>
              <a:t>Hitboxes</a:t>
            </a:r>
            <a:endParaRPr lang="da-DK" sz="2700" dirty="0">
              <a:latin typeface="Arial" panose="020B0604020202020204" pitchFamily="34" charset="0"/>
              <a:cs typeface="Arial" panose="020B0604020202020204" pitchFamily="34" charset="0"/>
            </a:endParaRPr>
          </a:p>
          <a:p>
            <a:r>
              <a:rPr lang="da-DK" sz="2700" dirty="0">
                <a:latin typeface="Arial" panose="020B0604020202020204" pitchFamily="34" charset="0"/>
                <a:cs typeface="Arial" panose="020B0604020202020204" pitchFamily="34" charset="0"/>
              </a:rPr>
              <a:t>   ○ Fredagsbar</a:t>
            </a:r>
          </a:p>
          <a:p>
            <a:r>
              <a:rPr lang="da-DK" sz="2700" dirty="0">
                <a:latin typeface="Arial" panose="020B0604020202020204" pitchFamily="34" charset="0"/>
                <a:cs typeface="Arial" panose="020B0604020202020204" pitchFamily="34" charset="0"/>
              </a:rPr>
              <a:t>   ○ studievejlederen (hente </a:t>
            </a:r>
            <a:r>
              <a:rPr lang="da-DK" sz="2700" dirty="0" err="1">
                <a:latin typeface="Arial" panose="020B0604020202020204" pitchFamily="34" charset="0"/>
                <a:cs typeface="Arial" panose="020B0604020202020204" pitchFamily="34" charset="0"/>
              </a:rPr>
              <a:t>map</a:t>
            </a:r>
            <a:r>
              <a:rPr lang="da-DK" sz="2700" dirty="0">
                <a:latin typeface="Arial" panose="020B0604020202020204" pitchFamily="34" charset="0"/>
                <a:cs typeface="Arial" panose="020B0604020202020204" pitchFamily="34" charset="0"/>
              </a:rPr>
              <a:t>)</a:t>
            </a:r>
          </a:p>
          <a:p>
            <a:r>
              <a:rPr lang="da-DK" sz="2700" dirty="0">
                <a:latin typeface="Arial" panose="020B0604020202020204" pitchFamily="34" charset="0"/>
                <a:cs typeface="Arial" panose="020B0604020202020204" pitchFamily="34" charset="0"/>
              </a:rPr>
              <a:t>- Tid:</a:t>
            </a:r>
          </a:p>
          <a:p>
            <a:r>
              <a:rPr lang="da-DK" sz="2700" dirty="0">
                <a:latin typeface="Arial" panose="020B0604020202020204" pitchFamily="34" charset="0"/>
                <a:cs typeface="Arial" panose="020B0604020202020204" pitchFamily="34" charset="0"/>
              </a:rPr>
              <a:t>   ○ 20 minutter</a:t>
            </a:r>
          </a:p>
          <a:p>
            <a:r>
              <a:rPr lang="da-DK" sz="2700" dirty="0">
                <a:latin typeface="Arial" panose="020B0604020202020204" pitchFamily="34" charset="0"/>
                <a:cs typeface="Arial" panose="020B0604020202020204" pitchFamily="34" charset="0"/>
              </a:rPr>
              <a:t>   ○ Tidsviser (ur)</a:t>
            </a:r>
          </a:p>
          <a:p>
            <a:r>
              <a:rPr lang="da-DK" sz="2700" dirty="0">
                <a:latin typeface="Arial" panose="020B0604020202020204" pitchFamily="34" charset="0"/>
                <a:cs typeface="Arial" panose="020B0604020202020204" pitchFamily="34" charset="0"/>
              </a:rPr>
              <a:t>- Items:</a:t>
            </a:r>
          </a:p>
          <a:p>
            <a:r>
              <a:rPr lang="da-DK" sz="2700" dirty="0">
                <a:latin typeface="Arial" panose="020B0604020202020204" pitchFamily="34" charset="0"/>
                <a:cs typeface="Arial" panose="020B0604020202020204" pitchFamily="34" charset="0"/>
              </a:rPr>
              <a:t>   ○ SDU kort</a:t>
            </a:r>
          </a:p>
          <a:p>
            <a:r>
              <a:rPr lang="da-DK" sz="2700" dirty="0">
                <a:latin typeface="Arial" panose="020B0604020202020204" pitchFamily="34" charset="0"/>
                <a:cs typeface="Arial" panose="020B0604020202020204" pitchFamily="34" charset="0"/>
              </a:rPr>
              <a:t>   ○ Studiebøger</a:t>
            </a:r>
          </a:p>
          <a:p>
            <a:r>
              <a:rPr lang="da-DK" sz="2700" dirty="0">
                <a:latin typeface="Arial" panose="020B0604020202020204" pitchFamily="34" charset="0"/>
                <a:cs typeface="Arial" panose="020B0604020202020204" pitchFamily="34" charset="0"/>
              </a:rPr>
              <a:t>   ○ Laserpointer</a:t>
            </a:r>
          </a:p>
          <a:p>
            <a:r>
              <a:rPr lang="da-DK" sz="2700" dirty="0">
                <a:latin typeface="Arial" panose="020B0604020202020204" pitchFamily="34" charset="0"/>
                <a:cs typeface="Arial" panose="020B0604020202020204" pitchFamily="34" charset="0"/>
              </a:rPr>
              <a:t>   ○ Mønter - Til kaffemaskinen.</a:t>
            </a:r>
          </a:p>
          <a:p>
            <a:r>
              <a:rPr lang="da-DK" sz="2700" dirty="0">
                <a:latin typeface="Arial" panose="020B0604020202020204" pitchFamily="34" charset="0"/>
                <a:cs typeface="Arial" panose="020B0604020202020204" pitchFamily="34" charset="0"/>
              </a:rPr>
              <a:t>- Quest:</a:t>
            </a:r>
          </a:p>
          <a:p>
            <a:r>
              <a:rPr lang="da-DK" sz="2700" dirty="0">
                <a:latin typeface="Arial" panose="020B0604020202020204" pitchFamily="34" charset="0"/>
                <a:cs typeface="Arial" panose="020B0604020202020204" pitchFamily="34" charset="0"/>
              </a:rPr>
              <a:t>   ○ Find en IT-supporter</a:t>
            </a:r>
          </a:p>
          <a:p>
            <a:r>
              <a:rPr lang="da-DK" sz="2700" dirty="0">
                <a:latin typeface="Arial" panose="020B0604020202020204" pitchFamily="34" charset="0"/>
                <a:cs typeface="Arial" panose="020B0604020202020204" pitchFamily="34" charset="0"/>
              </a:rPr>
              <a:t>   ○ Find alternativ rute pga. blokering (for mange mennesker).</a:t>
            </a:r>
          </a:p>
          <a:p>
            <a:r>
              <a:rPr lang="da-DK" sz="2700" dirty="0">
                <a:latin typeface="Arial" panose="020B0604020202020204" pitchFamily="34" charset="0"/>
                <a:cs typeface="Arial" panose="020B0604020202020204" pitchFamily="34" charset="0"/>
              </a:rPr>
              <a:t>   ○ Find et toilet</a:t>
            </a:r>
          </a:p>
          <a:p>
            <a:r>
              <a:rPr lang="da-DK" sz="2700" dirty="0">
                <a:latin typeface="Arial" panose="020B0604020202020204" pitchFamily="34" charset="0"/>
                <a:cs typeface="Arial" panose="020B0604020202020204" pitchFamily="34" charset="0"/>
              </a:rPr>
              <a:t>   ○ Find et </a:t>
            </a:r>
            <a:r>
              <a:rPr lang="da-DK" sz="2700" dirty="0" err="1">
                <a:latin typeface="Arial" panose="020B0604020202020204" pitchFamily="34" charset="0"/>
                <a:cs typeface="Arial" panose="020B0604020202020204" pitchFamily="34" charset="0"/>
              </a:rPr>
              <a:t>safety</a:t>
            </a:r>
            <a:r>
              <a:rPr lang="da-DK" sz="2700" dirty="0">
                <a:latin typeface="Arial" panose="020B0604020202020204" pitchFamily="34" charset="0"/>
                <a:cs typeface="Arial" panose="020B0604020202020204" pitchFamily="34" charset="0"/>
              </a:rPr>
              <a:t> point.</a:t>
            </a:r>
          </a:p>
          <a:p>
            <a:r>
              <a:rPr lang="da-DK" sz="2700" dirty="0">
                <a:latin typeface="Arial" panose="020B0604020202020204" pitchFamily="34" charset="0"/>
                <a:cs typeface="Arial" panose="020B0604020202020204" pitchFamily="34" charset="0"/>
              </a:rPr>
              <a:t>- Start:</a:t>
            </a:r>
          </a:p>
          <a:p>
            <a:r>
              <a:rPr lang="da-DK" sz="2700" dirty="0">
                <a:latin typeface="Arial" panose="020B0604020202020204" pitchFamily="34" charset="0"/>
                <a:cs typeface="Arial" panose="020B0604020202020204" pitchFamily="34" charset="0"/>
              </a:rPr>
              <a:t>   ○ Et velkomst brev</a:t>
            </a:r>
          </a:p>
        </p:txBody>
      </p:sp>
      <p:sp>
        <p:nvSpPr>
          <p:cNvPr id="29" name="Pladsholder til tekst 8">
            <a:extLst>
              <a:ext uri="{FF2B5EF4-FFF2-40B4-BE49-F238E27FC236}">
                <a16:creationId xmlns:a16="http://schemas.microsoft.com/office/drawing/2014/main" id="{BA2CB7F4-CD84-F348-9CE7-4715B545FF1A}"/>
              </a:ext>
            </a:extLst>
          </p:cNvPr>
          <p:cNvSpPr txBox="1">
            <a:spLocks/>
          </p:cNvSpPr>
          <p:nvPr/>
        </p:nvSpPr>
        <p:spPr>
          <a:xfrm>
            <a:off x="29086678" y="2161701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a:t>Uddrag af funktionalitet</a:t>
            </a:r>
          </a:p>
        </p:txBody>
      </p:sp>
    </p:spTree>
    <p:extLst>
      <p:ext uri="{BB962C8B-B14F-4D97-AF65-F5344CB8AC3E}">
        <p14:creationId xmlns:p14="http://schemas.microsoft.com/office/powerpoint/2010/main" val="1759635540"/>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Denne værdi angiver antallet af lagringer eller revisioner. Programmet har ansvaret for at opdatere værdien efter hver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TF00001023</Template>
  <TotalTime>2005</TotalTime>
  <Words>833</Words>
  <Application>Microsoft Macintosh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vt:i4>
      </vt:variant>
    </vt:vector>
  </HeadingPairs>
  <TitlesOfParts>
    <vt:vector size="9" baseType="lpstr">
      <vt:lpstr>Arial Unicode MS</vt:lpstr>
      <vt:lpstr>Arial</vt:lpstr>
      <vt:lpstr>Calibri</vt:lpstr>
      <vt:lpstr>Segoe UI</vt:lpstr>
      <vt:lpstr>Orange</vt:lpstr>
      <vt:lpstr>Rød</vt:lpstr>
      <vt:lpstr>Brun</vt:lpstr>
      <vt:lpstr>Grøn</vt:lpstr>
      <vt:lpstr>SDU Maze – et navigationsspil for studerende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Mads Emil Falkenstrøm</cp:lastModifiedBy>
  <cp:revision>51</cp:revision>
  <dcterms:created xsi:type="dcterms:W3CDTF">2013-07-24T07:55:07Z</dcterms:created>
  <dcterms:modified xsi:type="dcterms:W3CDTF">2018-10-03T11:12:19Z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