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75" r:id="rId2"/>
    <p:sldId id="296" r:id="rId3"/>
    <p:sldId id="298" r:id="rId4"/>
    <p:sldId id="297" r:id="rId5"/>
    <p:sldId id="299" r:id="rId6"/>
    <p:sldId id="300" r:id="rId7"/>
    <p:sldId id="301" r:id="rId8"/>
    <p:sldId id="302" r:id="rId9"/>
    <p:sldId id="303" r:id="rId10"/>
    <p:sldId id="304" r:id="rId11"/>
    <p:sldId id="261" r:id="rId12"/>
  </p:sldIdLst>
  <p:sldSz cx="9144000" cy="6858000" type="screen4x3"/>
  <p:notesSz cx="6794500" cy="99314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8">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347"/>
    <a:srgbClr val="FFBE00"/>
    <a:srgbClr val="FFBE96"/>
    <a:srgbClr val="00A496"/>
    <a:srgbClr val="FF9600"/>
    <a:srgbClr val="F0A000"/>
    <a:srgbClr val="008CF0"/>
    <a:srgbClr val="F06E00"/>
    <a:srgbClr val="0078D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淡色スタイル 3 - アクセント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29" autoAdjust="0"/>
    <p:restoredTop sz="94660"/>
  </p:normalViewPr>
  <p:slideViewPr>
    <p:cSldViewPr>
      <p:cViewPr varScale="1">
        <p:scale>
          <a:sx n="64" d="100"/>
          <a:sy n="64" d="100"/>
        </p:scale>
        <p:origin x="1376" y="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9" d="100"/>
          <a:sy n="79" d="100"/>
        </p:scale>
        <p:origin x="-4068" y="-90"/>
      </p:cViewPr>
      <p:guideLst>
        <p:guide orient="horz" pos="3128"/>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4283" cy="49657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48645" y="0"/>
            <a:ext cx="2944283" cy="496570"/>
          </a:xfrm>
          <a:prstGeom prst="rect">
            <a:avLst/>
          </a:prstGeom>
        </p:spPr>
        <p:txBody>
          <a:bodyPr vert="horz" lIns="91440" tIns="45720" rIns="91440" bIns="45720" rtlCol="0"/>
          <a:lstStyle>
            <a:lvl1pPr algn="r">
              <a:defRPr sz="1200"/>
            </a:lvl1pPr>
          </a:lstStyle>
          <a:p>
            <a:fld id="{6F4CFCD9-AB4C-496F-8612-F0F8664423E6}" type="datetimeFigureOut">
              <a:rPr kumimoji="1" lang="ja-JP" altLang="en-US" smtClean="0"/>
              <a:pPr/>
              <a:t>2017/1/14</a:t>
            </a:fld>
            <a:endParaRPr kumimoji="1" lang="ja-JP" altLang="en-US"/>
          </a:p>
        </p:txBody>
      </p:sp>
      <p:sp>
        <p:nvSpPr>
          <p:cNvPr id="4" name="フッター プレースホルダ 3"/>
          <p:cNvSpPr>
            <a:spLocks noGrp="1"/>
          </p:cNvSpPr>
          <p:nvPr>
            <p:ph type="ftr" sz="quarter" idx="2"/>
          </p:nvPr>
        </p:nvSpPr>
        <p:spPr>
          <a:xfrm>
            <a:off x="0" y="9433106"/>
            <a:ext cx="2944283" cy="49657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48645" y="9433106"/>
            <a:ext cx="2944283" cy="496570"/>
          </a:xfrm>
          <a:prstGeom prst="rect">
            <a:avLst/>
          </a:prstGeom>
        </p:spPr>
        <p:txBody>
          <a:bodyPr vert="horz" lIns="91440" tIns="45720" rIns="91440" bIns="45720" rtlCol="0" anchor="b"/>
          <a:lstStyle>
            <a:lvl1pPr algn="r">
              <a:defRPr sz="1200"/>
            </a:lvl1pPr>
          </a:lstStyle>
          <a:p>
            <a:fld id="{EA266F6F-572E-4F96-8CF3-85720C61F9EF}"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4283" cy="49657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48645" y="0"/>
            <a:ext cx="2944283" cy="496570"/>
          </a:xfrm>
          <a:prstGeom prst="rect">
            <a:avLst/>
          </a:prstGeom>
        </p:spPr>
        <p:txBody>
          <a:bodyPr vert="horz" lIns="91440" tIns="45720" rIns="91440" bIns="45720" rtlCol="0"/>
          <a:lstStyle>
            <a:lvl1pPr algn="r">
              <a:defRPr sz="1200"/>
            </a:lvl1pPr>
          </a:lstStyle>
          <a:p>
            <a:fld id="{16D5FD97-398B-40BA-82A0-DA12832C9B1F}" type="datetimeFigureOut">
              <a:rPr kumimoji="1" lang="ja-JP" altLang="en-US" smtClean="0"/>
              <a:pPr/>
              <a:t>2017/1/14</a:t>
            </a:fld>
            <a:endParaRPr kumimoji="1" lang="ja-JP" altLang="en-US"/>
          </a:p>
        </p:txBody>
      </p:sp>
      <p:sp>
        <p:nvSpPr>
          <p:cNvPr id="4" name="スライド イメージ プレースホルダ 3"/>
          <p:cNvSpPr>
            <a:spLocks noGrp="1" noRot="1" noChangeAspect="1"/>
          </p:cNvSpPr>
          <p:nvPr>
            <p:ph type="sldImg" idx="2"/>
          </p:nvPr>
        </p:nvSpPr>
        <p:spPr>
          <a:xfrm>
            <a:off x="914400" y="744538"/>
            <a:ext cx="4965700" cy="372427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79450" y="4717415"/>
            <a:ext cx="5435600" cy="446913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9433106"/>
            <a:ext cx="2944283" cy="49657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48645" y="9433106"/>
            <a:ext cx="2944283" cy="496570"/>
          </a:xfrm>
          <a:prstGeom prst="rect">
            <a:avLst/>
          </a:prstGeom>
        </p:spPr>
        <p:txBody>
          <a:bodyPr vert="horz" lIns="91440" tIns="45720" rIns="91440" bIns="45720" rtlCol="0" anchor="b"/>
          <a:lstStyle>
            <a:lvl1pPr algn="r">
              <a:defRPr sz="1200"/>
            </a:lvl1pPr>
          </a:lstStyle>
          <a:p>
            <a:fld id="{10AA0854-438B-41A8-8FE1-BD260059122B}"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0AA0854-438B-41A8-8FE1-BD260059122B}" type="slidenum">
              <a:rPr kumimoji="1" lang="ja-JP" altLang="en-US" smtClean="0"/>
              <a:pPr/>
              <a:t>2</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0AA0854-438B-41A8-8FE1-BD260059122B}" type="slidenum">
              <a:rPr kumimoji="1" lang="ja-JP" altLang="en-US" smtClean="0"/>
              <a:pPr/>
              <a:t>3</a:t>
            </a:fld>
            <a:endParaRPr kumimoji="1" lang="ja-JP" altLang="en-US"/>
          </a:p>
        </p:txBody>
      </p:sp>
    </p:spTree>
    <p:extLst>
      <p:ext uri="{BB962C8B-B14F-4D97-AF65-F5344CB8AC3E}">
        <p14:creationId xmlns:p14="http://schemas.microsoft.com/office/powerpoint/2010/main" val="2491049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0AA0854-438B-41A8-8FE1-BD260059122B}" type="slidenum">
              <a:rPr kumimoji="1" lang="ja-JP" altLang="en-US" smtClean="0"/>
              <a:pPr/>
              <a:t>4</a:t>
            </a:fld>
            <a:endParaRPr kumimoji="1" lang="ja-JP" altLang="en-US"/>
          </a:p>
        </p:txBody>
      </p:sp>
    </p:spTree>
    <p:extLst>
      <p:ext uri="{BB962C8B-B14F-4D97-AF65-F5344CB8AC3E}">
        <p14:creationId xmlns:p14="http://schemas.microsoft.com/office/powerpoint/2010/main" val="2726040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0AA0854-438B-41A8-8FE1-BD260059122B}" type="slidenum">
              <a:rPr kumimoji="1" lang="ja-JP" altLang="en-US" smtClean="0"/>
              <a:pPr/>
              <a:t>5</a:t>
            </a:fld>
            <a:endParaRPr kumimoji="1" lang="ja-JP" altLang="en-US"/>
          </a:p>
        </p:txBody>
      </p:sp>
    </p:spTree>
    <p:extLst>
      <p:ext uri="{BB962C8B-B14F-4D97-AF65-F5344CB8AC3E}">
        <p14:creationId xmlns:p14="http://schemas.microsoft.com/office/powerpoint/2010/main" val="1488644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0AA0854-438B-41A8-8FE1-BD260059122B}" type="slidenum">
              <a:rPr kumimoji="1" lang="ja-JP" altLang="en-US" smtClean="0"/>
              <a:pPr/>
              <a:t>6</a:t>
            </a:fld>
            <a:endParaRPr kumimoji="1" lang="ja-JP" altLang="en-US"/>
          </a:p>
        </p:txBody>
      </p:sp>
    </p:spTree>
    <p:extLst>
      <p:ext uri="{BB962C8B-B14F-4D97-AF65-F5344CB8AC3E}">
        <p14:creationId xmlns:p14="http://schemas.microsoft.com/office/powerpoint/2010/main" val="4104612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0AA0854-438B-41A8-8FE1-BD260059122B}" type="slidenum">
              <a:rPr kumimoji="1" lang="ja-JP" altLang="en-US" smtClean="0"/>
              <a:pPr/>
              <a:t>7</a:t>
            </a:fld>
            <a:endParaRPr kumimoji="1" lang="ja-JP" altLang="en-US"/>
          </a:p>
        </p:txBody>
      </p:sp>
    </p:spTree>
    <p:extLst>
      <p:ext uri="{BB962C8B-B14F-4D97-AF65-F5344CB8AC3E}">
        <p14:creationId xmlns:p14="http://schemas.microsoft.com/office/powerpoint/2010/main" val="1974101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0AA0854-438B-41A8-8FE1-BD260059122B}" type="slidenum">
              <a:rPr kumimoji="1" lang="ja-JP" altLang="en-US" smtClean="0"/>
              <a:pPr/>
              <a:t>8</a:t>
            </a:fld>
            <a:endParaRPr kumimoji="1" lang="ja-JP" altLang="en-US"/>
          </a:p>
        </p:txBody>
      </p:sp>
    </p:spTree>
    <p:extLst>
      <p:ext uri="{BB962C8B-B14F-4D97-AF65-F5344CB8AC3E}">
        <p14:creationId xmlns:p14="http://schemas.microsoft.com/office/powerpoint/2010/main" val="1762291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0AA0854-438B-41A8-8FE1-BD260059122B}" type="slidenum">
              <a:rPr kumimoji="1" lang="ja-JP" altLang="en-US" smtClean="0"/>
              <a:pPr/>
              <a:t>9</a:t>
            </a:fld>
            <a:endParaRPr kumimoji="1" lang="ja-JP" altLang="en-US"/>
          </a:p>
        </p:txBody>
      </p:sp>
    </p:spTree>
    <p:extLst>
      <p:ext uri="{BB962C8B-B14F-4D97-AF65-F5344CB8AC3E}">
        <p14:creationId xmlns:p14="http://schemas.microsoft.com/office/powerpoint/2010/main" val="1107319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0AA0854-438B-41A8-8FE1-BD260059122B}" type="slidenum">
              <a:rPr kumimoji="1" lang="ja-JP" altLang="en-US" smtClean="0"/>
              <a:pPr/>
              <a:t>10</a:t>
            </a:fld>
            <a:endParaRPr kumimoji="1" lang="ja-JP" altLang="en-US"/>
          </a:p>
        </p:txBody>
      </p:sp>
    </p:spTree>
    <p:extLst>
      <p:ext uri="{BB962C8B-B14F-4D97-AF65-F5344CB8AC3E}">
        <p14:creationId xmlns:p14="http://schemas.microsoft.com/office/powerpoint/2010/main" val="36660281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pic>
        <p:nvPicPr>
          <p:cNvPr id="3075" name="Picture 3" descr="C:\Users\hiroshi_matsui\Desktop\symbol02.png"/>
          <p:cNvPicPr>
            <a:picLocks noChangeAspect="1" noChangeArrowheads="1"/>
          </p:cNvPicPr>
          <p:nvPr userDrawn="1"/>
        </p:nvPicPr>
        <p:blipFill>
          <a:blip r:embed="rId2" cstate="print"/>
          <a:srcRect/>
          <a:stretch>
            <a:fillRect/>
          </a:stretch>
        </p:blipFill>
        <p:spPr bwMode="auto">
          <a:xfrm>
            <a:off x="6907599" y="-531440"/>
            <a:ext cx="3281025" cy="7848872"/>
          </a:xfrm>
          <a:prstGeom prst="rect">
            <a:avLst/>
          </a:prstGeom>
          <a:noFill/>
        </p:spPr>
      </p:pic>
      <p:sp>
        <p:nvSpPr>
          <p:cNvPr id="13" name="正方形/長方形 12"/>
          <p:cNvSpPr/>
          <p:nvPr userDrawn="1"/>
        </p:nvSpPr>
        <p:spPr>
          <a:xfrm>
            <a:off x="3059832" y="6237312"/>
            <a:ext cx="3024336"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タイトル 1"/>
          <p:cNvSpPr txBox="1">
            <a:spLocks/>
          </p:cNvSpPr>
          <p:nvPr userDrawn="1"/>
        </p:nvSpPr>
        <p:spPr>
          <a:xfrm>
            <a:off x="467544" y="3429000"/>
            <a:ext cx="7992888" cy="792088"/>
          </a:xfrm>
          <a:prstGeom prst="rect">
            <a:avLst/>
          </a:prstGeom>
        </p:spPr>
        <p:txBody>
          <a:bodyPr vert="horz" lIns="91440" tIns="45720" rIns="91440" bIns="45720" rtlCol="0" anchor="ctr">
            <a:normAutofit/>
          </a:bodyPr>
          <a:lstStyle>
            <a:lvl1pPr algn="ctr">
              <a:defRPr sz="3600" b="1">
                <a:solidFill>
                  <a:schemeClr val="tx1">
                    <a:lumMod val="75000"/>
                    <a:lumOff val="25000"/>
                  </a:schemeClr>
                </a:solidFil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1" lang="ja-JP" altLang="en-US" sz="2200" b="0" i="0" u="none" strike="noStrike" kern="1200" cap="none" spc="0" normalizeH="0" baseline="0" noProof="0" dirty="0">
                <a:ln>
                  <a:noFill/>
                </a:ln>
                <a:solidFill>
                  <a:schemeClr val="bg1">
                    <a:lumMod val="50000"/>
                  </a:schemeClr>
                </a:solidFill>
                <a:effectLst/>
                <a:uLnTx/>
                <a:uFillTx/>
                <a:latin typeface="メイリオ" pitchFamily="50" charset="-128"/>
                <a:ea typeface="メイリオ" pitchFamily="50" charset="-128"/>
                <a:cs typeface="メイリオ" pitchFamily="50" charset="-128"/>
              </a:rPr>
              <a:t>サブタイトルが入ります。</a:t>
            </a:r>
          </a:p>
        </p:txBody>
      </p:sp>
      <p:sp>
        <p:nvSpPr>
          <p:cNvPr id="2" name="タイトル 1"/>
          <p:cNvSpPr>
            <a:spLocks noGrp="1"/>
          </p:cNvSpPr>
          <p:nvPr>
            <p:ph type="ctrTitle"/>
          </p:nvPr>
        </p:nvSpPr>
        <p:spPr>
          <a:xfrm>
            <a:off x="467544" y="2204864"/>
            <a:ext cx="7992888" cy="1470025"/>
          </a:xfrm>
        </p:spPr>
        <p:txBody>
          <a:bodyPr>
            <a:normAutofit/>
          </a:bodyPr>
          <a:lstStyle>
            <a:lvl1pPr algn="l">
              <a:defRPr sz="3200" b="1">
                <a:solidFill>
                  <a:srgbClr val="FFBE00"/>
                </a:solidFill>
              </a:defRPr>
            </a:lvl1pPr>
          </a:lstStyle>
          <a:p>
            <a:r>
              <a:rPr kumimoji="1" lang="ja-JP" altLang="en-US" dirty="0"/>
              <a:t>マスタ タイトルの書式設定</a:t>
            </a:r>
          </a:p>
        </p:txBody>
      </p:sp>
      <p:sp>
        <p:nvSpPr>
          <p:cNvPr id="25" name="スライド番号プレースホルダ 5"/>
          <p:cNvSpPr>
            <a:spLocks noGrp="1"/>
          </p:cNvSpPr>
          <p:nvPr>
            <p:ph type="sldNum" sz="quarter" idx="4"/>
          </p:nvPr>
        </p:nvSpPr>
        <p:spPr>
          <a:xfrm>
            <a:off x="6686872" y="6232227"/>
            <a:ext cx="2133600" cy="365125"/>
          </a:xfrm>
          <a:prstGeom prst="rect">
            <a:avLst/>
          </a:prstGeom>
        </p:spPr>
        <p:txBody>
          <a:bodyPr/>
          <a:lstStyle>
            <a:lvl1pPr algn="r">
              <a:defRPr sz="1000">
                <a:solidFill>
                  <a:schemeClr val="bg1">
                    <a:lumMod val="50000"/>
                  </a:schemeClr>
                </a:solidFill>
                <a:latin typeface="メイリオ" pitchFamily="50" charset="-128"/>
                <a:ea typeface="メイリオ" pitchFamily="50" charset="-128"/>
                <a:cs typeface="メイリオ" pitchFamily="50" charset="-128"/>
              </a:defRPr>
            </a:lvl1pPr>
          </a:lstStyle>
          <a:p>
            <a:fld id="{441896B1-EEF4-4E14-A673-71CB558AAAB0}" type="slidenum">
              <a:rPr lang="ja-JP" altLang="en-US" smtClean="0"/>
              <a:pPr/>
              <a:t>‹#›</a:t>
            </a:fld>
            <a:endParaRPr lang="ja-JP" altLang="en-US" dirty="0"/>
          </a:p>
        </p:txBody>
      </p:sp>
      <p:sp>
        <p:nvSpPr>
          <p:cNvPr id="28" name="正方形/長方形 27"/>
          <p:cNvSpPr/>
          <p:nvPr userDrawn="1"/>
        </p:nvSpPr>
        <p:spPr>
          <a:xfrm flipV="1">
            <a:off x="0" y="3356992"/>
            <a:ext cx="7308304" cy="72008"/>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a:xfrm>
            <a:off x="457200" y="6356350"/>
            <a:ext cx="2133600" cy="365125"/>
          </a:xfrm>
          <a:prstGeom prst="rect">
            <a:avLst/>
          </a:prstGeom>
        </p:spPr>
        <p:txBody>
          <a:bodyPr/>
          <a:lstStyle/>
          <a:p>
            <a:fld id="{1A3B663D-7EE5-474F-B42C-BCAEBD36A856}" type="datetime1">
              <a:rPr kumimoji="1" lang="ja-JP" altLang="en-US" smtClean="0"/>
              <a:pPr/>
              <a:t>2017/1/14</a:t>
            </a:fld>
            <a:endParaRPr kumimoji="1" lang="ja-JP" altLang="en-US"/>
          </a:p>
        </p:txBody>
      </p:sp>
      <p:sp>
        <p:nvSpPr>
          <p:cNvPr id="5" name="フッター プレースホルダ 4"/>
          <p:cNvSpPr>
            <a:spLocks noGrp="1"/>
          </p:cNvSpPr>
          <p:nvPr>
            <p:ph type="ftr" sz="quarter" idx="11"/>
          </p:nvPr>
        </p:nvSpPr>
        <p:spPr>
          <a:xfrm>
            <a:off x="3124200" y="6356350"/>
            <a:ext cx="2895600" cy="365125"/>
          </a:xfrm>
          <a:prstGeom prst="rect">
            <a:avLst/>
          </a:prstGeom>
        </p:spPr>
        <p:txBody>
          <a:bodyPr/>
          <a:lstStyle/>
          <a:p>
            <a:r>
              <a:rPr kumimoji="1" lang="en-US" altLang="ja-JP"/>
              <a:t>Copyright (c) freesale All Rights Reserved. </a:t>
            </a:r>
            <a:endParaRPr kumimoji="1" lang="ja-JP" altLang="en-US"/>
          </a:p>
        </p:txBody>
      </p:sp>
      <p:sp>
        <p:nvSpPr>
          <p:cNvPr id="6" name="スライド番号プレースホルダ 5"/>
          <p:cNvSpPr>
            <a:spLocks noGrp="1"/>
          </p:cNvSpPr>
          <p:nvPr>
            <p:ph type="sldNum" sz="quarter" idx="12"/>
          </p:nvPr>
        </p:nvSpPr>
        <p:spPr>
          <a:xfrm>
            <a:off x="6686872" y="6088211"/>
            <a:ext cx="2133600" cy="365125"/>
          </a:xfrm>
          <a:prstGeom prst="rect">
            <a:avLst/>
          </a:prstGeom>
        </p:spPr>
        <p:txBody>
          <a:bodyPr/>
          <a:lstStyle/>
          <a:p>
            <a:fld id="{441896B1-EEF4-4E14-A673-71CB558AAAB0}"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a:xfrm>
            <a:off x="457200" y="6356350"/>
            <a:ext cx="2133600" cy="365125"/>
          </a:xfrm>
          <a:prstGeom prst="rect">
            <a:avLst/>
          </a:prstGeom>
        </p:spPr>
        <p:txBody>
          <a:bodyPr/>
          <a:lstStyle/>
          <a:p>
            <a:fld id="{A06FA8C1-BD2C-4623-BE0F-3FA695B38243}" type="datetime1">
              <a:rPr kumimoji="1" lang="ja-JP" altLang="en-US" smtClean="0"/>
              <a:pPr/>
              <a:t>2017/1/14</a:t>
            </a:fld>
            <a:endParaRPr kumimoji="1" lang="ja-JP" altLang="en-US"/>
          </a:p>
        </p:txBody>
      </p:sp>
      <p:sp>
        <p:nvSpPr>
          <p:cNvPr id="5" name="フッター プレースホルダ 4"/>
          <p:cNvSpPr>
            <a:spLocks noGrp="1"/>
          </p:cNvSpPr>
          <p:nvPr>
            <p:ph type="ftr" sz="quarter" idx="11"/>
          </p:nvPr>
        </p:nvSpPr>
        <p:spPr>
          <a:xfrm>
            <a:off x="3124200" y="6356350"/>
            <a:ext cx="2895600" cy="365125"/>
          </a:xfrm>
          <a:prstGeom prst="rect">
            <a:avLst/>
          </a:prstGeom>
        </p:spPr>
        <p:txBody>
          <a:bodyPr/>
          <a:lstStyle/>
          <a:p>
            <a:r>
              <a:rPr kumimoji="1" lang="en-US" altLang="ja-JP"/>
              <a:t>Copyright (c) freesale All Rights Reserved. </a:t>
            </a:r>
            <a:endParaRPr kumimoji="1" lang="ja-JP" altLang="en-US"/>
          </a:p>
        </p:txBody>
      </p:sp>
      <p:sp>
        <p:nvSpPr>
          <p:cNvPr id="6" name="スライド番号プレースホルダ 5"/>
          <p:cNvSpPr>
            <a:spLocks noGrp="1"/>
          </p:cNvSpPr>
          <p:nvPr>
            <p:ph type="sldNum" sz="quarter" idx="12"/>
          </p:nvPr>
        </p:nvSpPr>
        <p:spPr>
          <a:xfrm>
            <a:off x="6686872" y="6088211"/>
            <a:ext cx="2133600" cy="365125"/>
          </a:xfrm>
          <a:prstGeom prst="rect">
            <a:avLst/>
          </a:prstGeom>
        </p:spPr>
        <p:txBody>
          <a:bodyPr/>
          <a:lstStyle/>
          <a:p>
            <a:fld id="{441896B1-EEF4-4E14-A673-71CB558AAAB0}"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57200" y="1268760"/>
            <a:ext cx="8229600" cy="4525963"/>
          </a:xfrm>
        </p:spPr>
        <p:txBody>
          <a:bodyPr>
            <a:normAutofit/>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9" name="正方形/長方形 8"/>
          <p:cNvSpPr/>
          <p:nvPr userDrawn="1"/>
        </p:nvSpPr>
        <p:spPr>
          <a:xfrm>
            <a:off x="0" y="0"/>
            <a:ext cx="9144000" cy="836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p:nvPr>
        </p:nvSpPr>
        <p:spPr>
          <a:xfrm>
            <a:off x="251520" y="116632"/>
            <a:ext cx="7941568" cy="792088"/>
          </a:xfrm>
        </p:spPr>
        <p:txBody>
          <a:bodyPr>
            <a:normAutofit/>
          </a:bodyPr>
          <a:lstStyle>
            <a:lvl1pPr algn="l">
              <a:defRPr sz="2600">
                <a:solidFill>
                  <a:schemeClr val="tx1">
                    <a:lumMod val="75000"/>
                    <a:lumOff val="25000"/>
                  </a:schemeClr>
                </a:solidFill>
              </a:defRPr>
            </a:lvl1pPr>
          </a:lstStyle>
          <a:p>
            <a:r>
              <a:rPr kumimoji="1" lang="ja-JP" altLang="en-US" dirty="0"/>
              <a:t>マスタ タイトルの書式設定</a:t>
            </a:r>
          </a:p>
        </p:txBody>
      </p:sp>
      <p:sp>
        <p:nvSpPr>
          <p:cNvPr id="7" name="正方形/長方形 6"/>
          <p:cNvSpPr/>
          <p:nvPr userDrawn="1"/>
        </p:nvSpPr>
        <p:spPr>
          <a:xfrm flipV="1">
            <a:off x="0" y="908720"/>
            <a:ext cx="9144000" cy="72008"/>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スライド番号プレースホルダ 5"/>
          <p:cNvSpPr>
            <a:spLocks noGrp="1"/>
          </p:cNvSpPr>
          <p:nvPr>
            <p:ph type="sldNum" sz="quarter" idx="4"/>
          </p:nvPr>
        </p:nvSpPr>
        <p:spPr>
          <a:xfrm>
            <a:off x="6686872" y="6232227"/>
            <a:ext cx="2133600" cy="365125"/>
          </a:xfrm>
          <a:prstGeom prst="rect">
            <a:avLst/>
          </a:prstGeom>
        </p:spPr>
        <p:txBody>
          <a:bodyPr/>
          <a:lstStyle>
            <a:lvl1pPr algn="r">
              <a:defRPr sz="1000">
                <a:solidFill>
                  <a:schemeClr val="bg1">
                    <a:lumMod val="50000"/>
                  </a:schemeClr>
                </a:solidFill>
                <a:latin typeface="メイリオ" pitchFamily="50" charset="-128"/>
                <a:ea typeface="メイリオ" pitchFamily="50" charset="-128"/>
                <a:cs typeface="メイリオ" pitchFamily="50" charset="-128"/>
              </a:defRPr>
            </a:lvl1pPr>
          </a:lstStyle>
          <a:p>
            <a:fld id="{441896B1-EEF4-4E14-A673-71CB558AAAB0}" type="slidenum">
              <a:rPr lang="ja-JP" altLang="en-US" smtClean="0"/>
              <a:pPr/>
              <a:t>‹#›</a:t>
            </a:fld>
            <a:endParaRPr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dirty="0"/>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dirty="0"/>
              <a:t>マスタ テキストの書式設定</a:t>
            </a:r>
          </a:p>
        </p:txBody>
      </p:sp>
      <p:sp>
        <p:nvSpPr>
          <p:cNvPr id="7" name="スライド番号プレースホルダ 5"/>
          <p:cNvSpPr>
            <a:spLocks noGrp="1"/>
          </p:cNvSpPr>
          <p:nvPr>
            <p:ph type="sldNum" sz="quarter" idx="4"/>
          </p:nvPr>
        </p:nvSpPr>
        <p:spPr>
          <a:xfrm>
            <a:off x="6686872" y="6232227"/>
            <a:ext cx="2133600" cy="365125"/>
          </a:xfrm>
          <a:prstGeom prst="rect">
            <a:avLst/>
          </a:prstGeom>
        </p:spPr>
        <p:txBody>
          <a:bodyPr/>
          <a:lstStyle>
            <a:lvl1pPr algn="r">
              <a:defRPr sz="1000">
                <a:solidFill>
                  <a:schemeClr val="bg1">
                    <a:lumMod val="50000"/>
                  </a:schemeClr>
                </a:solidFill>
                <a:latin typeface="メイリオ" pitchFamily="50" charset="-128"/>
                <a:ea typeface="メイリオ" pitchFamily="50" charset="-128"/>
                <a:cs typeface="メイリオ" pitchFamily="50" charset="-128"/>
              </a:defRPr>
            </a:lvl1pPr>
          </a:lstStyle>
          <a:p>
            <a:fld id="{441896B1-EEF4-4E14-A673-71CB558AAAB0}" type="slidenum">
              <a:rPr lang="ja-JP" altLang="en-US" smtClean="0"/>
              <a:pPr/>
              <a:t>‹#›</a:t>
            </a:fld>
            <a:endParaRPr lang="ja-JP"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スライド番号プレースホルダ 6"/>
          <p:cNvSpPr>
            <a:spLocks noGrp="1"/>
          </p:cNvSpPr>
          <p:nvPr>
            <p:ph type="sldNum" sz="quarter" idx="12"/>
          </p:nvPr>
        </p:nvSpPr>
        <p:spPr>
          <a:xfrm>
            <a:off x="6686872" y="6088211"/>
            <a:ext cx="2133600" cy="365125"/>
          </a:xfrm>
          <a:prstGeom prst="rect">
            <a:avLst/>
          </a:prstGeom>
        </p:spPr>
        <p:txBody>
          <a:bodyPr/>
          <a:lstStyle/>
          <a:p>
            <a:fld id="{441896B1-EEF4-4E14-A673-71CB558AAAB0}" type="slidenum">
              <a:rPr kumimoji="1" lang="ja-JP" altLang="en-US" smtClean="0"/>
              <a:pPr/>
              <a:t>‹#›</a:t>
            </a:fld>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9" name="スライド番号プレースホルダ 8"/>
          <p:cNvSpPr>
            <a:spLocks noGrp="1"/>
          </p:cNvSpPr>
          <p:nvPr>
            <p:ph type="sldNum" sz="quarter" idx="12"/>
          </p:nvPr>
        </p:nvSpPr>
        <p:spPr>
          <a:xfrm>
            <a:off x="6686872" y="6088211"/>
            <a:ext cx="2133600" cy="365125"/>
          </a:xfrm>
          <a:prstGeom prst="rect">
            <a:avLst/>
          </a:prstGeom>
        </p:spPr>
        <p:txBody>
          <a:bodyPr/>
          <a:lstStyle/>
          <a:p>
            <a:fld id="{441896B1-EEF4-4E14-A673-71CB558AAAB0}" type="slidenum">
              <a:rPr kumimoji="1" lang="ja-JP" altLang="en-US" smtClean="0"/>
              <a:pPr/>
              <a:t>‹#›</a:t>
            </a:fld>
            <a:endParaRPr kumimoji="1" lang="ja-JP"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5" name="スライド番号プレースホルダ 4"/>
          <p:cNvSpPr>
            <a:spLocks noGrp="1"/>
          </p:cNvSpPr>
          <p:nvPr>
            <p:ph type="sldNum" sz="quarter" idx="12"/>
          </p:nvPr>
        </p:nvSpPr>
        <p:spPr>
          <a:xfrm>
            <a:off x="6686872" y="6088211"/>
            <a:ext cx="2133600" cy="365125"/>
          </a:xfrm>
          <a:prstGeom prst="rect">
            <a:avLst/>
          </a:prstGeom>
        </p:spPr>
        <p:txBody>
          <a:bodyPr/>
          <a:lstStyle/>
          <a:p>
            <a:fld id="{441896B1-EEF4-4E14-A673-71CB558AAAB0}" type="slidenum">
              <a:rPr kumimoji="1" lang="ja-JP" altLang="en-US" smtClean="0"/>
              <a:pPr/>
              <a:t>‹#›</a:t>
            </a:fld>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a:xfrm>
            <a:off x="457200" y="6356350"/>
            <a:ext cx="2133600" cy="365125"/>
          </a:xfrm>
          <a:prstGeom prst="rect">
            <a:avLst/>
          </a:prstGeom>
        </p:spPr>
        <p:txBody>
          <a:bodyPr/>
          <a:lstStyle/>
          <a:p>
            <a:fld id="{9AD50A73-F8A2-4CFE-9F97-2CD1B670ABFC}" type="datetime1">
              <a:rPr kumimoji="1" lang="ja-JP" altLang="en-US" smtClean="0"/>
              <a:pPr/>
              <a:t>2017/1/14</a:t>
            </a:fld>
            <a:endParaRPr kumimoji="1" lang="ja-JP" altLang="en-US" dirty="0"/>
          </a:p>
        </p:txBody>
      </p:sp>
      <p:sp>
        <p:nvSpPr>
          <p:cNvPr id="3" name="フッター プレースホルダ 2"/>
          <p:cNvSpPr>
            <a:spLocks noGrp="1"/>
          </p:cNvSpPr>
          <p:nvPr>
            <p:ph type="ftr" sz="quarter" idx="11"/>
          </p:nvPr>
        </p:nvSpPr>
        <p:spPr>
          <a:xfrm>
            <a:off x="3124200" y="6356350"/>
            <a:ext cx="2895600" cy="365125"/>
          </a:xfrm>
          <a:prstGeom prst="rect">
            <a:avLst/>
          </a:prstGeom>
        </p:spPr>
        <p:txBody>
          <a:bodyPr/>
          <a:lstStyle/>
          <a:p>
            <a:r>
              <a:rPr kumimoji="1" lang="en-US" altLang="ja-JP" dirty="0"/>
              <a:t>Copyright (c) </a:t>
            </a:r>
            <a:r>
              <a:rPr kumimoji="1" lang="en-US" altLang="ja-JP" dirty="0" err="1"/>
              <a:t>freesale</a:t>
            </a:r>
            <a:r>
              <a:rPr kumimoji="1" lang="en-US" altLang="ja-JP" dirty="0"/>
              <a:t> All Rights Reserved. </a:t>
            </a:r>
            <a:endParaRPr kumimoji="1" lang="ja-JP" altLang="en-US" dirty="0"/>
          </a:p>
        </p:txBody>
      </p:sp>
      <p:sp>
        <p:nvSpPr>
          <p:cNvPr id="4" name="スライド番号プレースホルダ 3"/>
          <p:cNvSpPr>
            <a:spLocks noGrp="1"/>
          </p:cNvSpPr>
          <p:nvPr>
            <p:ph type="sldNum" sz="quarter" idx="12"/>
          </p:nvPr>
        </p:nvSpPr>
        <p:spPr>
          <a:xfrm>
            <a:off x="6686872" y="6088211"/>
            <a:ext cx="2133600" cy="365125"/>
          </a:xfrm>
          <a:prstGeom prst="rect">
            <a:avLst/>
          </a:prstGeom>
        </p:spPr>
        <p:txBody>
          <a:bodyPr/>
          <a:lstStyle/>
          <a:p>
            <a:fld id="{441896B1-EEF4-4E14-A673-71CB558AAAB0}" type="slidenum">
              <a:rPr kumimoji="1" lang="ja-JP" altLang="en-US" smtClean="0"/>
              <a:pPr/>
              <a:t>‹#›</a:t>
            </a:fld>
            <a:endParaRPr kumimoji="1" lang="ja-JP"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a:xfrm>
            <a:off x="457200" y="6356350"/>
            <a:ext cx="2133600" cy="365125"/>
          </a:xfrm>
          <a:prstGeom prst="rect">
            <a:avLst/>
          </a:prstGeom>
        </p:spPr>
        <p:txBody>
          <a:bodyPr/>
          <a:lstStyle/>
          <a:p>
            <a:fld id="{0B392486-75A5-48A6-887D-F7DCC4179B1D}" type="datetime1">
              <a:rPr kumimoji="1" lang="ja-JP" altLang="en-US" smtClean="0"/>
              <a:pPr/>
              <a:t>2017/1/14</a:t>
            </a:fld>
            <a:endParaRPr kumimoji="1" lang="ja-JP" altLang="en-US"/>
          </a:p>
        </p:txBody>
      </p:sp>
      <p:sp>
        <p:nvSpPr>
          <p:cNvPr id="6" name="フッター プレースホルダ 5"/>
          <p:cNvSpPr>
            <a:spLocks noGrp="1"/>
          </p:cNvSpPr>
          <p:nvPr>
            <p:ph type="ftr" sz="quarter" idx="11"/>
          </p:nvPr>
        </p:nvSpPr>
        <p:spPr>
          <a:xfrm>
            <a:off x="3124200" y="6356350"/>
            <a:ext cx="2895600" cy="365125"/>
          </a:xfrm>
          <a:prstGeom prst="rect">
            <a:avLst/>
          </a:prstGeom>
        </p:spPr>
        <p:txBody>
          <a:bodyPr/>
          <a:lstStyle/>
          <a:p>
            <a:r>
              <a:rPr kumimoji="1" lang="en-US" altLang="ja-JP"/>
              <a:t>Copyright (c) freesale All Rights Reserved. </a:t>
            </a:r>
            <a:endParaRPr kumimoji="1" lang="ja-JP" altLang="en-US"/>
          </a:p>
        </p:txBody>
      </p:sp>
      <p:sp>
        <p:nvSpPr>
          <p:cNvPr id="7" name="スライド番号プレースホルダ 6"/>
          <p:cNvSpPr>
            <a:spLocks noGrp="1"/>
          </p:cNvSpPr>
          <p:nvPr>
            <p:ph type="sldNum" sz="quarter" idx="12"/>
          </p:nvPr>
        </p:nvSpPr>
        <p:spPr>
          <a:xfrm>
            <a:off x="6686872" y="6088211"/>
            <a:ext cx="2133600" cy="365125"/>
          </a:xfrm>
          <a:prstGeom prst="rect">
            <a:avLst/>
          </a:prstGeom>
        </p:spPr>
        <p:txBody>
          <a:bodyPr/>
          <a:lstStyle/>
          <a:p>
            <a:fld id="{441896B1-EEF4-4E14-A673-71CB558AAAB0}"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a:xfrm>
            <a:off x="457200" y="6356350"/>
            <a:ext cx="2133600" cy="365125"/>
          </a:xfrm>
          <a:prstGeom prst="rect">
            <a:avLst/>
          </a:prstGeom>
        </p:spPr>
        <p:txBody>
          <a:bodyPr/>
          <a:lstStyle/>
          <a:p>
            <a:fld id="{29FC8A2D-DC99-4C70-B63D-3D54155959F1}" type="datetime1">
              <a:rPr kumimoji="1" lang="ja-JP" altLang="en-US" smtClean="0"/>
              <a:pPr/>
              <a:t>2017/1/14</a:t>
            </a:fld>
            <a:endParaRPr kumimoji="1" lang="ja-JP" altLang="en-US"/>
          </a:p>
        </p:txBody>
      </p:sp>
      <p:sp>
        <p:nvSpPr>
          <p:cNvPr id="6" name="フッター プレースホルダ 5"/>
          <p:cNvSpPr>
            <a:spLocks noGrp="1"/>
          </p:cNvSpPr>
          <p:nvPr>
            <p:ph type="ftr" sz="quarter" idx="11"/>
          </p:nvPr>
        </p:nvSpPr>
        <p:spPr>
          <a:xfrm>
            <a:off x="3124200" y="6356350"/>
            <a:ext cx="2895600" cy="365125"/>
          </a:xfrm>
          <a:prstGeom prst="rect">
            <a:avLst/>
          </a:prstGeom>
        </p:spPr>
        <p:txBody>
          <a:bodyPr/>
          <a:lstStyle/>
          <a:p>
            <a:r>
              <a:rPr kumimoji="1" lang="en-US" altLang="ja-JP"/>
              <a:t>Copyright (c) freesale All Rights Reserved. </a:t>
            </a:r>
            <a:endParaRPr kumimoji="1" lang="ja-JP" altLang="en-US"/>
          </a:p>
        </p:txBody>
      </p:sp>
      <p:sp>
        <p:nvSpPr>
          <p:cNvPr id="7" name="スライド番号プレースホルダ 6"/>
          <p:cNvSpPr>
            <a:spLocks noGrp="1"/>
          </p:cNvSpPr>
          <p:nvPr>
            <p:ph type="sldNum" sz="quarter" idx="12"/>
          </p:nvPr>
        </p:nvSpPr>
        <p:spPr>
          <a:xfrm>
            <a:off x="6686872" y="6088211"/>
            <a:ext cx="2133600" cy="365125"/>
          </a:xfrm>
          <a:prstGeom prst="rect">
            <a:avLst/>
          </a:prstGeom>
        </p:spPr>
        <p:txBody>
          <a:bodyPr/>
          <a:lstStyle/>
          <a:p>
            <a:fld id="{441896B1-EEF4-4E14-A673-71CB558AAAB0}"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ECFF">
            <a:alpha val="0"/>
          </a:srgbClr>
        </a:solidFill>
        <a:effectLst/>
      </p:bgPr>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dirty="0"/>
              <a:t>マスタ タイトルの書式設定</a:t>
            </a:r>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8" name="サブタイトル 2"/>
          <p:cNvSpPr txBox="1">
            <a:spLocks/>
          </p:cNvSpPr>
          <p:nvPr userDrawn="1"/>
        </p:nvSpPr>
        <p:spPr>
          <a:xfrm>
            <a:off x="3643808" y="6192688"/>
            <a:ext cx="4600600" cy="404664"/>
          </a:xfrm>
          <a:prstGeom prst="rect">
            <a:avLst/>
          </a:prstGeom>
        </p:spPr>
        <p:txBody>
          <a:bodyPr vert="horz" lIns="91440" tIns="45720" rIns="91440" bIns="45720" rtlCol="0">
            <a:normAutofit/>
          </a:bodyPr>
          <a:lstStyle/>
          <a:p>
            <a:pPr marL="342900" lvl="0" indent="-342900" algn="r">
              <a:lnSpc>
                <a:spcPct val="150000"/>
              </a:lnSpc>
              <a:spcBef>
                <a:spcPct val="20000"/>
              </a:spcBef>
              <a:defRPr/>
            </a:pPr>
            <a:r>
              <a:rPr lang="en-US" altLang="ja-JP" sz="900" dirty="0">
                <a:solidFill>
                  <a:schemeClr val="tx1">
                    <a:lumMod val="50000"/>
                    <a:lumOff val="50000"/>
                  </a:schemeClr>
                </a:solidFill>
                <a:latin typeface="メイリオ" pitchFamily="50" charset="-128"/>
                <a:ea typeface="メイリオ" pitchFamily="50" charset="-128"/>
                <a:cs typeface="メイリオ" pitchFamily="50" charset="-128"/>
              </a:rPr>
              <a:t>Copyright © </a:t>
            </a:r>
            <a:r>
              <a:rPr lang="ja-JP" altLang="en-US" sz="900" dirty="0">
                <a:solidFill>
                  <a:schemeClr val="tx1">
                    <a:lumMod val="50000"/>
                    <a:lumOff val="50000"/>
                  </a:schemeClr>
                </a:solidFill>
                <a:latin typeface="メイリオ" pitchFamily="50" charset="-128"/>
                <a:ea typeface="メイリオ" pitchFamily="50" charset="-128"/>
                <a:cs typeface="メイリオ" pitchFamily="50" charset="-128"/>
              </a:rPr>
              <a:t>テテマーチ株式会社 </a:t>
            </a:r>
            <a:r>
              <a:rPr lang="en-US" altLang="ja-JP" sz="900" dirty="0">
                <a:solidFill>
                  <a:schemeClr val="tx1">
                    <a:lumMod val="50000"/>
                    <a:lumOff val="50000"/>
                  </a:schemeClr>
                </a:solidFill>
                <a:latin typeface="メイリオ" pitchFamily="50" charset="-128"/>
                <a:ea typeface="メイリオ" pitchFamily="50" charset="-128"/>
                <a:cs typeface="メイリオ" pitchFamily="50" charset="-128"/>
              </a:rPr>
              <a:t>All Rights Reserved.</a:t>
            </a:r>
            <a:endParaRPr kumimoji="1" lang="en-US" altLang="ja-JP" sz="900" b="0" i="0" u="none" strike="noStrike" kern="1200" cap="none" spc="0" normalizeH="0" baseline="0" noProof="0" dirty="0">
              <a:ln>
                <a:noFill/>
              </a:ln>
              <a:solidFill>
                <a:schemeClr val="tx1">
                  <a:lumMod val="50000"/>
                  <a:lumOff val="50000"/>
                </a:schemeClr>
              </a:solidFill>
              <a:effectLst/>
              <a:uLnTx/>
              <a:uFillTx/>
              <a:latin typeface="メイリオ" pitchFamily="50" charset="-128"/>
              <a:ea typeface="メイリオ" pitchFamily="50" charset="-128"/>
              <a:cs typeface="メイリオ" pitchFamily="50" charset="-128"/>
            </a:endParaRPr>
          </a:p>
        </p:txBody>
      </p:sp>
      <p:sp>
        <p:nvSpPr>
          <p:cNvPr id="19" name="スライド番号プレースホルダ 5"/>
          <p:cNvSpPr>
            <a:spLocks noGrp="1"/>
          </p:cNvSpPr>
          <p:nvPr>
            <p:ph type="sldNum" sz="quarter" idx="4"/>
          </p:nvPr>
        </p:nvSpPr>
        <p:spPr>
          <a:xfrm>
            <a:off x="6686872" y="6232227"/>
            <a:ext cx="2133600" cy="365125"/>
          </a:xfrm>
          <a:prstGeom prst="rect">
            <a:avLst/>
          </a:prstGeom>
        </p:spPr>
        <p:txBody>
          <a:bodyPr/>
          <a:lstStyle>
            <a:lvl1pPr algn="r">
              <a:defRPr sz="1000">
                <a:solidFill>
                  <a:schemeClr val="bg1">
                    <a:lumMod val="50000"/>
                  </a:schemeClr>
                </a:solidFill>
                <a:latin typeface="メイリオ" pitchFamily="50" charset="-128"/>
                <a:ea typeface="メイリオ" pitchFamily="50" charset="-128"/>
                <a:cs typeface="メイリオ" pitchFamily="50" charset="-128"/>
              </a:defRPr>
            </a:lvl1pPr>
          </a:lstStyle>
          <a:p>
            <a:fld id="{441896B1-EEF4-4E14-A673-71CB558AAAB0}" type="slidenum">
              <a:rPr lang="ja-JP" altLang="en-US" smtClean="0"/>
              <a:pPr/>
              <a:t>‹#›</a:t>
            </a:fld>
            <a:endParaRPr lang="ja-JP" altLang="en-US" dirty="0"/>
          </a:p>
        </p:txBody>
      </p:sp>
      <p:pic>
        <p:nvPicPr>
          <p:cNvPr id="1026" name="Picture 2" descr="C:\Users\hiroshi_matsui\Desktop\logo.png"/>
          <p:cNvPicPr>
            <a:picLocks noChangeAspect="1" noChangeArrowheads="1"/>
          </p:cNvPicPr>
          <p:nvPr userDrawn="1"/>
        </p:nvPicPr>
        <p:blipFill>
          <a:blip r:embed="rId13" cstate="print"/>
          <a:srcRect/>
          <a:stretch>
            <a:fillRect/>
          </a:stretch>
        </p:blipFill>
        <p:spPr bwMode="auto">
          <a:xfrm>
            <a:off x="290910" y="5949280"/>
            <a:ext cx="1616794" cy="605375"/>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3800" kern="1200">
          <a:solidFill>
            <a:schemeClr val="tx1">
              <a:lumMod val="75000"/>
              <a:lumOff val="25000"/>
            </a:schemeClr>
          </a:solidFill>
          <a:latin typeface="メイリオ" pitchFamily="50" charset="-128"/>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None/>
        <a:defRPr kumimoji="1" sz="2800" kern="1200">
          <a:solidFill>
            <a:schemeClr val="tx1">
              <a:lumMod val="75000"/>
              <a:lumOff val="25000"/>
            </a:schemeClr>
          </a:solidFill>
          <a:latin typeface="メイリオ" pitchFamily="50" charset="-128"/>
          <a:ea typeface="メイリオ" pitchFamily="50" charset="-128"/>
          <a:cs typeface="メイリオ" pitchFamily="50" charset="-128"/>
        </a:defRPr>
      </a:lvl1pPr>
      <a:lvl2pPr marL="742950" indent="-285750" algn="l" defTabSz="914400" rtl="0" eaLnBrk="1" latinLnBrk="0" hangingPunct="1">
        <a:spcBef>
          <a:spcPct val="20000"/>
        </a:spcBef>
        <a:buFont typeface="Arial" pitchFamily="34" charset="0"/>
        <a:buChar char="–"/>
        <a:defRPr kumimoji="1" sz="2800" kern="1200">
          <a:solidFill>
            <a:schemeClr val="tx1">
              <a:lumMod val="75000"/>
              <a:lumOff val="25000"/>
            </a:schemeClr>
          </a:solidFill>
          <a:latin typeface="メイリオ" pitchFamily="50" charset="-128"/>
          <a:ea typeface="メイリオ" pitchFamily="50" charset="-128"/>
          <a:cs typeface="メイリオ" pitchFamily="50" charset="-128"/>
        </a:defRPr>
      </a:lvl2pPr>
      <a:lvl3pPr marL="1143000" indent="-228600" algn="l" defTabSz="914400" rtl="0" eaLnBrk="1" latinLnBrk="0" hangingPunct="1">
        <a:spcBef>
          <a:spcPct val="20000"/>
        </a:spcBef>
        <a:buFont typeface="Arial" pitchFamily="34" charset="0"/>
        <a:buChar char="•"/>
        <a:defRPr kumimoji="1" sz="2400" kern="1200">
          <a:solidFill>
            <a:schemeClr val="tx1">
              <a:lumMod val="75000"/>
              <a:lumOff val="25000"/>
            </a:schemeClr>
          </a:solidFill>
          <a:latin typeface="メイリオ" pitchFamily="50" charset="-128"/>
          <a:ea typeface="メイリオ" pitchFamily="50" charset="-128"/>
          <a:cs typeface="メイリオ" pitchFamily="50" charset="-128"/>
        </a:defRPr>
      </a:lvl3pPr>
      <a:lvl4pPr marL="1600200" indent="-228600" algn="l" defTabSz="914400" rtl="0" eaLnBrk="1" latinLnBrk="0" hangingPunct="1">
        <a:spcBef>
          <a:spcPct val="20000"/>
        </a:spcBef>
        <a:buFont typeface="Arial" pitchFamily="34" charset="0"/>
        <a:buChar char="–"/>
        <a:defRPr kumimoji="1" sz="2000" kern="1200">
          <a:solidFill>
            <a:schemeClr val="tx1">
              <a:lumMod val="75000"/>
              <a:lumOff val="25000"/>
            </a:schemeClr>
          </a:solidFill>
          <a:latin typeface="メイリオ" pitchFamily="50" charset="-128"/>
          <a:ea typeface="メイリオ" pitchFamily="50" charset="-128"/>
          <a:cs typeface="メイリオ" pitchFamily="50" charset="-128"/>
        </a:defRPr>
      </a:lvl4pPr>
      <a:lvl5pPr marL="2057400" indent="-228600" algn="l" defTabSz="914400" rtl="0" eaLnBrk="1" latinLnBrk="0" hangingPunct="1">
        <a:spcBef>
          <a:spcPct val="20000"/>
        </a:spcBef>
        <a:buFont typeface="Arial" pitchFamily="34" charset="0"/>
        <a:buChar char="»"/>
        <a:defRPr kumimoji="1" sz="2000" kern="1200">
          <a:solidFill>
            <a:schemeClr val="tx1">
              <a:lumMod val="75000"/>
              <a:lumOff val="25000"/>
            </a:schemeClr>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promotionalads.yahoo.co.jp/online/whitepaper_demographics_age.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0" y="0"/>
            <a:ext cx="9144000" cy="4293096"/>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ctrTitle" idx="4294967295"/>
          </p:nvPr>
        </p:nvSpPr>
        <p:spPr>
          <a:xfrm>
            <a:off x="539552" y="1916832"/>
            <a:ext cx="8064896" cy="1584176"/>
          </a:xfrm>
        </p:spPr>
        <p:txBody>
          <a:bodyPr>
            <a:normAutofit fontScale="90000"/>
          </a:bodyPr>
          <a:lstStyle/>
          <a:p>
            <a:pPr>
              <a:lnSpc>
                <a:spcPct val="150000"/>
              </a:lnSpc>
            </a:pPr>
            <a:r>
              <a:rPr kumimoji="1" lang="ja-JP" altLang="en-US" sz="3600" b="1" dirty="0">
                <a:solidFill>
                  <a:schemeClr val="bg1"/>
                </a:solidFill>
                <a:latin typeface="メイリオ" pitchFamily="50" charset="-128"/>
                <a:ea typeface="メイリオ" pitchFamily="50" charset="-128"/>
                <a:cs typeface="メイリオ" pitchFamily="50" charset="-128"/>
              </a:rPr>
              <a:t>シャンテンズ</a:t>
            </a:r>
            <a:br>
              <a:rPr kumimoji="1" lang="en-US" altLang="ja-JP" sz="3600" b="1" dirty="0">
                <a:solidFill>
                  <a:schemeClr val="bg1"/>
                </a:solidFill>
                <a:latin typeface="メイリオ" pitchFamily="50" charset="-128"/>
                <a:ea typeface="メイリオ" pitchFamily="50" charset="-128"/>
                <a:cs typeface="メイリオ" pitchFamily="50" charset="-128"/>
              </a:rPr>
            </a:br>
            <a:r>
              <a:rPr kumimoji="1" lang="ja-JP" altLang="en-US" sz="3600" b="1" dirty="0">
                <a:solidFill>
                  <a:schemeClr val="bg1"/>
                </a:solidFill>
                <a:latin typeface="メイリオ" pitchFamily="50" charset="-128"/>
                <a:ea typeface="メイリオ" pitchFamily="50" charset="-128"/>
                <a:cs typeface="メイリオ" pitchFamily="50" charset="-128"/>
              </a:rPr>
              <a:t>麻雀の対戦相手を探すサービス</a:t>
            </a:r>
            <a:endParaRPr kumimoji="1" lang="ja-JP" altLang="en-US" sz="2800" b="1" dirty="0">
              <a:solidFill>
                <a:schemeClr val="bg1"/>
              </a:solidFill>
              <a:latin typeface="メイリオ" pitchFamily="50" charset="-128"/>
              <a:ea typeface="メイリオ" pitchFamily="50" charset="-128"/>
              <a:cs typeface="メイリオ" pitchFamily="50" charset="-128"/>
            </a:endParaRPr>
          </a:p>
        </p:txBody>
      </p:sp>
      <p:sp>
        <p:nvSpPr>
          <p:cNvPr id="45" name="サブタイトル 2"/>
          <p:cNvSpPr txBox="1">
            <a:spLocks/>
          </p:cNvSpPr>
          <p:nvPr/>
        </p:nvSpPr>
        <p:spPr>
          <a:xfrm>
            <a:off x="3931840" y="4869160"/>
            <a:ext cx="4600600" cy="1368152"/>
          </a:xfrm>
          <a:prstGeom prst="rect">
            <a:avLst/>
          </a:prstGeom>
        </p:spPr>
        <p:txBody>
          <a:bodyPr vert="horz" lIns="91440" tIns="45720" rIns="91440" bIns="45720" rtlCol="0">
            <a:normAutofit/>
          </a:bodyPr>
          <a:lstStyle/>
          <a:p>
            <a:pPr marL="342900" marR="0" lvl="0" indent="-342900" algn="r" defTabSz="914400" rtl="0" eaLnBrk="1" fontAlgn="auto" latinLnBrk="0" hangingPunct="1">
              <a:lnSpc>
                <a:spcPct val="150000"/>
              </a:lnSpc>
              <a:spcBef>
                <a:spcPct val="20000"/>
              </a:spcBef>
              <a:spcAft>
                <a:spcPts val="0"/>
              </a:spcAft>
              <a:buClrTx/>
              <a:buSzTx/>
              <a:buFont typeface="Arial" pitchFamily="34" charset="0"/>
              <a:buNone/>
              <a:tabLst/>
              <a:defRPr/>
            </a:pPr>
            <a:r>
              <a:rPr kumimoji="1" lang="ja-JP" altLang="en-US" sz="1400" b="0" i="0" u="none" strike="noStrike" kern="1200" cap="none" spc="0" normalizeH="0" baseline="0" noProof="0" dirty="0">
                <a:ln>
                  <a:noFill/>
                </a:ln>
                <a:solidFill>
                  <a:schemeClr val="tx1">
                    <a:lumMod val="75000"/>
                    <a:lumOff val="25000"/>
                  </a:schemeClr>
                </a:solidFill>
                <a:effectLst/>
                <a:uLnTx/>
                <a:uFillTx/>
                <a:latin typeface="メイリオ" pitchFamily="50" charset="-128"/>
                <a:ea typeface="メイリオ" pitchFamily="50" charset="-128"/>
                <a:cs typeface="メイリオ" pitchFamily="50" charset="-128"/>
              </a:rPr>
              <a:t>ジーズアカデミー５期</a:t>
            </a:r>
            <a:endParaRPr kumimoji="1" lang="en-US" altLang="ja-JP" sz="1400" b="0" i="0" u="none" strike="noStrike" kern="1200" cap="none" spc="0" normalizeH="0" baseline="0" noProof="0" dirty="0">
              <a:ln>
                <a:noFill/>
              </a:ln>
              <a:solidFill>
                <a:schemeClr val="tx1">
                  <a:lumMod val="75000"/>
                  <a:lumOff val="25000"/>
                </a:schemeClr>
              </a:solidFill>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50000"/>
              </a:lnSpc>
              <a:spcBef>
                <a:spcPct val="20000"/>
              </a:spcBef>
              <a:spcAft>
                <a:spcPts val="0"/>
              </a:spcAft>
              <a:buClrTx/>
              <a:buSzTx/>
              <a:buFont typeface="Arial" pitchFamily="34" charset="0"/>
              <a:buNone/>
              <a:tabLst/>
              <a:defRPr/>
            </a:pPr>
            <a:r>
              <a:rPr lang="ja-JP" altLang="en-US" sz="2000" b="1" dirty="0">
                <a:solidFill>
                  <a:schemeClr val="tx1">
                    <a:lumMod val="75000"/>
                    <a:lumOff val="25000"/>
                  </a:schemeClr>
                </a:solidFill>
                <a:latin typeface="メイリオ" pitchFamily="50" charset="-128"/>
                <a:ea typeface="メイリオ" pitchFamily="50" charset="-128"/>
                <a:cs typeface="メイリオ" pitchFamily="50" charset="-128"/>
              </a:rPr>
              <a:t>大泉 駿太郎</a:t>
            </a:r>
            <a:endParaRPr kumimoji="1" lang="en-US" altLang="ja-JP" sz="1200" b="1" i="0" u="none" strike="noStrike" kern="1200" cap="none" spc="0" normalizeH="0" baseline="0" noProof="0" dirty="0">
              <a:ln>
                <a:noFill/>
              </a:ln>
              <a:solidFill>
                <a:schemeClr val="tx1">
                  <a:lumMod val="75000"/>
                  <a:lumOff val="25000"/>
                </a:schemeClr>
              </a:solidFill>
              <a:effectLst/>
              <a:uLnTx/>
              <a:uFillTx/>
              <a:latin typeface="メイリオ" pitchFamily="50" charset="-128"/>
              <a:ea typeface="メイリオ" pitchFamily="50" charset="-128"/>
              <a:cs typeface="メイリオ" pitchFamily="50" charset="-128"/>
            </a:endParaRPr>
          </a:p>
        </p:txBody>
      </p:sp>
      <p:sp>
        <p:nvSpPr>
          <p:cNvPr id="12" name="サブタイトル 2"/>
          <p:cNvSpPr txBox="1">
            <a:spLocks/>
          </p:cNvSpPr>
          <p:nvPr/>
        </p:nvSpPr>
        <p:spPr>
          <a:xfrm>
            <a:off x="3923928" y="4509120"/>
            <a:ext cx="4600600" cy="404664"/>
          </a:xfrm>
          <a:prstGeom prst="rect">
            <a:avLst/>
          </a:prstGeom>
        </p:spPr>
        <p:txBody>
          <a:bodyPr vert="horz" lIns="91440" tIns="45720" rIns="91440" bIns="45720" rtlCol="0">
            <a:normAutofit/>
          </a:bodyPr>
          <a:lstStyle/>
          <a:p>
            <a:pPr marL="342900" marR="0" lvl="0" indent="-342900" algn="r" defTabSz="914400" rtl="0" eaLnBrk="1" fontAlgn="auto" latinLnBrk="0" hangingPunct="1">
              <a:lnSpc>
                <a:spcPct val="150000"/>
              </a:lnSpc>
              <a:spcBef>
                <a:spcPct val="20000"/>
              </a:spcBef>
              <a:spcAft>
                <a:spcPts val="0"/>
              </a:spcAft>
              <a:buClrTx/>
              <a:buSzTx/>
              <a:buFont typeface="Arial" pitchFamily="34" charset="0"/>
              <a:buNone/>
              <a:tabLst/>
              <a:defRPr/>
            </a:pPr>
            <a:r>
              <a:rPr kumimoji="1" lang="en-US" altLang="ja-JP" sz="1200" b="0" i="0" u="none" strike="noStrike" kern="1200" cap="none" spc="0" normalizeH="0" baseline="0" noProof="0" dirty="0">
                <a:ln>
                  <a:noFill/>
                </a:ln>
                <a:solidFill>
                  <a:schemeClr val="bg1">
                    <a:lumMod val="65000"/>
                  </a:schemeClr>
                </a:solidFill>
                <a:effectLst/>
                <a:uLnTx/>
                <a:uFillTx/>
                <a:latin typeface="メイリオ" pitchFamily="50" charset="-128"/>
                <a:ea typeface="メイリオ" pitchFamily="50" charset="-128"/>
                <a:cs typeface="メイリオ" pitchFamily="50" charset="-128"/>
              </a:rPr>
              <a:t>2017.01.14</a:t>
            </a:r>
          </a:p>
        </p:txBody>
      </p:sp>
      <p:sp>
        <p:nvSpPr>
          <p:cNvPr id="8" name="スライド番号プレースホルダ 4"/>
          <p:cNvSpPr>
            <a:spLocks noGrp="1"/>
          </p:cNvSpPr>
          <p:nvPr>
            <p:ph type="sldNum" sz="quarter" idx="4294967295"/>
          </p:nvPr>
        </p:nvSpPr>
        <p:spPr>
          <a:xfrm>
            <a:off x="6686872" y="6237312"/>
            <a:ext cx="2133600" cy="365125"/>
          </a:xfrm>
          <a:prstGeom prst="rect">
            <a:avLst/>
          </a:prstGeom>
        </p:spPr>
        <p:txBody>
          <a:bodyPr/>
          <a:lstStyle/>
          <a:p>
            <a:pPr algn="r"/>
            <a:fld id="{441896B1-EEF4-4E14-A673-71CB558AAAB0}" type="slidenum">
              <a:rPr kumimoji="1" lang="ja-JP" altLang="en-US" sz="1000" smtClean="0">
                <a:solidFill>
                  <a:schemeClr val="bg1">
                    <a:lumMod val="50000"/>
                  </a:schemeClr>
                </a:solidFill>
                <a:latin typeface="メイリオ" pitchFamily="50" charset="-128"/>
                <a:ea typeface="メイリオ" pitchFamily="50" charset="-128"/>
                <a:cs typeface="メイリオ" pitchFamily="50" charset="-128"/>
              </a:rPr>
              <a:pPr algn="r"/>
              <a:t>1</a:t>
            </a:fld>
            <a:endParaRPr kumimoji="1" lang="ja-JP" altLang="en-US" sz="1000" dirty="0">
              <a:solidFill>
                <a:schemeClr val="bg1">
                  <a:lumMod val="50000"/>
                </a:schemeClr>
              </a:solidFill>
              <a:latin typeface="メイリオ" pitchFamily="50" charset="-128"/>
              <a:ea typeface="メイリオ" pitchFamily="50" charset="-128"/>
              <a:cs typeface="メイリオ" pitchFamily="50" charset="-128"/>
            </a:endParaRPr>
          </a:p>
        </p:txBody>
      </p:sp>
      <p:sp>
        <p:nvSpPr>
          <p:cNvPr id="11" name="正方形/長方形 10"/>
          <p:cNvSpPr/>
          <p:nvPr/>
        </p:nvSpPr>
        <p:spPr>
          <a:xfrm>
            <a:off x="323528" y="5877272"/>
            <a:ext cx="1728192" cy="792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050" name="Picture 2" descr="C:\Users\hiroshi_matsui\Desktop\logo.png"/>
          <p:cNvPicPr>
            <a:picLocks noChangeAspect="1" noChangeArrowheads="1"/>
          </p:cNvPicPr>
          <p:nvPr/>
        </p:nvPicPr>
        <p:blipFill>
          <a:blip r:embed="rId2" cstate="print"/>
          <a:srcRect/>
          <a:stretch>
            <a:fillRect/>
          </a:stretch>
        </p:blipFill>
        <p:spPr bwMode="auto">
          <a:xfrm>
            <a:off x="288032" y="5517232"/>
            <a:ext cx="2771800" cy="1037843"/>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dirty="0"/>
              <a:t>マネタイズ</a:t>
            </a:r>
          </a:p>
        </p:txBody>
      </p:sp>
      <p:sp>
        <p:nvSpPr>
          <p:cNvPr id="4" name="スライド番号プレースホルダ 3"/>
          <p:cNvSpPr>
            <a:spLocks noGrp="1"/>
          </p:cNvSpPr>
          <p:nvPr>
            <p:ph type="sldNum" sz="quarter" idx="4"/>
          </p:nvPr>
        </p:nvSpPr>
        <p:spPr/>
        <p:txBody>
          <a:bodyPr/>
          <a:lstStyle/>
          <a:p>
            <a:fld id="{441896B1-EEF4-4E14-A673-71CB558AAAB0}" type="slidenum">
              <a:rPr lang="ja-JP" altLang="en-US" smtClean="0"/>
              <a:pPr/>
              <a:t>10</a:t>
            </a:fld>
            <a:endParaRPr lang="ja-JP" altLang="en-US" dirty="0"/>
          </a:p>
        </p:txBody>
      </p:sp>
      <p:sp>
        <p:nvSpPr>
          <p:cNvPr id="2" name="テキスト ボックス 1"/>
          <p:cNvSpPr txBox="1"/>
          <p:nvPr/>
        </p:nvSpPr>
        <p:spPr>
          <a:xfrm>
            <a:off x="395536" y="1268760"/>
            <a:ext cx="8424936" cy="3416320"/>
          </a:xfrm>
          <a:prstGeom prst="rect">
            <a:avLst/>
          </a:prstGeom>
          <a:noFill/>
        </p:spPr>
        <p:txBody>
          <a:bodyPr wrap="square" rtlCol="0">
            <a:spAutoFit/>
          </a:bodyPr>
          <a:lstStyle/>
          <a:p>
            <a:r>
              <a:rPr lang="ja-JP" altLang="en-US" dirty="0"/>
              <a:t>まずは完全無料サービスとしてユーザー数の拡大を目指します。</a:t>
            </a:r>
            <a:endParaRPr lang="en-US" altLang="ja-JP" dirty="0"/>
          </a:p>
          <a:p>
            <a:endParaRPr lang="en-US" altLang="ja-JP" dirty="0"/>
          </a:p>
          <a:p>
            <a:r>
              <a:rPr lang="ja-JP" altLang="en-US" dirty="0"/>
              <a:t>マネタイズの方向性としては、</a:t>
            </a:r>
            <a:endParaRPr lang="en-US" altLang="ja-JP" dirty="0"/>
          </a:p>
          <a:p>
            <a:r>
              <a:rPr lang="ja-JP" altLang="en-US" dirty="0"/>
              <a:t>・シャンテンズの利用料</a:t>
            </a:r>
            <a:endParaRPr lang="en-US" altLang="ja-JP" dirty="0"/>
          </a:p>
          <a:p>
            <a:r>
              <a:rPr lang="ja-JP" altLang="en-US" dirty="0"/>
              <a:t>・雀荘の広告</a:t>
            </a:r>
            <a:endParaRPr lang="en-US" altLang="ja-JP" dirty="0"/>
          </a:p>
          <a:p>
            <a:r>
              <a:rPr lang="ja-JP" altLang="en-US" dirty="0"/>
              <a:t>・大会イベントの開催</a:t>
            </a:r>
            <a:endParaRPr lang="en-US" altLang="ja-JP" dirty="0"/>
          </a:p>
          <a:p>
            <a:r>
              <a:rPr lang="ja-JP" altLang="en-US" dirty="0"/>
              <a:t>などが考えられます。</a:t>
            </a:r>
            <a:endParaRPr lang="en-US" altLang="ja-JP" dirty="0"/>
          </a:p>
          <a:p>
            <a:endParaRPr lang="en-US" altLang="ja-JP" dirty="0"/>
          </a:p>
          <a:p>
            <a:r>
              <a:rPr lang="ja-JP" altLang="en-US" dirty="0"/>
              <a:t>シャンテンズから派生させて</a:t>
            </a:r>
            <a:endParaRPr lang="en-US" altLang="ja-JP" dirty="0"/>
          </a:p>
          <a:p>
            <a:r>
              <a:rPr lang="ja-JP" altLang="en-US" dirty="0"/>
              <a:t>・老人ホームで大学生と麻雀を打つ機会の提供</a:t>
            </a:r>
            <a:endParaRPr lang="en-US" altLang="ja-JP" dirty="0"/>
          </a:p>
          <a:p>
            <a:r>
              <a:rPr lang="ja-JP" altLang="en-US" dirty="0"/>
              <a:t>・麻雀採用</a:t>
            </a:r>
            <a:endParaRPr lang="en-US" altLang="ja-JP" dirty="0"/>
          </a:p>
          <a:p>
            <a:r>
              <a:rPr lang="ja-JP" altLang="en-US" dirty="0"/>
              <a:t>などの広がりも考えられます。</a:t>
            </a:r>
            <a:endParaRPr lang="en-US" altLang="ja-JP" dirty="0"/>
          </a:p>
        </p:txBody>
      </p:sp>
    </p:spTree>
    <p:extLst>
      <p:ext uri="{BB962C8B-B14F-4D97-AF65-F5344CB8AC3E}">
        <p14:creationId xmlns:p14="http://schemas.microsoft.com/office/powerpoint/2010/main" val="3285094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7524328" y="260648"/>
            <a:ext cx="1296144"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p:nvSpPr>
        <p:spPr>
          <a:xfrm>
            <a:off x="2987824" y="4023148"/>
            <a:ext cx="3168352" cy="367408"/>
          </a:xfrm>
          <a:prstGeom prst="rect">
            <a:avLst/>
          </a:prstGeom>
          <a:noFill/>
        </p:spPr>
        <p:txBody>
          <a:bodyPr wrap="square" rtlCol="0">
            <a:spAutoFit/>
          </a:bodyPr>
          <a:lstStyle/>
          <a:p>
            <a:pPr algn="ctr">
              <a:lnSpc>
                <a:spcPct val="150000"/>
              </a:lnSpc>
            </a:pPr>
            <a:r>
              <a:rPr lang="en-US" altLang="ja-JP" sz="1300" i="1" dirty="0">
                <a:solidFill>
                  <a:srgbClr val="FFBE00"/>
                </a:solidFill>
                <a:latin typeface="メイリオ" pitchFamily="50" charset="-128"/>
                <a:ea typeface="メイリオ" pitchFamily="50" charset="-128"/>
                <a:cs typeface="メイリオ" pitchFamily="50" charset="-128"/>
              </a:rPr>
              <a:t>http://www.tetemarche.co.jp/</a:t>
            </a:r>
            <a:endParaRPr lang="ja-JP" altLang="en-US" sz="1300" i="1" dirty="0">
              <a:solidFill>
                <a:srgbClr val="FFBE00"/>
              </a:solidFill>
              <a:latin typeface="メイリオ" pitchFamily="50" charset="-128"/>
              <a:ea typeface="メイリオ" pitchFamily="50" charset="-128"/>
              <a:cs typeface="メイリオ" pitchFamily="50" charset="-128"/>
            </a:endParaRPr>
          </a:p>
        </p:txBody>
      </p:sp>
      <p:sp>
        <p:nvSpPr>
          <p:cNvPr id="7" name="スライド番号プレースホルダ 4"/>
          <p:cNvSpPr>
            <a:spLocks noGrp="1"/>
          </p:cNvSpPr>
          <p:nvPr>
            <p:ph type="sldNum" sz="quarter" idx="12"/>
          </p:nvPr>
        </p:nvSpPr>
        <p:spPr>
          <a:xfrm>
            <a:off x="6686872" y="6232227"/>
            <a:ext cx="2133600" cy="365125"/>
          </a:xfrm>
        </p:spPr>
        <p:txBody>
          <a:bodyPr/>
          <a:lstStyle/>
          <a:p>
            <a:fld id="{441896B1-EEF4-4E14-A673-71CB558AAAB0}" type="slidenum">
              <a:rPr kumimoji="1" lang="ja-JP" altLang="en-US" smtClean="0"/>
              <a:pPr/>
              <a:t>11</a:t>
            </a:fld>
            <a:endParaRPr kumimoji="1" lang="ja-JP" altLang="en-US" dirty="0"/>
          </a:p>
        </p:txBody>
      </p:sp>
      <p:pic>
        <p:nvPicPr>
          <p:cNvPr id="4098" name="Picture 2" descr="C:\Users\hiroshi_matsui\Desktop\logo.png"/>
          <p:cNvPicPr>
            <a:picLocks noChangeAspect="1" noChangeArrowheads="1"/>
          </p:cNvPicPr>
          <p:nvPr/>
        </p:nvPicPr>
        <p:blipFill>
          <a:blip r:embed="rId2" cstate="print"/>
          <a:srcRect/>
          <a:stretch>
            <a:fillRect/>
          </a:stretch>
        </p:blipFill>
        <p:spPr bwMode="auto">
          <a:xfrm>
            <a:off x="2195738" y="2060848"/>
            <a:ext cx="4752526" cy="1779484"/>
          </a:xfrm>
          <a:prstGeom prst="rect">
            <a:avLst/>
          </a:prstGeom>
          <a:noFill/>
        </p:spPr>
      </p:pic>
      <p:sp>
        <p:nvSpPr>
          <p:cNvPr id="9" name="正方形/長方形 8"/>
          <p:cNvSpPr/>
          <p:nvPr/>
        </p:nvSpPr>
        <p:spPr>
          <a:xfrm>
            <a:off x="107504" y="5805264"/>
            <a:ext cx="2232248" cy="792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a:t>シャンテンズとは？</a:t>
            </a:r>
            <a:endParaRPr kumimoji="1" lang="ja-JP" altLang="en-US" dirty="0"/>
          </a:p>
        </p:txBody>
      </p:sp>
      <p:sp>
        <p:nvSpPr>
          <p:cNvPr id="4" name="スライド番号プレースホルダ 3"/>
          <p:cNvSpPr>
            <a:spLocks noGrp="1"/>
          </p:cNvSpPr>
          <p:nvPr>
            <p:ph type="sldNum" sz="quarter" idx="4"/>
          </p:nvPr>
        </p:nvSpPr>
        <p:spPr/>
        <p:txBody>
          <a:bodyPr/>
          <a:lstStyle/>
          <a:p>
            <a:fld id="{441896B1-EEF4-4E14-A673-71CB558AAAB0}" type="slidenum">
              <a:rPr lang="ja-JP" altLang="en-US" smtClean="0"/>
              <a:pPr/>
              <a:t>2</a:t>
            </a:fld>
            <a:endParaRPr lang="ja-JP" altLang="en-US" dirty="0"/>
          </a:p>
        </p:txBody>
      </p:sp>
      <p:sp>
        <p:nvSpPr>
          <p:cNvPr id="2" name="テキスト ボックス 1"/>
          <p:cNvSpPr txBox="1"/>
          <p:nvPr/>
        </p:nvSpPr>
        <p:spPr>
          <a:xfrm>
            <a:off x="395536" y="1268760"/>
            <a:ext cx="8424936" cy="1477328"/>
          </a:xfrm>
          <a:prstGeom prst="rect">
            <a:avLst/>
          </a:prstGeom>
          <a:noFill/>
        </p:spPr>
        <p:txBody>
          <a:bodyPr wrap="square" rtlCol="0">
            <a:spAutoFit/>
          </a:bodyPr>
          <a:lstStyle/>
          <a:p>
            <a:r>
              <a:rPr kumimoji="1" lang="ja-JP" altLang="en-US" dirty="0"/>
              <a:t>シャンテンズは</a:t>
            </a:r>
            <a:r>
              <a:rPr kumimoji="1" lang="ja-JP" altLang="en-US" b="1" dirty="0"/>
              <a:t>「麻雀の対戦相手を探すサービス」</a:t>
            </a:r>
            <a:r>
              <a:rPr kumimoji="1" lang="ja-JP" altLang="en-US" dirty="0"/>
              <a:t>です。</a:t>
            </a:r>
            <a:endParaRPr kumimoji="1" lang="en-US" altLang="ja-JP" dirty="0"/>
          </a:p>
          <a:p>
            <a:endParaRPr lang="en-US" altLang="ja-JP" dirty="0"/>
          </a:p>
          <a:p>
            <a:r>
              <a:rPr lang="ja-JP" altLang="en-US" dirty="0"/>
              <a:t>セットで麻雀を打ちたい２人１組のペア同士をマッチングします。</a:t>
            </a:r>
            <a:endParaRPr lang="en-US" altLang="ja-JP" dirty="0"/>
          </a:p>
          <a:p>
            <a:r>
              <a:rPr lang="en-US" altLang="ja-JP" dirty="0"/>
              <a:t>Facebook</a:t>
            </a:r>
            <a:r>
              <a:rPr lang="ja-JP" altLang="en-US" dirty="0"/>
              <a:t>上の友達とペアを組んで、ペアマッチ形式で麻雀の対戦相手を探せるサービスです。</a:t>
            </a:r>
            <a:endParaRPr lang="en-US" altLang="ja-JP" dirty="0"/>
          </a:p>
        </p:txBody>
      </p:sp>
      <p:pic>
        <p:nvPicPr>
          <p:cNvPr id="5" name="図 4"/>
          <p:cNvPicPr>
            <a:picLocks noChangeAspect="1"/>
          </p:cNvPicPr>
          <p:nvPr/>
        </p:nvPicPr>
        <p:blipFill>
          <a:blip r:embed="rId3"/>
          <a:stretch>
            <a:fillRect/>
          </a:stretch>
        </p:blipFill>
        <p:spPr>
          <a:xfrm>
            <a:off x="1945177" y="2852936"/>
            <a:ext cx="5253647" cy="295232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en-US" altLang="ja-JP" dirty="0"/>
              <a:t>Who?</a:t>
            </a:r>
            <a:r>
              <a:rPr lang="ja-JP" altLang="en-US" dirty="0"/>
              <a:t>～誰のためのサービス？～</a:t>
            </a:r>
            <a:endParaRPr kumimoji="1" lang="ja-JP" altLang="en-US" dirty="0"/>
          </a:p>
        </p:txBody>
      </p:sp>
      <p:sp>
        <p:nvSpPr>
          <p:cNvPr id="4" name="スライド番号プレースホルダ 3"/>
          <p:cNvSpPr>
            <a:spLocks noGrp="1"/>
          </p:cNvSpPr>
          <p:nvPr>
            <p:ph type="sldNum" sz="quarter" idx="4"/>
          </p:nvPr>
        </p:nvSpPr>
        <p:spPr/>
        <p:txBody>
          <a:bodyPr/>
          <a:lstStyle/>
          <a:p>
            <a:fld id="{441896B1-EEF4-4E14-A673-71CB558AAAB0}" type="slidenum">
              <a:rPr lang="ja-JP" altLang="en-US" smtClean="0"/>
              <a:pPr/>
              <a:t>3</a:t>
            </a:fld>
            <a:endParaRPr lang="ja-JP" altLang="en-US" dirty="0"/>
          </a:p>
        </p:txBody>
      </p:sp>
      <p:sp>
        <p:nvSpPr>
          <p:cNvPr id="2" name="テキスト ボックス 1"/>
          <p:cNvSpPr txBox="1"/>
          <p:nvPr/>
        </p:nvSpPr>
        <p:spPr>
          <a:xfrm>
            <a:off x="395536" y="1268760"/>
            <a:ext cx="8424936" cy="3416320"/>
          </a:xfrm>
          <a:prstGeom prst="rect">
            <a:avLst/>
          </a:prstGeom>
          <a:noFill/>
        </p:spPr>
        <p:txBody>
          <a:bodyPr wrap="square" rtlCol="0">
            <a:spAutoFit/>
          </a:bodyPr>
          <a:lstStyle/>
          <a:p>
            <a:r>
              <a:rPr kumimoji="1" lang="ja-JP" altLang="en-US" dirty="0"/>
              <a:t>シャンテンズは麻雀を打つ人のためのサービスです。</a:t>
            </a:r>
            <a:endParaRPr kumimoji="1" lang="en-US" altLang="ja-JP" dirty="0"/>
          </a:p>
          <a:p>
            <a:endParaRPr lang="en-US" altLang="ja-JP" dirty="0"/>
          </a:p>
          <a:p>
            <a:r>
              <a:rPr lang="ja-JP" altLang="en-US" dirty="0"/>
              <a:t>２０１５年の麻雀人口　６００万人</a:t>
            </a:r>
            <a:endParaRPr lang="en-US" altLang="ja-JP" dirty="0"/>
          </a:p>
          <a:p>
            <a:r>
              <a:rPr kumimoji="1" lang="ja-JP" altLang="en-US" dirty="0"/>
              <a:t>市場規模（麻雀ゲーム料）　５２０億円</a:t>
            </a:r>
            <a:endParaRPr kumimoji="1" lang="en-US" altLang="ja-JP" dirty="0"/>
          </a:p>
          <a:p>
            <a:endParaRPr lang="en-US" altLang="ja-JP" dirty="0"/>
          </a:p>
          <a:p>
            <a:r>
              <a:rPr lang="ja-JP" altLang="en-US" dirty="0"/>
              <a:t>参考：</a:t>
            </a:r>
            <a:r>
              <a:rPr lang="ja-JP" altLang="en-US" dirty="0"/>
              <a:t>レジャー白書</a:t>
            </a:r>
            <a:r>
              <a:rPr lang="en-US" altLang="ja-JP" dirty="0"/>
              <a:t>2016</a:t>
            </a:r>
            <a:r>
              <a:rPr lang="ja-JP" altLang="en-US" dirty="0"/>
              <a:t>～少子化時代のキッズレジャー～</a:t>
            </a:r>
            <a:endParaRPr lang="en-US" altLang="ja-JP" dirty="0"/>
          </a:p>
          <a:p>
            <a:endParaRPr kumimoji="1" lang="en-US" altLang="ja-JP" dirty="0"/>
          </a:p>
          <a:p>
            <a:r>
              <a:rPr lang="ja-JP" altLang="en-US" dirty="0"/>
              <a:t>初期段階のメインターゲットは</a:t>
            </a:r>
            <a:r>
              <a:rPr lang="en-US" altLang="ja-JP" dirty="0"/>
              <a:t>『</a:t>
            </a:r>
            <a:r>
              <a:rPr lang="ja-JP" altLang="en-US" b="1" dirty="0"/>
              <a:t>大学生</a:t>
            </a:r>
            <a:r>
              <a:rPr lang="en-US" altLang="ja-JP" dirty="0"/>
              <a:t>』</a:t>
            </a:r>
          </a:p>
          <a:p>
            <a:r>
              <a:rPr kumimoji="1" lang="ja-JP" altLang="en-US" dirty="0"/>
              <a:t>渋谷・新宿・高田馬場・池袋で麻雀をする大学生を狙います。</a:t>
            </a:r>
            <a:endParaRPr kumimoji="1" lang="en-US" altLang="ja-JP" dirty="0"/>
          </a:p>
          <a:p>
            <a:endParaRPr lang="en-US" altLang="ja-JP" dirty="0"/>
          </a:p>
          <a:p>
            <a:r>
              <a:rPr kumimoji="1" lang="ja-JP" altLang="en-US" dirty="0"/>
              <a:t>その後、</a:t>
            </a:r>
            <a:endParaRPr kumimoji="1" lang="en-US" altLang="ja-JP" dirty="0"/>
          </a:p>
          <a:p>
            <a:r>
              <a:rPr kumimoji="1" lang="ja-JP" altLang="en-US" dirty="0"/>
              <a:t>社会人さらには</a:t>
            </a:r>
            <a:r>
              <a:rPr kumimoji="1" lang="ja-JP" altLang="en-US" b="1" dirty="0"/>
              <a:t>定年退職後の高齢者</a:t>
            </a:r>
            <a:r>
              <a:rPr kumimoji="1" lang="ja-JP" altLang="en-US" dirty="0"/>
              <a:t>をターゲットとしていきます。</a:t>
            </a:r>
          </a:p>
        </p:txBody>
      </p:sp>
    </p:spTree>
    <p:extLst>
      <p:ext uri="{BB962C8B-B14F-4D97-AF65-F5344CB8AC3E}">
        <p14:creationId xmlns:p14="http://schemas.microsoft.com/office/powerpoint/2010/main" val="2958505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en-US" altLang="ja-JP" dirty="0"/>
              <a:t>What?</a:t>
            </a:r>
            <a:r>
              <a:rPr lang="ja-JP" altLang="en-US" dirty="0"/>
              <a:t>～どんな課題を解決できる？～</a:t>
            </a:r>
          </a:p>
        </p:txBody>
      </p:sp>
      <p:sp>
        <p:nvSpPr>
          <p:cNvPr id="4" name="スライド番号プレースホルダ 3"/>
          <p:cNvSpPr>
            <a:spLocks noGrp="1"/>
          </p:cNvSpPr>
          <p:nvPr>
            <p:ph type="sldNum" sz="quarter" idx="4"/>
          </p:nvPr>
        </p:nvSpPr>
        <p:spPr/>
        <p:txBody>
          <a:bodyPr/>
          <a:lstStyle/>
          <a:p>
            <a:fld id="{441896B1-EEF4-4E14-A673-71CB558AAAB0}" type="slidenum">
              <a:rPr lang="ja-JP" altLang="en-US" smtClean="0"/>
              <a:pPr/>
              <a:t>4</a:t>
            </a:fld>
            <a:endParaRPr lang="ja-JP" altLang="en-US" dirty="0"/>
          </a:p>
        </p:txBody>
      </p:sp>
      <p:sp>
        <p:nvSpPr>
          <p:cNvPr id="2" name="テキスト ボックス 1"/>
          <p:cNvSpPr txBox="1"/>
          <p:nvPr/>
        </p:nvSpPr>
        <p:spPr>
          <a:xfrm>
            <a:off x="395536" y="1268760"/>
            <a:ext cx="8424936" cy="4801314"/>
          </a:xfrm>
          <a:prstGeom prst="rect">
            <a:avLst/>
          </a:prstGeom>
          <a:noFill/>
        </p:spPr>
        <p:txBody>
          <a:bodyPr wrap="square" rtlCol="0">
            <a:spAutoFit/>
          </a:bodyPr>
          <a:lstStyle/>
          <a:p>
            <a:r>
              <a:rPr lang="ja-JP" altLang="en-US" dirty="0"/>
              <a:t>麻雀をする環境は多岐に渡り、リアルな雀荘だけでなく、</a:t>
            </a:r>
            <a:endParaRPr lang="en-US" altLang="ja-JP" dirty="0"/>
          </a:p>
          <a:p>
            <a:r>
              <a:rPr lang="en-US" altLang="ja-JP" dirty="0"/>
              <a:t>Web</a:t>
            </a:r>
            <a:r>
              <a:rPr lang="ja-JP" altLang="en-US" dirty="0"/>
              <a:t>サービス・スマホアプリ・ゲームセンターといった、</a:t>
            </a:r>
            <a:endParaRPr lang="en-US" altLang="ja-JP" dirty="0"/>
          </a:p>
          <a:p>
            <a:r>
              <a:rPr lang="ja-JP" altLang="en-US" dirty="0"/>
              <a:t>バーチャルな環境をメインとするプレーヤーも増えています。</a:t>
            </a:r>
            <a:endParaRPr lang="en-US" altLang="ja-JP" dirty="0"/>
          </a:p>
          <a:p>
            <a:endParaRPr lang="en-US" altLang="ja-JP" dirty="0"/>
          </a:p>
          <a:p>
            <a:r>
              <a:rPr lang="ja-JP" altLang="en-US" dirty="0"/>
              <a:t>しかし、ボードゲームでありながら、心理ゲームでもある麻雀の醍醐味は</a:t>
            </a:r>
            <a:endParaRPr lang="en-US" altLang="ja-JP" dirty="0"/>
          </a:p>
          <a:p>
            <a:r>
              <a:rPr lang="ja-JP" altLang="en-US" dirty="0"/>
              <a:t>「</a:t>
            </a:r>
            <a:r>
              <a:rPr lang="ja-JP" altLang="en-US" b="1" dirty="0"/>
              <a:t>リアルの場</a:t>
            </a:r>
            <a:r>
              <a:rPr lang="ja-JP" altLang="en-US" dirty="0"/>
              <a:t>で行われる駆け引き」です。</a:t>
            </a:r>
            <a:endParaRPr lang="en-US" altLang="ja-JP" dirty="0"/>
          </a:p>
          <a:p>
            <a:endParaRPr lang="en-US" altLang="ja-JP" dirty="0"/>
          </a:p>
          <a:p>
            <a:r>
              <a:rPr lang="ja-JP" altLang="en-US" dirty="0"/>
              <a:t>麻雀をするには、</a:t>
            </a:r>
            <a:r>
              <a:rPr lang="ja-JP" altLang="en-US" b="1" dirty="0"/>
              <a:t>４人集めなければなりません</a:t>
            </a:r>
            <a:r>
              <a:rPr lang="ja-JP" altLang="en-US" dirty="0"/>
              <a:t>。</a:t>
            </a:r>
            <a:endParaRPr lang="en-US" altLang="ja-JP" dirty="0"/>
          </a:p>
          <a:p>
            <a:r>
              <a:rPr lang="ja-JP" altLang="en-US" dirty="0"/>
              <a:t>リアル麻雀を行う際に「４人集まる」というのが大きな課題の一つです。</a:t>
            </a:r>
            <a:endParaRPr lang="en-US" altLang="ja-JP" dirty="0"/>
          </a:p>
          <a:p>
            <a:endParaRPr kumimoji="1" lang="en-US" altLang="ja-JP" dirty="0"/>
          </a:p>
          <a:p>
            <a:r>
              <a:rPr lang="ja-JP" altLang="en-US" dirty="0"/>
              <a:t>シャンテンズを使うことで、メンバー集めを簡単かつ効率化でき、新しい相手と対戦することができます。</a:t>
            </a:r>
            <a:endParaRPr lang="en-US" altLang="ja-JP" dirty="0"/>
          </a:p>
          <a:p>
            <a:endParaRPr kumimoji="1" lang="en-US" altLang="ja-JP" dirty="0"/>
          </a:p>
          <a:p>
            <a:r>
              <a:rPr lang="ja-JP" altLang="en-US" dirty="0"/>
              <a:t>・今から打てる人を探せる</a:t>
            </a:r>
            <a:endParaRPr lang="en-US" altLang="ja-JP" dirty="0"/>
          </a:p>
          <a:p>
            <a:r>
              <a:rPr lang="ja-JP" altLang="en-US" dirty="0"/>
              <a:t>・麻雀を通して交流できる</a:t>
            </a:r>
            <a:endParaRPr lang="en-US" altLang="ja-JP" dirty="0"/>
          </a:p>
          <a:p>
            <a:r>
              <a:rPr kumimoji="1" lang="ja-JP" altLang="en-US" dirty="0"/>
              <a:t>・麻雀仲間を増やせる</a:t>
            </a:r>
            <a:endParaRPr kumimoji="1" lang="en-US" altLang="ja-JP" dirty="0"/>
          </a:p>
          <a:p>
            <a:endParaRPr lang="en-US" altLang="ja-JP" dirty="0"/>
          </a:p>
        </p:txBody>
      </p:sp>
    </p:spTree>
    <p:extLst>
      <p:ext uri="{BB962C8B-B14F-4D97-AF65-F5344CB8AC3E}">
        <p14:creationId xmlns:p14="http://schemas.microsoft.com/office/powerpoint/2010/main" val="2657503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en-US" altLang="ja-JP" dirty="0"/>
              <a:t>How?</a:t>
            </a:r>
            <a:r>
              <a:rPr lang="ja-JP" altLang="en-US" dirty="0"/>
              <a:t>～どうやって使う？～</a:t>
            </a:r>
          </a:p>
        </p:txBody>
      </p:sp>
      <p:sp>
        <p:nvSpPr>
          <p:cNvPr id="4" name="スライド番号プレースホルダ 3"/>
          <p:cNvSpPr>
            <a:spLocks noGrp="1"/>
          </p:cNvSpPr>
          <p:nvPr>
            <p:ph type="sldNum" sz="quarter" idx="4"/>
          </p:nvPr>
        </p:nvSpPr>
        <p:spPr/>
        <p:txBody>
          <a:bodyPr/>
          <a:lstStyle/>
          <a:p>
            <a:fld id="{441896B1-EEF4-4E14-A673-71CB558AAAB0}" type="slidenum">
              <a:rPr lang="ja-JP" altLang="en-US" smtClean="0"/>
              <a:pPr/>
              <a:t>5</a:t>
            </a:fld>
            <a:endParaRPr lang="ja-JP" altLang="en-US" dirty="0"/>
          </a:p>
        </p:txBody>
      </p:sp>
      <p:sp>
        <p:nvSpPr>
          <p:cNvPr id="2" name="テキスト ボックス 1"/>
          <p:cNvSpPr txBox="1"/>
          <p:nvPr/>
        </p:nvSpPr>
        <p:spPr>
          <a:xfrm>
            <a:off x="395536" y="1268760"/>
            <a:ext cx="8424936" cy="4247317"/>
          </a:xfrm>
          <a:prstGeom prst="rect">
            <a:avLst/>
          </a:prstGeom>
          <a:noFill/>
        </p:spPr>
        <p:txBody>
          <a:bodyPr wrap="square" rtlCol="0">
            <a:spAutoFit/>
          </a:bodyPr>
          <a:lstStyle/>
          <a:p>
            <a:r>
              <a:rPr lang="ja-JP" altLang="en-US" dirty="0"/>
              <a:t>シャンテンズを使うには</a:t>
            </a:r>
            <a:r>
              <a:rPr lang="en-US" altLang="ja-JP" dirty="0"/>
              <a:t>Facebook</a:t>
            </a:r>
            <a:r>
              <a:rPr lang="ja-JP" altLang="en-US" dirty="0"/>
              <a:t>アカウントが必要です。</a:t>
            </a:r>
            <a:endParaRPr lang="en-US" altLang="ja-JP" dirty="0"/>
          </a:p>
          <a:p>
            <a:endParaRPr lang="en-US" altLang="ja-JP" dirty="0"/>
          </a:p>
          <a:p>
            <a:r>
              <a:rPr lang="ja-JP" altLang="en-US" b="1" dirty="0"/>
              <a:t>１．</a:t>
            </a:r>
            <a:r>
              <a:rPr lang="en-US" altLang="ja-JP" b="1" dirty="0"/>
              <a:t>Facebook</a:t>
            </a:r>
            <a:r>
              <a:rPr lang="ja-JP" altLang="en-US" b="1" dirty="0"/>
              <a:t>アカウントを作成し、ログイン</a:t>
            </a:r>
            <a:endParaRPr lang="en-US" altLang="ja-JP" b="1" dirty="0"/>
          </a:p>
          <a:p>
            <a:endParaRPr lang="en-US" altLang="ja-JP" dirty="0"/>
          </a:p>
          <a:p>
            <a:r>
              <a:rPr lang="ja-JP" altLang="en-US" b="1" dirty="0"/>
              <a:t>２．</a:t>
            </a:r>
            <a:r>
              <a:rPr lang="en-US" altLang="ja-JP" b="1" dirty="0"/>
              <a:t>Facebook</a:t>
            </a:r>
            <a:r>
              <a:rPr lang="ja-JP" altLang="en-US" b="1" dirty="0"/>
              <a:t>の友達とペアを組む</a:t>
            </a:r>
            <a:endParaRPr lang="en-US" altLang="ja-JP" b="1" dirty="0"/>
          </a:p>
          <a:p>
            <a:r>
              <a:rPr lang="ja-JP" altLang="en-US" dirty="0"/>
              <a:t>マイページに表示される友達を選び、ペアを組みます。</a:t>
            </a:r>
            <a:endParaRPr lang="en-US" altLang="ja-JP" dirty="0"/>
          </a:p>
          <a:p>
            <a:endParaRPr lang="en-US" altLang="ja-JP" dirty="0"/>
          </a:p>
          <a:p>
            <a:r>
              <a:rPr lang="ja-JP" altLang="en-US" b="1" dirty="0"/>
              <a:t>３．気になる企画を探す</a:t>
            </a:r>
            <a:endParaRPr lang="en-US" altLang="ja-JP" b="1" dirty="0"/>
          </a:p>
          <a:p>
            <a:r>
              <a:rPr lang="ja-JP" altLang="en-US" dirty="0"/>
              <a:t>企画一覧から気になる企画を選び、対戦を申し込みます。</a:t>
            </a:r>
            <a:endParaRPr lang="en-US" altLang="ja-JP" dirty="0"/>
          </a:p>
          <a:p>
            <a:r>
              <a:rPr lang="en-US" altLang="ja-JP" dirty="0"/>
              <a:t>※</a:t>
            </a:r>
            <a:r>
              <a:rPr lang="ja-JP" altLang="en-US" dirty="0"/>
              <a:t>自分で企画を作成することもできます。</a:t>
            </a:r>
            <a:endParaRPr lang="en-US" altLang="ja-JP" dirty="0"/>
          </a:p>
          <a:p>
            <a:endParaRPr lang="en-US" altLang="ja-JP" dirty="0"/>
          </a:p>
          <a:p>
            <a:r>
              <a:rPr lang="ja-JP" altLang="en-US" b="1" dirty="0"/>
              <a:t>４．メッセージで詳細をつめる</a:t>
            </a:r>
            <a:endParaRPr lang="en-US" altLang="ja-JP" b="1" dirty="0"/>
          </a:p>
          <a:p>
            <a:r>
              <a:rPr lang="ja-JP" altLang="en-US" dirty="0"/>
              <a:t>連絡をとって時間・場所を決めます。</a:t>
            </a:r>
            <a:endParaRPr lang="en-US" altLang="ja-JP" dirty="0"/>
          </a:p>
          <a:p>
            <a:endParaRPr lang="en-US" altLang="ja-JP" dirty="0"/>
          </a:p>
          <a:p>
            <a:r>
              <a:rPr lang="ja-JP" altLang="en-US" b="1" dirty="0"/>
              <a:t>５．実際に麻雀を打つ</a:t>
            </a:r>
            <a:endParaRPr lang="en-US" altLang="ja-JP" b="1" dirty="0"/>
          </a:p>
        </p:txBody>
      </p:sp>
    </p:spTree>
    <p:extLst>
      <p:ext uri="{BB962C8B-B14F-4D97-AF65-F5344CB8AC3E}">
        <p14:creationId xmlns:p14="http://schemas.microsoft.com/office/powerpoint/2010/main" val="704206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en-US" altLang="ja-JP" dirty="0"/>
              <a:t>Why?</a:t>
            </a:r>
            <a:r>
              <a:rPr lang="ja-JP" altLang="en-US" dirty="0"/>
              <a:t>～なぜそれをやるのか？～　１</a:t>
            </a:r>
          </a:p>
        </p:txBody>
      </p:sp>
      <p:sp>
        <p:nvSpPr>
          <p:cNvPr id="4" name="スライド番号プレースホルダ 3"/>
          <p:cNvSpPr>
            <a:spLocks noGrp="1"/>
          </p:cNvSpPr>
          <p:nvPr>
            <p:ph type="sldNum" sz="quarter" idx="4"/>
          </p:nvPr>
        </p:nvSpPr>
        <p:spPr/>
        <p:txBody>
          <a:bodyPr/>
          <a:lstStyle/>
          <a:p>
            <a:fld id="{441896B1-EEF4-4E14-A673-71CB558AAAB0}" type="slidenum">
              <a:rPr lang="ja-JP" altLang="en-US" smtClean="0"/>
              <a:pPr/>
              <a:t>6</a:t>
            </a:fld>
            <a:endParaRPr lang="ja-JP" altLang="en-US" dirty="0"/>
          </a:p>
        </p:txBody>
      </p:sp>
      <p:sp>
        <p:nvSpPr>
          <p:cNvPr id="2" name="テキスト ボックス 1"/>
          <p:cNvSpPr txBox="1"/>
          <p:nvPr/>
        </p:nvSpPr>
        <p:spPr>
          <a:xfrm>
            <a:off x="395536" y="1268760"/>
            <a:ext cx="8424936" cy="4247317"/>
          </a:xfrm>
          <a:prstGeom prst="rect">
            <a:avLst/>
          </a:prstGeom>
          <a:noFill/>
        </p:spPr>
        <p:txBody>
          <a:bodyPr wrap="square" rtlCol="0">
            <a:spAutoFit/>
          </a:bodyPr>
          <a:lstStyle/>
          <a:p>
            <a:r>
              <a:rPr lang="ja-JP" altLang="en-US" dirty="0"/>
              <a:t>わたしはよく麻雀をします。大学生の頃はほぼ毎日麻雀をしていました。</a:t>
            </a:r>
            <a:endParaRPr lang="en-US" altLang="ja-JP" dirty="0"/>
          </a:p>
          <a:p>
            <a:r>
              <a:rPr lang="ja-JP" altLang="en-US" dirty="0"/>
              <a:t>麻雀にはこんな魅力があります。</a:t>
            </a:r>
            <a:endParaRPr lang="en-US" altLang="ja-JP" dirty="0"/>
          </a:p>
          <a:p>
            <a:endParaRPr lang="en-US" altLang="ja-JP" dirty="0"/>
          </a:p>
          <a:p>
            <a:r>
              <a:rPr lang="ja-JP" altLang="en-US" b="1" dirty="0"/>
              <a:t>・ゲーム性</a:t>
            </a:r>
            <a:endParaRPr lang="en-US" altLang="ja-JP" b="1" dirty="0"/>
          </a:p>
          <a:p>
            <a:r>
              <a:rPr lang="ja-JP" altLang="en-US" dirty="0"/>
              <a:t>運の要素が強いため、初心者でも上級者に勝つこともできます。</a:t>
            </a:r>
            <a:endParaRPr lang="en-US" altLang="ja-JP" dirty="0"/>
          </a:p>
          <a:p>
            <a:endParaRPr lang="en-US" altLang="ja-JP" dirty="0"/>
          </a:p>
          <a:p>
            <a:r>
              <a:rPr lang="ja-JP" altLang="en-US" b="1" dirty="0"/>
              <a:t>・コミュニケーションツール</a:t>
            </a:r>
            <a:endParaRPr lang="en-US" altLang="ja-JP" b="1" dirty="0"/>
          </a:p>
          <a:p>
            <a:r>
              <a:rPr lang="ja-JP" altLang="en-US" dirty="0"/>
              <a:t>４人で短くない時間をともに過ごすことで、親睦が深まります。</a:t>
            </a:r>
            <a:endParaRPr lang="en-US" altLang="ja-JP" dirty="0"/>
          </a:p>
          <a:p>
            <a:endParaRPr lang="en-US" altLang="ja-JP" dirty="0"/>
          </a:p>
          <a:p>
            <a:r>
              <a:rPr lang="ja-JP" altLang="en-US" b="1" dirty="0"/>
              <a:t>・決断力、状況判断能力が磨かれる</a:t>
            </a:r>
            <a:endParaRPr lang="en-US" altLang="ja-JP" b="1" dirty="0"/>
          </a:p>
          <a:p>
            <a:r>
              <a:rPr lang="ja-JP" altLang="en-US" dirty="0"/>
              <a:t>転々と変わる状況に応じて、素早い判断が求められます。</a:t>
            </a:r>
            <a:endParaRPr lang="en-US" altLang="ja-JP" dirty="0"/>
          </a:p>
          <a:p>
            <a:endParaRPr lang="en-US" altLang="ja-JP" dirty="0"/>
          </a:p>
          <a:p>
            <a:r>
              <a:rPr lang="ja-JP" altLang="en-US" b="1" dirty="0"/>
              <a:t>・人生の縮図</a:t>
            </a:r>
            <a:endParaRPr lang="en-US" altLang="ja-JP" b="1" dirty="0"/>
          </a:p>
          <a:p>
            <a:r>
              <a:rPr lang="ja-JP" altLang="en-US" dirty="0"/>
              <a:t>我慢することが大事。はじまりが不平等。理不尽なことが起こる。</a:t>
            </a:r>
            <a:endParaRPr lang="en-US" altLang="ja-JP" dirty="0"/>
          </a:p>
          <a:p>
            <a:r>
              <a:rPr lang="ja-JP" altLang="en-US" dirty="0"/>
              <a:t>まさに実社会と同じ状況が卓上で起こります。</a:t>
            </a:r>
            <a:endParaRPr lang="en-US" altLang="ja-JP" dirty="0"/>
          </a:p>
        </p:txBody>
      </p:sp>
    </p:spTree>
    <p:extLst>
      <p:ext uri="{BB962C8B-B14F-4D97-AF65-F5344CB8AC3E}">
        <p14:creationId xmlns:p14="http://schemas.microsoft.com/office/powerpoint/2010/main" val="1992522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en-US" altLang="ja-JP" dirty="0"/>
              <a:t>Why?</a:t>
            </a:r>
            <a:r>
              <a:rPr lang="ja-JP" altLang="en-US" dirty="0"/>
              <a:t>～なぜそれをやるのか？～　２</a:t>
            </a:r>
          </a:p>
        </p:txBody>
      </p:sp>
      <p:sp>
        <p:nvSpPr>
          <p:cNvPr id="4" name="スライド番号プレースホルダ 3"/>
          <p:cNvSpPr>
            <a:spLocks noGrp="1"/>
          </p:cNvSpPr>
          <p:nvPr>
            <p:ph type="sldNum" sz="quarter" idx="4"/>
          </p:nvPr>
        </p:nvSpPr>
        <p:spPr/>
        <p:txBody>
          <a:bodyPr/>
          <a:lstStyle/>
          <a:p>
            <a:fld id="{441896B1-EEF4-4E14-A673-71CB558AAAB0}" type="slidenum">
              <a:rPr lang="ja-JP" altLang="en-US" smtClean="0"/>
              <a:pPr/>
              <a:t>7</a:t>
            </a:fld>
            <a:endParaRPr lang="ja-JP" altLang="en-US" dirty="0"/>
          </a:p>
        </p:txBody>
      </p:sp>
      <p:sp>
        <p:nvSpPr>
          <p:cNvPr id="2" name="テキスト ボックス 1"/>
          <p:cNvSpPr txBox="1"/>
          <p:nvPr/>
        </p:nvSpPr>
        <p:spPr>
          <a:xfrm>
            <a:off x="395536" y="1268760"/>
            <a:ext cx="8424936" cy="1754326"/>
          </a:xfrm>
          <a:prstGeom prst="rect">
            <a:avLst/>
          </a:prstGeom>
          <a:noFill/>
        </p:spPr>
        <p:txBody>
          <a:bodyPr wrap="square" rtlCol="0">
            <a:spAutoFit/>
          </a:bodyPr>
          <a:lstStyle/>
          <a:p>
            <a:r>
              <a:rPr lang="ja-JP" altLang="en-US" dirty="0"/>
              <a:t>大学生のときもそうでしたが、友達が仕事を始めるとなかなか麻雀をする機会がなくなってしまいます。</a:t>
            </a:r>
            <a:endParaRPr lang="en-US" altLang="ja-JP" dirty="0"/>
          </a:p>
          <a:p>
            <a:endParaRPr lang="en-US" altLang="ja-JP" dirty="0"/>
          </a:p>
          <a:p>
            <a:r>
              <a:rPr lang="ja-JP" altLang="en-US" dirty="0"/>
              <a:t>シャンテンズが麻雀コミュニティを作り、広げていく場となることで、より多くの人が麻雀を楽しめる世界を作りたい。</a:t>
            </a:r>
            <a:endParaRPr lang="en-US" altLang="ja-JP" dirty="0"/>
          </a:p>
          <a:p>
            <a:endParaRPr lang="en-US" altLang="ja-JP" dirty="0"/>
          </a:p>
        </p:txBody>
      </p:sp>
    </p:spTree>
    <p:extLst>
      <p:ext uri="{BB962C8B-B14F-4D97-AF65-F5344CB8AC3E}">
        <p14:creationId xmlns:p14="http://schemas.microsoft.com/office/powerpoint/2010/main" val="2801242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dirty="0"/>
              <a:t>拡大の方向性</a:t>
            </a:r>
          </a:p>
        </p:txBody>
      </p:sp>
      <p:sp>
        <p:nvSpPr>
          <p:cNvPr id="4" name="スライド番号プレースホルダ 3"/>
          <p:cNvSpPr>
            <a:spLocks noGrp="1"/>
          </p:cNvSpPr>
          <p:nvPr>
            <p:ph type="sldNum" sz="quarter" idx="4"/>
          </p:nvPr>
        </p:nvSpPr>
        <p:spPr/>
        <p:txBody>
          <a:bodyPr/>
          <a:lstStyle/>
          <a:p>
            <a:fld id="{441896B1-EEF4-4E14-A673-71CB558AAAB0}" type="slidenum">
              <a:rPr lang="ja-JP" altLang="en-US" smtClean="0"/>
              <a:pPr/>
              <a:t>8</a:t>
            </a:fld>
            <a:endParaRPr lang="ja-JP" altLang="en-US" dirty="0"/>
          </a:p>
        </p:txBody>
      </p:sp>
      <p:sp>
        <p:nvSpPr>
          <p:cNvPr id="2" name="テキスト ボックス 1"/>
          <p:cNvSpPr txBox="1"/>
          <p:nvPr/>
        </p:nvSpPr>
        <p:spPr>
          <a:xfrm>
            <a:off x="395536" y="1268760"/>
            <a:ext cx="8424936" cy="3416320"/>
          </a:xfrm>
          <a:prstGeom prst="rect">
            <a:avLst/>
          </a:prstGeom>
          <a:noFill/>
        </p:spPr>
        <p:txBody>
          <a:bodyPr wrap="square" rtlCol="0">
            <a:spAutoFit/>
          </a:bodyPr>
          <a:lstStyle/>
          <a:p>
            <a:r>
              <a:rPr lang="ja-JP" altLang="en-US" dirty="0"/>
              <a:t>最初のメインターゲットは大学生です。</a:t>
            </a:r>
            <a:endParaRPr lang="en-US" altLang="ja-JP" dirty="0"/>
          </a:p>
          <a:p>
            <a:r>
              <a:rPr lang="ja-JP" altLang="en-US" dirty="0"/>
              <a:t>いつもと違う人・違うサークル・違う大学</a:t>
            </a:r>
            <a:endParaRPr lang="en-US" altLang="ja-JP" dirty="0"/>
          </a:p>
          <a:p>
            <a:r>
              <a:rPr lang="ja-JP" altLang="en-US" dirty="0"/>
              <a:t>そんな人たちと麻雀を通してコミュニティを拡大できます。</a:t>
            </a:r>
            <a:endParaRPr lang="en-US" altLang="ja-JP" dirty="0"/>
          </a:p>
          <a:p>
            <a:endParaRPr lang="en-US" altLang="ja-JP" dirty="0"/>
          </a:p>
          <a:p>
            <a:r>
              <a:rPr lang="ja-JP" altLang="en-US" dirty="0"/>
              <a:t>学生</a:t>
            </a:r>
            <a:r>
              <a:rPr lang="en-US" altLang="ja-JP" dirty="0"/>
              <a:t>×</a:t>
            </a:r>
            <a:r>
              <a:rPr lang="ja-JP" altLang="en-US" dirty="0"/>
              <a:t>社会人の麻雀にも広げていきます。</a:t>
            </a:r>
            <a:endParaRPr lang="en-US" altLang="ja-JP" dirty="0"/>
          </a:p>
          <a:p>
            <a:endParaRPr lang="en-US" altLang="ja-JP" dirty="0"/>
          </a:p>
          <a:p>
            <a:r>
              <a:rPr lang="ja-JP" altLang="en-US" dirty="0"/>
              <a:t>社会人同士で、会社対抗の麻雀が行われます。</a:t>
            </a:r>
            <a:endParaRPr lang="en-US" altLang="ja-JP" dirty="0"/>
          </a:p>
          <a:p>
            <a:endParaRPr lang="en-US" altLang="ja-JP" dirty="0"/>
          </a:p>
          <a:p>
            <a:r>
              <a:rPr lang="ja-JP" altLang="en-US" dirty="0"/>
              <a:t>サービスを使う人の年齢層があがっていき、高齢者の方にも使っていただきたいと考えています。</a:t>
            </a:r>
            <a:endParaRPr lang="en-US" altLang="ja-JP" dirty="0"/>
          </a:p>
          <a:p>
            <a:endParaRPr lang="en-US" altLang="ja-JP" dirty="0"/>
          </a:p>
          <a:p>
            <a:r>
              <a:rPr lang="ja-JP" altLang="en-US" dirty="0"/>
              <a:t>高齢者の中で、麻雀をする人が増えています。</a:t>
            </a:r>
            <a:endParaRPr lang="en-US" altLang="ja-JP" dirty="0"/>
          </a:p>
        </p:txBody>
      </p:sp>
    </p:spTree>
    <p:extLst>
      <p:ext uri="{BB962C8B-B14F-4D97-AF65-F5344CB8AC3E}">
        <p14:creationId xmlns:p14="http://schemas.microsoft.com/office/powerpoint/2010/main" val="856442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dirty="0"/>
              <a:t>高齢者</a:t>
            </a:r>
            <a:r>
              <a:rPr lang="en-US" altLang="ja-JP" dirty="0"/>
              <a:t>×</a:t>
            </a:r>
            <a:r>
              <a:rPr lang="ja-JP" altLang="en-US" dirty="0"/>
              <a:t>麻雀</a:t>
            </a:r>
          </a:p>
        </p:txBody>
      </p:sp>
      <p:sp>
        <p:nvSpPr>
          <p:cNvPr id="4" name="スライド番号プレースホルダ 3"/>
          <p:cNvSpPr>
            <a:spLocks noGrp="1"/>
          </p:cNvSpPr>
          <p:nvPr>
            <p:ph type="sldNum" sz="quarter" idx="4"/>
          </p:nvPr>
        </p:nvSpPr>
        <p:spPr/>
        <p:txBody>
          <a:bodyPr/>
          <a:lstStyle/>
          <a:p>
            <a:fld id="{441896B1-EEF4-4E14-A673-71CB558AAAB0}" type="slidenum">
              <a:rPr lang="ja-JP" altLang="en-US" smtClean="0"/>
              <a:pPr/>
              <a:t>9</a:t>
            </a:fld>
            <a:endParaRPr lang="ja-JP" altLang="en-US" dirty="0"/>
          </a:p>
        </p:txBody>
      </p:sp>
      <p:sp>
        <p:nvSpPr>
          <p:cNvPr id="2" name="テキスト ボックス 1"/>
          <p:cNvSpPr txBox="1"/>
          <p:nvPr/>
        </p:nvSpPr>
        <p:spPr>
          <a:xfrm>
            <a:off x="395536" y="1268760"/>
            <a:ext cx="8424936" cy="3693319"/>
          </a:xfrm>
          <a:prstGeom prst="rect">
            <a:avLst/>
          </a:prstGeom>
          <a:noFill/>
        </p:spPr>
        <p:txBody>
          <a:bodyPr wrap="square" rtlCol="0">
            <a:spAutoFit/>
          </a:bodyPr>
          <a:lstStyle/>
          <a:p>
            <a:r>
              <a:rPr lang="ja-JP" altLang="en-US" dirty="0"/>
              <a:t>高齢者の中で高い関心を持たれているのが麻雀です。</a:t>
            </a:r>
            <a:endParaRPr lang="en-US" altLang="ja-JP" dirty="0"/>
          </a:p>
          <a:p>
            <a:endParaRPr lang="en-US" altLang="ja-JP" dirty="0"/>
          </a:p>
          <a:p>
            <a:r>
              <a:rPr lang="ja-JP" altLang="en-US" dirty="0"/>
              <a:t>ヤフー株式会社の調査によると、６０代の検索クエリランキングで</a:t>
            </a:r>
            <a:endParaRPr lang="en-US" altLang="ja-JP" dirty="0"/>
          </a:p>
          <a:p>
            <a:r>
              <a:rPr lang="ja-JP" altLang="en-US" dirty="0"/>
              <a:t>男性：１位</a:t>
            </a:r>
            <a:endParaRPr lang="en-US" altLang="ja-JP" dirty="0"/>
          </a:p>
          <a:p>
            <a:r>
              <a:rPr lang="ja-JP" altLang="en-US" dirty="0"/>
              <a:t>女性：１０位</a:t>
            </a:r>
            <a:endParaRPr lang="en-US" altLang="ja-JP" dirty="0"/>
          </a:p>
          <a:p>
            <a:r>
              <a:rPr lang="ja-JP" altLang="en-US" dirty="0"/>
              <a:t>に「麻雀」がランクインしています。</a:t>
            </a:r>
            <a:endParaRPr lang="en-US" altLang="ja-JP" dirty="0"/>
          </a:p>
          <a:p>
            <a:endParaRPr lang="en-US" altLang="ja-JP" dirty="0"/>
          </a:p>
          <a:p>
            <a:r>
              <a:rPr lang="ja-JP" altLang="en-US" dirty="0"/>
              <a:t>参考：</a:t>
            </a:r>
            <a:r>
              <a:rPr lang="en-US" altLang="ja-JP" dirty="0">
                <a:hlinkClick r:id="rId3"/>
              </a:rPr>
              <a:t>http://promotionalads.yahoo.co.jp/online/whitepaper_demographics_age.html</a:t>
            </a:r>
            <a:endParaRPr lang="en-US" altLang="ja-JP" dirty="0"/>
          </a:p>
          <a:p>
            <a:endParaRPr lang="en-US" altLang="ja-JP" dirty="0"/>
          </a:p>
          <a:p>
            <a:r>
              <a:rPr lang="ja-JP" altLang="en-US" b="1" dirty="0"/>
              <a:t>ボケ防止・友達ができる・若い人と交流できる</a:t>
            </a:r>
            <a:endParaRPr lang="en-US" altLang="ja-JP" b="1" dirty="0"/>
          </a:p>
          <a:p>
            <a:r>
              <a:rPr lang="ja-JP" altLang="en-US" dirty="0"/>
              <a:t>といったポイントが人気の理由ではないでしょうか。</a:t>
            </a:r>
            <a:endParaRPr lang="en-US" altLang="ja-JP" dirty="0"/>
          </a:p>
        </p:txBody>
      </p:sp>
    </p:spTree>
    <p:extLst>
      <p:ext uri="{BB962C8B-B14F-4D97-AF65-F5344CB8AC3E}">
        <p14:creationId xmlns:p14="http://schemas.microsoft.com/office/powerpoint/2010/main" val="198622775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1">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4633</TotalTime>
  <Words>794</Words>
  <Application>Microsoft Office PowerPoint</Application>
  <PresentationFormat>画面に合わせる (4:3)</PresentationFormat>
  <Paragraphs>132</Paragraphs>
  <Slides>11</Slides>
  <Notes>9</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ＭＳ Ｐゴシック</vt:lpstr>
      <vt:lpstr>メイリオ</vt:lpstr>
      <vt:lpstr>Arial</vt:lpstr>
      <vt:lpstr>Calibri</vt:lpstr>
      <vt:lpstr>Office テーマ</vt:lpstr>
      <vt:lpstr>シャンテンズ 麻雀の対戦相手を探すサービス</vt:lpstr>
      <vt:lpstr>シャンテンズとは？</vt:lpstr>
      <vt:lpstr>Who?～誰のためのサービス？～</vt:lpstr>
      <vt:lpstr>What?～どんな課題を解決できる？～</vt:lpstr>
      <vt:lpstr>How?～どうやって使う？～</vt:lpstr>
      <vt:lpstr>Why?～なぜそれをやるのか？～　１</vt:lpstr>
      <vt:lpstr>Why?～なぜそれをやるのか？～　２</vt:lpstr>
      <vt:lpstr>拡大の方向性</vt:lpstr>
      <vt:lpstr>高齢者×麻雀</vt:lpstr>
      <vt:lpstr>マネタイズ</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株式会社□□□□　御中</dc:title>
  <dc:creator>hiroshi_matsui</dc:creator>
  <cp:lastModifiedBy>大泉駿太郎</cp:lastModifiedBy>
  <cp:revision>431</cp:revision>
  <dcterms:created xsi:type="dcterms:W3CDTF">2013-10-09T05:08:15Z</dcterms:created>
  <dcterms:modified xsi:type="dcterms:W3CDTF">2017-01-14T14:34:49Z</dcterms:modified>
</cp:coreProperties>
</file>