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2017/11/1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2017/11/1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2017/11/1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2017/11/1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2017/11/1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2017/11/1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2017/11/1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2017/11/1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2017/11/1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2017/11/1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2017/11/1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2017/11/1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2.jpe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>
                <a:latin typeface="ＭＳ Ｐゴシック"/>
                <a:ea typeface="ＭＳ Ｐゴシック"/>
              </a:rPr>
              <a:t>卒業制作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latin typeface="ＭＳ Ｐゴシック"/>
                <a:ea typeface="ＭＳ Ｐゴシック"/>
              </a:rPr>
              <a:t>Gs Academy Lab3期　</a:t>
            </a:r>
          </a:p>
          <a:p>
            <a:r>
              <a:rPr lang="ja-JP" altLang="en-US">
                <a:latin typeface="ＭＳ Ｐゴシック"/>
                <a:ea typeface="ＭＳ Ｐゴシック"/>
              </a:rPr>
              <a:t>大丸 渓一郎</a:t>
            </a:r>
            <a:endParaRPr lang="ja-JP" altLang="en-US" dirty="0">
              <a:latin typeface="ＭＳ Ｐゴシック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996F06-68DB-4D5C-B7CE-D3EC53662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78766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4000" b="1">
                <a:latin typeface="ＭＳ Ｐゴシック"/>
                <a:ea typeface="ＭＳ Ｐゴシック"/>
              </a:rPr>
              <a:t>③ リクエストがきます</a:t>
            </a:r>
          </a:p>
        </p:txBody>
      </p:sp>
      <p:pic>
        <p:nvPicPr>
          <p:cNvPr id="4" name="図 4" descr="smartphone1_boy.png">
            <a:extLst>
              <a:ext uri="{FF2B5EF4-FFF2-40B4-BE49-F238E27FC236}">
                <a16:creationId xmlns:a16="http://schemas.microsoft.com/office/drawing/2014/main" id="{7798619F-1DF7-4128-854A-868F121890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77275" y="1419225"/>
            <a:ext cx="1894785" cy="3070117"/>
          </a:xfrm>
          <a:prstGeom prst="rect">
            <a:avLst/>
          </a:prstGeom>
        </p:spPr>
      </p:pic>
      <p:pic>
        <p:nvPicPr>
          <p:cNvPr id="7" name="図 8" descr="website_sns.png">
            <a:extLst>
              <a:ext uri="{FF2B5EF4-FFF2-40B4-BE49-F238E27FC236}">
                <a16:creationId xmlns:a16="http://schemas.microsoft.com/office/drawing/2014/main" id="{953BAECC-8257-4F3A-92AE-73ECCE33F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3838575"/>
            <a:ext cx="2743200" cy="2819400"/>
          </a:xfrm>
          <a:prstGeom prst="rect">
            <a:avLst/>
          </a:prstGeom>
        </p:spPr>
      </p:pic>
      <p:pic>
        <p:nvPicPr>
          <p:cNvPr id="9" name="図 10" descr="tomato_red.png">
            <a:extLst>
              <a:ext uri="{FF2B5EF4-FFF2-40B4-BE49-F238E27FC236}">
                <a16:creationId xmlns:a16="http://schemas.microsoft.com/office/drawing/2014/main" id="{5D42C946-8CB6-45A8-8228-C8A226451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8888" y="5105400"/>
            <a:ext cx="752388" cy="752388"/>
          </a:xfrm>
          <a:prstGeom prst="rect">
            <a:avLst/>
          </a:prstGeom>
        </p:spPr>
      </p:pic>
      <p:pic>
        <p:nvPicPr>
          <p:cNvPr id="10" name="図 10" descr="smartphone4_woman.png">
            <a:extLst>
              <a:ext uri="{FF2B5EF4-FFF2-40B4-BE49-F238E27FC236}">
                <a16:creationId xmlns:a16="http://schemas.microsoft.com/office/drawing/2014/main" id="{26692537-CAD7-434D-BC50-7E3FE5A25D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7474" y="3337704"/>
            <a:ext cx="2150590" cy="3207970"/>
          </a:xfrm>
          <a:prstGeom prst="rect">
            <a:avLst/>
          </a:prstGeom>
        </p:spPr>
      </p:pic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092E43A8-1072-4661-84CE-5B855592CFAB}"/>
              </a:ext>
            </a:extLst>
          </p:cNvPr>
          <p:cNvSpPr/>
          <p:nvPr/>
        </p:nvSpPr>
        <p:spPr>
          <a:xfrm>
            <a:off x="7368937" y="2562225"/>
            <a:ext cx="1300162" cy="693197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rgbClr val="000000"/>
                </a:solidFill>
                <a:latin typeface="ＭＳ Ｐゴシック"/>
                <a:ea typeface="ＭＳ Ｐゴシック"/>
              </a:rPr>
              <a:t>ほしい！</a:t>
            </a:r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FAE6133B-E310-4D39-B8B6-8E705A7A8E48}"/>
              </a:ext>
            </a:extLst>
          </p:cNvPr>
          <p:cNvSpPr/>
          <p:nvPr/>
        </p:nvSpPr>
        <p:spPr>
          <a:xfrm>
            <a:off x="9029700" y="674238"/>
            <a:ext cx="1300162" cy="693197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rgbClr val="000000"/>
                </a:solidFill>
                <a:latin typeface="ＭＳ Ｐゴシック"/>
                <a:ea typeface="ＭＳ Ｐゴシック"/>
              </a:rPr>
              <a:t>ほしい！</a:t>
            </a:r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5C8B5F46-E572-40CA-93F5-4ADCD2AFBB87}"/>
              </a:ext>
            </a:extLst>
          </p:cNvPr>
          <p:cNvSpPr/>
          <p:nvPr/>
        </p:nvSpPr>
        <p:spPr>
          <a:xfrm>
            <a:off x="10677525" y="2562225"/>
            <a:ext cx="1300162" cy="693197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rgbClr val="000000"/>
                </a:solidFill>
                <a:latin typeface="ＭＳ Ｐゴシック"/>
                <a:ea typeface="ＭＳ Ｐゴシック"/>
              </a:rPr>
              <a:t>ほしい！</a:t>
            </a:r>
          </a:p>
        </p:txBody>
      </p:sp>
      <p:sp>
        <p:nvSpPr>
          <p:cNvPr id="17" name="矢印: 左 16">
            <a:extLst>
              <a:ext uri="{FF2B5EF4-FFF2-40B4-BE49-F238E27FC236}">
                <a16:creationId xmlns:a16="http://schemas.microsoft.com/office/drawing/2014/main" id="{37082AD1-2EDE-4633-90CF-57DC92BFABD6}"/>
              </a:ext>
            </a:extLst>
          </p:cNvPr>
          <p:cNvSpPr/>
          <p:nvPr/>
        </p:nvSpPr>
        <p:spPr>
          <a:xfrm>
            <a:off x="4343400" y="4972050"/>
            <a:ext cx="2216150" cy="725454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B1A43B2-F439-4C53-873D-5DBD5C084D00}"/>
              </a:ext>
            </a:extLst>
          </p:cNvPr>
          <p:cNvSpPr txBox="1"/>
          <p:nvPr/>
        </p:nvSpPr>
        <p:spPr>
          <a:xfrm>
            <a:off x="4110355" y="4457700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2000">
                <a:latin typeface="ＭＳ Ｐゴシック"/>
                <a:ea typeface="ＭＳ Ｐゴシック"/>
              </a:rPr>
              <a:t>メッセージを送ろう！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E6F74D7-797A-45E5-846F-D50097B2B2C7}"/>
              </a:ext>
            </a:extLst>
          </p:cNvPr>
          <p:cNvSpPr txBox="1"/>
          <p:nvPr/>
        </p:nvSpPr>
        <p:spPr>
          <a:xfrm>
            <a:off x="152400" y="1801878"/>
            <a:ext cx="7150694" cy="138499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ja-JP" altLang="en-US" sz="2800">
                <a:latin typeface="ＭＳ Ｐゴシック"/>
                <a:ea typeface="ＭＳ Ｐゴシック"/>
              </a:rPr>
              <a:t>タイムラインを見ている他のユーザーから、メッセージとリクエストが届きます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0F04816-CF46-45CA-A928-FBFC83C3E9D5}"/>
              </a:ext>
            </a:extLst>
          </p:cNvPr>
          <p:cNvSpPr txBox="1"/>
          <p:nvPr/>
        </p:nvSpPr>
        <p:spPr>
          <a:xfrm rot="10980000">
            <a:off x="5191125" y="8220075"/>
            <a:ext cx="60960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altLang="ja-JP" b="1" dirty="0">
              <a:latin typeface="Meiryo UI"/>
              <a:ea typeface="Meiryo UI"/>
            </a:endParaRPr>
          </a:p>
          <a:p>
            <a:r>
              <a:rPr lang="ja-JP">
                <a:latin typeface="Meiryo UI"/>
                <a:ea typeface="ＭＳ Ｐゴシック"/>
              </a:rPr>
              <a:t>​​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19C41B7-CCD0-4D1F-9AAA-D3BDA42929B1}"/>
              </a:ext>
            </a:extLst>
          </p:cNvPr>
          <p:cNvSpPr txBox="1"/>
          <p:nvPr/>
        </p:nvSpPr>
        <p:spPr>
          <a:xfrm>
            <a:off x="6486525" y="4381500"/>
            <a:ext cx="60960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b="1">
                <a:latin typeface="Meiryo UI"/>
                <a:ea typeface="ＭＳ Ｐゴシック"/>
              </a:rPr>
              <a:t>●</a:t>
            </a:r>
            <a:r>
              <a:rPr lang="ja-JP" altLang="en-US" b="1">
                <a:latin typeface="Meiryo UI"/>
                <a:ea typeface="ＭＳ Ｐゴシック"/>
              </a:rPr>
              <a:t> </a:t>
            </a:r>
            <a:r>
              <a:rPr lang="en-US" altLang="ja-JP" b="1" dirty="0" err="1">
                <a:latin typeface="Meiryo UI"/>
                <a:ea typeface="ＭＳ Ｐゴシック"/>
              </a:rPr>
              <a:t>C</a:t>
            </a:r>
            <a:r>
              <a:rPr lang="en-US" altLang="ja-JP" b="1" dirty="0" err="1">
                <a:latin typeface="Meiryo UI"/>
                <a:ea typeface="Meiryo UI"/>
              </a:rPr>
              <a:t>太郎</a:t>
            </a:r>
          </a:p>
          <a:p>
            <a:r>
              <a:rPr lang="ja-JP">
                <a:latin typeface="Meiryo UI"/>
                <a:ea typeface="ＭＳ Ｐゴシック"/>
              </a:rPr>
              <a:t>​​</a:t>
            </a:r>
          </a:p>
        </p:txBody>
      </p:sp>
      <p:pic>
        <p:nvPicPr>
          <p:cNvPr id="11" name="図 12" descr="smartphone3_man.png">
            <a:extLst>
              <a:ext uri="{FF2B5EF4-FFF2-40B4-BE49-F238E27FC236}">
                <a16:creationId xmlns:a16="http://schemas.microsoft.com/office/drawing/2014/main" id="{F2DA836E-D0D6-4D0A-9B34-BFCE540E78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72700" y="3337704"/>
            <a:ext cx="2161212" cy="3226286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D3F1E45-F609-4C4D-9A94-010AB50C4467}"/>
              </a:ext>
            </a:extLst>
          </p:cNvPr>
          <p:cNvSpPr txBox="1"/>
          <p:nvPr/>
        </p:nvSpPr>
        <p:spPr>
          <a:xfrm>
            <a:off x="7275662" y="6491197"/>
            <a:ext cx="6096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b="1">
                <a:ea typeface="ＭＳ Ｐゴシック"/>
              </a:rPr>
              <a:t>●</a:t>
            </a:r>
            <a:r>
              <a:rPr lang="ja-JP" b="1">
                <a:ea typeface="Meiryo UI"/>
              </a:rPr>
              <a:t> </a:t>
            </a:r>
            <a:r>
              <a:rPr lang="en-US" altLang="ja-JP" b="1" dirty="0" err="1">
                <a:latin typeface="Calibri"/>
                <a:ea typeface="Meiryo UI"/>
              </a:rPr>
              <a:t>Bちゃん</a:t>
            </a:r>
            <a:endParaRPr lang="ja-JP" altLang="en-US" b="1" dirty="0" err="1">
              <a:latin typeface="Meiryo UI"/>
              <a:ea typeface="Meiryo UI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5E1D6D4-35A4-4992-BE39-0A0F5BD33D47}"/>
              </a:ext>
            </a:extLst>
          </p:cNvPr>
          <p:cNvSpPr txBox="1"/>
          <p:nvPr/>
        </p:nvSpPr>
        <p:spPr>
          <a:xfrm>
            <a:off x="10715625" y="6457950"/>
            <a:ext cx="6096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b="1">
                <a:ea typeface="ＭＳ Ｐゴシック"/>
              </a:rPr>
              <a:t>●</a:t>
            </a:r>
            <a:r>
              <a:rPr lang="en-US" altLang="ja-JP" b="1" dirty="0" err="1">
                <a:latin typeface="ＭＳ Ｐゴシック"/>
                <a:ea typeface="ＭＳ Ｐゴシック"/>
              </a:rPr>
              <a:t>D助</a:t>
            </a:r>
            <a:endParaRPr lang="ja-JP" altLang="en-US" b="1" dirty="0" err="1">
              <a:latin typeface="ＭＳ Ｐゴシック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350684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383CCC-874D-4ECF-B736-9A277E38D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7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4000" b="1">
                <a:latin typeface="ＭＳ Ｐゴシック"/>
                <a:ea typeface="ＭＳ Ｐゴシック"/>
              </a:rPr>
              <a:t>④ 野菜とメッセージを送ろう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F92F7F-207F-4FBA-AC18-D86A64129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050"/>
            <a:ext cx="10515600" cy="45443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latin typeface="ＭＳ Ｐゴシック"/>
                <a:ea typeface="ＭＳ Ｐゴシック"/>
              </a:rPr>
              <a:t>誰に送るか決まったら、野菜とメッセージを送りましょう！</a:t>
            </a:r>
            <a:endParaRPr lang="ja-JP" altLang="en-US" dirty="0">
              <a:latin typeface="ＭＳ Ｐゴシック"/>
              <a:ea typeface="ＭＳ Ｐゴシック"/>
            </a:endParaRPr>
          </a:p>
          <a:p>
            <a:r>
              <a:rPr lang="ja-JP" altLang="en-US">
                <a:latin typeface="ＭＳ Ｐゴシック"/>
                <a:ea typeface="ＭＳ Ｐゴシック"/>
              </a:rPr>
              <a:t>メッセージはブラウザで美しく再現。(three.js p5.jsを使用)</a:t>
            </a:r>
            <a:endParaRPr lang="ja-JP" altLang="en-US" dirty="0">
              <a:latin typeface="ＭＳ Ｐゴシック"/>
              <a:ea typeface="ＭＳ Ｐゴシック"/>
            </a:endParaRPr>
          </a:p>
          <a:p>
            <a:endParaRPr lang="ja-JP" altLang="en-US" dirty="0">
              <a:latin typeface="ＭＳ Ｐゴシック"/>
              <a:ea typeface="ＭＳ Ｐゴシック"/>
            </a:endParaRPr>
          </a:p>
          <a:p>
            <a:endParaRPr lang="ja-JP" altLang="en-US" dirty="0">
              <a:latin typeface="ＭＳ Ｐゴシック"/>
              <a:ea typeface="ＭＳ Ｐゴシック"/>
            </a:endParaRPr>
          </a:p>
          <a:p>
            <a:endParaRPr lang="ja-JP" altLang="en-US" dirty="0">
              <a:latin typeface="ＭＳ Ｐゴシック"/>
              <a:ea typeface="ＭＳ Ｐゴシック"/>
            </a:endParaRPr>
          </a:p>
          <a:p>
            <a:endParaRPr lang="ja-JP" altLang="en-US" dirty="0">
              <a:latin typeface="ＭＳ Ｐゴシック"/>
              <a:ea typeface="ＭＳ Ｐゴシック"/>
            </a:endParaRPr>
          </a:p>
        </p:txBody>
      </p:sp>
      <p:pic>
        <p:nvPicPr>
          <p:cNvPr id="6" name="図 6" descr="smartphone2_girl.png">
            <a:extLst>
              <a:ext uri="{FF2B5EF4-FFF2-40B4-BE49-F238E27FC236}">
                <a16:creationId xmlns:a16="http://schemas.microsoft.com/office/drawing/2014/main" id="{2F126FCA-AA78-43B0-8153-88B373F29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3267480"/>
            <a:ext cx="1869988" cy="3030213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54652F6-B9E5-47FA-A92B-BC3CFF48869A}"/>
              </a:ext>
            </a:extLst>
          </p:cNvPr>
          <p:cNvSpPr txBox="1"/>
          <p:nvPr/>
        </p:nvSpPr>
        <p:spPr>
          <a:xfrm>
            <a:off x="1133475" y="6340058"/>
            <a:ext cx="6096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b="1">
                <a:ea typeface="ＭＳ Ｐゴシック"/>
              </a:rPr>
              <a:t>●</a:t>
            </a:r>
            <a:r>
              <a:rPr lang="ja-JP" b="1">
                <a:ea typeface="Meiryo UI"/>
              </a:rPr>
              <a:t> </a:t>
            </a:r>
            <a:r>
              <a:rPr lang="en-US" altLang="ja-JP" b="1" dirty="0">
                <a:latin typeface="Calibri"/>
                <a:ea typeface="Meiryo UI"/>
              </a:rPr>
              <a:t>A</a:t>
            </a:r>
            <a:r>
              <a:rPr lang="ja-JP" altLang="en-US" b="1">
                <a:latin typeface="Calibri"/>
                <a:ea typeface="Meiryo UI"/>
              </a:rPr>
              <a:t>子</a:t>
            </a:r>
            <a:endParaRPr lang="en-US" altLang="ja-JP" b="1">
              <a:latin typeface="Calibri"/>
              <a:ea typeface="Meiryo UI"/>
            </a:endParaRPr>
          </a:p>
        </p:txBody>
      </p:sp>
      <p:pic>
        <p:nvPicPr>
          <p:cNvPr id="9" name="図 9" descr="smartphone1_boy.png">
            <a:extLst>
              <a:ext uri="{FF2B5EF4-FFF2-40B4-BE49-F238E27FC236}">
                <a16:creationId xmlns:a16="http://schemas.microsoft.com/office/drawing/2014/main" id="{B9C3BC25-7B9E-4650-9C53-A5FC0A11C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1550" y="3277680"/>
            <a:ext cx="1885917" cy="3054054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0DD6573-0EFC-4833-A066-6917D8EB7ECC}"/>
              </a:ext>
            </a:extLst>
          </p:cNvPr>
          <p:cNvSpPr txBox="1"/>
          <p:nvPr/>
        </p:nvSpPr>
        <p:spPr>
          <a:xfrm>
            <a:off x="8982075" y="6301105"/>
            <a:ext cx="6096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b="1">
                <a:latin typeface="ＭＳ Ｐゴシック"/>
                <a:ea typeface="ＭＳ Ｐゴシック"/>
              </a:rPr>
              <a:t>●</a:t>
            </a:r>
            <a:r>
              <a:rPr lang="ja-JP" b="1">
                <a:latin typeface="Calibri"/>
                <a:ea typeface="ＭＳ Ｐゴシック"/>
              </a:rPr>
              <a:t> </a:t>
            </a:r>
            <a:r>
              <a:rPr lang="en-US" altLang="ja-JP" b="1">
                <a:latin typeface="Calibri"/>
                <a:ea typeface="Meiryo UI"/>
              </a:rPr>
              <a:t>C</a:t>
            </a:r>
            <a:r>
              <a:rPr lang="ja-JP" altLang="en-US" b="1">
                <a:latin typeface="Calibri"/>
                <a:ea typeface="Meiryo UI"/>
              </a:rPr>
              <a:t>太郎</a:t>
            </a:r>
            <a:endParaRPr lang="en-US" altLang="ja-JP" b="1">
              <a:latin typeface="Calibri"/>
              <a:ea typeface="Meiryo UI"/>
            </a:endParaRPr>
          </a:p>
        </p:txBody>
      </p:sp>
      <p:pic>
        <p:nvPicPr>
          <p:cNvPr id="14" name="図 10" descr="tomato_red.png">
            <a:extLst>
              <a:ext uri="{FF2B5EF4-FFF2-40B4-BE49-F238E27FC236}">
                <a16:creationId xmlns:a16="http://schemas.microsoft.com/office/drawing/2014/main" id="{D122C9B7-68E1-4AAA-B602-07BA044DA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730" y="3848100"/>
            <a:ext cx="752388" cy="752388"/>
          </a:xfrm>
          <a:prstGeom prst="rect">
            <a:avLst/>
          </a:prstGeom>
        </p:spPr>
      </p:pic>
      <p:pic>
        <p:nvPicPr>
          <p:cNvPr id="4" name="図 4" descr="valentine_card_frame.jpg">
            <a:extLst>
              <a:ext uri="{FF2B5EF4-FFF2-40B4-BE49-F238E27FC236}">
                <a16:creationId xmlns:a16="http://schemas.microsoft.com/office/drawing/2014/main" id="{53C3599E-CD74-4FEA-A03E-AA295FF3EB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2609850" y="5132717"/>
            <a:ext cx="1714500" cy="1714500"/>
          </a:xfrm>
          <a:prstGeom prst="rect">
            <a:avLst/>
          </a:prstGeom>
        </p:spPr>
      </p:pic>
      <p:pic>
        <p:nvPicPr>
          <p:cNvPr id="7" name="図 9" descr="car_kei_truck_horo.png">
            <a:extLst>
              <a:ext uri="{FF2B5EF4-FFF2-40B4-BE49-F238E27FC236}">
                <a16:creationId xmlns:a16="http://schemas.microsoft.com/office/drawing/2014/main" id="{0298FA96-9DB5-4ECA-93A7-C90B56D5AE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8800" y="2937654"/>
            <a:ext cx="1135545" cy="994437"/>
          </a:xfrm>
          <a:prstGeom prst="rect">
            <a:avLst/>
          </a:prstGeom>
        </p:spPr>
      </p:pic>
      <p:sp>
        <p:nvSpPr>
          <p:cNvPr id="16" name="矢印: 右 15">
            <a:extLst>
              <a:ext uri="{FF2B5EF4-FFF2-40B4-BE49-F238E27FC236}">
                <a16:creationId xmlns:a16="http://schemas.microsoft.com/office/drawing/2014/main" id="{9386FA76-B85F-42E8-A1EC-1462996510A2}"/>
              </a:ext>
            </a:extLst>
          </p:cNvPr>
          <p:cNvSpPr/>
          <p:nvPr/>
        </p:nvSpPr>
        <p:spPr>
          <a:xfrm>
            <a:off x="4552950" y="3848100"/>
            <a:ext cx="3921125" cy="72545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3094186-43BF-47EB-956A-990F94BD97B5}"/>
              </a:ext>
            </a:extLst>
          </p:cNvPr>
          <p:cNvSpPr txBox="1"/>
          <p:nvPr/>
        </p:nvSpPr>
        <p:spPr>
          <a:xfrm>
            <a:off x="4895850" y="401515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b="1">
                <a:solidFill>
                  <a:srgbClr val="000000"/>
                </a:solidFill>
                <a:latin typeface="ＭＳ Ｐゴシック"/>
                <a:ea typeface="ＭＳ Ｐゴシック"/>
              </a:rPr>
              <a:t> 郵送</a:t>
            </a:r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A7D01FE2-F93C-478B-8909-83E77DCD38A1}"/>
              </a:ext>
            </a:extLst>
          </p:cNvPr>
          <p:cNvSpPr/>
          <p:nvPr/>
        </p:nvSpPr>
        <p:spPr>
          <a:xfrm>
            <a:off x="4505325" y="5761952"/>
            <a:ext cx="3921125" cy="72545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rgbClr val="000000"/>
                </a:solidFill>
                <a:latin typeface="ＭＳ Ｐゴシック"/>
                <a:ea typeface="ＭＳ Ｐゴシック"/>
              </a:rPr>
              <a:t>通信</a:t>
            </a:r>
            <a:endParaRPr lang="ja-JP" altLang="en-US" b="1">
              <a:solidFill>
                <a:srgbClr val="000000"/>
              </a:solidFill>
            </a:endParaRPr>
          </a:p>
        </p:txBody>
      </p:sp>
      <p:pic>
        <p:nvPicPr>
          <p:cNvPr id="18" name="図 18" descr="tenki_mark07_kaminari.png">
            <a:extLst>
              <a:ext uri="{FF2B5EF4-FFF2-40B4-BE49-F238E27FC236}">
                <a16:creationId xmlns:a16="http://schemas.microsoft.com/office/drawing/2014/main" id="{65C68DAF-FA9D-44A1-935F-86725DA69C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-60000">
            <a:off x="5676900" y="4681220"/>
            <a:ext cx="1231603" cy="123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629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383CCC-874D-4ECF-B736-9A277E38D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7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4000" b="1">
                <a:latin typeface="ＭＳ Ｐゴシック"/>
                <a:ea typeface="ＭＳ Ｐゴシック"/>
              </a:rPr>
              <a:t>⑤ フィードバックを返そう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F92F7F-207F-4FBA-AC18-D86A64129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050"/>
            <a:ext cx="10515600" cy="45443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latin typeface="ＭＳ Ｐゴシック"/>
                <a:ea typeface="ＭＳ Ｐゴシック"/>
              </a:rPr>
              <a:t>野菜が届いたら、必ずお礼のメッゼーシを送りおましょう</a:t>
            </a:r>
            <a:endParaRPr lang="ja-JP" altLang="en-US" dirty="0">
              <a:latin typeface="ＭＳ Ｐゴシック"/>
              <a:ea typeface="ＭＳ Ｐゴシック"/>
            </a:endParaRPr>
          </a:p>
          <a:p>
            <a:r>
              <a:rPr lang="ja-JP" altLang="en-US">
                <a:latin typeface="ＭＳ Ｐゴシック"/>
                <a:ea typeface="ＭＳ Ｐゴシック"/>
              </a:rPr>
              <a:t>メッセージはブラウザで美しく再現。(three.js p5.jsを使用)</a:t>
            </a:r>
            <a:endParaRPr lang="ja-JP" altLang="en-US" dirty="0">
              <a:latin typeface="ＭＳ Ｐゴシック"/>
              <a:ea typeface="ＭＳ Ｐゴシック"/>
            </a:endParaRPr>
          </a:p>
          <a:p>
            <a:endParaRPr lang="ja-JP" altLang="en-US" dirty="0">
              <a:latin typeface="ＭＳ Ｐゴシック"/>
              <a:ea typeface="ＭＳ Ｐゴシック"/>
            </a:endParaRPr>
          </a:p>
          <a:p>
            <a:endParaRPr lang="ja-JP" altLang="en-US" dirty="0">
              <a:latin typeface="ＭＳ Ｐゴシック"/>
              <a:ea typeface="ＭＳ Ｐゴシック"/>
            </a:endParaRPr>
          </a:p>
          <a:p>
            <a:endParaRPr lang="ja-JP" altLang="en-US" dirty="0">
              <a:latin typeface="ＭＳ Ｐゴシック"/>
              <a:ea typeface="ＭＳ Ｐゴシック"/>
            </a:endParaRPr>
          </a:p>
          <a:p>
            <a:endParaRPr lang="ja-JP" altLang="en-US" dirty="0">
              <a:latin typeface="ＭＳ Ｐゴシック"/>
              <a:ea typeface="ＭＳ Ｐゴシック"/>
            </a:endParaRPr>
          </a:p>
        </p:txBody>
      </p:sp>
      <p:pic>
        <p:nvPicPr>
          <p:cNvPr id="6" name="図 6" descr="smartphone2_girl.png">
            <a:extLst>
              <a:ext uri="{FF2B5EF4-FFF2-40B4-BE49-F238E27FC236}">
                <a16:creationId xmlns:a16="http://schemas.microsoft.com/office/drawing/2014/main" id="{2F126FCA-AA78-43B0-8153-88B373F29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3328357"/>
            <a:ext cx="1869988" cy="3030213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54652F6-B9E5-47FA-A92B-BC3CFF48869A}"/>
              </a:ext>
            </a:extLst>
          </p:cNvPr>
          <p:cNvSpPr txBox="1"/>
          <p:nvPr/>
        </p:nvSpPr>
        <p:spPr>
          <a:xfrm>
            <a:off x="2314575" y="6361980"/>
            <a:ext cx="6096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b="1">
                <a:ea typeface="ＭＳ Ｐゴシック"/>
              </a:rPr>
              <a:t>●</a:t>
            </a:r>
            <a:r>
              <a:rPr lang="ja-JP" b="1">
                <a:ea typeface="Meiryo UI"/>
              </a:rPr>
              <a:t> </a:t>
            </a:r>
            <a:r>
              <a:rPr lang="en-US" altLang="ja-JP" b="1" dirty="0">
                <a:latin typeface="Calibri"/>
                <a:ea typeface="Meiryo UI"/>
              </a:rPr>
              <a:t>A</a:t>
            </a:r>
            <a:r>
              <a:rPr lang="ja-JP" altLang="en-US" b="1">
                <a:latin typeface="Calibri"/>
                <a:ea typeface="Meiryo UI"/>
              </a:rPr>
              <a:t>子</a:t>
            </a:r>
            <a:endParaRPr lang="en-US" altLang="ja-JP" b="1">
              <a:latin typeface="Calibri"/>
              <a:ea typeface="Meiryo UI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0DD6573-0EFC-4833-A066-6917D8EB7ECC}"/>
              </a:ext>
            </a:extLst>
          </p:cNvPr>
          <p:cNvSpPr txBox="1"/>
          <p:nvPr/>
        </p:nvSpPr>
        <p:spPr>
          <a:xfrm>
            <a:off x="8629650" y="6219825"/>
            <a:ext cx="6096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b="1">
                <a:latin typeface="ＭＳ Ｐゴシック"/>
                <a:ea typeface="ＭＳ Ｐゴシック"/>
              </a:rPr>
              <a:t>●</a:t>
            </a:r>
            <a:r>
              <a:rPr lang="ja-JP" b="1">
                <a:latin typeface="Calibri"/>
                <a:ea typeface="ＭＳ Ｐゴシック"/>
              </a:rPr>
              <a:t> </a:t>
            </a:r>
            <a:r>
              <a:rPr lang="en-US" altLang="ja-JP" b="1" dirty="0">
                <a:latin typeface="Calibri"/>
                <a:ea typeface="Meiryo UI"/>
              </a:rPr>
              <a:t>C</a:t>
            </a:r>
            <a:r>
              <a:rPr lang="ja-JP" altLang="en-US" b="1">
                <a:latin typeface="Calibri"/>
                <a:ea typeface="Meiryo UI"/>
              </a:rPr>
              <a:t>太郎</a:t>
            </a:r>
            <a:endParaRPr lang="en-US" altLang="ja-JP" b="1">
              <a:latin typeface="Calibri"/>
              <a:ea typeface="Meiryo UI"/>
            </a:endParaRPr>
          </a:p>
        </p:txBody>
      </p:sp>
      <p:pic>
        <p:nvPicPr>
          <p:cNvPr id="14" name="図 10" descr="tomato_red.png">
            <a:extLst>
              <a:ext uri="{FF2B5EF4-FFF2-40B4-BE49-F238E27FC236}">
                <a16:creationId xmlns:a16="http://schemas.microsoft.com/office/drawing/2014/main" id="{D122C9B7-68E1-4AAA-B602-07BA044DA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6538" y="5553480"/>
            <a:ext cx="752388" cy="752388"/>
          </a:xfrm>
          <a:prstGeom prst="rect">
            <a:avLst/>
          </a:prstGeom>
        </p:spPr>
      </p:pic>
      <p:pic>
        <p:nvPicPr>
          <p:cNvPr id="12" name="図 14" descr="kyosyu_man.png">
            <a:extLst>
              <a:ext uri="{FF2B5EF4-FFF2-40B4-BE49-F238E27FC236}">
                <a16:creationId xmlns:a16="http://schemas.microsoft.com/office/drawing/2014/main" id="{8BF1E6DD-CA99-4A72-8018-6EF6C3523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2426" y="2914650"/>
            <a:ext cx="2212414" cy="3246864"/>
          </a:xfrm>
          <a:prstGeom prst="rect">
            <a:avLst/>
          </a:prstGeom>
        </p:spPr>
      </p:pic>
      <p:pic>
        <p:nvPicPr>
          <p:cNvPr id="23" name="図 4" descr="valentine_card_frame.jpg">
            <a:extLst>
              <a:ext uri="{FF2B5EF4-FFF2-40B4-BE49-F238E27FC236}">
                <a16:creationId xmlns:a16="http://schemas.microsoft.com/office/drawing/2014/main" id="{4B63270B-F21D-417D-A5D0-6FE124CFE1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4772025" y="3235624"/>
            <a:ext cx="2168648" cy="2164864"/>
          </a:xfrm>
          <a:prstGeom prst="rect">
            <a:avLst/>
          </a:prstGeom>
        </p:spPr>
      </p:pic>
      <p:pic>
        <p:nvPicPr>
          <p:cNvPr id="24" name="図 24" descr="message_thank_you.png">
            <a:extLst>
              <a:ext uri="{FF2B5EF4-FFF2-40B4-BE49-F238E27FC236}">
                <a16:creationId xmlns:a16="http://schemas.microsoft.com/office/drawing/2014/main" id="{22E66977-CC91-4875-8BCD-7FDC2BDC2D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5400" y="3695700"/>
            <a:ext cx="1575792" cy="1226313"/>
          </a:xfrm>
          <a:prstGeom prst="rect">
            <a:avLst/>
          </a:prstGeom>
        </p:spPr>
      </p:pic>
      <p:sp>
        <p:nvSpPr>
          <p:cNvPr id="26" name="矢印: 左 25">
            <a:extLst>
              <a:ext uri="{FF2B5EF4-FFF2-40B4-BE49-F238E27FC236}">
                <a16:creationId xmlns:a16="http://schemas.microsoft.com/office/drawing/2014/main" id="{856A743B-DC8E-43C1-99D6-6A2FC0A3B39A}"/>
              </a:ext>
            </a:extLst>
          </p:cNvPr>
          <p:cNvSpPr/>
          <p:nvPr/>
        </p:nvSpPr>
        <p:spPr>
          <a:xfrm>
            <a:off x="4076700" y="5334000"/>
            <a:ext cx="3760788" cy="677201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rgbClr val="000000"/>
                </a:solidFill>
                <a:latin typeface="ＭＳ Ｐゴシック"/>
                <a:ea typeface="ＭＳ Ｐゴシック"/>
              </a:rPr>
              <a:t>送信</a:t>
            </a:r>
            <a:endParaRPr lang="ja-JP" altLang="en-US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192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E21401-F7AA-40A2-A070-CDF552DFA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75DC0F-D09F-4EBD-A662-C806262C9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ja-JP" dirty="0">
              <a:latin typeface="ＭＳ Ｐゴシック"/>
              <a:ea typeface="ＭＳ Ｐゴシック"/>
            </a:endParaRPr>
          </a:p>
          <a:p>
            <a:endParaRPr lang="ja-JP" dirty="0">
              <a:latin typeface="ＭＳ Ｐゴシック"/>
              <a:ea typeface="ＭＳ Ｐゴシック"/>
            </a:endParaRPr>
          </a:p>
          <a:p>
            <a:endParaRPr lang="ja-JP" altLang="en-US" dirty="0">
              <a:latin typeface="ＭＳ Ｐゴシック"/>
              <a:ea typeface="ＭＳ Ｐゴシック"/>
            </a:endParaRPr>
          </a:p>
          <a:p>
            <a:pPr marL="0" indent="0" algn="ctr">
              <a:buNone/>
            </a:pPr>
            <a:r>
              <a:rPr lang="ja-JP" sz="3600" b="1">
                <a:latin typeface="ＭＳ Ｐゴシック"/>
                <a:ea typeface="ＭＳ Ｐゴシック"/>
              </a:rPr>
              <a:t>目指すもの</a:t>
            </a:r>
          </a:p>
          <a:p>
            <a:endParaRPr lang="ja-JP" altLang="en-US" dirty="0">
              <a:latin typeface="ＭＳ Ｐゴシック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972675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016C05-B2BA-41EF-9D30-8B8A2BD92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575"/>
            <a:ext cx="10515600" cy="1325563"/>
          </a:xfrm>
        </p:spPr>
        <p:txBody>
          <a:bodyPr/>
          <a:lstStyle/>
          <a:p>
            <a:pPr algn="ctr"/>
            <a:endParaRPr lang="ja-JP" altLang="en-US" dirty="0">
              <a:latin typeface="ＭＳ Ｐゴシック"/>
              <a:ea typeface="ＭＳ Ｐゴシック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6FC448-2C92-4F17-9927-2E8FFB9EE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459785"/>
            <a:ext cx="11255375" cy="48822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ja-JP" altLang="en-US">
                <a:latin typeface="ＭＳ Ｐゴシック"/>
                <a:ea typeface="ＭＳ Ｐゴシック"/>
              </a:rPr>
              <a:t>趣味の菜園って、自分の家だけで完結しがち。。</a:t>
            </a:r>
            <a:endParaRPr lang="ja-JP" altLang="en-US" dirty="0">
              <a:latin typeface="ＭＳ Ｐゴシック"/>
              <a:ea typeface="ＭＳ Ｐゴシック"/>
            </a:endParaRPr>
          </a:p>
          <a:p>
            <a:pPr marL="0" indent="0" algn="ctr">
              <a:buNone/>
            </a:pPr>
            <a:r>
              <a:rPr lang="ja-JP" altLang="en-US">
                <a:latin typeface="ＭＳ Ｐゴシック"/>
                <a:ea typeface="ＭＳ Ｐゴシック"/>
              </a:rPr>
              <a:t>収穫の喜びを、もっとみんなに伝えてあげたい。。。</a:t>
            </a:r>
            <a:endParaRPr lang="ja-JP" altLang="en-US" dirty="0">
              <a:latin typeface="ＭＳ Ｐゴシック"/>
              <a:ea typeface="ＭＳ Ｐゴシック"/>
            </a:endParaRPr>
          </a:p>
          <a:p>
            <a:pPr marL="0" indent="0" algn="ctr">
              <a:buNone/>
            </a:pPr>
            <a:r>
              <a:rPr lang="ja-JP" altLang="en-US">
                <a:latin typeface="ＭＳ Ｐゴシック"/>
                <a:ea typeface="ＭＳ Ｐゴシック"/>
              </a:rPr>
              <a:t>育てた野菜を褒めてもらえたら、ちょっとした生きがいになるのでは</a:t>
            </a:r>
            <a:endParaRPr lang="ja-JP" altLang="en-US" dirty="0">
              <a:latin typeface="ＭＳ Ｐゴシック"/>
              <a:ea typeface="ＭＳ Ｐゴシック"/>
            </a:endParaRPr>
          </a:p>
          <a:p>
            <a:pPr marL="0" indent="0" algn="ctr">
              <a:buNone/>
            </a:pPr>
            <a:r>
              <a:rPr lang="ja-JP" altLang="en-US">
                <a:latin typeface="ＭＳ Ｐゴシック"/>
                <a:ea typeface="ＭＳ Ｐゴシック"/>
              </a:rPr>
              <a:t>自分の育てたものを、他の人に食べてもらう</a:t>
            </a:r>
            <a:endParaRPr lang="ja-JP" altLang="en-US" dirty="0">
              <a:latin typeface="ＭＳ Ｐゴシック"/>
              <a:ea typeface="ＭＳ Ｐゴシック"/>
            </a:endParaRPr>
          </a:p>
          <a:p>
            <a:pPr marL="0" indent="0" algn="ctr">
              <a:buNone/>
            </a:pPr>
            <a:endParaRPr lang="ja-JP" altLang="en-US" dirty="0">
              <a:latin typeface="ＭＳ Ｐゴシック"/>
              <a:ea typeface="ＭＳ Ｐゴシック"/>
            </a:endParaRPr>
          </a:p>
          <a:p>
            <a:pPr marL="0" indent="0" algn="ctr">
              <a:buNone/>
            </a:pPr>
            <a:endParaRPr lang="ja-JP" altLang="en-US" dirty="0">
              <a:latin typeface="ＭＳ Ｐゴシック"/>
              <a:ea typeface="ＭＳ Ｐゴシック"/>
            </a:endParaRPr>
          </a:p>
          <a:p>
            <a:pPr marL="0" indent="0" algn="ctr">
              <a:buNone/>
            </a:pPr>
            <a:endParaRPr lang="ja-JP" altLang="en-US" dirty="0">
              <a:latin typeface="ＭＳ Ｐゴシック"/>
              <a:ea typeface="ＭＳ Ｐゴシック"/>
            </a:endParaRPr>
          </a:p>
          <a:p>
            <a:pPr marL="0" indent="0" algn="ctr">
              <a:buNone/>
            </a:pPr>
            <a:r>
              <a:rPr lang="ja-JP" altLang="en-US">
                <a:latin typeface="ＭＳ Ｐゴシック"/>
                <a:ea typeface="ＭＳ Ｐゴシック"/>
              </a:rPr>
              <a:t>モチベーションUP</a:t>
            </a:r>
            <a:endParaRPr lang="ja-JP" altLang="en-US" dirty="0">
              <a:latin typeface="ＭＳ Ｐゴシック"/>
              <a:ea typeface="ＭＳ Ｐゴシック"/>
            </a:endParaRPr>
          </a:p>
          <a:p>
            <a:pPr marL="0" indent="0" algn="ctr">
              <a:buNone/>
            </a:pPr>
            <a:endParaRPr lang="ja-JP" altLang="en-US" dirty="0">
              <a:latin typeface="ＭＳ Ｐゴシック"/>
              <a:ea typeface="ＭＳ Ｐゴシック"/>
            </a:endParaRPr>
          </a:p>
          <a:p>
            <a:pPr marL="0" indent="0" algn="ctr">
              <a:buNone/>
            </a:pPr>
            <a:endParaRPr lang="ja-JP" altLang="en-US" dirty="0">
              <a:latin typeface="ＭＳ Ｐゴシック"/>
              <a:ea typeface="ＭＳ Ｐゴシック"/>
            </a:endParaRPr>
          </a:p>
          <a:p>
            <a:pPr marL="0" indent="0" algn="ctr">
              <a:buNone/>
            </a:pPr>
            <a:endParaRPr lang="ja-JP" altLang="en-US" dirty="0">
              <a:latin typeface="ＭＳ Ｐゴシック"/>
              <a:ea typeface="ＭＳ Ｐゴシック"/>
            </a:endParaRPr>
          </a:p>
          <a:p>
            <a:pPr marL="0" indent="0" algn="ctr">
              <a:buNone/>
            </a:pPr>
            <a:endParaRPr lang="ja-JP" altLang="en-US" dirty="0">
              <a:latin typeface="ＭＳ Ｐゴシック"/>
              <a:ea typeface="ＭＳ Ｐゴシック"/>
            </a:endParaRPr>
          </a:p>
        </p:txBody>
      </p:sp>
      <p:sp>
        <p:nvSpPr>
          <p:cNvPr id="4" name="矢印: 下 3">
            <a:extLst>
              <a:ext uri="{FF2B5EF4-FFF2-40B4-BE49-F238E27FC236}">
                <a16:creationId xmlns:a16="http://schemas.microsoft.com/office/drawing/2014/main" id="{A667C9D2-7F63-4368-ABDD-584AF8FAE883}"/>
              </a:ext>
            </a:extLst>
          </p:cNvPr>
          <p:cNvSpPr/>
          <p:nvPr/>
        </p:nvSpPr>
        <p:spPr>
          <a:xfrm>
            <a:off x="5848709" y="392430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0010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A20562-307C-41C4-970F-7990BDB77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5" y="-152400"/>
            <a:ext cx="10515600" cy="1454238"/>
          </a:xfrm>
        </p:spPr>
        <p:txBody>
          <a:bodyPr/>
          <a:lstStyle/>
          <a:p>
            <a:pPr algn="ctr"/>
            <a:endParaRPr lang="ja-JP" altLang="en-US" dirty="0">
              <a:latin typeface="ＭＳ Ｐゴシック"/>
              <a:ea typeface="ＭＳ Ｐゴシック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56E399-334B-43C7-B39C-144CFC402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430"/>
            <a:ext cx="10515600" cy="47695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ja-JP" altLang="en-US" dirty="0">
              <a:latin typeface="ＭＳ Ｐゴシック"/>
              <a:ea typeface="ＭＳ Ｐゴシック"/>
            </a:endParaRPr>
          </a:p>
          <a:p>
            <a:pPr marL="0" indent="0" algn="ctr">
              <a:buNone/>
            </a:pPr>
            <a:endParaRPr lang="ja-JP" altLang="en-US" dirty="0">
              <a:latin typeface="ＭＳ Ｐゴシック"/>
              <a:ea typeface="ＭＳ Ｐゴシック"/>
            </a:endParaRPr>
          </a:p>
          <a:p>
            <a:pPr marL="0" indent="0" algn="ctr">
              <a:buNone/>
            </a:pPr>
            <a:endParaRPr lang="ja-JP" altLang="en-US" dirty="0">
              <a:latin typeface="ＭＳ Ｐゴシック"/>
              <a:ea typeface="ＭＳ Ｐゴシック"/>
            </a:endParaRPr>
          </a:p>
          <a:p>
            <a:pPr marL="0" indent="0" algn="ctr">
              <a:buNone/>
            </a:pPr>
            <a:r>
              <a:rPr lang="ja-JP" altLang="en-US" sz="3600" b="1">
                <a:latin typeface="ＭＳ Ｐゴシック"/>
                <a:ea typeface="ＭＳ Ｐゴシック"/>
              </a:rPr>
              <a:t>たとえば、こんな人たちへ</a:t>
            </a:r>
            <a:endParaRPr lang="ja-JP" sz="3600" b="1">
              <a:latin typeface="ＭＳ Ｐゴシック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362275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88509E-1D4C-44C4-93D4-95CF9871F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>
                <a:latin typeface="ＭＳ Ｐゴシック"/>
                <a:ea typeface="ＭＳ Ｐゴシック"/>
              </a:rPr>
              <a:t>ユーザーその１　土地を持て余した農家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C786FC-7B59-4A02-BE69-1E3EC23FA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ja-JP" altLang="en-US">
                <a:latin typeface="ＭＳ Ｐゴシック"/>
                <a:ea typeface="ＭＳ Ｐゴシック"/>
              </a:rPr>
              <a:t>ふだんは米農家を営んでいるが、余った土地で他の野菜も育てている。</a:t>
            </a:r>
            <a:r>
              <a:rPr lang="en-US" altLang="en-US" dirty="0">
                <a:latin typeface="ＭＳ Ｐゴシック"/>
                <a:ea typeface="ＭＳ Ｐゴシック"/>
              </a:rPr>
              <a:t>(</a:t>
            </a:r>
            <a:r>
              <a:rPr lang="en-US" altLang="en-US" dirty="0" err="1">
                <a:latin typeface="ＭＳ Ｐゴシック"/>
                <a:ea typeface="ＭＳ Ｐゴシック"/>
              </a:rPr>
              <a:t>放置すると、耕作放棄地になる</a:t>
            </a:r>
            <a:r>
              <a:rPr lang="en-US" altLang="en-US" dirty="0">
                <a:latin typeface="ＭＳ Ｐゴシック"/>
                <a:ea typeface="ＭＳ Ｐゴシック"/>
              </a:rPr>
              <a:t>)</a:t>
            </a:r>
            <a:endParaRPr lang="ja-JP" dirty="0">
              <a:latin typeface="ＭＳ Ｐゴシック"/>
              <a:ea typeface="ＭＳ Ｐゴシック"/>
            </a:endParaRPr>
          </a:p>
          <a:p>
            <a:pPr>
              <a:lnSpc>
                <a:spcPct val="100000"/>
              </a:lnSpc>
            </a:pPr>
            <a:r>
              <a:rPr lang="en-US" altLang="en-US" dirty="0" err="1">
                <a:latin typeface="ＭＳ Ｐゴシック"/>
                <a:ea typeface="ＭＳ Ｐゴシック"/>
              </a:rPr>
              <a:t>余った土地で育ててる野菜は収益化できておらず、家で食べたり近所にあげている</a:t>
            </a:r>
            <a:r>
              <a:rPr lang="en-US" altLang="en-US" dirty="0">
                <a:latin typeface="ＭＳ Ｐゴシック"/>
                <a:ea typeface="ＭＳ Ｐゴシック"/>
              </a:rPr>
              <a:t>。</a:t>
            </a:r>
          </a:p>
          <a:p>
            <a:pPr marL="0" indent="0">
              <a:buNone/>
            </a:pPr>
            <a:endParaRPr lang="ja-JP" altLang="en-US" dirty="0">
              <a:latin typeface="ＭＳ Ｐゴシック"/>
              <a:ea typeface="ＭＳ Ｐゴシック"/>
            </a:endParaRPr>
          </a:p>
        </p:txBody>
      </p:sp>
      <p:pic>
        <p:nvPicPr>
          <p:cNvPr id="4" name="図 4" descr="b9f4752232e5e07ea5b7d55282ee16b2_s-300x222.jpg">
            <a:extLst>
              <a:ext uri="{FF2B5EF4-FFF2-40B4-BE49-F238E27FC236}">
                <a16:creationId xmlns:a16="http://schemas.microsoft.com/office/drawing/2014/main" id="{FAC80F21-1B16-4538-A66D-716B95018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450" y="3800475"/>
            <a:ext cx="3885194" cy="28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536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AE1092-5C01-464F-9B85-E63A03478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978"/>
            <a:ext cx="10515600" cy="1405985"/>
          </a:xfrm>
        </p:spPr>
        <p:txBody>
          <a:bodyPr/>
          <a:lstStyle/>
          <a:p>
            <a:r>
              <a:rPr lang="ja-JP" altLang="en-US">
                <a:latin typeface="ＭＳ Ｐゴシック"/>
                <a:ea typeface="ＭＳ Ｐゴシック"/>
              </a:rPr>
              <a:t>ユーザーその２ 趣味で菜園している人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429610-3DDC-4E5C-85D8-1D8C91BE2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4450"/>
            <a:ext cx="10515600" cy="48660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latin typeface="ＭＳ Ｐゴシック"/>
                <a:ea typeface="ＭＳ Ｐゴシック"/>
              </a:rPr>
              <a:t>老後の趣味として、家庭菜園が１つ挙げられる。</a:t>
            </a:r>
          </a:p>
          <a:p>
            <a:pPr>
              <a:lnSpc>
                <a:spcPct val="150000"/>
              </a:lnSpc>
            </a:pPr>
            <a:r>
              <a:rPr lang="ja-JP" altLang="en-US">
                <a:latin typeface="ＭＳ Ｐゴシック"/>
                <a:ea typeface="ＭＳ Ｐゴシック"/>
              </a:rPr>
              <a:t>収益化....余った野菜があったら道の駅で売ったりしてる</a:t>
            </a:r>
            <a:endParaRPr lang="ja-JP">
              <a:latin typeface="ＭＳ Ｐゴシック"/>
              <a:ea typeface="ＭＳ Ｐゴシック"/>
            </a:endParaRPr>
          </a:p>
          <a:p>
            <a:r>
              <a:rPr lang="ja-JP" altLang="en-US">
                <a:latin typeface="ＭＳ Ｐゴシック"/>
                <a:ea typeface="ＭＳ Ｐゴシック"/>
              </a:rPr>
              <a:t>全国のいろんなユーザーに食べてもらい、直接フィードバックが帰ってくるだけでも、生きがいやモチベ向上に繋がる</a:t>
            </a:r>
            <a:endParaRPr lang="ja-JP" altLang="en-US" dirty="0">
              <a:latin typeface="ＭＳ Ｐゴシック"/>
              <a:ea typeface="ＭＳ Ｐゴシック"/>
            </a:endParaRPr>
          </a:p>
        </p:txBody>
      </p:sp>
      <p:pic>
        <p:nvPicPr>
          <p:cNvPr id="4" name="図 4" descr="vegetables.jpg">
            <a:extLst>
              <a:ext uri="{FF2B5EF4-FFF2-40B4-BE49-F238E27FC236}">
                <a16:creationId xmlns:a16="http://schemas.microsoft.com/office/drawing/2014/main" id="{80DA79D9-5AC7-4FC5-80CC-8D20CB451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725" y="3800475"/>
            <a:ext cx="4641163" cy="286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764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021063-09E7-42B2-99A2-987C5819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1975"/>
            <a:ext cx="10515600" cy="1325563"/>
          </a:xfrm>
        </p:spPr>
        <p:txBody>
          <a:bodyPr/>
          <a:lstStyle/>
          <a:p>
            <a:pPr algn="ctr"/>
            <a:r>
              <a:rPr lang="ja-JP" b="1">
                <a:latin typeface="ＭＳ Ｐゴシック"/>
                <a:ea typeface="ＭＳ Ｐゴシック"/>
              </a:rPr>
              <a:t>今回やること</a:t>
            </a:r>
            <a:endParaRPr lang="ja-JP">
              <a:latin typeface="ＭＳ Ｐゴシック"/>
              <a:ea typeface="ＭＳ Ｐゴシック"/>
            </a:endParaRPr>
          </a:p>
          <a:p>
            <a:endParaRPr lang="ja-JP" altLang="en-US" dirty="0">
              <a:latin typeface="ＭＳ Ｐゴシック"/>
              <a:ea typeface="ＭＳ Ｐゴシック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7F84B1-9168-414A-81DC-6C5C8B354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ja-JP" altLang="en-US" sz="4000" dirty="0">
              <a:latin typeface="ＭＳ Ｐゴシック"/>
              <a:ea typeface="ＭＳ Ｐゴシック"/>
            </a:endParaRPr>
          </a:p>
          <a:p>
            <a:pPr marL="0" indent="0" algn="ctr">
              <a:buNone/>
            </a:pPr>
            <a:r>
              <a:rPr lang="ja-JP" altLang="en-US" sz="4000">
                <a:latin typeface="ＭＳ Ｐゴシック"/>
                <a:ea typeface="ＭＳ Ｐゴシック"/>
              </a:rPr>
              <a:t>Iotデバイスを使った自家栽培</a:t>
            </a:r>
            <a:endParaRPr lang="ja-JP" altLang="en-US" sz="4000" dirty="0">
              <a:latin typeface="ＭＳ Ｐゴシック"/>
              <a:ea typeface="ＭＳ Ｐゴシック"/>
            </a:endParaRPr>
          </a:p>
          <a:p>
            <a:pPr marL="0" indent="0" algn="ctr">
              <a:buNone/>
            </a:pPr>
            <a:r>
              <a:rPr lang="ja-JP" altLang="en-US" sz="4000">
                <a:latin typeface="ＭＳ Ｐゴシック"/>
                <a:ea typeface="ＭＳ Ｐゴシック"/>
              </a:rPr>
              <a:t>&amp;</a:t>
            </a:r>
            <a:endParaRPr lang="ja-JP" altLang="en-US" sz="4000" dirty="0">
              <a:latin typeface="ＭＳ Ｐゴシック"/>
              <a:ea typeface="ＭＳ Ｐゴシック"/>
            </a:endParaRPr>
          </a:p>
          <a:p>
            <a:pPr marL="0" indent="0" algn="ctr">
              <a:buNone/>
            </a:pPr>
            <a:r>
              <a:rPr lang="ja-JP" altLang="en-US" sz="4000">
                <a:latin typeface="ＭＳ Ｐゴシック"/>
                <a:ea typeface="ＭＳ Ｐゴシック"/>
              </a:rPr>
              <a:t>自家栽培野菜をプレゼント</a:t>
            </a:r>
            <a:endParaRPr lang="ja-JP" altLang="en-US" sz="4000" dirty="0">
              <a:latin typeface="ＭＳ Ｐゴシック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610801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8D5144-A1F9-480D-9575-EA48D2247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125"/>
            <a:ext cx="10515600" cy="1341647"/>
          </a:xfrm>
        </p:spPr>
        <p:txBody>
          <a:bodyPr>
            <a:normAutofit/>
          </a:bodyPr>
          <a:lstStyle/>
          <a:p>
            <a:r>
              <a:rPr lang="ja-JP" altLang="en-US" sz="4000">
                <a:latin typeface="ＭＳ Ｐゴシック"/>
                <a:ea typeface="ＭＳ Ｐゴシック"/>
              </a:rPr>
              <a:t>① デバイスを使った自動潅水</a:t>
            </a:r>
            <a:endParaRPr kumimoji="1" lang="ja-JP" altLang="en-US" sz="4000"/>
          </a:p>
        </p:txBody>
      </p:sp>
      <p:pic>
        <p:nvPicPr>
          <p:cNvPr id="4" name="図 4" descr="kanyou_syokubutsu_uekae.png">
            <a:extLst>
              <a:ext uri="{FF2B5EF4-FFF2-40B4-BE49-F238E27FC236}">
                <a16:creationId xmlns:a16="http://schemas.microsoft.com/office/drawing/2014/main" id="{7382D99A-A442-46C3-B495-E2A7E854E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23576" y="3660917"/>
            <a:ext cx="2706374" cy="3311383"/>
          </a:xfrm>
          <a:prstGeom prst="rect">
            <a:avLst/>
          </a:prstGeom>
        </p:spPr>
      </p:pic>
      <p:pic>
        <p:nvPicPr>
          <p:cNvPr id="6" name="図 6" descr="okujou_chosuitou.png">
            <a:extLst>
              <a:ext uri="{FF2B5EF4-FFF2-40B4-BE49-F238E27FC236}">
                <a16:creationId xmlns:a16="http://schemas.microsoft.com/office/drawing/2014/main" id="{4F5DD692-D9A3-46D7-919B-85FFC09F2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132" y="3932291"/>
            <a:ext cx="2439943" cy="2973334"/>
          </a:xfrm>
          <a:prstGeom prst="rect">
            <a:avLst/>
          </a:prstGeom>
        </p:spPr>
      </p:pic>
      <p:sp>
        <p:nvSpPr>
          <p:cNvPr id="8" name="矢印: 環状 7">
            <a:extLst>
              <a:ext uri="{FF2B5EF4-FFF2-40B4-BE49-F238E27FC236}">
                <a16:creationId xmlns:a16="http://schemas.microsoft.com/office/drawing/2014/main" id="{5C5421B1-A001-4BED-B1C4-75231698F2F7}"/>
              </a:ext>
            </a:extLst>
          </p:cNvPr>
          <p:cNvSpPr/>
          <p:nvPr/>
        </p:nvSpPr>
        <p:spPr>
          <a:xfrm>
            <a:off x="6543675" y="4305300"/>
            <a:ext cx="1816100" cy="239333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929A67D-A85C-4EB6-A1AF-8597B1FA7F70}"/>
              </a:ext>
            </a:extLst>
          </p:cNvPr>
          <p:cNvSpPr txBox="1"/>
          <p:nvPr/>
        </p:nvSpPr>
        <p:spPr>
          <a:xfrm>
            <a:off x="295275" y="1619250"/>
            <a:ext cx="9932954" cy="5238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ja-JP" altLang="en-US" sz="2800">
                <a:latin typeface="ＭＳ Ｐゴシック"/>
                <a:ea typeface="ＭＳ Ｐゴシック"/>
              </a:rPr>
              <a:t>鉢に土壌湿度センサーを設置、30分おきに土の水分を計測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CDAE168-5471-49F5-8047-17BF7ED7BE35}"/>
              </a:ext>
            </a:extLst>
          </p:cNvPr>
          <p:cNvSpPr txBox="1"/>
          <p:nvPr/>
        </p:nvSpPr>
        <p:spPr>
          <a:xfrm>
            <a:off x="295275" y="2476500"/>
            <a:ext cx="10206376" cy="95410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ja-JP" altLang="en-US" sz="2800">
                <a:latin typeface="ＭＳ Ｐゴシック"/>
                <a:ea typeface="ＭＳ Ｐゴシック"/>
              </a:rPr>
              <a:t>土壌水分が一定以上を満たしていなかったら、ポンプを</a:t>
            </a:r>
            <a:endParaRPr lang="ja-JP" altLang="en-US" sz="2800" dirty="0">
              <a:latin typeface="ＭＳ Ｐゴシック"/>
              <a:ea typeface="ＭＳ Ｐゴシック"/>
            </a:endParaRPr>
          </a:p>
          <a:p>
            <a:r>
              <a:rPr lang="ja-JP" altLang="en-US" sz="2800">
                <a:latin typeface="ＭＳ Ｐゴシック"/>
                <a:ea typeface="ＭＳ Ｐゴシック"/>
              </a:rPr>
              <a:t>　動かして潅水する。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4FF1B30-2A28-4834-AB68-D147DDF69B8B}"/>
              </a:ext>
            </a:extLst>
          </p:cNvPr>
          <p:cNvSpPr txBox="1"/>
          <p:nvPr/>
        </p:nvSpPr>
        <p:spPr>
          <a:xfrm>
            <a:off x="8515350" y="3238500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400" b="1">
                <a:latin typeface="ＭＳ Ｐゴシック"/>
                <a:ea typeface="ＭＳ Ｐゴシック"/>
              </a:rPr>
              <a:t>● </a:t>
            </a:r>
            <a:r>
              <a:rPr lang="ja-JP" altLang="en-US" sz="2000" b="1">
                <a:latin typeface="ＭＳ Ｐゴシック"/>
                <a:ea typeface="ＭＳ Ｐゴシック"/>
              </a:rPr>
              <a:t>A子</a:t>
            </a:r>
            <a:endParaRPr lang="ja-JP" altLang="en-US" sz="2000" b="1" dirty="0">
              <a:latin typeface="ＭＳ Ｐゴシック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963279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DEF45-C9E1-4852-AEDD-2B99F6C8E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>
                <a:latin typeface="ＭＳ Ｐゴシック"/>
                <a:ea typeface="ＭＳ Ｐゴシック"/>
              </a:rPr>
              <a:t>② 収穫する野菜を自慢しよう</a:t>
            </a:r>
            <a:endParaRPr lang="ja-JP" sz="4000" dirty="0">
              <a:latin typeface="ＭＳ Ｐゴシック"/>
              <a:ea typeface="ＭＳ Ｐゴシック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8623B5-2D35-4801-AB5F-A94DE5B72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5" y="182880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latin typeface="ＭＳ Ｐゴシック"/>
                <a:ea typeface="ＭＳ Ｐゴシック"/>
              </a:rPr>
              <a:t>(そろそろ収穫かな？)と思ったら、野菜をタイムラインに</a:t>
            </a:r>
            <a:endParaRPr lang="ja-JP" altLang="en-US" dirty="0">
              <a:latin typeface="ＭＳ Ｐゴシック"/>
              <a:ea typeface="ＭＳ Ｐゴシック"/>
            </a:endParaRPr>
          </a:p>
          <a:p>
            <a:pPr marL="0" indent="0">
              <a:buNone/>
            </a:pPr>
            <a:r>
              <a:rPr lang="ja-JP" altLang="en-US">
                <a:latin typeface="ＭＳ Ｐゴシック"/>
                <a:ea typeface="ＭＳ Ｐゴシック"/>
              </a:rPr>
              <a:t>　投稿して自慢しよう</a:t>
            </a:r>
          </a:p>
          <a:p>
            <a:pPr marL="0" indent="0">
              <a:buNone/>
            </a:pPr>
            <a:endParaRPr lang="ja-JP" altLang="en-US" dirty="0">
              <a:latin typeface="ＭＳ Ｐゴシック"/>
              <a:ea typeface="ＭＳ Ｐゴシック"/>
            </a:endParaRPr>
          </a:p>
        </p:txBody>
      </p:sp>
      <p:pic>
        <p:nvPicPr>
          <p:cNvPr id="4" name="図 4" descr="photo_jidori.png">
            <a:extLst>
              <a:ext uri="{FF2B5EF4-FFF2-40B4-BE49-F238E27FC236}">
                <a16:creationId xmlns:a16="http://schemas.microsoft.com/office/drawing/2014/main" id="{18357425-71D1-4E7B-AB6E-7C84C2EAB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3733980"/>
            <a:ext cx="2465246" cy="2723346"/>
          </a:xfrm>
          <a:prstGeom prst="rect">
            <a:avLst/>
          </a:prstGeom>
        </p:spPr>
      </p:pic>
      <p:pic>
        <p:nvPicPr>
          <p:cNvPr id="6" name="図 6" descr="tomato_red.png">
            <a:extLst>
              <a:ext uri="{FF2B5EF4-FFF2-40B4-BE49-F238E27FC236}">
                <a16:creationId xmlns:a16="http://schemas.microsoft.com/office/drawing/2014/main" id="{7A2282C6-6528-40FB-B6DF-95BEE893D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520" y="5229225"/>
            <a:ext cx="1215012" cy="1215012"/>
          </a:xfrm>
          <a:prstGeom prst="rect">
            <a:avLst/>
          </a:prstGeom>
        </p:spPr>
      </p:pic>
      <p:pic>
        <p:nvPicPr>
          <p:cNvPr id="8" name="図 8" descr="website_sns.png">
            <a:extLst>
              <a:ext uri="{FF2B5EF4-FFF2-40B4-BE49-F238E27FC236}">
                <a16:creationId xmlns:a16="http://schemas.microsoft.com/office/drawing/2014/main" id="{65411BF6-6453-4393-B628-6FA0605397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0100" y="3781425"/>
            <a:ext cx="2743200" cy="2819400"/>
          </a:xfrm>
          <a:prstGeom prst="rect">
            <a:avLst/>
          </a:prstGeom>
        </p:spPr>
      </p:pic>
      <p:pic>
        <p:nvPicPr>
          <p:cNvPr id="10" name="図 10" descr="tomato_red.png">
            <a:extLst>
              <a:ext uri="{FF2B5EF4-FFF2-40B4-BE49-F238E27FC236}">
                <a16:creationId xmlns:a16="http://schemas.microsoft.com/office/drawing/2014/main" id="{90E94D99-AAD8-4DA8-B531-CF6FFB639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136" y="5029200"/>
            <a:ext cx="752388" cy="752388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5DF8C9C4-B4F1-4E62-B152-E23BF01B7AC5}"/>
              </a:ext>
            </a:extLst>
          </p:cNvPr>
          <p:cNvSpPr/>
          <p:nvPr/>
        </p:nvSpPr>
        <p:spPr>
          <a:xfrm>
            <a:off x="3390900" y="50292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吹き出し: 円形 4">
            <a:extLst>
              <a:ext uri="{FF2B5EF4-FFF2-40B4-BE49-F238E27FC236}">
                <a16:creationId xmlns:a16="http://schemas.microsoft.com/office/drawing/2014/main" id="{C0250D47-1B8B-4DAE-A87E-6C69E704C88E}"/>
              </a:ext>
            </a:extLst>
          </p:cNvPr>
          <p:cNvSpPr/>
          <p:nvPr/>
        </p:nvSpPr>
        <p:spPr>
          <a:xfrm rot="360000">
            <a:off x="7486650" y="2581275"/>
            <a:ext cx="3342877" cy="2011713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b="1">
                <a:solidFill>
                  <a:srgbClr val="000000"/>
                </a:solidFill>
                <a:latin typeface="ＭＳ Ｐゴシック"/>
                <a:ea typeface="ＭＳ Ｐゴシック"/>
              </a:rPr>
              <a:t>立派なトマトが育ちました！！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3ADEF0F-8480-4738-A779-496147D3C252}"/>
              </a:ext>
            </a:extLst>
          </p:cNvPr>
          <p:cNvSpPr txBox="1"/>
          <p:nvPr/>
        </p:nvSpPr>
        <p:spPr>
          <a:xfrm>
            <a:off x="-1461458" y="6458036"/>
            <a:ext cx="60960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b="1">
                <a:latin typeface="ＭＳ Ｐゴシック"/>
                <a:ea typeface="ＭＳ Ｐゴシック"/>
              </a:rPr>
              <a:t>●</a:t>
            </a:r>
            <a:r>
              <a:rPr lang="ja-JP" altLang="en-US" b="1">
                <a:latin typeface="ＭＳ Ｐゴシック"/>
                <a:ea typeface="ＭＳ Ｐゴシック"/>
              </a:rPr>
              <a:t> </a:t>
            </a:r>
            <a:r>
              <a:rPr lang="ja-JP" b="1">
                <a:latin typeface="ＭＳ Ｐゴシック"/>
                <a:ea typeface="ＭＳ Ｐゴシック"/>
              </a:rPr>
              <a:t>A子</a:t>
            </a:r>
            <a:endParaRPr lang="ja-JP">
              <a:latin typeface="ＭＳ Ｐゴシック"/>
              <a:ea typeface="ＭＳ Ｐゴシック"/>
            </a:endParaRPr>
          </a:p>
          <a:p>
            <a:r>
              <a:rPr lang="ja-JP">
                <a:latin typeface="ＭＳ Ｐゴシック"/>
                <a:ea typeface="ＭＳ Ｐゴシック"/>
              </a:rPr>
              <a:t>​</a:t>
            </a:r>
            <a:endParaRPr lang="ja-JP" altLang="en-US">
              <a:latin typeface="ＭＳ Ｐゴシック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26869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Office テーマ</vt:lpstr>
      <vt:lpstr>卒業制作</vt:lpstr>
      <vt:lpstr>PowerPoint プレゼンテーション</vt:lpstr>
      <vt:lpstr>PowerPoint プレゼンテーション</vt:lpstr>
      <vt:lpstr>PowerPoint プレゼンテーション</vt:lpstr>
      <vt:lpstr>ユーザーその１　土地を持て余した農家</vt:lpstr>
      <vt:lpstr>ユーザーその２ 趣味で菜園している人</vt:lpstr>
      <vt:lpstr>今回やること </vt:lpstr>
      <vt:lpstr>① デバイスを使った自動潅水</vt:lpstr>
      <vt:lpstr>② 収穫する野菜を自慢しよう</vt:lpstr>
      <vt:lpstr>③ リクエストがきます</vt:lpstr>
      <vt:lpstr>④ 野菜とメッセージを送ろう</vt:lpstr>
      <vt:lpstr>⑤ フィードバックを返そう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卒業制作</dc:title>
  <dc:creator/>
  <cp:lastModifiedBy/>
  <cp:revision>14</cp:revision>
  <dcterms:created xsi:type="dcterms:W3CDTF">2012-07-27T23:28:17Z</dcterms:created>
  <dcterms:modified xsi:type="dcterms:W3CDTF">2017-11-01T14:37:39Z</dcterms:modified>
</cp:coreProperties>
</file>