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303" r:id="rId4"/>
    <p:sldId id="346" r:id="rId5"/>
    <p:sldId id="332" r:id="rId6"/>
    <p:sldId id="295" r:id="rId7"/>
    <p:sldId id="350" r:id="rId8"/>
    <p:sldId id="266" r:id="rId9"/>
  </p:sldIdLst>
  <p:sldSz cx="10688638" cy="7562850"/>
  <p:notesSz cx="6735763" cy="9866313"/>
  <p:defaultTextStyle>
    <a:defPPr>
      <a:defRPr lang="ja-JP"/>
    </a:defPPr>
    <a:lvl1pPr marL="0" algn="l" defTabSz="52143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412"/>
    <a:srgbClr val="49ED33"/>
    <a:srgbClr val="F90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4" autoAdjust="0"/>
    <p:restoredTop sz="95188" autoAdjust="0"/>
  </p:normalViewPr>
  <p:slideViewPr>
    <p:cSldViewPr snapToGrid="0" snapToObjects="1">
      <p:cViewPr varScale="1">
        <p:scale>
          <a:sx n="78" d="100"/>
          <a:sy n="78" d="100"/>
        </p:scale>
        <p:origin x="-1152" y="-104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13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49331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1" cy="49331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413B1E0E-C039-4324-9DA9-30F6B36E371A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9C50DA8-15BD-4F49-9603-7CA8571A7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18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49331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49331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B5586E4C-44CD-43A4-90EF-20E6FDB3E363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739775"/>
            <a:ext cx="52276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113B0754-21E6-483C-977F-AC86271502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01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B0754-21E6-483C-977F-AC86271502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9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07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92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60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1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6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3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7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3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4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08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97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62FF-9496-7E4B-91D6-6BA3E3723F0C}" type="datetimeFigureOut">
              <a:rPr kumimoji="1" lang="ja-JP" altLang="en-US" smtClean="0"/>
              <a:t>16/05/13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709A-6ED7-1B4F-BA31-156CBD23B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header.w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8638" cy="1066325"/>
          </a:xfrm>
          <a:prstGeom prst="rect">
            <a:avLst/>
          </a:prstGeom>
        </p:spPr>
      </p:pic>
      <p:pic>
        <p:nvPicPr>
          <p:cNvPr id="8" name="図 7" descr="footer.wm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8133"/>
            <a:ext cx="10688638" cy="63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521437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2143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9.gif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1.wmf"/><Relationship Id="rId5" Type="http://schemas.openxmlformats.org/officeDocument/2006/relationships/image" Target="../media/image9.gi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00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8638" cy="75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02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8638" cy="755313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462488" y="5917776"/>
            <a:ext cx="275771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小塚ゴシック Pr6N M" pitchFamily="34" charset="-128"/>
              </a:rPr>
              <a:t>終了後、サポーター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+mj-ea"/>
                <a:ea typeface="小塚ゴシック Pr6N M" pitchFamily="34" charset="-128"/>
              </a:rPr>
              <a:t>に</a:t>
            </a:r>
            <a:r>
              <a:rPr lang="ja-JP" altLang="en-US" sz="11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小塚ゴシック Pr6N M" pitchFamily="34" charset="-128"/>
              </a:rPr>
              <a:t>はリターンを送付</a:t>
            </a:r>
            <a:endParaRPr lang="en-US" altLang="ja-JP" sz="1100" dirty="0" smtClean="0">
              <a:solidFill>
                <a:schemeClr val="bg1">
                  <a:lumMod val="50000"/>
                </a:schemeClr>
              </a:solidFill>
              <a:latin typeface="+mj-ea"/>
              <a:ea typeface="小塚ゴシック Pr6N M" pitchFamily="34" charset="-128"/>
            </a:endParaRPr>
          </a:p>
        </p:txBody>
      </p:sp>
      <p:pic>
        <p:nvPicPr>
          <p:cNvPr id="2" name="図 1" descr="12241660_757035961091602_8574732135670307558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45" y="2405287"/>
            <a:ext cx="3145904" cy="1834218"/>
          </a:xfrm>
          <a:prstGeom prst="rect">
            <a:avLst/>
          </a:prstGeom>
        </p:spPr>
      </p:pic>
      <p:grpSp>
        <p:nvGrpSpPr>
          <p:cNvPr id="16" name="図形グループ 11"/>
          <p:cNvGrpSpPr/>
          <p:nvPr/>
        </p:nvGrpSpPr>
        <p:grpSpPr>
          <a:xfrm>
            <a:off x="7522979" y="174822"/>
            <a:ext cx="2989117" cy="562942"/>
            <a:chOff x="6927414" y="529628"/>
            <a:chExt cx="3757789" cy="787400"/>
          </a:xfrm>
        </p:grpSpPr>
        <p:pic>
          <p:nvPicPr>
            <p:cNvPr id="17" name="図 16" descr="スクリーンショット 2015-11-13 11.58.1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414" y="529628"/>
              <a:ext cx="3757789" cy="787400"/>
            </a:xfrm>
            <a:prstGeom prst="rect">
              <a:avLst/>
            </a:prstGeom>
          </p:spPr>
        </p:pic>
        <p:pic>
          <p:nvPicPr>
            <p:cNvPr id="18" name="図 17" descr="cacf (1)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723" y="592271"/>
              <a:ext cx="861480" cy="256272"/>
            </a:xfrm>
            <a:prstGeom prst="rect">
              <a:avLst/>
            </a:prstGeom>
          </p:spPr>
        </p:pic>
      </p:grpSp>
      <p:pic>
        <p:nvPicPr>
          <p:cNvPr id="19" name="Picture 2" descr="C:\Users\A18874\Downloads\12250508_735690483227982_1901426229_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45" y="2405287"/>
            <a:ext cx="3145904" cy="183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吹き出し 9"/>
          <p:cNvSpPr/>
          <p:nvPr/>
        </p:nvSpPr>
        <p:spPr>
          <a:xfrm>
            <a:off x="310499" y="1980999"/>
            <a:ext cx="1833562" cy="812800"/>
          </a:xfrm>
          <a:prstGeom prst="wedgeRectCallout">
            <a:avLst>
              <a:gd name="adj1" fmla="val 8508"/>
              <a:gd name="adj2" fmla="val 69533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0499" y="2256341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6218" y="2025508"/>
            <a:ext cx="1696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7F7F7F"/>
                </a:solidFill>
              </a:rPr>
              <a:t>お店つくりたい！</a:t>
            </a:r>
            <a:endParaRPr lang="en-US" altLang="ja-JP" sz="1200" dirty="0">
              <a:solidFill>
                <a:srgbClr val="7F7F7F"/>
              </a:solidFill>
            </a:endParaRPr>
          </a:p>
          <a:p>
            <a:r>
              <a:rPr lang="ja-JP" altLang="en-US" sz="1200" dirty="0">
                <a:solidFill>
                  <a:srgbClr val="7F7F7F"/>
                </a:solidFill>
              </a:rPr>
              <a:t>新商品をつくりたい！</a:t>
            </a:r>
            <a:endParaRPr lang="en-US" altLang="ja-JP" sz="1200" dirty="0">
              <a:solidFill>
                <a:srgbClr val="7F7F7F"/>
              </a:solidFill>
            </a:endParaRPr>
          </a:p>
          <a:p>
            <a:r>
              <a:rPr lang="ja-JP" altLang="en-US" sz="1200" dirty="0">
                <a:solidFill>
                  <a:srgbClr val="7F7F7F"/>
                </a:solidFill>
              </a:rPr>
              <a:t>イベントを開催したい！</a:t>
            </a:r>
            <a:endParaRPr lang="en-US" altLang="ja-JP" sz="1200" dirty="0">
              <a:solidFill>
                <a:srgbClr val="7F7F7F"/>
              </a:solidFill>
            </a:endParaRPr>
          </a:p>
          <a:p>
            <a:endParaRPr lang="en-US" altLang="ja-JP" sz="1200" dirty="0">
              <a:solidFill>
                <a:srgbClr val="7F7F7F"/>
              </a:solidFill>
            </a:endParaRPr>
          </a:p>
          <a:p>
            <a:endParaRPr kumimoji="1" lang="ja-JP" altLang="en-US" sz="1200" dirty="0"/>
          </a:p>
        </p:txBody>
      </p:sp>
      <p:sp>
        <p:nvSpPr>
          <p:cNvPr id="13" name="四角形吹き出し 12"/>
          <p:cNvSpPr/>
          <p:nvPr/>
        </p:nvSpPr>
        <p:spPr>
          <a:xfrm>
            <a:off x="8348922" y="1980999"/>
            <a:ext cx="1833562" cy="812800"/>
          </a:xfrm>
          <a:prstGeom prst="wedgeRectCallout">
            <a:avLst>
              <a:gd name="adj1" fmla="val 8508"/>
              <a:gd name="adj2" fmla="val 69533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733172" y="2022573"/>
            <a:ext cx="121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7F7F7F"/>
                </a:solidFill>
              </a:rPr>
              <a:t>応援したい！</a:t>
            </a:r>
            <a:endParaRPr lang="en-US" altLang="ja-JP" sz="1200" dirty="0">
              <a:solidFill>
                <a:srgbClr val="7F7F7F"/>
              </a:solidFill>
            </a:endParaRPr>
          </a:p>
          <a:p>
            <a:r>
              <a:rPr lang="ja-JP" altLang="en-US" sz="1200" dirty="0">
                <a:solidFill>
                  <a:srgbClr val="7F7F7F"/>
                </a:solidFill>
              </a:rPr>
              <a:t>お店行きたい！</a:t>
            </a:r>
            <a:endParaRPr lang="en-US" altLang="ja-JP" sz="1200" dirty="0">
              <a:solidFill>
                <a:srgbClr val="7F7F7F"/>
              </a:solidFill>
            </a:endParaRPr>
          </a:p>
          <a:p>
            <a:r>
              <a:rPr lang="ja-JP" altLang="en-US" sz="1200" dirty="0">
                <a:solidFill>
                  <a:srgbClr val="7F7F7F"/>
                </a:solidFill>
              </a:rPr>
              <a:t>商品が欲しい！</a:t>
            </a:r>
            <a:endParaRPr lang="en-US" altLang="ja-JP" sz="1200" dirty="0">
              <a:solidFill>
                <a:srgbClr val="7F7F7F"/>
              </a:solidFill>
            </a:endParaRPr>
          </a:p>
          <a:p>
            <a:endParaRPr kumimoji="1" lang="ja-JP" altLang="en-US" sz="1200" dirty="0">
              <a:solidFill>
                <a:srgbClr val="7F7F7F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6970" y="110526"/>
            <a:ext cx="578742" cy="3556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47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header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77"/>
            <a:ext cx="10688638" cy="1066325"/>
          </a:xfrm>
          <a:prstGeom prst="rect">
            <a:avLst/>
          </a:prstGeom>
        </p:spPr>
      </p:pic>
      <p:pic>
        <p:nvPicPr>
          <p:cNvPr id="2" name="図 1" descr="footer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8133"/>
            <a:ext cx="10688638" cy="63471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32779" y="1063196"/>
            <a:ext cx="335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小塚ゴシック Pr6N H" pitchFamily="34" charset="-128"/>
                <a:ea typeface="小塚ゴシック Pr6N H" pitchFamily="34" charset="-128"/>
              </a:rPr>
              <a:t>クラウドファンディングでできること</a:t>
            </a:r>
            <a:endParaRPr kumimoji="1" lang="ja-JP" altLang="en-US" sz="1400" dirty="0">
              <a:latin typeface="小塚ゴシック Pr6N H" pitchFamily="34" charset="-128"/>
              <a:ea typeface="小塚ゴシック Pr6N H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5420" y="1370973"/>
            <a:ext cx="4748899" cy="652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①</a:t>
            </a:r>
            <a:r>
              <a:rPr kumimoji="1" lang="ja-JP" altLang="en-US" sz="2000" b="1" dirty="0" smtClean="0">
                <a:latin typeface="+mj-ea"/>
                <a:ea typeface="+mj-ea"/>
              </a:rPr>
              <a:t>お金を集める</a:t>
            </a:r>
            <a:endParaRPr kumimoji="1" lang="en-US" altLang="ja-JP" sz="2000" b="1" dirty="0" smtClean="0">
              <a:latin typeface="+mj-ea"/>
              <a:ea typeface="+mj-ea"/>
            </a:endParaRPr>
          </a:p>
          <a:p>
            <a:endParaRPr kumimoji="1" lang="en-US" altLang="ja-JP" sz="400" dirty="0" smtClean="0">
              <a:latin typeface="+mj-ea"/>
              <a:ea typeface="+mj-ea"/>
            </a:endParaRPr>
          </a:p>
          <a:p>
            <a:r>
              <a:rPr lang="en-US" altLang="ja-JP" sz="1600" dirty="0" err="1" smtClean="0">
                <a:latin typeface="+mj-ea"/>
                <a:ea typeface="+mj-ea"/>
              </a:rPr>
              <a:t>Makuake</a:t>
            </a:r>
            <a:r>
              <a:rPr lang="ja-JP" altLang="en-US" sz="1600" dirty="0" smtClean="0">
                <a:latin typeface="+mj-ea"/>
                <a:ea typeface="+mj-ea"/>
              </a:rPr>
              <a:t>上でプロジェクトにかかる費用を</a:t>
            </a:r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+mj-ea"/>
              </a:rPr>
              <a:t>集めることができます</a:t>
            </a:r>
            <a:endParaRPr lang="en-US" altLang="ja-JP" sz="1600" dirty="0" smtClean="0">
              <a:latin typeface="+mj-ea"/>
              <a:ea typeface="+mj-ea"/>
            </a:endParaRPr>
          </a:p>
          <a:p>
            <a:endParaRPr lang="en-US" altLang="ja-JP" sz="1600" dirty="0" smtClean="0">
              <a:latin typeface="+mj-ea"/>
              <a:ea typeface="+mj-ea"/>
            </a:endParaRPr>
          </a:p>
          <a:p>
            <a:r>
              <a:rPr lang="en-US" altLang="ja-JP" sz="2000" dirty="0" smtClean="0">
                <a:latin typeface="+mj-ea"/>
                <a:ea typeface="+mj-ea"/>
              </a:rPr>
              <a:t>②</a:t>
            </a:r>
            <a:r>
              <a:rPr lang="ja-JP" altLang="en-US" sz="2000" b="1" dirty="0" smtClean="0">
                <a:latin typeface="+mj-ea"/>
                <a:ea typeface="+mj-ea"/>
              </a:rPr>
              <a:t>自分たちの</a:t>
            </a:r>
            <a:r>
              <a:rPr lang="ja-JP" altLang="en-US" sz="2000" b="1" dirty="0">
                <a:latin typeface="+mj-ea"/>
                <a:ea typeface="+mj-ea"/>
              </a:rPr>
              <a:t>活動</a:t>
            </a:r>
            <a:r>
              <a:rPr lang="ja-JP" altLang="en-US" sz="2000" b="1" dirty="0" smtClean="0">
                <a:latin typeface="+mj-ea"/>
                <a:ea typeface="+mj-ea"/>
              </a:rPr>
              <a:t>を拡散</a:t>
            </a:r>
            <a:endParaRPr lang="en-US" altLang="ja-JP" sz="2000" b="1" dirty="0" smtClean="0">
              <a:latin typeface="+mj-ea"/>
              <a:ea typeface="+mj-ea"/>
            </a:endParaRPr>
          </a:p>
          <a:p>
            <a:endParaRPr lang="en-US" altLang="ja-JP" sz="400" dirty="0" smtClean="0">
              <a:latin typeface="+mj-ea"/>
              <a:ea typeface="+mj-ea"/>
            </a:endParaRPr>
          </a:p>
          <a:p>
            <a:r>
              <a:rPr lang="en-US" altLang="ja-JP" sz="1600" dirty="0" err="1" smtClean="0">
                <a:latin typeface="+mj-ea"/>
                <a:ea typeface="小塚ゴシック Pr6N M" pitchFamily="34" charset="-128"/>
              </a:rPr>
              <a:t>Makuake</a:t>
            </a:r>
            <a:r>
              <a:rPr lang="ja-JP" altLang="en-US" sz="1600" dirty="0" smtClean="0">
                <a:latin typeface="+mj-ea"/>
                <a:ea typeface="小塚ゴシック Pr6N M" pitchFamily="34" charset="-128"/>
              </a:rPr>
              <a:t>に掲載することで、自分たちの活動を</a:t>
            </a:r>
            <a:endParaRPr lang="en-US" altLang="ja-JP" sz="1600" dirty="0" smtClean="0">
              <a:latin typeface="+mj-ea"/>
              <a:ea typeface="小塚ゴシック Pr6N M" pitchFamily="34" charset="-128"/>
            </a:endParaRPr>
          </a:p>
          <a:p>
            <a:r>
              <a:rPr lang="ja-JP" altLang="en-US" sz="1600" dirty="0" smtClean="0">
                <a:latin typeface="+mj-ea"/>
                <a:ea typeface="小塚ゴシック Pr6N M" pitchFamily="34" charset="-128"/>
              </a:rPr>
              <a:t>多くの人に知ってもらうことができます</a:t>
            </a:r>
            <a:endParaRPr lang="en-US" altLang="ja-JP" sz="1600" dirty="0" smtClean="0">
              <a:latin typeface="+mj-ea"/>
              <a:ea typeface="小塚ゴシック Pr6N M" pitchFamily="34" charset="-128"/>
            </a:endParaRPr>
          </a:p>
          <a:p>
            <a:endParaRPr lang="en-US" altLang="ja-JP" sz="1600" dirty="0">
              <a:latin typeface="+mj-ea"/>
              <a:ea typeface="小塚ゴシック Pr6N M" pitchFamily="34" charset="-128"/>
            </a:endParaRPr>
          </a:p>
          <a:p>
            <a:pPr lvl="0"/>
            <a:r>
              <a:rPr lang="en-US" altLang="ja-JP" sz="2000" dirty="0" smtClean="0">
                <a:solidFill>
                  <a:prstClr val="black"/>
                </a:solidFill>
                <a:latin typeface="小塚ゴシック Pr6N B"/>
                <a:ea typeface="小塚ゴシック Pr6N B"/>
              </a:rPr>
              <a:t>③</a:t>
            </a:r>
            <a:r>
              <a:rPr lang="ja-JP" altLang="en-US" sz="2000" b="1" dirty="0" smtClean="0">
                <a:solidFill>
                  <a:prstClr val="black"/>
                </a:solidFill>
                <a:latin typeface="+mj-ea"/>
                <a:ea typeface="+mj-ea"/>
              </a:rPr>
              <a:t>テストマーケティング</a:t>
            </a:r>
            <a:endParaRPr lang="en-US" altLang="ja-JP" sz="400" b="1" dirty="0" smtClean="0">
              <a:latin typeface="+mj-ea"/>
              <a:ea typeface="+mj-ea"/>
            </a:endParaRPr>
          </a:p>
          <a:p>
            <a:r>
              <a:rPr lang="ja-JP" altLang="en-US" sz="1600" dirty="0" smtClean="0">
                <a:latin typeface="+mj-ea"/>
                <a:ea typeface="小塚ゴシック Pr6N M" pitchFamily="34" charset="-128"/>
              </a:rPr>
              <a:t>プロダクトが市場に求められているかを計る</a:t>
            </a:r>
            <a:endParaRPr lang="en-US" altLang="ja-JP" sz="1600" dirty="0" smtClean="0">
              <a:latin typeface="+mj-ea"/>
              <a:ea typeface="小塚ゴシック Pr6N M" pitchFamily="34" charset="-128"/>
            </a:endParaRPr>
          </a:p>
          <a:p>
            <a:r>
              <a:rPr lang="ja-JP" altLang="en-US" sz="1600" dirty="0" smtClean="0">
                <a:latin typeface="+mj-ea"/>
                <a:ea typeface="小塚ゴシック Pr6N M" pitchFamily="34" charset="-128"/>
              </a:rPr>
              <a:t>一つの基準にして頂けます</a:t>
            </a:r>
            <a:endParaRPr lang="en-US" altLang="ja-JP" sz="1600" dirty="0" smtClean="0">
              <a:latin typeface="+mj-ea"/>
              <a:ea typeface="小塚ゴシック Pr6N M" pitchFamily="34" charset="-128"/>
            </a:endParaRPr>
          </a:p>
          <a:p>
            <a:endParaRPr lang="en-US" altLang="ja-JP" sz="2000" dirty="0" smtClean="0">
              <a:latin typeface="+mj-ea"/>
              <a:ea typeface="小塚ゴシック Pr6N M" pitchFamily="34" charset="-128"/>
            </a:endParaRPr>
          </a:p>
          <a:p>
            <a:r>
              <a:rPr lang="en-US" altLang="ja-JP" sz="2000" dirty="0" smtClean="0">
                <a:latin typeface="+mj-ea"/>
                <a:ea typeface="小塚ゴシック Pr6N M" pitchFamily="34" charset="-128"/>
              </a:rPr>
              <a:t>④</a:t>
            </a:r>
            <a:r>
              <a:rPr lang="ja-JP" altLang="en-US" sz="2000" b="1" dirty="0" smtClean="0">
                <a:latin typeface="+mj-ea"/>
                <a:ea typeface="+mj-ea"/>
              </a:rPr>
              <a:t>実績作り</a:t>
            </a:r>
            <a:endParaRPr lang="en-US" altLang="ja-JP" sz="2000" b="1" dirty="0" smtClean="0">
              <a:latin typeface="+mj-ea"/>
              <a:ea typeface="+mj-ea"/>
            </a:endParaRPr>
          </a:p>
          <a:p>
            <a:pPr lvl="0"/>
            <a:r>
              <a:rPr lang="en-US" altLang="ja-JP" sz="1600" dirty="0" err="1" smtClean="0">
                <a:solidFill>
                  <a:prstClr val="black"/>
                </a:solidFill>
                <a:latin typeface="小塚ゴシック Pr6N B"/>
                <a:ea typeface="小塚ゴシック Pr6N M" pitchFamily="34" charset="-128"/>
              </a:rPr>
              <a:t>Makuake</a:t>
            </a:r>
            <a:r>
              <a:rPr lang="ja-JP" altLang="en-US" sz="1600" dirty="0" smtClean="0">
                <a:solidFill>
                  <a:prstClr val="black"/>
                </a:solidFill>
                <a:latin typeface="小塚ゴシック Pr6N B"/>
                <a:ea typeface="小塚ゴシック Pr6N M" pitchFamily="34" charset="-128"/>
              </a:rPr>
              <a:t>でのプロジェクトの成功を実績として使って頂けます</a:t>
            </a:r>
            <a:endParaRPr lang="en-US" altLang="ja-JP" sz="1600" dirty="0">
              <a:solidFill>
                <a:prstClr val="black"/>
              </a:solidFill>
              <a:latin typeface="小塚ゴシック Pr6N B"/>
              <a:ea typeface="小塚ゴシック Pr6N M" pitchFamily="34" charset="-128"/>
            </a:endParaRPr>
          </a:p>
          <a:p>
            <a:endParaRPr lang="en-US" altLang="ja-JP" sz="2000" dirty="0" smtClean="0">
              <a:latin typeface="+mj-ea"/>
              <a:ea typeface="小塚ゴシック Pr6N M" pitchFamily="34" charset="-128"/>
            </a:endParaRPr>
          </a:p>
          <a:p>
            <a:r>
              <a:rPr lang="en-US" altLang="ja-JP" sz="2000" dirty="0" smtClean="0">
                <a:latin typeface="+mj-ea"/>
                <a:ea typeface="小塚ゴシック Pr6N M" pitchFamily="34" charset="-128"/>
              </a:rPr>
              <a:t>⑤</a:t>
            </a:r>
            <a:r>
              <a:rPr lang="ja-JP" altLang="en-US" sz="2000" b="1" dirty="0" smtClean="0">
                <a:latin typeface="+mj-ea"/>
                <a:ea typeface="+mj-ea"/>
              </a:rPr>
              <a:t>事前予約販売</a:t>
            </a:r>
            <a:endParaRPr lang="en-US" altLang="ja-JP" sz="2000" b="1" dirty="0" smtClean="0">
              <a:latin typeface="+mj-ea"/>
              <a:ea typeface="+mj-ea"/>
            </a:endParaRPr>
          </a:p>
          <a:p>
            <a:pPr lvl="0"/>
            <a:r>
              <a:rPr lang="ja-JP" altLang="en-US" sz="1600" dirty="0" smtClean="0">
                <a:solidFill>
                  <a:prstClr val="black"/>
                </a:solidFill>
                <a:latin typeface="小塚ゴシック Pr6N B"/>
                <a:ea typeface="小塚ゴシック Pr6N M" pitchFamily="34" charset="-128"/>
              </a:rPr>
              <a:t>商品や予約券をリターンとして設定することで　事前に顧客を獲得</a:t>
            </a:r>
            <a:r>
              <a:rPr lang="ja-JP" altLang="en-US" sz="1600" dirty="0">
                <a:solidFill>
                  <a:prstClr val="black"/>
                </a:solidFill>
                <a:latin typeface="小塚ゴシック Pr6N B"/>
                <a:ea typeface="小塚ゴシック Pr6N M" pitchFamily="34" charset="-128"/>
              </a:rPr>
              <a:t>できます</a:t>
            </a:r>
            <a:endParaRPr lang="en-US" altLang="ja-JP" sz="1600" dirty="0">
              <a:solidFill>
                <a:prstClr val="black"/>
              </a:solidFill>
              <a:latin typeface="小塚ゴシック Pr6N B"/>
              <a:ea typeface="小塚ゴシック Pr6N M" pitchFamily="34" charset="-128"/>
            </a:endParaRPr>
          </a:p>
          <a:p>
            <a:endParaRPr lang="en-US" altLang="ja-JP" sz="2000" dirty="0" smtClean="0">
              <a:latin typeface="+mj-ea"/>
              <a:ea typeface="小塚ゴシック Pr6N M" pitchFamily="34" charset="-128"/>
            </a:endParaRPr>
          </a:p>
          <a:p>
            <a:endParaRPr lang="en-US" altLang="ja-JP" sz="2000" dirty="0" smtClean="0">
              <a:latin typeface="+mj-ea"/>
              <a:ea typeface="小塚ゴシック Pr6N M" pitchFamily="34" charset="-128"/>
            </a:endParaRPr>
          </a:p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9170" y="448181"/>
            <a:ext cx="595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300" dirty="0" smtClean="0">
                <a:ea typeface="小塚ゴシック Pr6N H" pitchFamily="34" charset="-128"/>
              </a:rPr>
              <a:t>WHAT </a:t>
            </a:r>
            <a:r>
              <a:rPr lang="en-US" altLang="ja-JP" sz="3600" b="1" spc="300" dirty="0" smtClean="0">
                <a:ea typeface="小塚ゴシック Pr6N H" pitchFamily="34" charset="-128"/>
              </a:rPr>
              <a:t>IS POSSIBLE</a:t>
            </a:r>
            <a:endParaRPr kumimoji="1" lang="ja-JP" altLang="en-US" sz="3600" b="1" spc="300" dirty="0">
              <a:ea typeface="小塚ゴシック Pr6N H" pitchFamily="34" charset="-128"/>
            </a:endParaRPr>
          </a:p>
        </p:txBody>
      </p:sp>
      <p:pic>
        <p:nvPicPr>
          <p:cNvPr id="1036" name="Picture 12" descr="http://cdnss.freepik.com/media/img/pxclea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dnss.freepik.com/media/img/pxclea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dnss.freepik.com/media/img/pxclea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cdnss.freepik.com/media/img/pxclea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06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12774" y="93741"/>
            <a:ext cx="2149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400" b="1" spc="3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ja-JP" sz="2800" b="1" spc="3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ja-JP" sz="2800" b="1" spc="3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図 11" descr="概要資料：Amadana Music第一弾！スピーカー内蔵レコードプレーヤーを創ろう！  　クラウドファンディング　 　Makuake（マクアケ）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20" y="1094513"/>
            <a:ext cx="4962916" cy="5569910"/>
          </a:xfrm>
          <a:prstGeom prst="rect">
            <a:avLst/>
          </a:prstGeom>
        </p:spPr>
      </p:pic>
      <p:grpSp>
        <p:nvGrpSpPr>
          <p:cNvPr id="18" name="図形グループ 11"/>
          <p:cNvGrpSpPr/>
          <p:nvPr/>
        </p:nvGrpSpPr>
        <p:grpSpPr>
          <a:xfrm>
            <a:off x="7522979" y="174822"/>
            <a:ext cx="2989117" cy="562942"/>
            <a:chOff x="6927414" y="529628"/>
            <a:chExt cx="3757789" cy="787400"/>
          </a:xfrm>
        </p:grpSpPr>
        <p:pic>
          <p:nvPicPr>
            <p:cNvPr id="19" name="図 18" descr="スクリーンショット 2015-11-13 11.58.1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414" y="529628"/>
              <a:ext cx="3757789" cy="787400"/>
            </a:xfrm>
            <a:prstGeom prst="rect">
              <a:avLst/>
            </a:prstGeom>
          </p:spPr>
        </p:pic>
        <p:pic>
          <p:nvPicPr>
            <p:cNvPr id="20" name="図 19" descr="cacf (1)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723" y="592271"/>
              <a:ext cx="861480" cy="256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69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3992668" y="186468"/>
            <a:ext cx="5436630" cy="33231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footer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8133"/>
            <a:ext cx="10688638" cy="634717"/>
          </a:xfrm>
          <a:prstGeom prst="rect">
            <a:avLst/>
          </a:prstGeom>
        </p:spPr>
      </p:pic>
      <p:pic>
        <p:nvPicPr>
          <p:cNvPr id="5" name="図 4" descr="header.w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8638" cy="1066325"/>
          </a:xfrm>
          <a:prstGeom prst="rect">
            <a:avLst/>
          </a:prstGeom>
        </p:spPr>
      </p:pic>
      <p:pic>
        <p:nvPicPr>
          <p:cNvPr id="1036" name="Picture 12" descr="http://cdnss.freepik.com/media/img/pxclea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dnss.freepik.com/media/img/pxclea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cdnss.freepik.com/media/img/pxclea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cdnss.freepik.com/media/img/pxclea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06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65100" y="6028209"/>
            <a:ext cx="5608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開始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5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分程度で目標金額の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555,000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円を達成。その後メディアの拡散が広がり、それに伴って支援額も伸びる。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1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日で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300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万円もの支援が入った日もあり、</a:t>
            </a:r>
            <a:r>
              <a:rPr lang="en-US" altLang="ja-JP" sz="1400" dirty="0" err="1" smtClean="0">
                <a:latin typeface="小塚ゴシック Pr6N M" pitchFamily="34" charset="-128"/>
                <a:ea typeface="小塚ゴシック Pr6N M" pitchFamily="34" charset="-128"/>
              </a:rPr>
              <a:t>Makuake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歴代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5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位の支援額を誇るプロジェクト。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798795" y="702120"/>
            <a:ext cx="4653596" cy="164738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22595" y="814474"/>
            <a:ext cx="4789502" cy="6940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小塚ゴシック Pr6N M" pitchFamily="34" charset="-128"/>
                <a:ea typeface="小塚ゴシック Pr6N M" pitchFamily="34" charset="-128"/>
              </a:rPr>
              <a:t>世界に一つのオーガニック腕時計「アバテルノ」を日本に広めたい！</a:t>
            </a:r>
            <a:endParaRPr lang="en-US" altLang="ja-JP" sz="16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400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en-US" altLang="ja-JP" sz="1200" dirty="0" smtClean="0">
                <a:latin typeface="小塚ゴシック Pr6N M" pitchFamily="34" charset="-128"/>
                <a:ea typeface="小塚ゴシック Pr6N M" pitchFamily="34" charset="-128"/>
              </a:rPr>
              <a:t>【</a:t>
            </a:r>
            <a:r>
              <a:rPr lang="ja-JP" altLang="en-US" sz="1200" dirty="0" smtClean="0">
                <a:latin typeface="小塚ゴシック Pr6N M" pitchFamily="34" charset="-128"/>
                <a:ea typeface="小塚ゴシック Pr6N M" pitchFamily="34" charset="-128"/>
              </a:rPr>
              <a:t>概要</a:t>
            </a:r>
            <a:r>
              <a:rPr lang="en-US" altLang="ja-JP" sz="1200" dirty="0" smtClean="0">
                <a:latin typeface="小塚ゴシック Pr6N M" pitchFamily="34" charset="-128"/>
                <a:ea typeface="小塚ゴシック Pr6N M" pitchFamily="34" charset="-128"/>
              </a:rPr>
              <a:t>】</a:t>
            </a:r>
            <a:r>
              <a:rPr lang="ja-JP" altLang="en-US" sz="1200" dirty="0" smtClean="0">
                <a:latin typeface="小塚ゴシック Pr6N M" pitchFamily="34" charset="-128"/>
                <a:ea typeface="小塚ゴシック Pr6N M" pitchFamily="34" charset="-128"/>
              </a:rPr>
              <a:t>イタリアのブランドを、日本の輸入会社が輸入するにあたって、テストマーケティング・</a:t>
            </a:r>
            <a:r>
              <a:rPr lang="en-US" altLang="ja-JP" sz="1200" dirty="0" smtClean="0">
                <a:latin typeface="小塚ゴシック Pr6N M" pitchFamily="34" charset="-128"/>
                <a:ea typeface="小塚ゴシック Pr6N M" pitchFamily="34" charset="-128"/>
              </a:rPr>
              <a:t>PR</a:t>
            </a:r>
            <a:r>
              <a:rPr lang="ja-JP" altLang="en-US" sz="1200" dirty="0" smtClean="0">
                <a:latin typeface="小塚ゴシック Pr6N M" pitchFamily="34" charset="-128"/>
                <a:ea typeface="小塚ゴシック Pr6N M" pitchFamily="34" charset="-128"/>
              </a:rPr>
              <a:t>・資金調達目的で利用。日本での市場規模が分かり、また人気のタイプも事前に知ることができた。更に、販路獲得の話にもつながったりと、「輸入代行」としての成功事例と言える。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■目標金額：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 555,000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円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■調達金額：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 23,684,120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円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1400" dirty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105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1050" dirty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105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1050" dirty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1400" dirty="0">
              <a:latin typeface="小塚ゴシック Pr6N M" pitchFamily="34" charset="-128"/>
              <a:ea typeface="小塚ゴシック Pr6N M" pitchFamily="34" charset="-128"/>
            </a:endParaRPr>
          </a:p>
          <a:p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■</a:t>
            </a:r>
            <a:r>
              <a:rPr lang="ja-JP" altLang="en-US" sz="1400" dirty="0">
                <a:latin typeface="小塚ゴシック Pr6N M" pitchFamily="34" charset="-128"/>
                <a:ea typeface="小塚ゴシック Pr6N M" pitchFamily="34" charset="-128"/>
              </a:rPr>
              <a:t>リターン</a:t>
            </a:r>
            <a:endParaRPr lang="en-US" altLang="ja-JP" sz="1400" dirty="0"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19,980</a:t>
            </a:r>
            <a:r>
              <a:rPr lang="ja-JP" altLang="en-US" sz="1050" dirty="0">
                <a:latin typeface="小塚ゴシック Pr6N M" pitchFamily="34" charset="-128"/>
                <a:ea typeface="小塚ゴシック Pr6N M" pitchFamily="34" charset="-128"/>
              </a:rPr>
              <a:t>円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：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【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限定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100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個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】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アバテルノ時計（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15</a:t>
            </a:r>
            <a:r>
              <a:rPr lang="en-US" altLang="ja-JP" sz="1050" dirty="0">
                <a:latin typeface="小塚ゴシック Pr6N M" pitchFamily="34" charset="-128"/>
                <a:ea typeface="小塚ゴシック Pr6N M" pitchFamily="34" charset="-128"/>
              </a:rPr>
              <a:t>%-20%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引き）</a:t>
            </a:r>
            <a:endParaRPr lang="en-US" altLang="ja-JP" sz="105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21,980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円：</a:t>
            </a:r>
            <a:r>
              <a:rPr lang="en-US" altLang="ja-JP" sz="1050" dirty="0">
                <a:latin typeface="小塚ゴシック Pr6N M" pitchFamily="34" charset="-128"/>
                <a:ea typeface="小塚ゴシック Pr6N M" pitchFamily="34" charset="-128"/>
              </a:rPr>
              <a:t>【</a:t>
            </a:r>
            <a:r>
              <a:rPr lang="ja-JP" altLang="en-US" sz="1050" dirty="0">
                <a:latin typeface="小塚ゴシック Pr6N M" pitchFamily="34" charset="-128"/>
                <a:ea typeface="小塚ゴシック Pr6N M" pitchFamily="34" charset="-128"/>
              </a:rPr>
              <a:t>限定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200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個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】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アバテルノ時計（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10</a:t>
            </a:r>
            <a:r>
              <a:rPr lang="en-US" altLang="ja-JP" sz="1050" dirty="0">
                <a:latin typeface="小塚ゴシック Pr6N M" pitchFamily="34" charset="-128"/>
                <a:ea typeface="小塚ゴシック Pr6N M" pitchFamily="34" charset="-128"/>
              </a:rPr>
              <a:t>%-15%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引き）</a:t>
            </a:r>
            <a:endParaRPr lang="en-US" altLang="ja-JP" sz="105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22,980</a:t>
            </a:r>
            <a:r>
              <a:rPr lang="ja-JP" altLang="en-US" sz="1050" dirty="0">
                <a:latin typeface="小塚ゴシック Pr6N M" pitchFamily="34" charset="-128"/>
                <a:ea typeface="小塚ゴシック Pr6N M" pitchFamily="34" charset="-128"/>
              </a:rPr>
              <a:t>円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：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【</a:t>
            </a:r>
            <a:r>
              <a:rPr lang="ja-JP" altLang="en-US" sz="1050" dirty="0">
                <a:latin typeface="小塚ゴシック Pr6N M" pitchFamily="34" charset="-128"/>
                <a:ea typeface="小塚ゴシック Pr6N M" pitchFamily="34" charset="-128"/>
              </a:rPr>
              <a:t>限定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50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個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】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特製</a:t>
            </a:r>
            <a:r>
              <a:rPr lang="ja-JP" altLang="en-US" sz="1050" dirty="0">
                <a:latin typeface="小塚ゴシック Pr6N M" pitchFamily="34" charset="-128"/>
                <a:ea typeface="小塚ゴシック Pr6N M" pitchFamily="34" charset="-128"/>
              </a:rPr>
              <a:t>レザー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BOX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＋アバテルノ時計（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10</a:t>
            </a:r>
            <a:r>
              <a:rPr lang="en-US" altLang="ja-JP" sz="1050" dirty="0">
                <a:latin typeface="小塚ゴシック Pr6N M" pitchFamily="34" charset="-128"/>
                <a:ea typeface="小塚ゴシック Pr6N M" pitchFamily="34" charset="-128"/>
              </a:rPr>
              <a:t>%~15%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引き）</a:t>
            </a:r>
            <a:endParaRPr lang="en-US" altLang="ja-JP" sz="1050" dirty="0">
              <a:latin typeface="小塚ゴシック Pr6N M" pitchFamily="34" charset="-128"/>
              <a:ea typeface="小塚ゴシック Pr6N M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40980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円：</a:t>
            </a:r>
            <a:r>
              <a:rPr lang="en-US" altLang="ja-JP" sz="1050" dirty="0">
                <a:latin typeface="小塚ゴシック Pr6N M" pitchFamily="34" charset="-128"/>
                <a:ea typeface="小塚ゴシック Pr6N M" pitchFamily="34" charset="-128"/>
              </a:rPr>
              <a:t>【</a:t>
            </a:r>
            <a:r>
              <a:rPr lang="ja-JP" altLang="en-US" sz="1050" dirty="0">
                <a:latin typeface="小塚ゴシック Pr6N M" pitchFamily="34" charset="-128"/>
                <a:ea typeface="小塚ゴシック Pr6N M" pitchFamily="34" charset="-128"/>
              </a:rPr>
              <a:t>限定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50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個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】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アバテルノ時計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2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個（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13</a:t>
            </a:r>
            <a:r>
              <a:rPr lang="en-US" altLang="ja-JP" sz="1050" dirty="0">
                <a:latin typeface="小塚ゴシック Pr6N M" pitchFamily="34" charset="-128"/>
                <a:ea typeface="小塚ゴシック Pr6N M" pitchFamily="34" charset="-128"/>
              </a:rPr>
              <a:t>%-16%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引き）</a:t>
            </a:r>
            <a:endParaRPr lang="en-US" altLang="ja-JP" sz="1050" dirty="0">
              <a:latin typeface="小塚ゴシック Pr6N M" pitchFamily="34" charset="-128"/>
              <a:ea typeface="小塚ゴシック Pr6N M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239,800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円：</a:t>
            </a:r>
            <a:r>
              <a:rPr lang="en-US" altLang="ja-JP" sz="1050" dirty="0">
                <a:latin typeface="小塚ゴシック Pr6N M" pitchFamily="34" charset="-128"/>
                <a:ea typeface="小塚ゴシック Pr6N M" pitchFamily="34" charset="-128"/>
              </a:rPr>
              <a:t>【</a:t>
            </a:r>
            <a:r>
              <a:rPr lang="ja-JP" altLang="en-US" sz="1050" dirty="0">
                <a:latin typeface="小塚ゴシック Pr6N M" pitchFamily="34" charset="-128"/>
                <a:ea typeface="小塚ゴシック Pr6N M" pitchFamily="34" charset="-128"/>
              </a:rPr>
              <a:t>限定</a:t>
            </a:r>
            <a:r>
              <a:rPr lang="en-US" altLang="ja-JP" sz="1050" dirty="0">
                <a:latin typeface="小塚ゴシック Pr6N M" pitchFamily="34" charset="-128"/>
                <a:ea typeface="小塚ゴシック Pr6N M" pitchFamily="34" charset="-128"/>
              </a:rPr>
              <a:t>5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グループ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】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時計</a:t>
            </a:r>
            <a:r>
              <a:rPr lang="ja-JP" altLang="en-US" sz="1050" dirty="0">
                <a:latin typeface="小塚ゴシック Pr6N M" pitchFamily="34" charset="-128"/>
                <a:ea typeface="小塚ゴシック Pr6N M" pitchFamily="34" charset="-128"/>
              </a:rPr>
              <a:t>の裏側と時計</a:t>
            </a:r>
            <a:r>
              <a:rPr lang="en-US" altLang="ja-JP" sz="1050" dirty="0">
                <a:latin typeface="小塚ゴシック Pr6N M" pitchFamily="34" charset="-128"/>
                <a:ea typeface="小塚ゴシック Pr6N M" pitchFamily="34" charset="-128"/>
              </a:rPr>
              <a:t>BOX</a:t>
            </a:r>
            <a:r>
              <a:rPr lang="ja-JP" altLang="en-US" sz="1050" dirty="0">
                <a:latin typeface="小塚ゴシック Pr6N M" pitchFamily="34" charset="-128"/>
                <a:ea typeface="小塚ゴシック Pr6N M" pitchFamily="34" charset="-128"/>
              </a:rPr>
              <a:t>にあなたのオリジナルロゴ・スタンプを刻印し、オリジナルの時計を</a:t>
            </a:r>
            <a:r>
              <a:rPr lang="ja-JP" altLang="en-US" sz="1050" dirty="0" smtClean="0">
                <a:latin typeface="小塚ゴシック Pr6N M" pitchFamily="34" charset="-128"/>
                <a:ea typeface="小塚ゴシック Pr6N M" pitchFamily="34" charset="-128"/>
              </a:rPr>
              <a:t>作成（時計</a:t>
            </a:r>
            <a:r>
              <a:rPr lang="en-US" altLang="ja-JP" sz="1050" dirty="0" smtClean="0">
                <a:latin typeface="小塚ゴシック Pr6N M" pitchFamily="34" charset="-128"/>
                <a:ea typeface="小塚ゴシック Pr6N M" pitchFamily="34" charset="-128"/>
              </a:rPr>
              <a:t>10</a:t>
            </a:r>
            <a:r>
              <a:rPr lang="ja-JP" altLang="en-US" sz="1050" dirty="0">
                <a:latin typeface="小塚ゴシック Pr6N M" pitchFamily="34" charset="-128"/>
                <a:ea typeface="小塚ゴシック Pr6N M" pitchFamily="34" charset="-128"/>
              </a:rPr>
              <a:t>個）</a:t>
            </a:r>
          </a:p>
          <a:p>
            <a:pPr>
              <a:lnSpc>
                <a:spcPct val="120000"/>
              </a:lnSpc>
            </a:pPr>
            <a:endParaRPr lang="en-US" altLang="ja-JP" sz="1200" dirty="0">
              <a:latin typeface="小塚ゴシック Pr6N M" pitchFamily="34" charset="-128"/>
              <a:ea typeface="小塚ゴシック Pr6N M" pitchFamily="34" charset="-128"/>
            </a:endParaRPr>
          </a:p>
          <a:p>
            <a:pPr>
              <a:lnSpc>
                <a:spcPct val="120000"/>
              </a:lnSpc>
            </a:pPr>
            <a:endParaRPr lang="en-US" altLang="ja-JP" sz="1200" dirty="0">
              <a:latin typeface="小塚ゴシック Pr6N M" pitchFamily="34" charset="-128"/>
              <a:ea typeface="小塚ゴシック Pr6N M" pitchFamily="34" charset="-128"/>
            </a:endParaRPr>
          </a:p>
          <a:p>
            <a:pPr>
              <a:lnSpc>
                <a:spcPct val="120000"/>
              </a:lnSpc>
            </a:pPr>
            <a:endParaRPr lang="en-US" altLang="ja-JP" sz="1100" dirty="0">
              <a:latin typeface="小塚ゴシック Pr6N M" pitchFamily="34" charset="-128"/>
              <a:ea typeface="小塚ゴシック Pr6N M" pitchFamily="34" charset="-128"/>
            </a:endParaRPr>
          </a:p>
          <a:p>
            <a:pPr>
              <a:lnSpc>
                <a:spcPct val="120000"/>
              </a:lnSpc>
            </a:pPr>
            <a:endParaRPr lang="en-US" altLang="ja-JP" sz="1100" dirty="0">
              <a:latin typeface="小塚ゴシック Pr6N M" pitchFamily="34" charset="-128"/>
              <a:ea typeface="小塚ゴシック Pr6N M" pitchFamily="34" charset="-128"/>
            </a:endParaRPr>
          </a:p>
          <a:p>
            <a:pPr>
              <a:lnSpc>
                <a:spcPct val="120000"/>
              </a:lnSpc>
            </a:pPr>
            <a:endParaRPr lang="en-US" altLang="ja-JP" sz="11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>
              <a:lnSpc>
                <a:spcPct val="120000"/>
              </a:lnSpc>
            </a:pPr>
            <a:endParaRPr kumimoji="1" lang="ja-JP" altLang="en-US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74511" y="614194"/>
            <a:ext cx="3359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小塚ゴシック Pr6N H" pitchFamily="34" charset="-128"/>
                <a:ea typeface="小塚ゴシック Pr6N H" pitchFamily="34" charset="-128"/>
              </a:rPr>
              <a:t>マクアケのプロジェクト例</a:t>
            </a:r>
            <a:r>
              <a:rPr lang="ja-JP" altLang="en-US" sz="1200" dirty="0">
                <a:latin typeface="小塚ゴシック Pr6N H" pitchFamily="34" charset="-128"/>
                <a:ea typeface="小塚ゴシック Pr6N H" pitchFamily="34" charset="-128"/>
              </a:rPr>
              <a:t>　プロダクト</a:t>
            </a:r>
            <a:endParaRPr lang="en-US" altLang="ja-JP" sz="1200" dirty="0" smtClean="0">
              <a:latin typeface="小塚ゴシック Pr6N H" pitchFamily="34" charset="-128"/>
              <a:ea typeface="小塚ゴシック Pr6N H" pitchFamily="3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9280" y="518786"/>
            <a:ext cx="5064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spc="300" dirty="0" smtClean="0">
                <a:ea typeface="小塚ゴシック Pr6N H" pitchFamily="34" charset="-128"/>
              </a:rPr>
              <a:t>CASES</a:t>
            </a:r>
            <a:endParaRPr kumimoji="1" lang="ja-JP" altLang="en-US" sz="3200" b="1" spc="300" dirty="0">
              <a:ea typeface="小塚ゴシック Pr6N H" pitchFamily="34" charset="-128"/>
            </a:endParaRPr>
          </a:p>
        </p:txBody>
      </p:sp>
      <p:pic>
        <p:nvPicPr>
          <p:cNvPr id="28" name="図 27" descr="スクリーンショット 2015-11-13 11.58.1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36" y="174822"/>
            <a:ext cx="2500860" cy="470988"/>
          </a:xfrm>
          <a:prstGeom prst="rect">
            <a:avLst/>
          </a:prstGeom>
        </p:spPr>
      </p:pic>
      <p:pic>
        <p:nvPicPr>
          <p:cNvPr id="29" name="図 28" descr="cacf (1)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835" y="219608"/>
            <a:ext cx="685261" cy="183219"/>
          </a:xfrm>
          <a:prstGeom prst="rect">
            <a:avLst/>
          </a:prstGeom>
        </p:spPr>
      </p:pic>
      <p:pic>
        <p:nvPicPr>
          <p:cNvPr id="3" name="図 2" descr="スクリーンショット 2015-11-20 20.12.3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3" y="1118504"/>
            <a:ext cx="5064500" cy="4258099"/>
          </a:xfrm>
          <a:prstGeom prst="rect">
            <a:avLst/>
          </a:prstGeom>
        </p:spPr>
      </p:pic>
      <p:pic>
        <p:nvPicPr>
          <p:cNvPr id="8" name="図 7" descr="スクリーンショット 2015-11-20 20.23.5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43" y="3063729"/>
            <a:ext cx="2126092" cy="12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2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06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34" y="-2"/>
            <a:ext cx="10688638" cy="755313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44654" y="75585"/>
            <a:ext cx="6250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ja-JP" sz="2400" b="1" spc="300" dirty="0">
                <a:solidFill>
                  <a:schemeClr val="bg1">
                    <a:lumMod val="65000"/>
                  </a:schemeClr>
                </a:solidFill>
              </a:rPr>
              <a:t>　</a:t>
            </a:r>
            <a:r>
              <a:rPr lang="ja-JP" altLang="en-US" sz="2400" b="1" spc="300" dirty="0" smtClean="0">
                <a:solidFill>
                  <a:schemeClr val="bg1">
                    <a:lumMod val="65000"/>
                  </a:schemeClr>
                </a:solidFill>
              </a:rPr>
              <a:t>　</a:t>
            </a:r>
            <a:endParaRPr lang="en-US" altLang="ja-JP" sz="2400" b="1" spc="3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89342" y="4706539"/>
            <a:ext cx="1850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（実施</a:t>
            </a:r>
            <a:r>
              <a:rPr lang="ja-JP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期間終了日</a:t>
            </a:r>
            <a:r>
              <a:rPr lang="ja-JP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の月</a:t>
            </a:r>
            <a:r>
              <a:rPr lang="ja-JP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末締め、</a:t>
            </a:r>
          </a:p>
          <a:p>
            <a:r>
              <a:rPr lang="ja-JP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　　　翌々</a:t>
            </a:r>
            <a:r>
              <a:rPr lang="ja-JP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月３営業</a:t>
            </a:r>
            <a:r>
              <a:rPr lang="ja-JP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日払い）</a:t>
            </a:r>
            <a:endParaRPr lang="ja-JP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小塚ゴシック Pr6N B" pitchFamily="34" charset="-128"/>
              <a:ea typeface="小塚ゴシック Pr6N B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0746" y="1209747"/>
            <a:ext cx="10250384" cy="48451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42" y="1518665"/>
            <a:ext cx="619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97" y="1518665"/>
            <a:ext cx="609170" cy="59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274766" y="1399570"/>
            <a:ext cx="3429434" cy="41432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784600" y="1390640"/>
            <a:ext cx="3313545" cy="41432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190477" y="1391935"/>
            <a:ext cx="3319185" cy="41432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41" y="1518665"/>
            <a:ext cx="693201" cy="64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矢印 4"/>
          <p:cNvSpPr/>
          <p:nvPr/>
        </p:nvSpPr>
        <p:spPr>
          <a:xfrm>
            <a:off x="3416566" y="3220554"/>
            <a:ext cx="716048" cy="1362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939753" y="3220554"/>
            <a:ext cx="716048" cy="1362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00468" y="1518458"/>
            <a:ext cx="231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小塚ゴシック Pr6N H" pitchFamily="34" charset="-128"/>
                <a:ea typeface="小塚ゴシック Pr6N H" pitchFamily="34" charset="-128"/>
              </a:rPr>
              <a:t>3WEEKS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96656" y="1518665"/>
            <a:ext cx="252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小塚ゴシック Pr6N H" pitchFamily="34" charset="-128"/>
                <a:ea typeface="小塚ゴシック Pr6N H" pitchFamily="34" charset="-128"/>
              </a:rPr>
              <a:t>2.5-3MONTHS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  <a:latin typeface="小塚ゴシック Pr6N H" pitchFamily="34" charset="-128"/>
              <a:ea typeface="小塚ゴシック Pr6N H" pitchFamily="34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984373" y="1518458"/>
            <a:ext cx="252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  <a:latin typeface="小塚ゴシック Pr6N H" pitchFamily="34" charset="-128"/>
                <a:ea typeface="小塚ゴシック Pr6N H" pitchFamily="34" charset="-128"/>
              </a:rPr>
              <a:t>1-2MONTHS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  <a:latin typeface="小塚ゴシック Pr6N H" pitchFamily="34" charset="-128"/>
              <a:ea typeface="小塚ゴシック Pr6N H" pitchFamily="34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07975" y="2162542"/>
            <a:ext cx="331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小塚ゴシック Pr6N H" pitchFamily="34" charset="-128"/>
                <a:ea typeface="小塚ゴシック Pr6N H" pitchFamily="34" charset="-128"/>
              </a:rPr>
              <a:t>プロジェクト実施</a:t>
            </a:r>
            <a:r>
              <a:rPr kumimoji="1" lang="ja-JP" altLang="en-US" sz="2400" dirty="0" smtClean="0">
                <a:latin typeface="小塚ゴシック Pr6N H" pitchFamily="34" charset="-128"/>
                <a:ea typeface="小塚ゴシック Pr6N H" pitchFamily="34" charset="-128"/>
              </a:rPr>
              <a:t>準備</a:t>
            </a:r>
            <a:endParaRPr kumimoji="1" lang="ja-JP" altLang="en-US" sz="2400" dirty="0">
              <a:latin typeface="小塚ゴシック Pr6N H" pitchFamily="34" charset="-128"/>
              <a:ea typeface="小塚ゴシック Pr6N H" pitchFamily="34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40029" y="216254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小塚ゴシック Pr6N H" pitchFamily="34" charset="-128"/>
                <a:ea typeface="小塚ゴシック Pr6N H" pitchFamily="34" charset="-128"/>
              </a:rPr>
              <a:t>プロジェクト実施</a:t>
            </a:r>
            <a:r>
              <a:rPr kumimoji="1" lang="ja-JP" altLang="en-US" sz="2400" dirty="0" smtClean="0">
                <a:latin typeface="小塚ゴシック Pr6N H" pitchFamily="34" charset="-128"/>
                <a:ea typeface="小塚ゴシック Pr6N H" pitchFamily="34" charset="-128"/>
              </a:rPr>
              <a:t>期間</a:t>
            </a:r>
            <a:endParaRPr kumimoji="1" lang="ja-JP" altLang="en-US" sz="2400" dirty="0">
              <a:latin typeface="小塚ゴシック Pr6N H" pitchFamily="34" charset="-128"/>
              <a:ea typeface="小塚ゴシック Pr6N H" pitchFamily="34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93304" y="2174350"/>
            <a:ext cx="231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小塚ゴシック Pr6N H" pitchFamily="34" charset="-128"/>
                <a:ea typeface="小塚ゴシック Pr6N H" pitchFamily="34" charset="-128"/>
              </a:rPr>
              <a:t>ご入金</a:t>
            </a:r>
            <a:endParaRPr kumimoji="1" lang="ja-JP" altLang="en-US" sz="2400" dirty="0">
              <a:latin typeface="小塚ゴシック Pr6N H" pitchFamily="34" charset="-128"/>
              <a:ea typeface="小塚ゴシック Pr6N H" pitchFamily="3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-398334" y="2611507"/>
            <a:ext cx="469989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エントリーシートをご提出して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いただいた後、弊社内で審査いたします。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endParaRPr lang="en-US" altLang="ja-JP" sz="1400" dirty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審査通過後、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お申込書をご提出いただき、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入稿画面よりページを作成して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いただきます。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第一入稿申請から何度か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修正のやりとりをさせていただき、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第一入稿申請後、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8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営業日前後での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プロジェクト開始となります。</a:t>
            </a:r>
            <a:endParaRPr lang="en-US" altLang="ja-JP" sz="1400" dirty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06680" y="2676824"/>
            <a:ext cx="46998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プロジェクト実施期間は、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2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ヶ月半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〜3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ヶ月を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おすすめしております。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プロジェクト実施期間中は、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プロジェクトの拡散を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積極的に行ってください。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endParaRPr lang="en-US" altLang="ja-JP" sz="1400" dirty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　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50901" y="2686648"/>
            <a:ext cx="469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調達した資金のお振込みは、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プロジェクト終了月の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>
                <a:latin typeface="小塚ゴシック Pr6N M" pitchFamily="34" charset="-128"/>
                <a:ea typeface="小塚ゴシック Pr6N M" pitchFamily="34" charset="-128"/>
              </a:rPr>
              <a:t>月末締め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、翌々月、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3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営業日の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支払いとなります。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endParaRPr lang="en-US" altLang="ja-JP" sz="1400" dirty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ご入金</a:t>
            </a:r>
            <a:r>
              <a:rPr lang="ja-JP" altLang="en-US" sz="1400" dirty="0">
                <a:latin typeface="小塚ゴシック Pr6N M" pitchFamily="34" charset="-128"/>
                <a:ea typeface="小塚ゴシック Pr6N M" pitchFamily="34" charset="-128"/>
              </a:rPr>
              <a:t>の必要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な時期に併せて、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プロジェクトの実施期間を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ご調整くださいませ。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03212" y="5686601"/>
            <a:ext cx="1010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※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スケジュールにつきましては、変更となる場合がございます。ご了承ください。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45817" y="4392339"/>
            <a:ext cx="53435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＊プロジェクト終了後も、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　ページは掲載され続けますので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　プロジェクト終了後も活動の</a:t>
            </a:r>
            <a:r>
              <a:rPr lang="en-US" altLang="ja-JP" sz="1400" dirty="0" smtClean="0">
                <a:latin typeface="小塚ゴシック Pr6N M" pitchFamily="34" charset="-128"/>
                <a:ea typeface="小塚ゴシック Pr6N M" pitchFamily="34" charset="-128"/>
              </a:rPr>
              <a:t>PR</a:t>
            </a:r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として</a:t>
            </a:r>
            <a:endParaRPr lang="en-US" altLang="ja-JP" sz="1400" dirty="0" smtClean="0">
              <a:latin typeface="小塚ゴシック Pr6N M" pitchFamily="34" charset="-128"/>
              <a:ea typeface="小塚ゴシック Pr6N M" pitchFamily="34" charset="-128"/>
            </a:endParaRPr>
          </a:p>
          <a:p>
            <a:pPr algn="ctr"/>
            <a:r>
              <a:rPr lang="ja-JP" altLang="en-US" sz="1400" dirty="0" smtClean="0">
                <a:latin typeface="小塚ゴシック Pr6N M" pitchFamily="34" charset="-128"/>
                <a:ea typeface="小塚ゴシック Pr6N M" pitchFamily="34" charset="-128"/>
              </a:rPr>
              <a:t>　ご活用いただけます</a:t>
            </a:r>
            <a:r>
              <a:rPr lang="ja-JP" altLang="en-US" sz="1200" dirty="0" smtClean="0">
                <a:latin typeface="小塚ゴシック Pr6N M" pitchFamily="34" charset="-128"/>
                <a:ea typeface="小塚ゴシック Pr6N M" pitchFamily="34" charset="-128"/>
              </a:rPr>
              <a:t>。</a:t>
            </a:r>
            <a:endParaRPr lang="en-US" altLang="ja-JP" sz="1200" dirty="0">
              <a:latin typeface="小塚ゴシック Pr6N M" pitchFamily="34" charset="-128"/>
              <a:ea typeface="小塚ゴシック Pr6N M" pitchFamily="34" charset="-128"/>
            </a:endParaRPr>
          </a:p>
        </p:txBody>
      </p:sp>
      <p:grpSp>
        <p:nvGrpSpPr>
          <p:cNvPr id="31" name="図形グループ 11"/>
          <p:cNvGrpSpPr/>
          <p:nvPr/>
        </p:nvGrpSpPr>
        <p:grpSpPr>
          <a:xfrm>
            <a:off x="7522979" y="174822"/>
            <a:ext cx="2989117" cy="562942"/>
            <a:chOff x="6927414" y="529628"/>
            <a:chExt cx="3757789" cy="787400"/>
          </a:xfrm>
        </p:grpSpPr>
        <p:pic>
          <p:nvPicPr>
            <p:cNvPr id="32" name="図 31" descr="スクリーンショット 2015-11-13 11.58.1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414" y="529628"/>
              <a:ext cx="3757789" cy="787400"/>
            </a:xfrm>
            <a:prstGeom prst="rect">
              <a:avLst/>
            </a:prstGeom>
          </p:spPr>
        </p:pic>
        <p:pic>
          <p:nvPicPr>
            <p:cNvPr id="33" name="図 32" descr="cacf (1)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723" y="592271"/>
              <a:ext cx="861480" cy="256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67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07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688638" cy="755313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644654" y="4798666"/>
            <a:ext cx="403725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調達金額の</a:t>
            </a:r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15%</a:t>
            </a:r>
          </a:p>
          <a:p>
            <a:r>
              <a:rPr lang="ja-JP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決済手数料</a:t>
            </a:r>
            <a:r>
              <a:rPr lang="en-US" altLang="ja-JP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5%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小塚ゴシック Pr6N B" pitchFamily="34" charset="-128"/>
              <a:ea typeface="小塚ゴシック Pr6N B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4654" y="75585"/>
            <a:ext cx="6250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ja-JP" sz="2000" spc="3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654" y="5547517"/>
            <a:ext cx="927124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※All or Nothing</a:t>
            </a:r>
            <a:r>
              <a:rPr lang="ja-JP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方式で目標金額に達成しなかった場合は、プロジェクトに関するお金や見返りは一切発生いたしません。</a:t>
            </a:r>
            <a:endParaRPr lang="en-US" altLang="ja-JP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　プロジェクト実行者にお金が支払われることも、サポーターのクレジットカードからお金が引き落とされることも、</a:t>
            </a:r>
            <a:endParaRPr lang="en-US" altLang="ja-JP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　当社が手数料をいただくこともございません。</a:t>
            </a:r>
            <a:endParaRPr lang="en-US" altLang="ja-JP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（銀行振り込みの場合は、サポーターの口座に返金されます）</a:t>
            </a:r>
            <a:endParaRPr lang="en-US" altLang="ja-JP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図形グループ 11"/>
          <p:cNvGrpSpPr/>
          <p:nvPr/>
        </p:nvGrpSpPr>
        <p:grpSpPr>
          <a:xfrm>
            <a:off x="7522979" y="174822"/>
            <a:ext cx="2989117" cy="562942"/>
            <a:chOff x="6927414" y="529628"/>
            <a:chExt cx="3757789" cy="787400"/>
          </a:xfrm>
        </p:grpSpPr>
        <p:pic>
          <p:nvPicPr>
            <p:cNvPr id="15" name="図 14" descr="スクリーンショット 2015-11-13 11.58.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414" y="529628"/>
              <a:ext cx="3757789" cy="787400"/>
            </a:xfrm>
            <a:prstGeom prst="rect">
              <a:avLst/>
            </a:prstGeom>
          </p:spPr>
        </p:pic>
        <p:pic>
          <p:nvPicPr>
            <p:cNvPr id="16" name="図 15" descr="cacf (1)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723" y="592271"/>
              <a:ext cx="861480" cy="256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893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1257" y="1371196"/>
            <a:ext cx="9361714" cy="537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95300" y="756834"/>
            <a:ext cx="8915400" cy="614362"/>
          </a:xfrm>
        </p:spPr>
        <p:txBody>
          <a:bodyPr>
            <a:noAutofit/>
          </a:bodyPr>
          <a:lstStyle/>
          <a:p>
            <a:r>
              <a:rPr lang="en-US" altLang="ja-JP" sz="3600" dirty="0" err="1">
                <a:latin typeface="+mj-ea"/>
              </a:rPr>
              <a:t>Makuake</a:t>
            </a:r>
            <a:r>
              <a:rPr lang="ja-JP" altLang="en-US" sz="3600" dirty="0">
                <a:latin typeface="+mj-ea"/>
              </a:rPr>
              <a:t>での</a:t>
            </a:r>
            <a:r>
              <a:rPr lang="ja-JP" altLang="en-US" sz="3600" dirty="0" smtClean="0">
                <a:latin typeface="+mj-ea"/>
              </a:rPr>
              <a:t>プロジェクトご実施</a:t>
            </a:r>
            <a:r>
              <a:rPr lang="ja-JP" altLang="en-US" sz="3600" dirty="0">
                <a:latin typeface="+mj-ea"/>
              </a:rPr>
              <a:t>の</a:t>
            </a:r>
            <a:r>
              <a:rPr lang="ja-JP" altLang="en-US" sz="3600" dirty="0" smtClean="0">
                <a:latin typeface="+mj-ea"/>
              </a:rPr>
              <a:t>流れ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481546" y="1974636"/>
            <a:ext cx="8243410" cy="286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6" rIns="91433" bIns="45716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455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455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455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455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ja-JP" altLang="en-US" sz="2000" dirty="0">
                <a:latin typeface="+mj-ea"/>
                <a:ea typeface="+mj-ea"/>
                <a:cs typeface="ヒラギノ角ゴ Pro W6"/>
              </a:rPr>
              <a:t>基本的には具体的なご相談業務は</a:t>
            </a:r>
            <a:r>
              <a:rPr lang="en-US" altLang="ja-JP" sz="2000" dirty="0" err="1">
                <a:latin typeface="+mj-ea"/>
                <a:ea typeface="+mj-ea"/>
                <a:cs typeface="ヒラギノ角ゴ Pro W6"/>
              </a:rPr>
              <a:t>Makuake</a:t>
            </a:r>
            <a:r>
              <a:rPr lang="ja-JP" altLang="en-US" sz="2000" dirty="0">
                <a:latin typeface="+mj-ea"/>
                <a:ea typeface="+mj-ea"/>
                <a:cs typeface="ヒラギノ角ゴ Pro W6"/>
              </a:rPr>
              <a:t>キュレーターで行います。</a:t>
            </a:r>
            <a:endParaRPr lang="en-US" altLang="ja-JP" sz="2000" dirty="0">
              <a:latin typeface="+mj-ea"/>
              <a:ea typeface="+mj-ea"/>
              <a:cs typeface="ヒラギノ角ゴ Pro W6"/>
            </a:endParaRPr>
          </a:p>
          <a:p>
            <a:r>
              <a:rPr lang="ja-JP" altLang="en-US" sz="2000" dirty="0">
                <a:latin typeface="+mj-ea"/>
                <a:ea typeface="+mj-ea"/>
                <a:cs typeface="ヒラギノ角ゴ Pro W6"/>
              </a:rPr>
              <a:t>下記の流れにご協力いただけますと幸いです。</a:t>
            </a:r>
            <a:endParaRPr lang="en-US" altLang="ja-JP" sz="2000" dirty="0">
              <a:latin typeface="+mj-ea"/>
              <a:ea typeface="+mj-ea"/>
              <a:cs typeface="ヒラギノ角ゴ Pro W6"/>
            </a:endParaRPr>
          </a:p>
          <a:p>
            <a:endParaRPr lang="en-US" altLang="ja-JP" sz="2000" dirty="0">
              <a:latin typeface="+mj-ea"/>
              <a:ea typeface="+mj-ea"/>
              <a:cs typeface="ヒラギノ角ゴ Pro W6"/>
            </a:endParaRPr>
          </a:p>
          <a:p>
            <a:r>
              <a:rPr lang="en-US" altLang="ja-JP" sz="2000" dirty="0">
                <a:latin typeface="+mj-ea"/>
                <a:ea typeface="+mj-ea"/>
                <a:cs typeface="ヒラギノ角ゴ Pro W6"/>
              </a:rPr>
              <a:t>①</a:t>
            </a:r>
            <a:r>
              <a:rPr lang="ja-JP" altLang="en-US" sz="2000" dirty="0">
                <a:latin typeface="+mj-ea"/>
                <a:ea typeface="+mj-ea"/>
                <a:cs typeface="ヒラギノ角ゴ Pro W6"/>
              </a:rPr>
              <a:t>下記担当あてにご連絡をいただく</a:t>
            </a:r>
            <a:endParaRPr lang="en-US" altLang="ja-JP" sz="2000" dirty="0">
              <a:latin typeface="+mj-ea"/>
              <a:ea typeface="+mj-ea"/>
              <a:cs typeface="ヒラギノ角ゴ Pro W6"/>
            </a:endParaRPr>
          </a:p>
          <a:p>
            <a:endParaRPr lang="en-US" altLang="ja-JP" sz="2000" dirty="0">
              <a:latin typeface="+mj-ea"/>
              <a:ea typeface="+mj-ea"/>
              <a:cs typeface="ヒラギノ角ゴ Pro W6"/>
            </a:endParaRPr>
          </a:p>
          <a:p>
            <a:r>
              <a:rPr lang="en-US" altLang="ja-JP" sz="2000" dirty="0">
                <a:latin typeface="+mj-ea"/>
                <a:ea typeface="+mj-ea"/>
                <a:cs typeface="ヒラギノ角ゴ Pro W6"/>
              </a:rPr>
              <a:t>②</a:t>
            </a:r>
            <a:r>
              <a:rPr lang="ja-JP" altLang="en-US" sz="2000" dirty="0">
                <a:latin typeface="+mj-ea"/>
                <a:ea typeface="+mj-ea"/>
                <a:cs typeface="ヒラギノ角ゴ Pro W6"/>
              </a:rPr>
              <a:t>エントリーシートへのご記入をいただく</a:t>
            </a:r>
            <a:endParaRPr lang="en-US" altLang="ja-JP" sz="2000" dirty="0">
              <a:latin typeface="+mj-ea"/>
              <a:ea typeface="+mj-ea"/>
              <a:cs typeface="ヒラギノ角ゴ Pro W6"/>
            </a:endParaRPr>
          </a:p>
          <a:p>
            <a:endParaRPr lang="en-US" altLang="ja-JP" sz="2000" dirty="0">
              <a:latin typeface="+mj-ea"/>
              <a:ea typeface="+mj-ea"/>
              <a:cs typeface="ヒラギノ角ゴ Pro W6"/>
            </a:endParaRPr>
          </a:p>
          <a:p>
            <a:r>
              <a:rPr lang="en-US" altLang="ja-JP" sz="2000" dirty="0">
                <a:latin typeface="+mj-ea"/>
                <a:ea typeface="+mj-ea"/>
                <a:cs typeface="ヒラギノ角ゴ Pro W6"/>
              </a:rPr>
              <a:t>③</a:t>
            </a:r>
            <a:r>
              <a:rPr lang="ja-JP" altLang="en-US" sz="2000" dirty="0">
                <a:latin typeface="+mj-ea"/>
                <a:ea typeface="+mj-ea"/>
                <a:cs typeface="ヒラギノ角ゴ Pro W6"/>
              </a:rPr>
              <a:t>審査通過後、プロジェクトのページを作成し、完成したらスタート</a:t>
            </a:r>
            <a:endParaRPr lang="en-US" altLang="ja-JP" sz="2000" dirty="0">
              <a:latin typeface="+mj-ea"/>
              <a:ea typeface="+mj-ea"/>
              <a:cs typeface="ヒラギノ角ゴ Pro W6"/>
            </a:endParaRPr>
          </a:p>
          <a:p>
            <a:endParaRPr lang="ja-JP" altLang="en-US" sz="2000" dirty="0">
              <a:latin typeface="+mj-ea"/>
              <a:ea typeface="+mj-ea"/>
              <a:cs typeface="ヒラギノ角ゴ Pro W6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17244" y="4836959"/>
            <a:ext cx="10207090" cy="18026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6" rIns="91433" bIns="45716"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9941" y="5251859"/>
            <a:ext cx="3951583" cy="1015655"/>
          </a:xfrm>
          <a:prstGeom prst="rect">
            <a:avLst/>
          </a:prstGeom>
          <a:noFill/>
        </p:spPr>
        <p:txBody>
          <a:bodyPr wrap="none" lIns="91433" tIns="45716" rIns="91433" bIns="45716" rtlCol="0">
            <a:spAutoFit/>
          </a:bodyPr>
          <a:lstStyle/>
          <a:p>
            <a:r>
              <a:rPr lang="ja-JP" altLang="en-US" sz="2000" dirty="0">
                <a:latin typeface="+mj-ea"/>
                <a:ea typeface="+mj-ea"/>
                <a:cs typeface="ヒラギノ角ゴ Pro W6"/>
              </a:rPr>
              <a:t>担当</a:t>
            </a:r>
            <a:r>
              <a:rPr lang="en-US" altLang="ja-JP" sz="2000" dirty="0" smtClean="0">
                <a:latin typeface="+mj-ea"/>
                <a:ea typeface="+mj-ea"/>
                <a:cs typeface="ヒラギノ角ゴ Pro W6"/>
              </a:rPr>
              <a:t>：</a:t>
            </a:r>
            <a:r>
              <a:rPr lang="ja-JP" altLang="en-US" sz="2000" dirty="0" smtClean="0">
                <a:latin typeface="+mj-ea"/>
                <a:ea typeface="+mj-ea"/>
                <a:cs typeface="ヒラギノ角ゴ Pro W6"/>
              </a:rPr>
              <a:t>三田村</a:t>
            </a:r>
            <a:endParaRPr lang="en-US" altLang="ja-JP" sz="2000" dirty="0">
              <a:latin typeface="+mj-ea"/>
              <a:ea typeface="+mj-ea"/>
              <a:cs typeface="ヒラギノ角ゴ Pro W6"/>
            </a:endParaRPr>
          </a:p>
          <a:p>
            <a:r>
              <a:rPr lang="en-US" altLang="ja-JP" sz="2000" dirty="0">
                <a:latin typeface="+mj-ea"/>
                <a:ea typeface="+mj-ea"/>
                <a:cs typeface="ヒラギノ角ゴ Pro W6"/>
              </a:rPr>
              <a:t>080</a:t>
            </a:r>
            <a:r>
              <a:rPr lang="en-US" altLang="ja-JP" sz="2000" dirty="0" smtClean="0">
                <a:latin typeface="+mj-ea"/>
                <a:ea typeface="+mj-ea"/>
                <a:cs typeface="ヒラギノ角ゴ Pro W6"/>
              </a:rPr>
              <a:t>-6778-9833</a:t>
            </a:r>
            <a:endParaRPr lang="en-US" altLang="ja-JP" sz="2000" dirty="0">
              <a:latin typeface="+mj-ea"/>
              <a:ea typeface="+mj-ea"/>
              <a:cs typeface="ヒラギノ角ゴ Pro W6"/>
            </a:endParaRPr>
          </a:p>
          <a:p>
            <a:r>
              <a:rPr lang="en-US" altLang="ja-JP" sz="2000" u="sng" dirty="0" err="1" smtClean="0">
                <a:latin typeface="+mj-ea"/>
                <a:ea typeface="+mj-ea"/>
                <a:cs typeface="ヒラギノ角ゴ Pro W6"/>
              </a:rPr>
              <a:t>mitamura@</a:t>
            </a:r>
            <a:r>
              <a:rPr lang="en-US" altLang="ja-JP" sz="2000" u="sng" dirty="0" err="1">
                <a:latin typeface="+mj-ea"/>
                <a:ea typeface="+mj-ea"/>
                <a:cs typeface="ヒラギノ角ゴ Pro W6"/>
              </a:rPr>
              <a:t>ca-</a:t>
            </a:r>
            <a:r>
              <a:rPr lang="en-US" altLang="ja-JP" sz="2000" u="sng" dirty="0" err="1" smtClean="0">
                <a:latin typeface="+mj-ea"/>
                <a:ea typeface="+mj-ea"/>
                <a:cs typeface="ヒラギノ角ゴ Pro W6"/>
              </a:rPr>
              <a:t>crowdfunding.com</a:t>
            </a:r>
            <a:endParaRPr lang="en-US" altLang="ja-JP" sz="2000" dirty="0">
              <a:latin typeface="+mj-ea"/>
              <a:ea typeface="+mj-ea"/>
              <a:cs typeface="ヒラギノ角ゴ Pro W6"/>
            </a:endParaRPr>
          </a:p>
        </p:txBody>
      </p:sp>
    </p:spTree>
    <p:extLst>
      <p:ext uri="{BB962C8B-B14F-4D97-AF65-F5344CB8AC3E}">
        <p14:creationId xmlns:p14="http://schemas.microsoft.com/office/powerpoint/2010/main" val="19833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7391995" y="51252"/>
            <a:ext cx="3239694" cy="605754"/>
            <a:chOff x="6927414" y="529628"/>
            <a:chExt cx="3757789" cy="787400"/>
          </a:xfrm>
        </p:grpSpPr>
        <p:pic>
          <p:nvPicPr>
            <p:cNvPr id="5" name="図 4" descr="スクリーンショット 2015-11-13 11.58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414" y="529628"/>
              <a:ext cx="3757789" cy="787400"/>
            </a:xfrm>
            <a:prstGeom prst="rect">
              <a:avLst/>
            </a:prstGeom>
          </p:spPr>
        </p:pic>
        <p:pic>
          <p:nvPicPr>
            <p:cNvPr id="6" name="図 5" descr="cacf (1)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723" y="592271"/>
              <a:ext cx="861480" cy="256272"/>
            </a:xfrm>
            <a:prstGeom prst="rect">
              <a:avLst/>
            </a:prstGeom>
          </p:spPr>
        </p:pic>
      </p:grpSp>
      <p:pic>
        <p:nvPicPr>
          <p:cNvPr id="4" name="図 3" descr="10.w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8638" cy="75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Bebas Neue"/>
        <a:ea typeface="小塚ゴシック Pr6N B"/>
        <a:cs typeface=""/>
      </a:majorFont>
      <a:minorFont>
        <a:latin typeface="Bebas Neu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38508</TotalTime>
  <Words>676</Words>
  <Application>Microsoft Macintosh PowerPoint</Application>
  <PresentationFormat>ユーザー設定</PresentationFormat>
  <Paragraphs>121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Makuakeでのプロジェクトご実施の流れ</vt:lpstr>
      <vt:lpstr>PowerPoint プレゼンテーション</vt:lpstr>
    </vt:vector>
  </TitlesOfParts>
  <Company>cyberagent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CU0001 CU0001</dc:creator>
  <cp:lastModifiedBy>三田村 恵里</cp:lastModifiedBy>
  <cp:revision>343</cp:revision>
  <cp:lastPrinted>2015-11-13T10:28:41Z</cp:lastPrinted>
  <dcterms:created xsi:type="dcterms:W3CDTF">2013-09-04T02:09:51Z</dcterms:created>
  <dcterms:modified xsi:type="dcterms:W3CDTF">2016-05-13T12:40:00Z</dcterms:modified>
</cp:coreProperties>
</file>