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8"/>
  </p:normalViewPr>
  <p:slideViewPr>
    <p:cSldViewPr snapToGrid="0">
      <p:cViewPr>
        <p:scale>
          <a:sx n="85" d="100"/>
          <a:sy n="85" d="100"/>
        </p:scale>
        <p:origin x="15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1C1-B22F-4D2F-92A6-AB0FA7C55C25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36E42A3-58EE-4822-B1FE-7346B8ECC60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6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1C1-B22F-4D2F-92A6-AB0FA7C55C25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42A3-58EE-4822-B1FE-7346B8EC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1C1-B22F-4D2F-92A6-AB0FA7C55C25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42A3-58EE-4822-B1FE-7346B8EC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1C1-B22F-4D2F-92A6-AB0FA7C55C25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42A3-58EE-4822-B1FE-7346B8ECC6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4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1C1-B22F-4D2F-92A6-AB0FA7C55C25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42A3-58EE-4822-B1FE-7346B8EC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1C1-B22F-4D2F-92A6-AB0FA7C55C25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42A3-58EE-4822-B1FE-7346B8ECC6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0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1C1-B22F-4D2F-92A6-AB0FA7C55C25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42A3-58EE-4822-B1FE-7346B8EC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1C1-B22F-4D2F-92A6-AB0FA7C55C25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42A3-58EE-4822-B1FE-7346B8ECC6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4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1C1-B22F-4D2F-92A6-AB0FA7C55C25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42A3-58EE-4822-B1FE-7346B8EC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2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1C1-B22F-4D2F-92A6-AB0FA7C55C25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42A3-58EE-4822-B1FE-7346B8EC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B1C1-B22F-4D2F-92A6-AB0FA7C55C25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42A3-58EE-4822-B1FE-7346B8ECC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93B1C1-B22F-4D2F-92A6-AB0FA7C55C25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E42A3-58EE-4822-B1FE-7346B8ECC601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7775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82BF-71AA-469B-A737-970B50698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Cramer–</a:t>
            </a:r>
            <a:r>
              <a:rPr lang="en-US" dirty="0" err="1"/>
              <a:t>Shoup</a:t>
            </a:r>
            <a:r>
              <a:rPr lang="en-US" dirty="0"/>
              <a:t> Cryptosystem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BAAC04-D3CB-4100-0418-2608FA55B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1655118"/>
            <a:ext cx="5357600" cy="1160213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Warren Bartholomeusz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Deakin University</a:t>
            </a:r>
          </a:p>
        </p:txBody>
      </p:sp>
    </p:spTree>
    <p:extLst>
      <p:ext uri="{BB962C8B-B14F-4D97-AF65-F5344CB8AC3E}">
        <p14:creationId xmlns:p14="http://schemas.microsoft.com/office/powerpoint/2010/main" val="329495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9FB639-401E-4B97-9348-33C3470B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creation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215A514-01C7-4869-BE17-94A2250F23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en-US" dirty="0"/>
                  <a:t>Alice chooses a cyclic group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of prime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with two distinct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en-US" dirty="0"/>
                  <a:t>and a hash-function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(∙, ∙,∙)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0"/>
                <a:r>
                  <a:rPr lang="en-US" dirty="0"/>
                  <a:t>Alice generates random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(her private key).</a:t>
                </a:r>
              </a:p>
              <a:p>
                <a:pPr lvl="0"/>
                <a:r>
                  <a:rPr lang="en-US" dirty="0"/>
                  <a:t>Alice computes: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Alice sends her public key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to Bob.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215A514-01C7-4869-BE17-94A2250F2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1" t="-3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51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C007-2D1D-48E3-B33F-63AAF4AD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65246-8C71-4BCD-840A-2999FE2D8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Bob chooses a message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Bob generates a random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Bob calculates: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i="1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Bob sends the cipher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Alice.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65246-8C71-4BCD-840A-2999FE2D8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5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8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3924-361F-430C-8C15-95F6F665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839D5-E95F-4B5C-AE4F-9BB84D390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Alice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and verifies that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Alice computes the message as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839D5-E95F-4B5C-AE4F-9BB84D390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49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4AEA42-92E3-48ED-B756-10DD3B70B0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</a:t>
                </a:r>
                <a:br>
                  <a:rPr lang="en-US" dirty="0"/>
                </a:br>
                <a:r>
                  <a:rPr lang="en-US" dirty="0"/>
                  <a:t>(all arithmetic is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4AEA42-92E3-48ED-B756-10DD3B70B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994" r="-2146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521C-4DBF-4A0E-B000-5CBAD049A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creation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25656E2-9659-4F3D-8F46-AE15B2AA466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lvl="0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100" dirty="0"/>
                  <a:t>Alice chooses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100" dirty="0"/>
                  <a:t> of order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=251</m:t>
                    </m:r>
                  </m:oMath>
                </a14:m>
                <a:r>
                  <a:rPr lang="en-US" sz="1100" dirty="0"/>
                  <a:t> with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100" dirty="0"/>
                  <a:t> and a hash-function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100" dirty="0"/>
                  <a:t>.</a:t>
                </a:r>
              </a:p>
              <a:p>
                <a:pPr lvl="0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100" dirty="0"/>
                  <a:t>Alice generates random numbers </a:t>
                </a:r>
              </a:p>
              <a:p>
                <a:pPr lvl="1"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=202,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=152,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=88,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=65,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=188</m:t>
                    </m:r>
                  </m:oMath>
                </a14:m>
                <a:r>
                  <a:rPr lang="en-US" sz="1100" dirty="0"/>
                  <a:t>.</a:t>
                </a:r>
              </a:p>
              <a:p>
                <a:pPr lvl="0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100" dirty="0"/>
                  <a:t>Alice computes: </a:t>
                </a:r>
              </a:p>
              <a:p>
                <a:pPr lvl="1"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202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152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=52</m:t>
                    </m:r>
                  </m:oMath>
                </a14:m>
                <a:r>
                  <a:rPr lang="en-US" sz="1100" dirty="0"/>
                  <a:t>, </a:t>
                </a:r>
              </a:p>
              <a:p>
                <a:pPr lvl="1"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88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65</m:t>
                        </m:r>
                      </m:sup>
                    </m:sSup>
                  </m:oMath>
                </a14:m>
                <a:r>
                  <a:rPr lang="en-US" sz="1100" dirty="0"/>
                  <a:t>, </a:t>
                </a:r>
              </a:p>
              <a:p>
                <a:pPr lvl="1"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188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=91</m:t>
                    </m:r>
                  </m:oMath>
                </a14:m>
                <a:r>
                  <a:rPr lang="en-US" sz="1100" dirty="0"/>
                  <a:t>.</a:t>
                </a:r>
              </a:p>
              <a:p>
                <a:pPr lvl="0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100" dirty="0"/>
                  <a:t>Alice sends her public key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1100" dirty="0"/>
                  <a:t> to Bob.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25656E2-9659-4F3D-8F46-AE15B2AA4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CEFC-6424-4D03-BF96-35827F147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Encryption and decryption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028B728-DC22-43AA-A9A0-C2B2C9CEEEC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Autofit/>
              </a:bodyPr>
              <a:lstStyle/>
              <a:p>
                <a:pPr lvl="0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100" dirty="0"/>
                  <a:t>Bob chooses a message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=111</m:t>
                    </m:r>
                  </m:oMath>
                </a14:m>
                <a:r>
                  <a:rPr lang="en-US" sz="1100" dirty="0"/>
                  <a:t>.</a:t>
                </a:r>
              </a:p>
              <a:p>
                <a:pPr lvl="0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100" dirty="0"/>
                  <a:t>Bob generates a random number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=229</m:t>
                    </m:r>
                  </m:oMath>
                </a14:m>
                <a:r>
                  <a:rPr lang="en-US" sz="1100" dirty="0"/>
                  <a:t>.</a:t>
                </a:r>
              </a:p>
              <a:p>
                <a:pPr lvl="0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100" dirty="0"/>
                  <a:t>Bob calculates: </a:t>
                </a:r>
              </a:p>
              <a:p>
                <a:pPr lvl="1"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229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=235</m:t>
                    </m:r>
                  </m:oMath>
                </a14:m>
                <a:r>
                  <a:rPr lang="en-US" sz="1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229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=114</m:t>
                    </m:r>
                  </m:oMath>
                </a14:m>
                <a:r>
                  <a:rPr lang="en-US" sz="1100" dirty="0"/>
                  <a:t>, </a:t>
                </a:r>
              </a:p>
              <a:p>
                <a:pPr lvl="1"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91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229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∙111=193</m:t>
                    </m:r>
                  </m:oMath>
                </a14:m>
                <a:r>
                  <a:rPr lang="en-US" sz="1100" dirty="0"/>
                  <a:t>, </a:t>
                </a:r>
              </a:p>
              <a:p>
                <a:pPr lvl="1"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235, 114, 193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=235+114+193=40</m:t>
                    </m:r>
                  </m:oMath>
                </a14:m>
                <a:r>
                  <a:rPr lang="en-US" sz="1100" dirty="0"/>
                  <a:t>, </a:t>
                </a:r>
              </a:p>
              <a:p>
                <a:pPr lvl="1"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52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229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229∙40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=175</m:t>
                    </m:r>
                  </m:oMath>
                </a14:m>
                <a:r>
                  <a:rPr lang="en-US" sz="1100" dirty="0"/>
                  <a:t>.</a:t>
                </a:r>
              </a:p>
              <a:p>
                <a:pPr lvl="0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100" dirty="0"/>
                  <a:t>Bob sends the cipher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/>
                  <a:t> to Alice.</a:t>
                </a:r>
              </a:p>
              <a:p>
                <a:pPr lvl="0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100" dirty="0"/>
                  <a:t>Alice computes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1100" dirty="0"/>
                  <a:t> and verifies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bSup>
                            <m:sSubSup>
                              <m:sSub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235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202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114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152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235</m:t>
                                </m:r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sup>
                            </m:s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114</m:t>
                                </m:r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=175=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100" dirty="0"/>
                  <a:t> (verification is successful).</a:t>
                </a:r>
              </a:p>
              <a:p>
                <a:pPr lvl="0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100" dirty="0"/>
                  <a:t>Alice computes the message as </a:t>
                </a:r>
              </a:p>
              <a:p>
                <a:pPr lvl="1"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=193∙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235</m:t>
                                </m:r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188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=111</m:t>
                    </m:r>
                  </m:oMath>
                </a14:m>
                <a:r>
                  <a:rPr lang="en-US" sz="1100" dirty="0"/>
                  <a:t>.</a:t>
                </a:r>
              </a:p>
              <a:p>
                <a:endParaRPr lang="en-US" sz="11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028B728-DC22-43AA-A9A0-C2B2C9CEE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906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130</TotalTime>
  <Words>411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MS Shell Dlg 2</vt:lpstr>
      <vt:lpstr>Wingdings</vt:lpstr>
      <vt:lpstr>Wingdings 3</vt:lpstr>
      <vt:lpstr>Madison</vt:lpstr>
      <vt:lpstr>Cramer–Shoup Cryptosystem</vt:lpstr>
      <vt:lpstr>Key creation</vt:lpstr>
      <vt:lpstr>Encryption</vt:lpstr>
      <vt:lpstr>Decryption</vt:lpstr>
      <vt:lpstr>Example (all arithmetic is modulo 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Cramer–Shoup cryptosystem</dc:title>
  <dc:creator/>
  <cp:lastModifiedBy>Microsoft Office User</cp:lastModifiedBy>
  <cp:revision>23</cp:revision>
  <dcterms:created xsi:type="dcterms:W3CDTF">2022-09-10T13:21:43Z</dcterms:created>
  <dcterms:modified xsi:type="dcterms:W3CDTF">2024-02-27T13:17:33Z</dcterms:modified>
</cp:coreProperties>
</file>