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6" r:id="rId2"/>
    <p:sldId id="257" r:id="rId3"/>
    <p:sldId id="289" r:id="rId4"/>
    <p:sldId id="290" r:id="rId5"/>
    <p:sldId id="291" r:id="rId6"/>
    <p:sldId id="297" r:id="rId7"/>
    <p:sldId id="294" r:id="rId8"/>
    <p:sldId id="295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8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06FAB-6712-4DFB-A37F-D06F383C4DF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8D551-0012-4873-935E-A38380F30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3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59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76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43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2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9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0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9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7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7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E714-158F-4F68-AC2E-0CD01CEBACA8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C4A45-B4B1-429E-A983-ECAE6F830A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6688CB-E327-4AB7-B7FA-556620444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0"/>
          <a:stretch/>
        </p:blipFill>
        <p:spPr>
          <a:xfrm>
            <a:off x="467544" y="3433589"/>
            <a:ext cx="4445088" cy="1736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62936"/>
            <a:ext cx="8100393" cy="13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/>
              <a:t>Доклад на тему:</a:t>
            </a:r>
          </a:p>
          <a:p>
            <a:pPr algn="ctr"/>
            <a:r>
              <a:rPr lang="ru-RU" sz="2600" b="1" i="0" dirty="0">
                <a:effectLst/>
                <a:latin typeface="DeepSeek-CJK-patch"/>
              </a:rPr>
              <a:t>«Внедрение </a:t>
            </a:r>
            <a:r>
              <a:rPr lang="ru-RU" sz="2600" b="1" i="0" dirty="0" err="1">
                <a:effectLst/>
                <a:latin typeface="DeepSeek-CJK-patch"/>
              </a:rPr>
              <a:t>Oxygen</a:t>
            </a:r>
            <a:r>
              <a:rPr lang="ru-RU" sz="2600" b="1" i="0" dirty="0">
                <a:effectLst/>
                <a:latin typeface="DeepSeek-CJK-patch"/>
              </a:rPr>
              <a:t> </a:t>
            </a:r>
            <a:r>
              <a:rPr lang="ru-RU" sz="2600" b="1" i="0" dirty="0" err="1">
                <a:effectLst/>
                <a:latin typeface="DeepSeek-CJK-patch"/>
              </a:rPr>
              <a:t>Cloud</a:t>
            </a:r>
            <a:r>
              <a:rPr lang="ru-RU" sz="2600" b="1" i="0" dirty="0">
                <a:effectLst/>
                <a:latin typeface="DeepSeek-CJK-patch"/>
              </a:rPr>
              <a:t> в корпоративную информационную систему “</a:t>
            </a:r>
            <a:r>
              <a:rPr lang="ru-RU" sz="2600" b="1" i="0" dirty="0" err="1">
                <a:effectLst/>
                <a:latin typeface="DeepSeek-CJK-patch"/>
              </a:rPr>
              <a:t>ТехноАгро</a:t>
            </a:r>
            <a:r>
              <a:rPr lang="ru-RU" sz="2600" b="1" i="0" dirty="0">
                <a:effectLst/>
                <a:latin typeface="DeepSeek-CJK-patch"/>
              </a:rPr>
              <a:t> Плюс”»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5632" y="3062536"/>
            <a:ext cx="5878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/>
              <a:t>Выполнили студенты группы ИВБ-211</a:t>
            </a:r>
          </a:p>
          <a:p>
            <a:pPr algn="r"/>
            <a:r>
              <a:rPr lang="ru-RU" b="1" dirty="0"/>
              <a:t>Ахмедов Х.А.</a:t>
            </a:r>
          </a:p>
          <a:p>
            <a:pPr algn="r"/>
            <a:r>
              <a:rPr lang="ru-RU" b="1" dirty="0"/>
              <a:t>Егупов Н.М.</a:t>
            </a:r>
          </a:p>
          <a:p>
            <a:pPr algn="r"/>
            <a:r>
              <a:rPr lang="ru-RU" b="1" dirty="0"/>
              <a:t>Кот Н.Д.</a:t>
            </a:r>
          </a:p>
          <a:p>
            <a:pPr algn="r"/>
            <a:r>
              <a:rPr lang="ru-RU" b="1" dirty="0" err="1"/>
              <a:t>Шефнер</a:t>
            </a:r>
            <a:r>
              <a:rPr lang="ru-RU" b="1" dirty="0"/>
              <a:t> А.</a:t>
            </a:r>
          </a:p>
          <a:p>
            <a:pPr algn="r"/>
            <a:endParaRPr lang="en-US" b="1" dirty="0"/>
          </a:p>
          <a:p>
            <a:pPr algn="r"/>
            <a:r>
              <a:rPr lang="ru-RU" b="1" dirty="0"/>
              <a:t>Проверил:</a:t>
            </a:r>
          </a:p>
          <a:p>
            <a:pPr algn="r"/>
            <a:r>
              <a:rPr lang="ru-RU" b="1" dirty="0"/>
              <a:t>к.т.н., доцент кафедры Пугачев С.В.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1205" y="5969104"/>
            <a:ext cx="18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Санкт-Петербург</a:t>
            </a:r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735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813674"/>
            <a:ext cx="658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0" i="0" dirty="0">
                <a:effectLst/>
                <a:latin typeface="DeepSeek-CJK-patch"/>
              </a:rPr>
              <a:t>Потребности «</a:t>
            </a:r>
            <a:r>
              <a:rPr lang="ru-RU" sz="3600" b="0" i="0" dirty="0" err="1">
                <a:effectLst/>
                <a:latin typeface="DeepSeek-CJK-patch"/>
              </a:rPr>
              <a:t>ТехноАгро</a:t>
            </a:r>
            <a:r>
              <a:rPr lang="ru-RU" sz="3600" b="0" i="0" dirty="0">
                <a:effectLst/>
                <a:latin typeface="DeepSeek-CJK-patch"/>
              </a:rPr>
              <a:t> Плюс»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EAC5B-63F4-44BC-865A-E7633F07D678}"/>
              </a:ext>
            </a:extLst>
          </p:cNvPr>
          <p:cNvSpPr txBox="1"/>
          <p:nvPr/>
        </p:nvSpPr>
        <p:spPr>
          <a:xfrm>
            <a:off x="4499992" y="1700808"/>
            <a:ext cx="4355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систем управления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планирования ресурсов предприятия нового поколения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взаимоотношениями с клиентами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цепочками поставок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складом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данных</a:t>
            </a: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</a:t>
            </a: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Трактор МТЗ-80 ✓ технические характеристики ✓ описание.">
            <a:extLst>
              <a:ext uri="{FF2B5EF4-FFF2-40B4-BE49-F238E27FC236}">
                <a16:creationId xmlns:a16="http://schemas.microsoft.com/office/drawing/2014/main" id="{B6337AA3-8612-4AB6-B742-58666949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" y="1700808"/>
            <a:ext cx="4093428" cy="40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900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 компании </a:t>
            </a:r>
            <a:r>
              <a:rPr lang="en-US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Oxygen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A5D49-4D3B-499C-829B-C92B5A58842A}"/>
              </a:ext>
            </a:extLst>
          </p:cNvPr>
          <p:cNvSpPr txBox="1"/>
          <p:nvPr/>
        </p:nvSpPr>
        <p:spPr>
          <a:xfrm>
            <a:off x="3513642" y="1885764"/>
            <a:ext cx="43929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услуги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Виртуальные машины и облачные хранилища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Управляемые базы данных и </a:t>
            </a:r>
            <a:r>
              <a:rPr lang="ru-RU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для управления бизнес-процессами</a:t>
            </a:r>
          </a:p>
        </p:txBody>
      </p:sp>
      <p:pic>
        <p:nvPicPr>
          <p:cNvPr id="2050" name="Picture 2" descr="Edge Cloud — ваше частное облако «под ключ» - Oxygen Data Center">
            <a:extLst>
              <a:ext uri="{FF2B5EF4-FFF2-40B4-BE49-F238E27FC236}">
                <a16:creationId xmlns:a16="http://schemas.microsoft.com/office/drawing/2014/main" id="{12AF6E12-2BB2-4009-8295-134685ED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7" r="22439"/>
          <a:stretch/>
        </p:blipFill>
        <p:spPr bwMode="auto">
          <a:xfrm>
            <a:off x="323528" y="1885764"/>
            <a:ext cx="3190114" cy="30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9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7667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400" b="0" i="0" dirty="0">
                <a:solidFill>
                  <a:srgbClr val="404040"/>
                </a:solidFill>
                <a:effectLst/>
                <a:latin typeface="DeepSeek-CJK-patch"/>
              </a:rPr>
              <a:t>Преимущества </a:t>
            </a:r>
            <a:r>
              <a:rPr lang="ru-RU" sz="4400" b="0" i="0" dirty="0" err="1">
                <a:solidFill>
                  <a:srgbClr val="404040"/>
                </a:solidFill>
                <a:effectLst/>
                <a:latin typeface="DeepSeek-CJK-patch"/>
              </a:rPr>
              <a:t>Oxygen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4400" b="0" i="0" dirty="0" err="1">
                <a:solidFill>
                  <a:srgbClr val="404040"/>
                </a:solidFill>
                <a:effectLst/>
                <a:latin typeface="DeepSeek-CJK-patch"/>
              </a:rPr>
              <a:t>Cloud</a:t>
            </a:r>
            <a:endParaRPr lang="ru-RU" sz="44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E8FAE5D-975C-4BD1-AAE1-78A776FC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3947"/>
              </p:ext>
            </p:extLst>
          </p:nvPr>
        </p:nvGraphicFramePr>
        <p:xfrm>
          <a:off x="683568" y="1285192"/>
          <a:ext cx="6048672" cy="524015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97417">
                  <a:extLst>
                    <a:ext uri="{9D8B030D-6E8A-4147-A177-3AD203B41FA5}">
                      <a16:colId xmlns:a16="http://schemas.microsoft.com/office/drawing/2014/main" val="1690535237"/>
                    </a:ext>
                  </a:extLst>
                </a:gridCol>
                <a:gridCol w="3051255">
                  <a:extLst>
                    <a:ext uri="{9D8B030D-6E8A-4147-A177-3AD203B41FA5}">
                      <a16:colId xmlns:a16="http://schemas.microsoft.com/office/drawing/2014/main" val="669198472"/>
                    </a:ext>
                  </a:extLst>
                </a:gridCol>
              </a:tblGrid>
              <a:tr h="366477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solidFill>
                            <a:srgbClr val="404040"/>
                          </a:solidFill>
                          <a:effectLst/>
                        </a:rPr>
                        <a:t>Параметр</a:t>
                      </a: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404040"/>
                          </a:solidFill>
                          <a:effectLst/>
                        </a:rPr>
                        <a:t>Oxygen Cloud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3124322959"/>
                  </a:ext>
                </a:extLst>
              </a:tr>
              <a:tr h="1108866"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</a:rPr>
                        <a:t>Специализация на АПК</a:t>
                      </a:r>
                      <a:endParaRPr lang="ru-RU" sz="1600">
                        <a:effectLst/>
                      </a:endParaRP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Готовые отраслевые решения (CRM, </a:t>
                      </a:r>
                      <a:r>
                        <a:rPr lang="ru-RU" sz="1600" dirty="0" err="1">
                          <a:effectLst/>
                        </a:rPr>
                        <a:t>IoT</a:t>
                      </a:r>
                      <a:r>
                        <a:rPr lang="ru-RU" sz="1600" dirty="0">
                          <a:effectLst/>
                        </a:rPr>
                        <a:t> для сельхозтехники)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2387869155"/>
                  </a:ext>
                </a:extLst>
              </a:tr>
              <a:tr h="1108866"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</a:rPr>
                        <a:t>Локализация данных</a:t>
                      </a:r>
                      <a:endParaRPr lang="ru-RU" sz="1600">
                        <a:effectLst/>
                      </a:endParaRP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Дата-центры в РФ, включая регионы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1694450508"/>
                  </a:ext>
                </a:extLst>
              </a:tr>
              <a:tr h="978349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Интеграция с 1С/ГИС</a:t>
                      </a:r>
                      <a:endParaRPr lang="ru-RU" sz="1600" dirty="0">
                        <a:effectLst/>
                      </a:endParaRP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Встроенные API для 1С:Агропром, ГИС «Зерно»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1150990820"/>
                  </a:ext>
                </a:extLst>
              </a:tr>
              <a:tr h="10051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IoT </a:t>
                      </a:r>
                      <a:r>
                        <a:rPr lang="ru-RU" sz="1600" b="1">
                          <a:effectLst/>
                        </a:rPr>
                        <a:t>для сельхозтехники</a:t>
                      </a:r>
                      <a:endParaRPr lang="ru-RU" sz="1600">
                        <a:effectLst/>
                      </a:endParaRP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Датчики + аналитика в реальном времени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4000255761"/>
                  </a:ext>
                </a:extLst>
              </a:tr>
              <a:tr h="672413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</a:rPr>
                        <a:t>Поддержка 24/7</a:t>
                      </a:r>
                      <a:endParaRPr lang="ru-RU" sz="1600" dirty="0">
                        <a:effectLst/>
                      </a:endParaRPr>
                    </a:p>
                  </a:txBody>
                  <a:tcPr marL="23161" marR="24126" marT="24126" marB="24126"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Приоритетная линия для АПК</a:t>
                      </a:r>
                    </a:p>
                  </a:txBody>
                  <a:tcPr marL="24126" marR="24126" marT="24126" marB="24126" anchor="ctr"/>
                </a:tc>
                <a:extLst>
                  <a:ext uri="{0D108BD9-81ED-4DB2-BD59-A6C34878D82A}">
                    <a16:rowId xmlns:a16="http://schemas.microsoft.com/office/drawing/2014/main" val="275700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150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b="0" i="0" dirty="0">
                <a:solidFill>
                  <a:srgbClr val="404040"/>
                </a:solidFill>
                <a:effectLst/>
                <a:latin typeface="DeepSeek-CJK-patch"/>
              </a:rPr>
              <a:t>Решение на базе </a:t>
            </a:r>
            <a:r>
              <a:rPr lang="ru-RU" sz="4000" b="0" i="0" dirty="0" err="1">
                <a:solidFill>
                  <a:srgbClr val="404040"/>
                </a:solidFill>
                <a:effectLst/>
                <a:latin typeface="DeepSeek-CJK-patch"/>
              </a:rPr>
              <a:t>Oxygen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4000" b="0" i="0" dirty="0" err="1">
                <a:solidFill>
                  <a:srgbClr val="404040"/>
                </a:solidFill>
                <a:effectLst/>
                <a:latin typeface="DeepSeek-CJK-patch"/>
              </a:rPr>
              <a:t>Cloud</a:t>
            </a:r>
            <a:endParaRPr lang="ru-RU" sz="40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967A8-5E9A-4D0C-B6FE-19B38D22558F}"/>
              </a:ext>
            </a:extLst>
          </p:cNvPr>
          <p:cNvSpPr txBox="1"/>
          <p:nvPr/>
        </p:nvSpPr>
        <p:spPr>
          <a:xfrm>
            <a:off x="353600" y="1340062"/>
            <a:ext cx="70567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Оптимизация управления сельхозтехникой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учет парка техники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местоположения, пробега, расхода топлива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ТО и ремонтов через интегрированную систему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загрузки техники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сезонности работ (посевная, уборочная)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ресурсов между хозяйствами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Управление цепочками поставок (SCM)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поставок запчастей и ГСМ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формирование заказов при критическом уровне запасов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поставщиками через EDI-обмен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 сельхозпродукции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перевозок с учетом сроков хранения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 температуры/влажности в режиме реального времени</a:t>
            </a:r>
          </a:p>
          <a:p>
            <a:pPr algn="l"/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0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150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4000" b="0" i="0" dirty="0">
                <a:solidFill>
                  <a:srgbClr val="404040"/>
                </a:solidFill>
                <a:effectLst/>
                <a:latin typeface="DeepSeek-CJK-patch"/>
              </a:rPr>
              <a:t>Решение на базе </a:t>
            </a:r>
            <a:r>
              <a:rPr lang="ru-RU" sz="4000" b="0" i="0" dirty="0" err="1">
                <a:solidFill>
                  <a:srgbClr val="404040"/>
                </a:solidFill>
                <a:effectLst/>
                <a:latin typeface="DeepSeek-CJK-patch"/>
              </a:rPr>
              <a:t>Oxygen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4000" b="0" i="0" dirty="0" err="1">
                <a:solidFill>
                  <a:srgbClr val="404040"/>
                </a:solidFill>
                <a:effectLst/>
                <a:latin typeface="DeepSeek-CJK-patch"/>
              </a:rPr>
              <a:t>Cloud</a:t>
            </a:r>
            <a:endParaRPr lang="ru-RU" sz="40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18B94-CF90-4696-8275-6A53B40A1A50}"/>
              </a:ext>
            </a:extLst>
          </p:cNvPr>
          <p:cNvSpPr txBox="1"/>
          <p:nvPr/>
        </p:nvSpPr>
        <p:spPr>
          <a:xfrm>
            <a:off x="323528" y="1319110"/>
            <a:ext cx="73448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CRM для работы с дилерами и фермерами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клиентской базы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заказов, предпочтения, гарантийные случаи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продаж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Квоты для дилеров, акционные предложения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оформления заказов в поле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Аналитика и отчетность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Дашборды</a:t>
            </a: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руководства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Рентабельность техники по моделям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спроса на основе урожайности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государственными системами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подготовка отчетов для Минсельхоза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72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ЗАЩИТА ДАННЫХ В </a:t>
            </a:r>
            <a:r>
              <a:rPr lang="en-US" sz="4000" b="1" dirty="0"/>
              <a:t>OXIGEN</a:t>
            </a:r>
            <a:endParaRPr lang="ru-RU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3476A-9D6E-417F-9BCE-374D21D50DAA}"/>
              </a:ext>
            </a:extLst>
          </p:cNvPr>
          <p:cNvSpPr txBox="1"/>
          <p:nvPr/>
        </p:nvSpPr>
        <p:spPr>
          <a:xfrm>
            <a:off x="3635896" y="1916832"/>
            <a:ext cx="3929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методы шифрования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Детализированная система контроля доступа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резервное копирование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-атак</a:t>
            </a:r>
          </a:p>
        </p:txBody>
      </p:sp>
      <p:pic>
        <p:nvPicPr>
          <p:cNvPr id="4098" name="Picture 2" descr="OXYGEN MSSP. Managed Security Service Provider. Обеспечиваем максимальный  уровень защищённости данных для бизнеса и государственных структур.">
            <a:extLst>
              <a:ext uri="{FF2B5EF4-FFF2-40B4-BE49-F238E27FC236}">
                <a16:creationId xmlns:a16="http://schemas.microsoft.com/office/drawing/2014/main" id="{CBC58B2E-CC71-4EBD-9BD7-B018957F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3190711" cy="303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96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12576" y="46874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РАСЧЕТ ЗАТРАТ НА </a:t>
            </a:r>
            <a:r>
              <a:rPr lang="en-US" sz="4000" b="1" dirty="0"/>
              <a:t>OXIGEN</a:t>
            </a:r>
            <a:endParaRPr lang="ru-RU" sz="4000" b="1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47CB5DC-84A8-418F-AA43-BDC46B0A1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1929"/>
              </p:ext>
            </p:extLst>
          </p:nvPr>
        </p:nvGraphicFramePr>
        <p:xfrm>
          <a:off x="431540" y="1176628"/>
          <a:ext cx="6804756" cy="415490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41408">
                  <a:extLst>
                    <a:ext uri="{9D8B030D-6E8A-4147-A177-3AD203B41FA5}">
                      <a16:colId xmlns:a16="http://schemas.microsoft.com/office/drawing/2014/main" val="3680608464"/>
                    </a:ext>
                  </a:extLst>
                </a:gridCol>
                <a:gridCol w="2281674">
                  <a:extLst>
                    <a:ext uri="{9D8B030D-6E8A-4147-A177-3AD203B41FA5}">
                      <a16:colId xmlns:a16="http://schemas.microsoft.com/office/drawing/2014/main" val="448059346"/>
                    </a:ext>
                  </a:extLst>
                </a:gridCol>
                <a:gridCol w="2281674">
                  <a:extLst>
                    <a:ext uri="{9D8B030D-6E8A-4147-A177-3AD203B41FA5}">
                      <a16:colId xmlns:a16="http://schemas.microsoft.com/office/drawing/2014/main" val="1050981188"/>
                    </a:ext>
                  </a:extLst>
                </a:gridCol>
              </a:tblGrid>
              <a:tr h="390049"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solidFill>
                            <a:srgbClr val="404040"/>
                          </a:solidFill>
                          <a:effectLst/>
                        </a:rPr>
                        <a:t>Сервис</a:t>
                      </a:r>
                      <a:endParaRPr lang="ru-RU" sz="1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404040"/>
                          </a:solidFill>
                          <a:effectLst/>
                        </a:rPr>
                        <a:t>Тарифная модель</a:t>
                      </a:r>
                      <a:endParaRPr lang="ru-RU" sz="1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solidFill>
                            <a:srgbClr val="404040"/>
                          </a:solidFill>
                          <a:effectLst/>
                        </a:rPr>
                        <a:t>Стоимость (руб./</a:t>
                      </a:r>
                      <a:r>
                        <a:rPr lang="ru-RU" sz="1400" b="1" dirty="0" err="1">
                          <a:solidFill>
                            <a:srgbClr val="404040"/>
                          </a:solidFill>
                          <a:effectLst/>
                        </a:rPr>
                        <a:t>мес</a:t>
                      </a:r>
                      <a:r>
                        <a:rPr lang="ru-RU" sz="1400" b="1" dirty="0">
                          <a:solidFill>
                            <a:srgbClr val="404040"/>
                          </a:solidFill>
                          <a:effectLst/>
                        </a:rPr>
                        <a:t>)</a:t>
                      </a:r>
                      <a:endParaRPr lang="ru-RU" sz="1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341184714"/>
                  </a:ext>
                </a:extLst>
              </a:tr>
              <a:tr h="534811">
                <a:tc>
                  <a:txBody>
                    <a:bodyPr/>
                    <a:lstStyle/>
                    <a:p>
                      <a:r>
                        <a:rPr lang="ru-RU" sz="1400" b="1">
                          <a:effectLst/>
                        </a:rPr>
                        <a:t>Базовый пакет </a:t>
                      </a:r>
                      <a:r>
                        <a:rPr lang="en-US" sz="1400" b="1">
                          <a:effectLst/>
                        </a:rPr>
                        <a:t>IaaS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Виртуальная машина (8 vCPU, 16 ГБ RAM)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12 000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4202542416"/>
                  </a:ext>
                </a:extLst>
              </a:tr>
              <a:tr h="679571">
                <a:tc>
                  <a:txBody>
                    <a:bodyPr/>
                    <a:lstStyle/>
                    <a:p>
                      <a:r>
                        <a:rPr lang="ru-RU" sz="1400" b="1">
                          <a:effectLst/>
                        </a:rPr>
                        <a:t>Облачное хранилище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 ТБ (для документации, чертежей, видеоинструкций)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3 500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845447083"/>
                  </a:ext>
                </a:extLst>
              </a:tr>
              <a:tr h="679571">
                <a:tc>
                  <a:txBody>
                    <a:bodyPr/>
                    <a:lstStyle/>
                    <a:p>
                      <a:r>
                        <a:rPr lang="ru-RU" sz="1400" b="1">
                          <a:effectLst/>
                        </a:rPr>
                        <a:t>Управляемая СУБД </a:t>
                      </a:r>
                      <a:r>
                        <a:rPr lang="en-US" sz="1400" b="1">
                          <a:effectLst/>
                        </a:rPr>
                        <a:t>PostgreSQL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Для учета техники, клиентов и заказов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6 000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2112857172"/>
                  </a:ext>
                </a:extLst>
              </a:tr>
              <a:tr h="53481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CRM-</a:t>
                      </a:r>
                      <a:r>
                        <a:rPr lang="ru-RU" sz="1400" b="1">
                          <a:effectLst/>
                        </a:rPr>
                        <a:t>модуль для АПК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Специализированное решение для сельхозтехники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8 000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2226148761"/>
                  </a:ext>
                </a:extLst>
              </a:tr>
              <a:tr h="53481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IoT-</a:t>
                      </a:r>
                      <a:r>
                        <a:rPr lang="ru-RU" sz="1400" b="1">
                          <a:effectLst/>
                        </a:rPr>
                        <a:t>платформа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Подключение 50 единиц техники с датчиками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5 000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241192353"/>
                  </a:ext>
                </a:extLst>
              </a:tr>
              <a:tr h="534811">
                <a:tc>
                  <a:txBody>
                    <a:bodyPr/>
                    <a:lstStyle/>
                    <a:p>
                      <a:r>
                        <a:rPr lang="ru-RU" sz="1400" b="1">
                          <a:effectLst/>
                        </a:rPr>
                        <a:t>Техническая поддержка 24/7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67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Приоритетная линия для агропредприятий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4 500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74" marR="50174" marT="50174" marB="50174" anchor="ctr"/>
                </a:tc>
                <a:extLst>
                  <a:ext uri="{0D108BD9-81ED-4DB2-BD59-A6C34878D82A}">
                    <a16:rowId xmlns:a16="http://schemas.microsoft.com/office/drawing/2014/main" val="41769673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0311336-435A-4A4E-AAFD-292D5F9EB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2" y="5517232"/>
            <a:ext cx="60126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Итого базовая конфигурация: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39 000 руб./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*(или 468 000 руб./год)*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5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6224" y="692696"/>
            <a:ext cx="921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ИТОГИ ВЫБОРА </a:t>
            </a:r>
            <a:r>
              <a:rPr lang="en-US" sz="4000" b="1" dirty="0"/>
              <a:t>OXIGEN</a:t>
            </a:r>
            <a:endParaRPr lang="ru-RU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A6B70-5D5E-4ADA-8539-165A023CDA7B}"/>
              </a:ext>
            </a:extLst>
          </p:cNvPr>
          <p:cNvSpPr txBox="1"/>
          <p:nvPr/>
        </p:nvSpPr>
        <p:spPr>
          <a:xfrm>
            <a:off x="827584" y="1400582"/>
            <a:ext cx="63367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управления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операционных затрат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обслуживания клиентов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масштабированию бизнеса</a:t>
            </a:r>
          </a:p>
        </p:txBody>
      </p:sp>
      <p:pic>
        <p:nvPicPr>
          <p:cNvPr id="7" name="Picture 2" descr="Oxygen - one of the fastest growing players of cloud platforms - enters the  IT market of Kazakhstan">
            <a:extLst>
              <a:ext uri="{FF2B5EF4-FFF2-40B4-BE49-F238E27FC236}">
                <a16:creationId xmlns:a16="http://schemas.microsoft.com/office/drawing/2014/main" id="{FE681F5E-F0D2-407F-9786-9C911BD1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81724"/>
            <a:ext cx="4536600" cy="31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9978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убление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450</Words>
  <Application>Microsoft Office PowerPoint</Application>
  <PresentationFormat>Экран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DeepSeek-CJK-patch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ПЕТЕРБУРГСКИЙ ГОСУДАРСТВЕННЫЙ УНИВЕРСИТЕТ ПУТЕЙ СООБЩЕНИЯ ИМПЕРАТОРА АЛЕКСАНДРА I</dc:title>
  <dc:creator>Дмитрий Раевский</dc:creator>
  <cp:lastModifiedBy>Nikita</cp:lastModifiedBy>
  <cp:revision>42</cp:revision>
  <dcterms:created xsi:type="dcterms:W3CDTF">2022-11-23T16:08:51Z</dcterms:created>
  <dcterms:modified xsi:type="dcterms:W3CDTF">2025-05-13T16:48:12Z</dcterms:modified>
</cp:coreProperties>
</file>