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5" r:id="rId6"/>
    <p:sldId id="264" r:id="rId7"/>
    <p:sldId id="263" r:id="rId8"/>
    <p:sldId id="262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  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3E2-4C72-BFE9-6BE0EABA23F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3E2-4C72-BFE9-6BE0EABA23F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3E2-4C72-BFE9-6BE0EABA23F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3E2-4C72-BFE9-6BE0EABA23F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53E2-4C72-BFE9-6BE0EABA23F7}"/>
              </c:ext>
            </c:extLst>
          </c:dPt>
          <c:cat>
            <c:strRef>
              <c:f>Лист1!$A$2:$A$6</c:f>
              <c:strCache>
                <c:ptCount val="5"/>
                <c:pt idx="0">
                  <c:v>Разработка облачной платформы</c:v>
                </c:pt>
                <c:pt idx="1">
                  <c:v>Обучение сотрудников</c:v>
                </c:pt>
                <c:pt idx="2">
                  <c:v>Модернизация серверного оборудования</c:v>
                </c:pt>
                <c:pt idx="3">
                  <c:v>Внедрение сиситемы кибербезопасности</c:v>
                </c:pt>
                <c:pt idx="4">
                  <c:v>Маркетинг</c:v>
                </c:pt>
              </c:strCache>
            </c:str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50</c:v>
                </c:pt>
                <c:pt idx="1">
                  <c:v>8.3000000000000007</c:v>
                </c:pt>
                <c:pt idx="2">
                  <c:v>25</c:v>
                </c:pt>
                <c:pt idx="3">
                  <c:v>13.3</c:v>
                </c:pt>
                <c:pt idx="4">
                  <c:v>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55-43DD-B4DD-78BBF76A01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Ряд 1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dPt>
            <c:idx val="1"/>
            <c:invertIfNegative val="0"/>
            <c:bubble3D val="0"/>
            <c:spPr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7FB8-4F10-9D5A-3EA783486F4C}"/>
              </c:ext>
            </c:extLst>
          </c:dPt>
          <c:cat>
            <c:strRef>
              <c:f>Лист1!$A$2:$A$3</c:f>
              <c:strCache>
                <c:ptCount val="2"/>
                <c:pt idx="0">
                  <c:v>TechSolution</c:v>
                </c:pt>
                <c:pt idx="1">
                  <c:v>Рынок 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5000000</c:v>
                </c:pt>
                <c:pt idx="1">
                  <c:v>4000000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F5-4C28-9BEE-8EAE9E77A1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289664383"/>
        <c:axId val="289676031"/>
        <c:axId val="0"/>
      </c:bar3DChart>
      <c:catAx>
        <c:axId val="289664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9676031"/>
        <c:crosses val="autoZero"/>
        <c:auto val="1"/>
        <c:lblAlgn val="ctr"/>
        <c:lblOffset val="100"/>
        <c:noMultiLvlLbl val="0"/>
      </c:catAx>
      <c:valAx>
        <c:axId val="289676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89664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8">
  <a:schemeClr val="accent5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86C7-4A8E-461E-AA61-8CFDFA70CB69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8B6FDAB0-3B1E-47C6-A3FE-CD0E552983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879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86C7-4A8E-461E-AA61-8CFDFA70CB69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DAB0-3B1E-47C6-A3FE-CD0E552983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50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86C7-4A8E-461E-AA61-8CFDFA70CB69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DAB0-3B1E-47C6-A3FE-CD0E552983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412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86C7-4A8E-461E-AA61-8CFDFA70CB69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DAB0-3B1E-47C6-A3FE-CD0E552983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6480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86C7-4A8E-461E-AA61-8CFDFA70CB69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DAB0-3B1E-47C6-A3FE-CD0E552983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180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86C7-4A8E-461E-AA61-8CFDFA70CB69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DAB0-3B1E-47C6-A3FE-CD0E552983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13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86C7-4A8E-461E-AA61-8CFDFA70CB69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DAB0-3B1E-47C6-A3FE-CD0E552983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812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86C7-4A8E-461E-AA61-8CFDFA70CB69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DAB0-3B1E-47C6-A3FE-CD0E552983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771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86C7-4A8E-461E-AA61-8CFDFA70CB69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DAB0-3B1E-47C6-A3FE-CD0E552983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07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286C7-4A8E-461E-AA61-8CFDFA70CB69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DAB0-3B1E-47C6-A3FE-CD0E552983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276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1D286C7-4A8E-461E-AA61-8CFDFA70CB69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FDAB0-3B1E-47C6-A3FE-CD0E552983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905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286C7-4A8E-461E-AA61-8CFDFA70CB69}" type="datetimeFigureOut">
              <a:rPr lang="ru-RU" smtClean="0"/>
              <a:t>13.05.2025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B6FDAB0-3B1E-47C6-A3FE-CD0E552983B8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199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D4AE53-7FC4-42C6-B426-8432C8365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296" y="930441"/>
            <a:ext cx="11257407" cy="1981201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ключевых показателей деятельности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IT-</a:t>
            </a:r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комплекса компании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TechSolutions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B305E7-97B2-42C3-B4AD-06507D0F0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256" y="3192379"/>
            <a:ext cx="3749702" cy="2406316"/>
          </a:xfrm>
        </p:spPr>
        <p:txBody>
          <a:bodyPr>
            <a:normAutofit/>
          </a:bodyPr>
          <a:lstStyle/>
          <a:p>
            <a:pPr algn="just"/>
            <a:r>
              <a:rPr lang="ru-RU" sz="1400" dirty="0"/>
              <a:t>Выполнили:</a:t>
            </a:r>
          </a:p>
          <a:p>
            <a:pPr algn="just"/>
            <a:r>
              <a:rPr lang="ru-RU" sz="1400" dirty="0"/>
              <a:t>Студенты группы ИВБ-211</a:t>
            </a:r>
          </a:p>
          <a:p>
            <a:pPr algn="just"/>
            <a:r>
              <a:rPr lang="ru-RU" sz="1400" dirty="0"/>
              <a:t>Ахмедов Х. А.</a:t>
            </a:r>
          </a:p>
          <a:p>
            <a:pPr algn="just"/>
            <a:r>
              <a:rPr lang="ru-RU" sz="1400" dirty="0"/>
              <a:t>Егупов н. м.</a:t>
            </a:r>
          </a:p>
          <a:p>
            <a:pPr algn="just"/>
            <a:r>
              <a:rPr lang="ru-RU" sz="1400" dirty="0"/>
              <a:t>Кот н. д.</a:t>
            </a:r>
          </a:p>
          <a:p>
            <a:pPr algn="just"/>
            <a:r>
              <a:rPr lang="ru-RU" sz="1400" dirty="0" err="1"/>
              <a:t>Шефнер</a:t>
            </a:r>
            <a:r>
              <a:rPr lang="ru-RU" sz="1400" dirty="0"/>
              <a:t> А.</a:t>
            </a:r>
          </a:p>
          <a:p>
            <a:pPr algn="just"/>
            <a:endParaRPr lang="ru-RU" sz="1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F401C15-7627-42B1-B1E6-E1C6FDE09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698" y="3132220"/>
            <a:ext cx="4700045" cy="243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90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FD8A9-2278-43C1-A380-78AFAC431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2474"/>
            <a:ext cx="6882003" cy="938847"/>
          </a:xfrm>
        </p:spPr>
        <p:txBody>
          <a:bodyPr/>
          <a:lstStyle/>
          <a:p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Выручка (тыс. руб.)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C98DAE-DB29-4AE3-8768-F49FE9593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346" y="2284414"/>
            <a:ext cx="10120503" cy="356235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Определение: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Денежные поступления от продажи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IT-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решений компании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TechSolutions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для "</a:t>
            </a:r>
            <a:r>
              <a:rPr lang="ru-RU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TechSolutions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":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корпоративного ПО (1 проект = 3 млн руб. × 20 проектов/год = 60 млн руб./год).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Техническая поддержка (500 руб./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мес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× 5 000 клиентов = 2.5 млн руб./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мес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l">
              <a:buNone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Целевой показатель: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75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млн руб./год.</a:t>
            </a:r>
            <a:b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99361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85F5BE-D020-4363-8F93-B27BB980A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322" y="382722"/>
            <a:ext cx="6062853" cy="900747"/>
          </a:xfrm>
        </p:spPr>
        <p:txBody>
          <a:bodyPr/>
          <a:lstStyle/>
          <a:p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EBITDA (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тыс. руб.)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CB0BEB-77E0-4C2F-BD95-169E2FDD4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059" y="1600510"/>
            <a:ext cx="9903193" cy="2019300"/>
          </a:xfrm>
        </p:spPr>
        <p:txBody>
          <a:bodyPr>
            <a:noAutofit/>
          </a:bodyPr>
          <a:lstStyle/>
          <a:p>
            <a:pPr algn="l"/>
            <a:r>
              <a:rPr lang="ru-RU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Определение:</a:t>
            </a:r>
            <a:br>
              <a:rPr lang="ru-RU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Прибыль до вычета налогов, процентов и амортизации.</a:t>
            </a:r>
          </a:p>
          <a:p>
            <a:pPr algn="l"/>
            <a:r>
              <a:rPr lang="ru-RU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Расчет для "</a:t>
            </a:r>
            <a:r>
              <a:rPr lang="ru-RU" b="1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TechSolutions</a:t>
            </a:r>
            <a:r>
              <a:rPr lang="ru-RU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":</a:t>
            </a:r>
            <a:br>
              <a:rPr lang="ru-RU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Выручка (6.25 млн руб./</a:t>
            </a:r>
            <a:r>
              <a:rPr lang="ru-RU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мес</a:t>
            </a:r>
            <a:r>
              <a:rPr lang="ru-RU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– Операционные расходы (4 млн руб./</a:t>
            </a:r>
            <a:r>
              <a:rPr lang="ru-RU" b="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мес</a:t>
            </a:r>
            <a:r>
              <a:rPr lang="ru-RU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= 2.25 млн руб. EBITDA.</a:t>
            </a:r>
            <a:br>
              <a:rPr lang="ru-RU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Важно:</a:t>
            </a:r>
            <a:r>
              <a:rPr lang="ru-RU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Не включает затраты на обновление оборудования (амортизация).</a:t>
            </a:r>
          </a:p>
        </p:txBody>
      </p:sp>
    </p:spTree>
    <p:extLst>
      <p:ext uri="{BB962C8B-B14F-4D97-AF65-F5344CB8AC3E}">
        <p14:creationId xmlns:p14="http://schemas.microsoft.com/office/powerpoint/2010/main" val="359764050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14616B-33B7-4775-BBB2-7E7A46333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6878" y="419100"/>
            <a:ext cx="8920353" cy="1100772"/>
          </a:xfrm>
        </p:spPr>
        <p:txBody>
          <a:bodyPr/>
          <a:lstStyle/>
          <a:p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Чистая прибыль (тыс. руб.)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A84433-733E-47EC-B7B0-7700930A4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529" y="1847850"/>
            <a:ext cx="9625203" cy="3409949"/>
          </a:xfrm>
        </p:spPr>
        <p:txBody>
          <a:bodyPr>
            <a:noAutofit/>
          </a:bodyPr>
          <a:lstStyle/>
          <a:p>
            <a:pPr algn="l"/>
            <a:r>
              <a:rPr lang="ru-RU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Определение: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Прибыль после всех налогов и обязательных платежей.</a:t>
            </a:r>
            <a:b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Пример:</a:t>
            </a:r>
            <a:b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EBITDA (2.25 млн руб.) – Налог на прибыль (20%) = 1.8 млн руб.</a:t>
            </a:r>
          </a:p>
          <a:p>
            <a:pPr algn="l"/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Проблемы "</a:t>
            </a:r>
            <a:r>
              <a:rPr lang="ru-RU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TechSolutions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":</a:t>
            </a:r>
            <a:b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Высокие затраты на аренду серверов (AWS, Google 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17703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356F7A-AF36-40C1-AFC5-23C141B9F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71" y="165735"/>
            <a:ext cx="11034903" cy="1325562"/>
          </a:xfrm>
        </p:spPr>
        <p:txBody>
          <a:bodyPr/>
          <a:lstStyle/>
          <a:p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Свободный денежный поток (СДП)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4EA3F7-7D99-40A4-B84D-929BC6B26D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726" y="1491297"/>
            <a:ext cx="9872853" cy="428625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Формула:</a:t>
            </a:r>
            <a:b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СДП = Чистая прибыль + Амортизация – Изменения оборотных средств – Капитальные затраты.</a:t>
            </a:r>
            <a:b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"</a:t>
            </a:r>
            <a:r>
              <a:rPr lang="ru-RU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TechSolutions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":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Амортизация: 300 тыс. руб./</a:t>
            </a: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мес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(износ оборудования).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Капзатраты</a:t>
            </a: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700 тыс. руб. (модернизация ПО).</a:t>
            </a:r>
          </a:p>
          <a:p>
            <a:pPr marL="0" indent="0" algn="l">
              <a:buNone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Итог:</a:t>
            </a:r>
            <a:b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1.8 млн + 300 тыс. – 700 тыс. = 1.4 млн руб. СДП.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263271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D9542D-8082-4C2C-93F6-473CC7A08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097" y="266699"/>
            <a:ext cx="9692640" cy="900747"/>
          </a:xfrm>
        </p:spPr>
        <p:txBody>
          <a:bodyPr/>
          <a:lstStyle/>
          <a:p>
            <a:r>
              <a:rPr lang="ru-RU" b="1" i="0" dirty="0">
                <a:effectLst/>
                <a:latin typeface="Bookman Old Style" panose="02050604050505020204" pitchFamily="18" charset="0"/>
              </a:rPr>
              <a:t>Объем инвестиций (тыс. руб.)</a:t>
            </a:r>
            <a:endParaRPr lang="ru-RU" dirty="0">
              <a:latin typeface="Bookman Old Style" panose="0205060405050502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D86378-5458-474C-BF45-FC0FC1D4B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6097" y="962526"/>
            <a:ext cx="6218261" cy="2887579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ru-RU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инвестиций:</a:t>
            </a:r>
            <a:endParaRPr lang="ru-RU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облачной платформы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3 000 тыс. руб. </a:t>
            </a:r>
            <a:r>
              <a:rPr lang="ru-RU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(50%)</a:t>
            </a:r>
            <a:endParaRPr lang="ru-RU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Обучение сотрудников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500 тыс. руб. </a:t>
            </a:r>
            <a:r>
              <a:rPr lang="ru-RU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(8.3%)</a:t>
            </a:r>
            <a:endParaRPr lang="ru-RU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Модернизация серверного оборудования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1 500 тыс. руб. </a:t>
            </a:r>
            <a:r>
              <a:rPr lang="ru-RU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(25%)</a:t>
            </a:r>
            <a:endParaRPr lang="ru-RU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системы кибербезопасности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800 тыс. руб. </a:t>
            </a:r>
            <a:r>
              <a:rPr lang="ru-RU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(13.3%)</a:t>
            </a:r>
            <a:endParaRPr lang="ru-RU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ru-RU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Маркетинг и продвижение</a:t>
            </a:r>
            <a:r>
              <a:rPr lang="ru-RU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– 200 тыс. руб. </a:t>
            </a:r>
            <a:r>
              <a:rPr lang="ru-RU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(3.4%)</a:t>
            </a:r>
            <a:endParaRPr lang="ru-RU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6AC4916F-233E-4C1E-82D7-0623F9279B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1574309"/>
              </p:ext>
            </p:extLst>
          </p:nvPr>
        </p:nvGraphicFramePr>
        <p:xfrm>
          <a:off x="4857743" y="1167446"/>
          <a:ext cx="7334257" cy="41972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5287273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B9705-9DD3-439D-A227-A32A2E223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6901053" cy="1325562"/>
          </a:xfrm>
        </p:spPr>
        <p:txBody>
          <a:bodyPr/>
          <a:lstStyle/>
          <a:p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Обращения в техподдержку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1578F6-233F-4C4B-A1B3-333CF0578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036" y="1691322"/>
            <a:ext cx="7510889" cy="2876550"/>
          </a:xfrm>
        </p:spPr>
        <p:txBody>
          <a:bodyPr>
            <a:normAutofit/>
          </a:bodyPr>
          <a:lstStyle/>
          <a:p>
            <a:pPr algn="l"/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Определение:</a:t>
            </a:r>
            <a:b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запросов в службу поддержки.</a:t>
            </a:r>
          </a:p>
          <a:p>
            <a:pPr algn="l"/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"</a:t>
            </a:r>
            <a:r>
              <a:rPr lang="ru-RU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TechSolutions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":</a:t>
            </a:r>
            <a:b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150 обращений/день (40% – проблемы с доступом к ПО).</a:t>
            </a:r>
          </a:p>
          <a:p>
            <a:pPr algn="l"/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Цель:</a:t>
            </a:r>
            <a:b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Снизить до 80/день за счет автоматизации.</a:t>
            </a:r>
          </a:p>
        </p:txBody>
      </p:sp>
    </p:spTree>
    <p:extLst>
      <p:ext uri="{BB962C8B-B14F-4D97-AF65-F5344CB8AC3E}">
        <p14:creationId xmlns:p14="http://schemas.microsoft.com/office/powerpoint/2010/main" val="425929025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C32C90-D076-48B7-8462-ACF4453B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822" y="438150"/>
            <a:ext cx="8967978" cy="795972"/>
          </a:xfrm>
        </p:spPr>
        <p:txBody>
          <a:bodyPr/>
          <a:lstStyle/>
          <a:p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Производительность труда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1899B0-BA41-4B6C-8438-87E302573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45" y="1132297"/>
            <a:ext cx="8329803" cy="2609849"/>
          </a:xfrm>
        </p:spPr>
        <p:txBody>
          <a:bodyPr>
            <a:noAutofit/>
          </a:bodyPr>
          <a:lstStyle/>
          <a:p>
            <a:pPr algn="l"/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Формула:</a:t>
            </a:r>
            <a:b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Выручка / Число IT-сотрудников.</a:t>
            </a:r>
          </a:p>
          <a:p>
            <a:pPr algn="l"/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"</a:t>
            </a:r>
            <a:r>
              <a:rPr lang="ru-RU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TechSolutions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":</a:t>
            </a:r>
            <a:b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75 млн руб. / 15 разработчиков = 5 млн руб./чел.</a:t>
            </a:r>
          </a:p>
          <a:p>
            <a:pPr algn="l"/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Сравнение:</a:t>
            </a:r>
            <a:b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Среднее по рынку IT-услуг — 4 млн руб./чел.</a:t>
            </a:r>
          </a:p>
        </p:txBody>
      </p:sp>
      <p:graphicFrame>
        <p:nvGraphicFramePr>
          <p:cNvPr id="6" name="Диаграмма 5">
            <a:extLst>
              <a:ext uri="{FF2B5EF4-FFF2-40B4-BE49-F238E27FC236}">
                <a16:creationId xmlns:a16="http://schemas.microsoft.com/office/drawing/2014/main" id="{BD46D003-57C5-4052-B8B1-69A6B4BAC6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4693734"/>
              </p:ext>
            </p:extLst>
          </p:nvPr>
        </p:nvGraphicFramePr>
        <p:xfrm>
          <a:off x="1913635" y="3578392"/>
          <a:ext cx="7626351" cy="26098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147479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CB2ED1-1332-4176-BF0B-9237BA836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инцидентов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D0B938-9421-4BD8-98BD-8028948FC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068" y="1726680"/>
            <a:ext cx="7701152" cy="1819275"/>
          </a:xfrm>
        </p:spPr>
        <p:txBody>
          <a:bodyPr>
            <a:normAutofit/>
          </a:bodyPr>
          <a:lstStyle/>
          <a:p>
            <a:pPr algn="l"/>
            <a:r>
              <a:rPr lang="ru-RU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Типы для "</a:t>
            </a:r>
            <a:r>
              <a:rPr lang="ru-RU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TechSolutions</a:t>
            </a:r>
            <a:r>
              <a:rPr lang="ru-RU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":</a:t>
            </a:r>
            <a:endParaRPr lang="ru-RU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Сбои в работе ПО (10 случаев/</a:t>
            </a:r>
            <a:r>
              <a:rPr lang="ru-RU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мес</a:t>
            </a: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Утечки данных (1 случай в 2024 г. – цель минимизировать).</a:t>
            </a:r>
          </a:p>
        </p:txBody>
      </p:sp>
    </p:spTree>
    <p:extLst>
      <p:ext uri="{BB962C8B-B14F-4D97-AF65-F5344CB8AC3E}">
        <p14:creationId xmlns:p14="http://schemas.microsoft.com/office/powerpoint/2010/main" val="382129509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Галерея">
  <a:themeElements>
    <a:clrScheme name="Галерея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Галерея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Галерея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245</TotalTime>
  <Words>483</Words>
  <Application>Microsoft Office PowerPoint</Application>
  <PresentationFormat>Широкоэкранный</PresentationFormat>
  <Paragraphs>47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Bookman Old Style</vt:lpstr>
      <vt:lpstr>Rockwell</vt:lpstr>
      <vt:lpstr>Times New Roman</vt:lpstr>
      <vt:lpstr>Галерея</vt:lpstr>
      <vt:lpstr>Формирование ключевых показателей деятельности IT-комплекса компании “TechSolutions”</vt:lpstr>
      <vt:lpstr>Выручка (тыс. руб.)</vt:lpstr>
      <vt:lpstr>EBITDA (тыс. руб.)</vt:lpstr>
      <vt:lpstr>Чистая прибыль (тыс. руб.)</vt:lpstr>
      <vt:lpstr>Свободный денежный поток (СДП)</vt:lpstr>
      <vt:lpstr>Объем инвестиций (тыс. руб.)</vt:lpstr>
      <vt:lpstr>Обращения в техподдержку</vt:lpstr>
      <vt:lpstr>Производительность труда</vt:lpstr>
      <vt:lpstr>Количество инцидентов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Формирование ключевых показателей деятельности IT-комплекса компании ‘EduStream’</dc:title>
  <dc:creator>никита сабиров</dc:creator>
  <cp:lastModifiedBy>Nikita</cp:lastModifiedBy>
  <cp:revision>27</cp:revision>
  <dcterms:created xsi:type="dcterms:W3CDTF">2025-04-12T18:53:15Z</dcterms:created>
  <dcterms:modified xsi:type="dcterms:W3CDTF">2025-05-13T15:19:59Z</dcterms:modified>
</cp:coreProperties>
</file>