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2" r:id="rId5"/>
    <p:sldId id="260" r:id="rId6"/>
    <p:sldId id="263" r:id="rId7"/>
    <p:sldId id="261" r:id="rId8"/>
    <p:sldId id="264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0182CC0-7576-4DBC-A383-03CB729E3741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28D643-D204-4323-8445-14E75A213C1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28979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CC0-7576-4DBC-A383-03CB729E3741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D643-D204-4323-8445-14E75A213C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48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CC0-7576-4DBC-A383-03CB729E3741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D643-D204-4323-8445-14E75A213C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21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CC0-7576-4DBC-A383-03CB729E3741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D643-D204-4323-8445-14E75A213C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63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182CC0-7576-4DBC-A383-03CB729E3741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28D643-D204-4323-8445-14E75A213C1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64453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CC0-7576-4DBC-A383-03CB729E3741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D643-D204-4323-8445-14E75A213C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02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CC0-7576-4DBC-A383-03CB729E3741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D643-D204-4323-8445-14E75A213C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61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CC0-7576-4DBC-A383-03CB729E3741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D643-D204-4323-8445-14E75A213C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17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CC0-7576-4DBC-A383-03CB729E3741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D643-D204-4323-8445-14E75A213C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47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182CC0-7576-4DBC-A383-03CB729E3741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28D643-D204-4323-8445-14E75A213C1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609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182CC0-7576-4DBC-A383-03CB729E3741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28D643-D204-4323-8445-14E75A213C1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934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0182CC0-7576-4DBC-A383-03CB729E3741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328D643-D204-4323-8445-14E75A213C1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386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658817-4366-4FCA-88E7-48CE9319C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858" y="765785"/>
            <a:ext cx="10349345" cy="1681739"/>
          </a:xfrm>
        </p:spPr>
        <p:txBody>
          <a:bodyPr>
            <a:noAutofit/>
          </a:bodyPr>
          <a:lstStyle/>
          <a:p>
            <a:r>
              <a:rPr lang="ru-RU" sz="3600" dirty="0"/>
              <a:t>«Актуальная </a:t>
            </a:r>
            <a:r>
              <a:rPr lang="en-US" sz="3600" dirty="0"/>
              <a:t>BI-</a:t>
            </a:r>
            <a:r>
              <a:rPr lang="ru-RU" sz="3600" dirty="0"/>
              <a:t>система «</a:t>
            </a:r>
            <a:r>
              <a:rPr lang="en-US" sz="3600" dirty="0"/>
              <a:t>Yandex </a:t>
            </a:r>
            <a:r>
              <a:rPr lang="en-US" sz="3600" dirty="0" err="1"/>
              <a:t>DataLens</a:t>
            </a:r>
            <a:r>
              <a:rPr lang="ru-RU" sz="3600" dirty="0"/>
              <a:t>» для КИС </a:t>
            </a:r>
            <a:r>
              <a:rPr lang="ru-RU" sz="3600" dirty="0" err="1" smtClean="0"/>
              <a:t>ТехноАрго</a:t>
            </a:r>
            <a:r>
              <a:rPr lang="ru-RU" sz="3600" dirty="0" smtClean="0"/>
              <a:t> Плюс»</a:t>
            </a: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4B2E67F-3382-BBE2-476F-E650B7BB8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2255" y="3815862"/>
            <a:ext cx="8511020" cy="1876157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ru-RU" dirty="0"/>
              <a:t>Подготовили:</a:t>
            </a:r>
          </a:p>
          <a:p>
            <a:pPr algn="r"/>
            <a:r>
              <a:rPr lang="ru-RU" dirty="0"/>
              <a:t>Студенты ИВБ-215</a:t>
            </a:r>
          </a:p>
          <a:p>
            <a:pPr algn="r"/>
            <a:r>
              <a:rPr lang="ru-RU" dirty="0" smtClean="0"/>
              <a:t>Ахмедов Х.А.</a:t>
            </a:r>
          </a:p>
          <a:p>
            <a:pPr algn="r"/>
            <a:r>
              <a:rPr lang="ru-RU" dirty="0" smtClean="0"/>
              <a:t>Кот Н.Д.</a:t>
            </a:r>
          </a:p>
          <a:p>
            <a:pPr algn="r"/>
            <a:r>
              <a:rPr lang="ru-RU" dirty="0" err="1" smtClean="0"/>
              <a:t>Егупов</a:t>
            </a:r>
            <a:r>
              <a:rPr lang="ru-RU" dirty="0" smtClean="0"/>
              <a:t>  Н.М</a:t>
            </a:r>
            <a:r>
              <a:rPr lang="ru-RU" dirty="0" smtClean="0"/>
              <a:t>.</a:t>
            </a:r>
          </a:p>
          <a:p>
            <a:pPr algn="r"/>
            <a:r>
              <a:rPr lang="ru-RU" dirty="0" err="1" smtClean="0"/>
              <a:t>Шефнер</a:t>
            </a:r>
            <a:r>
              <a:rPr lang="ru-RU" dirty="0" smtClean="0"/>
              <a:t> А.</a:t>
            </a:r>
            <a:endParaRPr lang="ru-RU" dirty="0"/>
          </a:p>
        </p:txBody>
      </p:sp>
      <p:pic>
        <p:nvPicPr>
          <p:cNvPr id="1026" name="Picture 2" descr="Техно-Агро Сельхозтехника, Запасные части | Товар/услуга ООО «Техно-Агро» -  дилер QUIVOGNE, SaMASZ, SUKOV, AGRO-MASZ, EXPOM. 2025 | ВКонтакте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633" y="2991875"/>
            <a:ext cx="4403794" cy="176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9FCB29-6E73-3768-05BC-2C8E77A20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926" y="2838306"/>
            <a:ext cx="2068657" cy="20686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3210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865A37C-121A-9E81-2FB0-8B811A28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Система ключевых показателей (KPI) для онлайн-школы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half" idx="1"/>
          </p:nvPr>
        </p:nvSpPr>
        <p:spPr>
          <a:xfrm>
            <a:off x="1276739" y="1990560"/>
            <a:ext cx="4447786" cy="35814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/>
              <a:t>Сервис </a:t>
            </a:r>
            <a:r>
              <a:rPr lang="ru-RU" b="1" dirty="0"/>
              <a:t>и клиентский опыт</a:t>
            </a:r>
            <a:endParaRPr lang="ru-RU" dirty="0"/>
          </a:p>
          <a:p>
            <a:r>
              <a:rPr lang="ru-RU" dirty="0"/>
              <a:t>Среднее время ремонта техники</a:t>
            </a:r>
          </a:p>
          <a:p>
            <a:r>
              <a:rPr lang="ru-RU" dirty="0"/>
              <a:t>Процент гарантийных случаев</a:t>
            </a:r>
          </a:p>
          <a:p>
            <a:r>
              <a:rPr lang="ru-RU" dirty="0"/>
              <a:t>Индекс удовлетворенности клиентов (NPS)</a:t>
            </a:r>
          </a:p>
          <a:p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>
          <a:xfrm>
            <a:off x="6497540" y="1990560"/>
            <a:ext cx="5248275" cy="22479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Финансовая эффективность</a:t>
            </a:r>
            <a:endParaRPr lang="ru-RU" dirty="0"/>
          </a:p>
          <a:p>
            <a:r>
              <a:rPr lang="ru-RU" dirty="0"/>
              <a:t>Оборачиваемость товарных запасов</a:t>
            </a:r>
          </a:p>
          <a:p>
            <a:r>
              <a:rPr lang="ru-RU" dirty="0" err="1"/>
              <a:t>Маржинальность</a:t>
            </a:r>
            <a:r>
              <a:rPr lang="ru-RU" dirty="0"/>
              <a:t> по категориям продукции</a:t>
            </a:r>
          </a:p>
          <a:p>
            <a:r>
              <a:rPr lang="ru-RU" dirty="0"/>
              <a:t>Доля сервисного дохода в общей выручке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105111"/>
            <a:ext cx="10679015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17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EBB5B-D034-62C3-7589-44A899B1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35FA95-500A-1161-FF15-172BCEA2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i="0" dirty="0">
                <a:solidFill>
                  <a:srgbClr val="2C2C36"/>
                </a:solidFill>
                <a:effectLst/>
                <a:latin typeface="system-ui"/>
              </a:rPr>
              <a:t>Yandex </a:t>
            </a:r>
            <a:r>
              <a:rPr lang="ru-RU" b="1" i="0" dirty="0" err="1">
                <a:solidFill>
                  <a:srgbClr val="2C2C36"/>
                </a:solidFill>
                <a:effectLst/>
                <a:latin typeface="system-ui"/>
              </a:rPr>
              <a:t>DataLens</a:t>
            </a:r>
            <a:r>
              <a:rPr lang="ru-RU" b="1" i="0" dirty="0">
                <a:solidFill>
                  <a:srgbClr val="2C2C36"/>
                </a:solidFill>
                <a:effectLst/>
                <a:latin typeface="system-ui"/>
              </a:rPr>
              <a:t> </a:t>
            </a:r>
            <a:r>
              <a:rPr lang="ru-RU" b="0" i="0" dirty="0">
                <a:solidFill>
                  <a:srgbClr val="2C2C36"/>
                </a:solidFill>
                <a:effectLst/>
                <a:latin typeface="system-ui"/>
              </a:rPr>
              <a:t>— это мощный инструмент для анализа данных в онлайн-школе. Он позволяет создавать гибкие и информативные отчеты, которые помогают принимать управленческие решения. Предложенные KPI обеспечивают комплексный анализ работы школы, что способствует её развитию и повышению эффективности.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349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CC9A32-17C6-2D07-2416-332B53A9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BF7B2F-FB20-70F3-7805-4EC07DB39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527" y="14861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i="0" dirty="0">
                <a:effectLst/>
                <a:latin typeface="system-ui"/>
              </a:rPr>
              <a:t>Yandex </a:t>
            </a:r>
            <a:r>
              <a:rPr lang="ru-RU" b="1" i="0" dirty="0" err="1">
                <a:effectLst/>
                <a:latin typeface="system-ui"/>
              </a:rPr>
              <a:t>DataLens</a:t>
            </a:r>
            <a:r>
              <a:rPr lang="ru-RU" b="1" i="0" dirty="0">
                <a:effectLst/>
                <a:latin typeface="system-ui"/>
              </a:rPr>
              <a:t> </a:t>
            </a:r>
            <a:r>
              <a:rPr lang="ru-RU" b="0" i="0" dirty="0">
                <a:solidFill>
                  <a:srgbClr val="2C2C36"/>
                </a:solidFill>
                <a:effectLst/>
                <a:latin typeface="system-ui"/>
              </a:rPr>
              <a:t>— это облачный сервис для визуализации данных и создания аналитических отчетов. Он позволяет подключаться к различным источникам данных, создавать </a:t>
            </a:r>
            <a:r>
              <a:rPr lang="ru-RU" b="0" i="0" dirty="0" err="1">
                <a:solidFill>
                  <a:srgbClr val="2C2C36"/>
                </a:solidFill>
                <a:effectLst/>
                <a:latin typeface="system-ui"/>
              </a:rPr>
              <a:t>дашборды</a:t>
            </a:r>
            <a:r>
              <a:rPr lang="ru-RU" b="0" i="0" dirty="0">
                <a:solidFill>
                  <a:srgbClr val="2C2C36"/>
                </a:solidFill>
                <a:effectLst/>
                <a:latin typeface="system-ui"/>
              </a:rPr>
              <a:t>, проводить анализ и поддерживать принятие управленческих решений.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4" y="2708737"/>
            <a:ext cx="6358621" cy="368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4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BCECB-219E-D9AB-5A6D-FEBC00FA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034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Основные характеристики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8870BC-FB0E-0838-3DE9-B57E518A7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3781"/>
            <a:ext cx="10515600" cy="4351338"/>
          </a:xfrm>
        </p:spPr>
        <p:txBody>
          <a:bodyPr/>
          <a:lstStyle/>
          <a:p>
            <a:pPr marL="0" indent="0"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ru-RU" b="0" i="0" dirty="0">
                <a:solidFill>
                  <a:srgbClr val="2C2C36"/>
                </a:solidFill>
                <a:effectLst/>
                <a:latin typeface="system-ui"/>
              </a:rPr>
              <a:t>Визуализация данных: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ru-RU" b="0" i="0" dirty="0">
                <a:solidFill>
                  <a:srgbClr val="2C2C36"/>
                </a:solidFill>
                <a:effectLst/>
                <a:latin typeface="system-ui"/>
              </a:rPr>
              <a:t>Широкий выбор типов диаграмм (графики, столбчатые диаграммы, тепловые </a:t>
            </a:r>
            <a:r>
              <a:rPr lang="ru-RU" b="0" i="0" dirty="0" smtClean="0">
                <a:solidFill>
                  <a:srgbClr val="2C2C36"/>
                </a:solidFill>
                <a:effectLst/>
                <a:latin typeface="system-ui"/>
              </a:rPr>
              <a:t>карты</a:t>
            </a:r>
            <a:r>
              <a:rPr lang="en-US" b="0" i="0" dirty="0" smtClean="0">
                <a:solidFill>
                  <a:srgbClr val="2C2C36"/>
                </a:solidFill>
                <a:effectLst/>
                <a:latin typeface="system-ui"/>
              </a:rPr>
              <a:t> </a:t>
            </a:r>
            <a:r>
              <a:rPr lang="ru-RU" b="0" i="0" dirty="0" smtClean="0">
                <a:solidFill>
                  <a:srgbClr val="2C2C36"/>
                </a:solidFill>
                <a:effectLst/>
                <a:latin typeface="system-ui"/>
              </a:rPr>
              <a:t>круговые диаграммы, древовидная диаграмма и т.д</a:t>
            </a:r>
            <a:r>
              <a:rPr lang="ru-RU" b="0" i="0" dirty="0">
                <a:solidFill>
                  <a:srgbClr val="2C2C36"/>
                </a:solidFill>
                <a:effectLst/>
                <a:latin typeface="system-ui"/>
              </a:rPr>
              <a:t>.).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ru-RU" b="0" i="0" dirty="0">
                <a:solidFill>
                  <a:srgbClr val="2C2C36"/>
                </a:solidFill>
                <a:effectLst/>
                <a:latin typeface="system-ui"/>
              </a:rPr>
              <a:t>Интерактивные </a:t>
            </a:r>
            <a:r>
              <a:rPr lang="ru-RU" b="0" i="0" dirty="0" err="1">
                <a:solidFill>
                  <a:srgbClr val="2C2C36"/>
                </a:solidFill>
                <a:effectLst/>
                <a:latin typeface="system-ui"/>
              </a:rPr>
              <a:t>дашборды</a:t>
            </a:r>
            <a:r>
              <a:rPr lang="ru-RU" b="0" i="0" dirty="0">
                <a:solidFill>
                  <a:srgbClr val="2C2C36"/>
                </a:solidFill>
                <a:effectLst/>
                <a:latin typeface="system-ui"/>
              </a:rPr>
              <a:t> с фильтрами и динамическими параметрами.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408" y="3494860"/>
            <a:ext cx="3527543" cy="252293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365" y="3491330"/>
            <a:ext cx="3479327" cy="254086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91330"/>
            <a:ext cx="3468449" cy="252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1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17B53-CD10-5318-36A1-B9A8CF624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73117-0C22-35A1-6A20-1B91527DC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034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Пример – </a:t>
            </a:r>
            <a:r>
              <a:rPr lang="en-US" dirty="0" err="1"/>
              <a:t>DataLens</a:t>
            </a:r>
            <a:r>
              <a:rPr lang="en-US" dirty="0"/>
              <a:t> Demo </a:t>
            </a:r>
            <a:r>
              <a:rPr lang="en-US" dirty="0" err="1"/>
              <a:t>DashBoard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8318"/>
            <a:ext cx="10585786" cy="372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3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D30FA-6294-A192-919C-D3C899AC3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C2DDC-5832-B4D1-FC8D-5752B0E0B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034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Основные характеристики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64C493-3247-926C-5263-195F09085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282"/>
            <a:ext cx="10515600" cy="4351338"/>
          </a:xfrm>
        </p:spPr>
        <p:txBody>
          <a:bodyPr/>
          <a:lstStyle/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r>
              <a:rPr lang="ru-RU" sz="2800" b="1" dirty="0">
                <a:solidFill>
                  <a:srgbClr val="2C2C36"/>
                </a:solidFill>
                <a:latin typeface="system-ui"/>
              </a:rPr>
              <a:t>Интеграция с источниками данных включает в себя</a:t>
            </a:r>
            <a:r>
              <a:rPr lang="ru-RU" sz="2800" b="1" dirty="0" smtClean="0">
                <a:solidFill>
                  <a:srgbClr val="2C2C36"/>
                </a:solidFill>
                <a:latin typeface="system-ui"/>
              </a:rPr>
              <a:t>:</a:t>
            </a:r>
            <a:endParaRPr lang="ru-RU" sz="2800" b="1" dirty="0">
              <a:solidFill>
                <a:srgbClr val="2C2C36"/>
              </a:solidFill>
              <a:latin typeface="system-ui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2400" dirty="0"/>
              <a:t>Возможность подключения к популярным СУБД, таким как </a:t>
            </a:r>
            <a:r>
              <a:rPr lang="ru-RU" sz="2400" dirty="0" err="1"/>
              <a:t>ClickHouse</a:t>
            </a:r>
            <a:r>
              <a:rPr lang="ru-RU" sz="2400" dirty="0"/>
              <a:t>, </a:t>
            </a:r>
            <a:r>
              <a:rPr lang="ru-RU" sz="2400" dirty="0" err="1"/>
              <a:t>PostgreSQL</a:t>
            </a:r>
            <a:r>
              <a:rPr lang="ru-RU" sz="2400" dirty="0"/>
              <a:t>, </a:t>
            </a:r>
            <a:r>
              <a:rPr lang="ru-RU" sz="2400" dirty="0" err="1"/>
              <a:t>MySQL</a:t>
            </a:r>
            <a:r>
              <a:rPr lang="ru-RU" sz="2400" dirty="0"/>
              <a:t> и другим.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2400" dirty="0"/>
              <a:t>Экспорт данных из форматов </a:t>
            </a:r>
            <a:r>
              <a:rPr lang="ru-RU" sz="2400" dirty="0" err="1"/>
              <a:t>Excel</a:t>
            </a:r>
            <a:r>
              <a:rPr lang="ru-RU" sz="2400" dirty="0"/>
              <a:t>, CSV и других.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2400" dirty="0"/>
              <a:t>Поддержка выполнения SQL-запросов для работы с базами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69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88503-2460-9F4C-D4E8-42CE50CAB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3FE76-2375-74B9-CF29-6AE7F8E2C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035"/>
            <a:ext cx="10515600" cy="1065636"/>
          </a:xfrm>
        </p:spPr>
        <p:txBody>
          <a:bodyPr/>
          <a:lstStyle/>
          <a:p>
            <a:pPr algn="ctr"/>
            <a:r>
              <a:rPr lang="ru-RU" dirty="0"/>
              <a:t>Пример – </a:t>
            </a:r>
            <a:r>
              <a:rPr lang="en-US" dirty="0" err="1"/>
              <a:t>DataLens</a:t>
            </a:r>
            <a:r>
              <a:rPr lang="en-US" dirty="0"/>
              <a:t> Demo </a:t>
            </a:r>
            <a:r>
              <a:rPr lang="en-US" dirty="0" err="1"/>
              <a:t>DashBoard</a:t>
            </a:r>
            <a:endParaRPr lang="ru-RU" dirty="0"/>
          </a:p>
        </p:txBody>
      </p:sp>
      <p:sp>
        <p:nvSpPr>
          <p:cNvPr id="8" name="AutoShape 6" descr="Скриншот описания SQL на уровне чарта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259" y="904491"/>
            <a:ext cx="9964541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2B2B8-B351-F29C-C2B4-C73F02624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4CDD2-093D-2B41-2564-7C7177BBA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034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Основные характеристики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8D5ADB-BFBB-4749-B9CC-C6578BE70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2121"/>
            <a:ext cx="10515600" cy="4968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Масштабируемость</a:t>
            </a:r>
            <a:endParaRPr lang="ru-RU" dirty="0"/>
          </a:p>
          <a:p>
            <a:r>
              <a:rPr lang="ru-RU" dirty="0"/>
              <a:t>Облачная архитектура обеспечивает обработку больших данных.</a:t>
            </a:r>
          </a:p>
          <a:p>
            <a:r>
              <a:rPr lang="ru-RU" dirty="0"/>
              <a:t>Подходит для компаний с крупными массивами информации (например, данные студентов, курсов и платежей).</a:t>
            </a:r>
          </a:p>
          <a:p>
            <a:pPr marL="0" indent="0">
              <a:buNone/>
            </a:pPr>
            <a:r>
              <a:rPr lang="ru-RU" b="1" dirty="0"/>
              <a:t>П</a:t>
            </a:r>
            <a:r>
              <a:rPr lang="ru-RU" b="1" dirty="0" smtClean="0"/>
              <a:t>ользовательский </a:t>
            </a:r>
            <a:r>
              <a:rPr lang="ru-RU" b="1" dirty="0"/>
              <a:t>интерфейс</a:t>
            </a:r>
            <a:endParaRPr lang="ru-RU" dirty="0"/>
          </a:p>
          <a:p>
            <a:r>
              <a:rPr lang="ru-RU" dirty="0"/>
              <a:t>Простой и интуитивный интерфейс для аналитиков и менеджеров.</a:t>
            </a:r>
          </a:p>
          <a:p>
            <a:r>
              <a:rPr lang="ru-RU" dirty="0"/>
              <a:t>Создание базовых отчетов без необходимости глубоких технических знаний.</a:t>
            </a:r>
          </a:p>
          <a:p>
            <a:pPr marL="0" indent="0">
              <a:buNone/>
            </a:pPr>
            <a:r>
              <a:rPr lang="ru-RU" b="1" dirty="0"/>
              <a:t>Безопасность</a:t>
            </a:r>
            <a:endParaRPr lang="ru-RU" dirty="0"/>
          </a:p>
          <a:p>
            <a:r>
              <a:rPr lang="ru-RU" dirty="0"/>
              <a:t>Встроенные механизмы защиты данных.</a:t>
            </a:r>
          </a:p>
          <a:p>
            <a:r>
              <a:rPr lang="ru-RU" dirty="0"/>
              <a:t>Гибкое управление правами доступа для разных пользователей.</a:t>
            </a:r>
          </a:p>
          <a:p>
            <a:pPr marL="0" indent="0">
              <a:buNone/>
            </a:pPr>
            <a:endParaRPr lang="ru-RU" b="0" i="0" dirty="0">
              <a:solidFill>
                <a:srgbClr val="2C2C36"/>
              </a:solidFill>
              <a:effectLst/>
              <a:latin typeface="system-ui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667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5AB91-C648-3168-AA21-7727068B8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7D212E-DB0C-B6B6-A073-B82964634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034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Почему </a:t>
            </a:r>
            <a:r>
              <a:rPr lang="ru-RU" dirty="0" err="1"/>
              <a:t>Yandex</a:t>
            </a:r>
            <a:r>
              <a:rPr lang="ru-RU" dirty="0"/>
              <a:t> </a:t>
            </a:r>
            <a:r>
              <a:rPr lang="ru-RU" dirty="0" err="1"/>
              <a:t>DataLens</a:t>
            </a:r>
            <a:r>
              <a:rPr lang="ru-RU" dirty="0"/>
              <a:t> полезен для «</a:t>
            </a:r>
            <a:r>
              <a:rPr lang="ru-RU" dirty="0" err="1"/>
              <a:t>ТехноАгро</a:t>
            </a:r>
            <a:r>
              <a:rPr lang="ru-RU" dirty="0"/>
              <a:t> Плюс»?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C1499D-C71C-A099-1EA3-475C8CB9A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407"/>
            <a:ext cx="10515600" cy="3373293"/>
          </a:xfrm>
        </p:spPr>
        <p:txBody>
          <a:bodyPr>
            <a:normAutofit/>
          </a:bodyPr>
          <a:lstStyle/>
          <a:p>
            <a:r>
              <a:rPr lang="ru-RU" b="1" dirty="0" smtClean="0"/>
              <a:t>1</a:t>
            </a:r>
            <a:r>
              <a:rPr lang="ru-RU" b="1" dirty="0"/>
              <a:t>. Анализ продаж и дистрибуции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– Отслеживание динамики продаж по регионам, дилерам и моделям техники.</a:t>
            </a:r>
            <a:br>
              <a:rPr lang="ru-RU" dirty="0"/>
            </a:br>
            <a:r>
              <a:rPr lang="ru-RU" dirty="0"/>
              <a:t>– Визуализация данных о спросе для оптимизации складских запасов.</a:t>
            </a:r>
          </a:p>
          <a:p>
            <a:r>
              <a:rPr lang="ru-RU" b="1" dirty="0"/>
              <a:t>2. Контроль сервисного обслуживания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– Мониторинг обращений в сервисные центры (среднее время ремонта, частота поломок).</a:t>
            </a:r>
            <a:br>
              <a:rPr lang="ru-RU" dirty="0"/>
            </a:br>
            <a:r>
              <a:rPr lang="ru-RU" dirty="0"/>
              <a:t>– Интеграция с CRM для анализа лояльности клиентов.</a:t>
            </a:r>
          </a:p>
          <a:p>
            <a:r>
              <a:rPr lang="ru-RU" b="1" dirty="0"/>
              <a:t>3. Удобство для команд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– Облачная платформа: доступ к отчетам для удаленных сотрудников и дилеров.</a:t>
            </a:r>
            <a:br>
              <a:rPr lang="ru-RU" dirty="0"/>
            </a:br>
            <a:r>
              <a:rPr lang="ru-RU" dirty="0"/>
              <a:t>– Готовые шаблоны </a:t>
            </a:r>
            <a:r>
              <a:rPr lang="ru-RU" dirty="0" err="1"/>
              <a:t>дашбордов</a:t>
            </a:r>
            <a:r>
              <a:rPr lang="ru-RU" dirty="0"/>
              <a:t> для финансовых и операционных показателей.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8879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1B614-F849-62B6-4F52-61BFAF25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Система ключевых показателей (KPI) для онлайн-школы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85850" y="1922174"/>
            <a:ext cx="5210175" cy="4438651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Продажи </a:t>
            </a:r>
            <a:r>
              <a:rPr lang="ru-RU" b="1" dirty="0"/>
              <a:t>и дистрибуция</a:t>
            </a:r>
            <a:endParaRPr lang="ru-RU" dirty="0"/>
          </a:p>
          <a:p>
            <a:r>
              <a:rPr lang="ru-RU" dirty="0"/>
              <a:t>Объем продаж по регионам и дилерам</a:t>
            </a:r>
          </a:p>
          <a:p>
            <a:r>
              <a:rPr lang="ru-RU" dirty="0"/>
              <a:t>Конверсия входящих заявок в продажи</a:t>
            </a:r>
          </a:p>
          <a:p>
            <a:r>
              <a:rPr lang="ru-RU" dirty="0"/>
              <a:t>Рентабельность разных линеек техники</a:t>
            </a:r>
          </a:p>
          <a:p>
            <a:pPr marL="0" indent="0">
              <a:buNone/>
            </a:pPr>
            <a:r>
              <a:rPr lang="ru-RU" b="1" dirty="0" smtClean="0"/>
              <a:t>Производство </a:t>
            </a:r>
            <a:r>
              <a:rPr lang="ru-RU" b="1" dirty="0"/>
              <a:t>и логистика</a:t>
            </a:r>
            <a:endParaRPr lang="ru-RU" dirty="0"/>
          </a:p>
          <a:p>
            <a:r>
              <a:rPr lang="ru-RU" dirty="0"/>
              <a:t>Производственная себестоимость единицы техники</a:t>
            </a:r>
          </a:p>
          <a:p>
            <a:r>
              <a:rPr lang="ru-RU" dirty="0"/>
              <a:t>Сроки выполнения заказов</a:t>
            </a:r>
          </a:p>
          <a:p>
            <a:r>
              <a:rPr lang="ru-RU" dirty="0"/>
              <a:t>Уровень загрузки производственных мощностей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25" y="2507023"/>
            <a:ext cx="5776642" cy="326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3203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98</TotalTime>
  <Words>350</Words>
  <Application>Microsoft Office PowerPoint</Application>
  <PresentationFormat>Широкоэкранный</PresentationFormat>
  <Paragraphs>54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Franklin Gothic Book</vt:lpstr>
      <vt:lpstr>system-ui</vt:lpstr>
      <vt:lpstr>Crop</vt:lpstr>
      <vt:lpstr>«Актуальная BI-система «Yandex DataLens» для КИС ТехноАрго Плюс»</vt:lpstr>
      <vt:lpstr>Введение</vt:lpstr>
      <vt:lpstr>Основные характеристики</vt:lpstr>
      <vt:lpstr>Пример – DataLens Demo DashBoard</vt:lpstr>
      <vt:lpstr>Основные характеристики</vt:lpstr>
      <vt:lpstr>Пример – DataLens Demo DashBoard</vt:lpstr>
      <vt:lpstr>Основные характеристики</vt:lpstr>
      <vt:lpstr>Почему Yandex DataLens полезен для «ТехноАгро Плюс»?</vt:lpstr>
      <vt:lpstr>Система ключевых показателей (KPI) для онлайн-школы</vt:lpstr>
      <vt:lpstr>Система ключевых показателей (KPI) для онлайн-школы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«Актуальная BI-система «Yandex DataLens» для КИС ТехноАрго Плюс»</dc:title>
  <dc:creator>Young Soul</dc:creator>
  <cp:lastModifiedBy>tearus</cp:lastModifiedBy>
  <cp:revision>10</cp:revision>
  <dcterms:created xsi:type="dcterms:W3CDTF">2025-04-06T13:27:09Z</dcterms:created>
  <dcterms:modified xsi:type="dcterms:W3CDTF">2025-05-13T11:15:28Z</dcterms:modified>
</cp:coreProperties>
</file>