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90" r:id="rId4"/>
    <p:sldId id="257" r:id="rId5"/>
    <p:sldId id="291" r:id="rId6"/>
    <p:sldId id="288" r:id="rId7"/>
    <p:sldId id="286" r:id="rId8"/>
    <p:sldId id="283" r:id="rId9"/>
    <p:sldId id="285" r:id="rId10"/>
    <p:sldId id="284" r:id="rId11"/>
    <p:sldId id="280" r:id="rId12"/>
    <p:sldId id="292" r:id="rId13"/>
    <p:sldId id="293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2" autoAdjust="0"/>
  </p:normalViewPr>
  <p:slideViewPr>
    <p:cSldViewPr>
      <p:cViewPr varScale="1">
        <p:scale>
          <a:sx n="73" d="100"/>
          <a:sy n="73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66C5-ED08-47C6-B5C9-779C66E0356B}" type="datetimeFigureOut">
              <a:rPr lang="de-DE" smtClean="0"/>
              <a:pPr/>
              <a:t>14.01.2013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E27D-98AC-48F6-A766-1ED74A768E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365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TODO: englisch + Text über </a:t>
            </a:r>
            <a:r>
              <a:rPr lang="de-DE" dirty="0" err="1" smtClean="0"/>
              <a:t>bildern</a:t>
            </a:r>
            <a:r>
              <a:rPr lang="de-DE" dirty="0" smtClean="0"/>
              <a:t> anpassen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TODO: englisch</a:t>
            </a:r>
          </a:p>
          <a:p>
            <a:r>
              <a:rPr lang="de-DE" dirty="0" smtClean="0"/>
              <a:t>+ Text dazu?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TODO: englisch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beautifullization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TODO: größer und box</a:t>
            </a:r>
            <a:r>
              <a:rPr lang="de-DE" baseline="0" dirty="0" smtClean="0"/>
              <a:t> weg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</a:t>
            </a:r>
            <a:r>
              <a:rPr lang="de-DE" baseline="0" dirty="0" smtClean="0"/>
              <a:t> Beim ersten Start wird Einstellungs-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 da keine Daten vorliegen -&gt; RZ-Benutzerdaten eintragen!</a:t>
            </a:r>
          </a:p>
          <a:p>
            <a:r>
              <a:rPr lang="de-DE" baseline="0" dirty="0" smtClean="0"/>
              <a:t>2. Zurück zu Haupt-</a:t>
            </a:r>
            <a:r>
              <a:rPr lang="de-DE" baseline="0" dirty="0" err="1" smtClean="0"/>
              <a:t>Activity</a:t>
            </a:r>
            <a:endParaRPr lang="de-DE" baseline="0" dirty="0" smtClean="0"/>
          </a:p>
          <a:p>
            <a:r>
              <a:rPr lang="de-DE" baseline="0" dirty="0" smtClean="0"/>
              <a:t>3. Noch nichts geladen, wird aktualisierungs-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</a:t>
            </a:r>
          </a:p>
          <a:p>
            <a:r>
              <a:rPr lang="de-DE" baseline="0" dirty="0" smtClean="0"/>
              <a:t>4. Aktualisieren! </a:t>
            </a:r>
            <a:r>
              <a:rPr lang="de-DE" baseline="0" dirty="0" err="1" smtClean="0"/>
              <a:t>Läd</a:t>
            </a:r>
            <a:r>
              <a:rPr lang="de-DE" baseline="0" dirty="0" smtClean="0"/>
              <a:t> Daten (schnitt wegen zu langer </a:t>
            </a:r>
            <a:r>
              <a:rPr lang="de-DE" baseline="0" dirty="0" err="1" smtClean="0"/>
              <a:t>ladezeiten</a:t>
            </a:r>
            <a:r>
              <a:rPr lang="de-DE" baseline="0" dirty="0" smtClean="0"/>
              <a:t> des Emulators)</a:t>
            </a:r>
          </a:p>
          <a:p>
            <a:r>
              <a:rPr lang="de-DE" dirty="0" smtClean="0"/>
              <a:t>STOP 5. Gefundene</a:t>
            </a:r>
            <a:r>
              <a:rPr lang="de-DE" baseline="0" dirty="0" smtClean="0"/>
              <a:t> Daten präsentieren</a:t>
            </a:r>
          </a:p>
          <a:p>
            <a:r>
              <a:rPr lang="de-DE" baseline="0" dirty="0" smtClean="0"/>
              <a:t>6. Bachelor-Abschluss anzeigen</a:t>
            </a:r>
          </a:p>
          <a:p>
            <a:r>
              <a:rPr lang="de-DE" baseline="0" dirty="0" smtClean="0"/>
              <a:t>STOP 7. </a:t>
            </a:r>
            <a:r>
              <a:rPr lang="de-DE" baseline="0" dirty="0" err="1" smtClean="0"/>
              <a:t>farben</a:t>
            </a:r>
            <a:r>
              <a:rPr lang="de-DE" baseline="0" dirty="0" smtClean="0"/>
              <a:t> erklären und was angezeigt wird</a:t>
            </a:r>
          </a:p>
          <a:p>
            <a:r>
              <a:rPr lang="de-DE" baseline="0" dirty="0" smtClean="0"/>
              <a:t>8. Filter zeigen</a:t>
            </a:r>
          </a:p>
          <a:p>
            <a:r>
              <a:rPr lang="de-DE" baseline="0" dirty="0" smtClean="0"/>
              <a:t>9. Suche nach Mathe</a:t>
            </a:r>
          </a:p>
          <a:p>
            <a:r>
              <a:rPr lang="de-DE" baseline="0" dirty="0" smtClean="0"/>
              <a:t>STOP 10. Clear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	Was genau wurde wo hinterlegt und wird gelöscht</a:t>
            </a:r>
          </a:p>
          <a:p>
            <a:r>
              <a:rPr lang="de-DE" dirty="0" smtClean="0"/>
              <a:t>11. Details zeigen</a:t>
            </a:r>
          </a:p>
          <a:p>
            <a:r>
              <a:rPr lang="de-DE" dirty="0" smtClean="0"/>
              <a:t>STOP 12. und </a:t>
            </a:r>
            <a:r>
              <a:rPr lang="de-DE" dirty="0" err="1" smtClean="0"/>
              <a:t>share</a:t>
            </a:r>
            <a:r>
              <a:rPr lang="de-DE" baseline="0" dirty="0" smtClean="0"/>
              <a:t> erklären</a:t>
            </a:r>
          </a:p>
          <a:p>
            <a:r>
              <a:rPr lang="de-DE" baseline="0" dirty="0" smtClean="0"/>
              <a:t>13. Zurück auf </a:t>
            </a:r>
            <a:r>
              <a:rPr lang="de-DE" baseline="0" dirty="0" err="1" smtClean="0"/>
              <a:t>home</a:t>
            </a:r>
            <a:r>
              <a:rPr lang="de-DE" baseline="0" dirty="0" smtClean="0"/>
              <a:t>… </a:t>
            </a:r>
            <a:r>
              <a:rPr lang="de-DE" baseline="0" dirty="0" err="1" smtClean="0"/>
              <a:t>refresh</a:t>
            </a:r>
            <a:r>
              <a:rPr lang="de-DE" baseline="0" dirty="0" smtClean="0"/>
              <a:t> mit „anderen“ </a:t>
            </a:r>
            <a:r>
              <a:rPr lang="de-DE" baseline="0" dirty="0" err="1" smtClean="0"/>
              <a:t>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TODO: englisch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12345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8800" dirty="0" smtClean="0"/>
              <a:t>HTWG Grade </a:t>
            </a:r>
            <a:r>
              <a:rPr lang="de-DE" sz="8800" dirty="0" err="1" smtClean="0"/>
              <a:t>App</a:t>
            </a:r>
            <a:endParaRPr lang="de-DE" sz="8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your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Andoid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 smtClean="0"/>
              <a:t>Problem: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received</a:t>
            </a:r>
            <a:r>
              <a:rPr lang="de-DE" dirty="0" smtClean="0"/>
              <a:t> HTML </a:t>
            </a:r>
            <a:r>
              <a:rPr lang="de-DE" dirty="0" err="1" smtClean="0"/>
              <a:t>files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Solution 1:</a:t>
            </a:r>
          </a:p>
          <a:p>
            <a:pPr>
              <a:buNone/>
            </a:pPr>
            <a:r>
              <a:rPr lang="de-DE" dirty="0" smtClean="0"/>
              <a:t>	Parse XHTML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X-Path </a:t>
            </a:r>
            <a:r>
              <a:rPr lang="de-DE" dirty="0" err="1" smtClean="0"/>
              <a:t>queries</a:t>
            </a:r>
            <a:r>
              <a:rPr lang="de-DE" dirty="0" smtClean="0"/>
              <a:t>.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Fails </a:t>
            </a:r>
            <a:r>
              <a:rPr lang="de-DE" dirty="0" err="1" smtClean="0">
                <a:solidFill>
                  <a:srgbClr val="FF0000"/>
                </a:solidFill>
                <a:sym typeface="Wingdings" pitchFamily="2" charset="2"/>
              </a:rPr>
              <a:t>because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 HTML </a:t>
            </a:r>
            <a:r>
              <a:rPr lang="de-DE" dirty="0" err="1" smtClean="0">
                <a:solidFill>
                  <a:srgbClr val="FF0000"/>
                </a:solidFill>
                <a:sym typeface="Wingdings" pitchFamily="2" charset="2"/>
              </a:rPr>
              <a:t>is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itchFamily="2" charset="2"/>
              </a:rPr>
              <a:t>no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 valid XHTML!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Solution 2: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Create a </a:t>
            </a:r>
            <a:r>
              <a:rPr lang="de-DE" dirty="0" err="1" smtClean="0">
                <a:sym typeface="Wingdings" pitchFamily="2" charset="2"/>
              </a:rPr>
              <a:t>bunch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different </a:t>
            </a:r>
            <a:r>
              <a:rPr lang="de-DE" dirty="0" err="1" smtClean="0">
                <a:sym typeface="Wingdings" pitchFamily="2" charset="2"/>
              </a:rPr>
              <a:t>regular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expressions</a:t>
            </a:r>
            <a:r>
              <a:rPr lang="de-DE" dirty="0" smtClean="0">
                <a:sym typeface="Wingdings" pitchFamily="2" charset="2"/>
              </a:rPr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9600" b="1" dirty="0" smtClean="0"/>
              <a:t>Demo!</a:t>
            </a:r>
            <a:endParaRPr lang="de-DE" sz="96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09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Notenanordnung und Sortierung</a:t>
            </a:r>
          </a:p>
          <a:p>
            <a:r>
              <a:rPr lang="de-DE" dirty="0" smtClean="0"/>
              <a:t>Speichern der Daten für Offlinebenutzung</a:t>
            </a:r>
          </a:p>
          <a:p>
            <a:r>
              <a:rPr lang="de-DE" dirty="0" smtClean="0"/>
              <a:t>Weitere Daten aus Studententerminal anzeigen (z.B. Notenspiegel oder Immatrikulationsbescheinigung)</a:t>
            </a:r>
          </a:p>
          <a:p>
            <a:r>
              <a:rPr lang="de-DE" dirty="0" smtClean="0"/>
              <a:t>Genauere Unterscheidung des Ausgabegeräts</a:t>
            </a:r>
          </a:p>
          <a:p>
            <a:r>
              <a:rPr lang="de-DE" dirty="0" smtClean="0"/>
              <a:t>Test-Login Funktion</a:t>
            </a:r>
          </a:p>
          <a:p>
            <a:r>
              <a:rPr lang="de-DE" dirty="0" smtClean="0"/>
              <a:t>Notendurchschnitt berechnen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Anzeige von Abschlüssen, Kursen und Details</a:t>
            </a:r>
          </a:p>
          <a:p>
            <a:r>
              <a:rPr lang="de-DE" dirty="0" smtClean="0"/>
              <a:t>Such und Filterfunktion</a:t>
            </a:r>
          </a:p>
          <a:p>
            <a:r>
              <a:rPr lang="de-DE" dirty="0" smtClean="0"/>
              <a:t>Smartphone und </a:t>
            </a:r>
            <a:r>
              <a:rPr lang="de-DE" dirty="0" err="1" smtClean="0"/>
              <a:t>Tablet</a:t>
            </a:r>
            <a:r>
              <a:rPr lang="de-DE" dirty="0" smtClean="0"/>
              <a:t> Modus</a:t>
            </a:r>
          </a:p>
          <a:p>
            <a:r>
              <a:rPr lang="de-DE" dirty="0" smtClean="0"/>
              <a:t>Zeitlicher Aufwand mehr als erwartet</a:t>
            </a:r>
          </a:p>
          <a:p>
            <a:r>
              <a:rPr lang="de-DE" dirty="0" smtClean="0"/>
              <a:t>Aufteilung etwa 50/50</a:t>
            </a:r>
          </a:p>
          <a:p>
            <a:r>
              <a:rPr lang="de-DE" dirty="0" smtClean="0"/>
              <a:t>Manuel: mehr </a:t>
            </a:r>
            <a:r>
              <a:rPr lang="de-DE" dirty="0" err="1" smtClean="0"/>
              <a:t>serververbindung</a:t>
            </a:r>
            <a:endParaRPr lang="de-DE" dirty="0" smtClean="0"/>
          </a:p>
          <a:p>
            <a:r>
              <a:rPr lang="de-DE" dirty="0" smtClean="0"/>
              <a:t>Andreas: mehr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strukturen</a:t>
            </a:r>
            <a:endParaRPr lang="de-DE" dirty="0" smtClean="0"/>
          </a:p>
          <a:p>
            <a:r>
              <a:rPr lang="de-DE" dirty="0" err="1" smtClean="0"/>
              <a:t>App</a:t>
            </a:r>
            <a:r>
              <a:rPr lang="de-DE" dirty="0" smtClean="0"/>
              <a:t> könnte besser sein wenn Terminal eine API und somit genauere Ergebnisse zulassen würde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APK: </a:t>
            </a:r>
            <a:r>
              <a:rPr lang="de-DE" dirty="0" smtClean="0">
                <a:hlinkClick r:id="rId2"/>
              </a:rPr>
              <a:t>http://goo.gl/12345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 (Was wollen Sie machen?)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203848" y="5013176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3203848" y="472514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3203848" y="4149080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251520" y="386104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251520" y="414908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03848" y="3573016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 Verbindung 91"/>
          <p:cNvCxnSpPr/>
          <p:nvPr/>
        </p:nvCxnSpPr>
        <p:spPr>
          <a:xfrm>
            <a:off x="3203848" y="414908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3203848" y="443711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3203848" y="472514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3203848" y="50131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3203848" y="53012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>
            <a:off x="3203848" y="386104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251520" y="328498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251520" y="292494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251520" y="292494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96952"/>
            <a:ext cx="864096" cy="231096"/>
          </a:xfrm>
          <a:prstGeom prst="rect">
            <a:avLst/>
          </a:prstGeom>
          <a:noFill/>
        </p:spPr>
      </p:pic>
      <p:grpSp>
        <p:nvGrpSpPr>
          <p:cNvPr id="102" name="Gruppieren 101"/>
          <p:cNvGrpSpPr/>
          <p:nvPr/>
        </p:nvGrpSpPr>
        <p:grpSpPr>
          <a:xfrm>
            <a:off x="2874859" y="3344706"/>
            <a:ext cx="45719" cy="175350"/>
            <a:chOff x="3419872" y="930248"/>
            <a:chExt cx="45719" cy="175350"/>
          </a:xfrm>
        </p:grpSpPr>
        <p:sp>
          <p:nvSpPr>
            <p:cNvPr id="103" name="Rechteck 102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Gebogener Pfeil 105"/>
          <p:cNvSpPr/>
          <p:nvPr/>
        </p:nvSpPr>
        <p:spPr>
          <a:xfrm>
            <a:off x="2574085" y="333744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2771800" y="332127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>
            <a:off x="2555776" y="332365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253190" y="357301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251520" y="3861048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111" name="Gleichschenkliges Dreieck 110"/>
          <p:cNvSpPr/>
          <p:nvPr/>
        </p:nvSpPr>
        <p:spPr>
          <a:xfrm rot="5400000">
            <a:off x="2807804" y="368102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Gleichschenkliges Dreieck 111"/>
          <p:cNvSpPr/>
          <p:nvPr/>
        </p:nvSpPr>
        <p:spPr>
          <a:xfrm rot="5400000">
            <a:off x="2807804" y="3969060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203848" y="328498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/>
          <p:cNvSpPr/>
          <p:nvPr/>
        </p:nvSpPr>
        <p:spPr>
          <a:xfrm>
            <a:off x="3203848" y="292494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203848" y="292494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996952"/>
            <a:ext cx="864096" cy="231096"/>
          </a:xfrm>
          <a:prstGeom prst="rect">
            <a:avLst/>
          </a:prstGeom>
          <a:noFill/>
        </p:spPr>
      </p:pic>
      <p:grpSp>
        <p:nvGrpSpPr>
          <p:cNvPr id="117" name="Gruppieren 116"/>
          <p:cNvGrpSpPr/>
          <p:nvPr/>
        </p:nvGrpSpPr>
        <p:grpSpPr>
          <a:xfrm>
            <a:off x="5827187" y="3344706"/>
            <a:ext cx="45719" cy="175350"/>
            <a:chOff x="3419872" y="930248"/>
            <a:chExt cx="45719" cy="175350"/>
          </a:xfrm>
        </p:grpSpPr>
        <p:sp>
          <p:nvSpPr>
            <p:cNvPr id="118" name="Rechteck 11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1" name="Gebogener Pfeil 120"/>
          <p:cNvSpPr/>
          <p:nvPr/>
        </p:nvSpPr>
        <p:spPr>
          <a:xfrm>
            <a:off x="5526413" y="333744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2" name="Gerade Verbindung 121"/>
          <p:cNvCxnSpPr/>
          <p:nvPr/>
        </p:nvCxnSpPr>
        <p:spPr>
          <a:xfrm>
            <a:off x="5724128" y="332127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5508104" y="332365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3205518" y="3573016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3203848" y="3861048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3203848" y="4149080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3203848" y="4437112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3203848" y="4725144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3203848" y="5013176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5437766" y="357301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5436096" y="3861048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5436096" y="414908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5436096" y="4437112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5436096" y="472514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5436096" y="50131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36" name="Gerade Verbindung 135"/>
          <p:cNvCxnSpPr/>
          <p:nvPr/>
        </p:nvCxnSpPr>
        <p:spPr>
          <a:xfrm>
            <a:off x="3491880" y="331889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leichschenkliges Dreieck 136"/>
          <p:cNvSpPr/>
          <p:nvPr/>
        </p:nvSpPr>
        <p:spPr>
          <a:xfrm rot="16200000" flipH="1">
            <a:off x="3284302" y="339299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6156176" y="328498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6156176" y="292494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6156176" y="292494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996952"/>
            <a:ext cx="864096" cy="231096"/>
          </a:xfrm>
          <a:prstGeom prst="rect">
            <a:avLst/>
          </a:prstGeom>
          <a:noFill/>
        </p:spPr>
      </p:pic>
      <p:cxnSp>
        <p:nvCxnSpPr>
          <p:cNvPr id="142" name="Gerade Verbindung 141"/>
          <p:cNvCxnSpPr/>
          <p:nvPr/>
        </p:nvCxnSpPr>
        <p:spPr>
          <a:xfrm>
            <a:off x="6444208" y="331889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Gleichschenkliges Dreieck 142"/>
          <p:cNvSpPr/>
          <p:nvPr/>
        </p:nvSpPr>
        <p:spPr>
          <a:xfrm rot="16200000" flipH="1">
            <a:off x="6236630" y="339299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6303756" y="3933056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303756" y="4941168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46" name="Textfeld 145"/>
          <p:cNvSpPr txBox="1"/>
          <p:nvPr/>
        </p:nvSpPr>
        <p:spPr>
          <a:xfrm>
            <a:off x="6228184" y="3645024"/>
            <a:ext cx="173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RZ-Benutzername:</a:t>
            </a:r>
            <a:endParaRPr lang="de-DE" sz="1600" dirty="0"/>
          </a:p>
        </p:txBody>
      </p:sp>
      <p:sp>
        <p:nvSpPr>
          <p:cNvPr id="147" name="Rechteck 146"/>
          <p:cNvSpPr/>
          <p:nvPr/>
        </p:nvSpPr>
        <p:spPr>
          <a:xfrm>
            <a:off x="6303756" y="4509120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6228184" y="4221088"/>
            <a:ext cx="1264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RZ-Passwort:</a:t>
            </a:r>
            <a:endParaRPr lang="de-DE" sz="1600" dirty="0"/>
          </a:p>
        </p:txBody>
      </p:sp>
      <p:pic>
        <p:nvPicPr>
          <p:cNvPr id="149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4" cstate="print">
            <a:lum bright="30000"/>
          </a:blip>
          <a:srcRect/>
          <a:stretch>
            <a:fillRect/>
          </a:stretch>
        </p:blipFill>
        <p:spPr bwMode="auto">
          <a:xfrm>
            <a:off x="4605908" y="3325242"/>
            <a:ext cx="216024" cy="216024"/>
          </a:xfrm>
          <a:prstGeom prst="rect">
            <a:avLst/>
          </a:prstGeom>
          <a:noFill/>
        </p:spPr>
      </p:pic>
      <p:cxnSp>
        <p:nvCxnSpPr>
          <p:cNvPr id="150" name="Gerade Verbindung 149"/>
          <p:cNvCxnSpPr/>
          <p:nvPr/>
        </p:nvCxnSpPr>
        <p:spPr>
          <a:xfrm>
            <a:off x="4860032" y="3320699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4847802" y="3272284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echtwinkliges Dreieck 151"/>
          <p:cNvSpPr/>
          <p:nvPr/>
        </p:nvSpPr>
        <p:spPr>
          <a:xfrm flipH="1">
            <a:off x="5394031" y="3448048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152"/>
          <p:cNvCxnSpPr/>
          <p:nvPr/>
        </p:nvCxnSpPr>
        <p:spPr>
          <a:xfrm>
            <a:off x="4572000" y="3316734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179512" y="2420888"/>
            <a:ext cx="1369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Degree</a:t>
            </a:r>
            <a:r>
              <a:rPr lang="de-DE" sz="2800" dirty="0" err="1" smtClean="0"/>
              <a:t>s</a:t>
            </a:r>
            <a:endParaRPr lang="de-DE" sz="2800" dirty="0"/>
          </a:p>
        </p:txBody>
      </p:sp>
      <p:sp>
        <p:nvSpPr>
          <p:cNvPr id="155" name="Textfeld 154"/>
          <p:cNvSpPr txBox="1"/>
          <p:nvPr/>
        </p:nvSpPr>
        <p:spPr>
          <a:xfrm>
            <a:off x="3131840" y="2420888"/>
            <a:ext cx="120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Grades</a:t>
            </a:r>
            <a:endParaRPr lang="de-DE" sz="2800" dirty="0"/>
          </a:p>
        </p:txBody>
      </p:sp>
      <p:sp>
        <p:nvSpPr>
          <p:cNvPr id="156" name="Textfeld 155"/>
          <p:cNvSpPr txBox="1"/>
          <p:nvPr/>
        </p:nvSpPr>
        <p:spPr>
          <a:xfrm>
            <a:off x="6084168" y="2420888"/>
            <a:ext cx="134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Settings</a:t>
            </a:r>
            <a:endParaRPr lang="de-DE" sz="2800" dirty="0"/>
          </a:p>
        </p:txBody>
      </p:sp>
      <p:sp>
        <p:nvSpPr>
          <p:cNvPr id="157" name="Ellipse 156"/>
          <p:cNvSpPr/>
          <p:nvPr/>
        </p:nvSpPr>
        <p:spPr>
          <a:xfrm>
            <a:off x="2411760" y="29249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1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2699792" y="29249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2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1259632" y="36450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0" name="Ellipse 159"/>
          <p:cNvSpPr/>
          <p:nvPr/>
        </p:nvSpPr>
        <p:spPr>
          <a:xfrm>
            <a:off x="3347864" y="321297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1" name="Ellipse 160"/>
          <p:cNvSpPr/>
          <p:nvPr/>
        </p:nvSpPr>
        <p:spPr>
          <a:xfrm>
            <a:off x="4499992" y="29249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2" name="Ellipse 161"/>
          <p:cNvSpPr/>
          <p:nvPr/>
        </p:nvSpPr>
        <p:spPr>
          <a:xfrm>
            <a:off x="5004048" y="29249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6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4716016" y="36450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7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8100392" y="508518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8</a:t>
            </a:r>
            <a:endParaRPr lang="de-DE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851920" y="1556793"/>
            <a:ext cx="3369975" cy="4536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4067944" y="1772816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Abschlüsse anzeigen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4067944" y="2652931"/>
            <a:ext cx="2880322" cy="7040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Kurse/Noten anzeigen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4067945" y="3501008"/>
            <a:ext cx="2880320" cy="704061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Kursdetails anzeigen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4067944" y="4293096"/>
            <a:ext cx="2880320" cy="8254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Kurse suchen und filtern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4139952" y="5229200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Noten „teilen“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Gerade Verbindung mit Pfeil 91"/>
          <p:cNvCxnSpPr>
            <a:endCxn id="87" idx="2"/>
          </p:cNvCxnSpPr>
          <p:nvPr/>
        </p:nvCxnSpPr>
        <p:spPr>
          <a:xfrm flipV="1">
            <a:off x="3203848" y="2132856"/>
            <a:ext cx="864096" cy="57607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endCxn id="88" idx="2"/>
          </p:cNvCxnSpPr>
          <p:nvPr/>
        </p:nvCxnSpPr>
        <p:spPr>
          <a:xfrm flipV="1">
            <a:off x="3275857" y="3004962"/>
            <a:ext cx="792087" cy="29604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9" idx="2"/>
          </p:cNvCxnSpPr>
          <p:nvPr/>
        </p:nvCxnSpPr>
        <p:spPr>
          <a:xfrm>
            <a:off x="3275857" y="3789041"/>
            <a:ext cx="792088" cy="6399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endCxn id="90" idx="2"/>
          </p:cNvCxnSpPr>
          <p:nvPr/>
        </p:nvCxnSpPr>
        <p:spPr>
          <a:xfrm>
            <a:off x="3275856" y="4221089"/>
            <a:ext cx="792088" cy="484717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endCxn id="91" idx="2"/>
          </p:cNvCxnSpPr>
          <p:nvPr/>
        </p:nvCxnSpPr>
        <p:spPr>
          <a:xfrm>
            <a:off x="3275856" y="4725145"/>
            <a:ext cx="864096" cy="86409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2555776" y="2852936"/>
            <a:ext cx="259228" cy="24521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stCxn id="97" idx="4"/>
          </p:cNvCxnSpPr>
          <p:nvPr/>
        </p:nvCxnSpPr>
        <p:spPr>
          <a:xfrm>
            <a:off x="2685390" y="3098153"/>
            <a:ext cx="14402" cy="40285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2699792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 flipH="1">
            <a:off x="2555776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2411760" y="3284984"/>
            <a:ext cx="576064" cy="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2123728" y="4005064"/>
            <a:ext cx="12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Benutzer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List all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smtClean="0"/>
              <a:t>Shows grades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filter grades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grades (Semester, ECTS, Type, </a:t>
            </a:r>
            <a:r>
              <a:rPr lang="de-DE" dirty="0" err="1" smtClean="0"/>
              <a:t>Attempts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Show personal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MatNr</a:t>
            </a:r>
            <a:r>
              <a:rPr lang="de-DE" dirty="0" smtClean="0"/>
              <a:t>, </a:t>
            </a:r>
            <a:r>
              <a:rPr lang="de-DE" dirty="0" err="1" smtClean="0"/>
              <a:t>Address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Share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grades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layouts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Phones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German </a:t>
            </a:r>
            <a:r>
              <a:rPr lang="de-DE" dirty="0" err="1" smtClean="0"/>
              <a:t>or</a:t>
            </a:r>
            <a:r>
              <a:rPr lang="de-DE" dirty="0" smtClean="0"/>
              <a:t> English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HTWG, but in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r>
              <a:rPr lang="de-DE" dirty="0" smtClean="0"/>
              <a:t> all QIS-</a:t>
            </a:r>
            <a:r>
              <a:rPr lang="de-DE" dirty="0" err="1" smtClean="0"/>
              <a:t>Installations</a:t>
            </a:r>
            <a:r>
              <a:rPr lang="de-DE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39552" y="1412776"/>
            <a:ext cx="3888432" cy="1872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err="1" smtClean="0">
                <a:solidFill>
                  <a:schemeClr val="tx1"/>
                </a:solidFill>
              </a:rPr>
              <a:t>Activities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SettingsActivity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644008" y="1412776"/>
            <a:ext cx="3888432" cy="18722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Fragments</a:t>
            </a: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RefreshFragment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2555776" y="3645024"/>
            <a:ext cx="4248472" cy="27363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err="1" smtClean="0">
                <a:solidFill>
                  <a:schemeClr val="tx1"/>
                </a:solidFill>
              </a:rPr>
              <a:t>Helping</a:t>
            </a:r>
            <a:r>
              <a:rPr lang="de-DE" sz="2400" b="1" dirty="0" smtClean="0">
                <a:solidFill>
                  <a:schemeClr val="tx1"/>
                </a:solidFill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</a:rPr>
              <a:t>classes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GradeListAdapter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GradeDetailsAdapter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Content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QisRequest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…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Flowchart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Flussdiagramm: Prozess 6"/>
          <p:cNvSpPr/>
          <p:nvPr/>
        </p:nvSpPr>
        <p:spPr>
          <a:xfrm>
            <a:off x="1763688" y="1484784"/>
            <a:ext cx="1523246" cy="37804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Initialisiere Abschlüsse-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Flussdiagramm: Verzweigung 7"/>
          <p:cNvSpPr/>
          <p:nvPr/>
        </p:nvSpPr>
        <p:spPr>
          <a:xfrm>
            <a:off x="1415233" y="2255762"/>
            <a:ext cx="2215631" cy="6480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Nutzer &amp; Passwort vorhanden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Gewinkelte Verbindung 8"/>
          <p:cNvCxnSpPr>
            <a:stCxn id="7" idx="2"/>
            <a:endCxn id="8" idx="0"/>
          </p:cNvCxnSpPr>
          <p:nvPr/>
        </p:nvCxnSpPr>
        <p:spPr>
          <a:xfrm rot="5400000">
            <a:off x="2327712" y="205816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ssdiagramm: Prozess 9"/>
          <p:cNvSpPr/>
          <p:nvPr/>
        </p:nvSpPr>
        <p:spPr>
          <a:xfrm>
            <a:off x="3994945" y="2443472"/>
            <a:ext cx="1107815" cy="2700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8" idx="3"/>
            <a:endCxn id="10" idx="1"/>
          </p:cNvCxnSpPr>
          <p:nvPr/>
        </p:nvCxnSpPr>
        <p:spPr>
          <a:xfrm flipV="1">
            <a:off x="3630864" y="257848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Vordefinierter Prozess 11"/>
          <p:cNvSpPr/>
          <p:nvPr/>
        </p:nvSpPr>
        <p:spPr>
          <a:xfrm>
            <a:off x="5769646" y="2379065"/>
            <a:ext cx="1838275" cy="395963"/>
          </a:xfrm>
          <a:prstGeom prst="flowChartPredefined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Asynchrone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QIS-Server-Anfrage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10" idx="3"/>
            <a:endCxn id="12" idx="1"/>
          </p:cNvCxnSpPr>
          <p:nvPr/>
        </p:nvCxnSpPr>
        <p:spPr>
          <a:xfrm flipV="1">
            <a:off x="5102760" y="257704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Prozess 13"/>
          <p:cNvSpPr/>
          <p:nvPr/>
        </p:nvSpPr>
        <p:spPr>
          <a:xfrm>
            <a:off x="1708523" y="3335882"/>
            <a:ext cx="1628046" cy="37467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Aktiviere Einstellungs-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stCxn id="8" idx="2"/>
            <a:endCxn id="14" idx="0"/>
          </p:cNvCxnSpPr>
          <p:nvPr/>
        </p:nvCxnSpPr>
        <p:spPr>
          <a:xfrm rot="5400000">
            <a:off x="2306774" y="311960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4" idx="1"/>
            <a:endCxn id="8" idx="1"/>
          </p:cNvCxnSpPr>
          <p:nvPr/>
        </p:nvCxnSpPr>
        <p:spPr>
          <a:xfrm rot="10800000">
            <a:off x="1415233" y="257979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84"/>
          <p:cNvSpPr txBox="1"/>
          <p:nvPr/>
        </p:nvSpPr>
        <p:spPr>
          <a:xfrm>
            <a:off x="2495353" y="297584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nein</a:t>
            </a:r>
          </a:p>
        </p:txBody>
      </p:sp>
      <p:sp>
        <p:nvSpPr>
          <p:cNvPr id="18" name="Textfeld 85"/>
          <p:cNvSpPr txBox="1"/>
          <p:nvPr/>
        </p:nvSpPr>
        <p:spPr>
          <a:xfrm>
            <a:off x="3575473" y="254379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9" name="Flussdiagramm: Verzweigung 18"/>
          <p:cNvSpPr/>
          <p:nvPr/>
        </p:nvSpPr>
        <p:spPr>
          <a:xfrm>
            <a:off x="3702349" y="3309591"/>
            <a:ext cx="1696521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Daten gefunden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0" name="Gewinkelte Verbindung 19"/>
          <p:cNvCxnSpPr>
            <a:stCxn id="10" idx="2"/>
            <a:endCxn id="19" idx="0"/>
          </p:cNvCxnSpPr>
          <p:nvPr/>
        </p:nvCxnSpPr>
        <p:spPr>
          <a:xfrm rot="16200000" flipH="1">
            <a:off x="4251687" y="301066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9" idx="2"/>
            <a:endCxn id="26" idx="0"/>
          </p:cNvCxnSpPr>
          <p:nvPr/>
        </p:nvCxnSpPr>
        <p:spPr>
          <a:xfrm rot="16200000" flipH="1">
            <a:off x="4346342" y="399991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157"/>
          <p:cNvSpPr txBox="1"/>
          <p:nvPr/>
        </p:nvSpPr>
        <p:spPr>
          <a:xfrm>
            <a:off x="4511577" y="383993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23" name="Flussdiagramm: Prozess 22"/>
          <p:cNvSpPr/>
          <p:nvPr/>
        </p:nvSpPr>
        <p:spPr>
          <a:xfrm>
            <a:off x="6023745" y="3373391"/>
            <a:ext cx="1592485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Aktualisierungs-Fragment anzeigen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19" idx="3"/>
            <a:endCxn id="23" idx="1"/>
          </p:cNvCxnSpPr>
          <p:nvPr/>
        </p:nvCxnSpPr>
        <p:spPr>
          <a:xfrm flipV="1">
            <a:off x="5398870" y="355161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163"/>
          <p:cNvSpPr txBox="1"/>
          <p:nvPr/>
        </p:nvSpPr>
        <p:spPr>
          <a:xfrm>
            <a:off x="5375673" y="333588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nein</a:t>
            </a:r>
          </a:p>
        </p:txBody>
      </p:sp>
      <p:sp>
        <p:nvSpPr>
          <p:cNvPr id="26" name="Flussdiagramm: Prozess 25"/>
          <p:cNvSpPr/>
          <p:nvPr/>
        </p:nvSpPr>
        <p:spPr>
          <a:xfrm>
            <a:off x="3824164" y="4204740"/>
            <a:ext cx="1454008" cy="3600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gefundene Daten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Flussdiagramm: Verzweigung 26"/>
          <p:cNvSpPr/>
          <p:nvPr/>
        </p:nvSpPr>
        <p:spPr>
          <a:xfrm>
            <a:off x="3514330" y="4927129"/>
            <a:ext cx="2077154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2-Fragment-Ansicht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26" idx="2"/>
            <a:endCxn id="27" idx="0"/>
          </p:cNvCxnSpPr>
          <p:nvPr/>
        </p:nvCxnSpPr>
        <p:spPr>
          <a:xfrm rot="16200000" flipH="1">
            <a:off x="4370863" y="474508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Prozess 28"/>
          <p:cNvSpPr/>
          <p:nvPr/>
        </p:nvSpPr>
        <p:spPr>
          <a:xfrm>
            <a:off x="5807721" y="5496122"/>
            <a:ext cx="1800200" cy="7920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Abschlüsse und Notenliste anzeigen. Markiere und zeige ersten gefundenen Abschluss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Flussdiagramm: Prozess 29"/>
          <p:cNvSpPr/>
          <p:nvPr/>
        </p:nvSpPr>
        <p:spPr>
          <a:xfrm>
            <a:off x="1343225" y="5496122"/>
            <a:ext cx="1800200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Liste gefundener Abschlüsse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1" name="Gewinkelte Verbindung 182"/>
          <p:cNvCxnSpPr>
            <a:stCxn id="27" idx="3"/>
            <a:endCxn id="29" idx="0"/>
          </p:cNvCxnSpPr>
          <p:nvPr/>
        </p:nvCxnSpPr>
        <p:spPr>
          <a:xfrm>
            <a:off x="5591484" y="517015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182"/>
          <p:cNvCxnSpPr>
            <a:stCxn id="27" idx="1"/>
            <a:endCxn id="30" idx="0"/>
          </p:cNvCxnSpPr>
          <p:nvPr/>
        </p:nvCxnSpPr>
        <p:spPr>
          <a:xfrm rot="10800000" flipV="1">
            <a:off x="2243326" y="517015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193"/>
          <p:cNvSpPr txBox="1"/>
          <p:nvPr/>
        </p:nvSpPr>
        <p:spPr>
          <a:xfrm>
            <a:off x="2639369" y="492005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nein</a:t>
            </a:r>
          </a:p>
        </p:txBody>
      </p:sp>
      <p:sp>
        <p:nvSpPr>
          <p:cNvPr id="34" name="Textfeld 194"/>
          <p:cNvSpPr txBox="1"/>
          <p:nvPr/>
        </p:nvSpPr>
        <p:spPr>
          <a:xfrm>
            <a:off x="6095753" y="492005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ja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/>
          <a:lstStyle/>
          <a:p>
            <a:pPr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4644008" y="1412776"/>
            <a:ext cx="3456384" cy="2448272"/>
            <a:chOff x="4499992" y="2204864"/>
            <a:chExt cx="3456384" cy="2448272"/>
          </a:xfrm>
        </p:grpSpPr>
        <p:sp>
          <p:nvSpPr>
            <p:cNvPr id="28" name="Rechteck 27"/>
            <p:cNvSpPr/>
            <p:nvPr/>
          </p:nvSpPr>
          <p:spPr>
            <a:xfrm>
              <a:off x="4499992" y="2204864"/>
              <a:ext cx="3456384" cy="2448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Layout 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Tablet</a:t>
              </a:r>
              <a:r>
                <a:rPr lang="de-DE" sz="1400" dirty="0" smtClean="0">
                  <a:solidFill>
                    <a:schemeClr val="tx1"/>
                  </a:solidFill>
                </a:rPr>
                <a:t>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644008" y="2636912"/>
              <a:ext cx="1152128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5796136" y="2636912"/>
              <a:ext cx="2016224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71600" y="1412776"/>
            <a:ext cx="3024336" cy="2448272"/>
            <a:chOff x="395536" y="2204864"/>
            <a:chExt cx="3024336" cy="2448272"/>
          </a:xfrm>
        </p:grpSpPr>
        <p:sp>
          <p:nvSpPr>
            <p:cNvPr id="26" name="Rechteck 25"/>
            <p:cNvSpPr/>
            <p:nvPr/>
          </p:nvSpPr>
          <p:spPr>
            <a:xfrm>
              <a:off x="395536" y="2204864"/>
              <a:ext cx="3024336" cy="2448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Layout Smartphone: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539552" y="2636912"/>
              <a:ext cx="1152128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123728" y="2636912"/>
              <a:ext cx="1152128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  <p:cxnSp>
          <p:nvCxnSpPr>
            <p:cNvPr id="25" name="Gerade Verbindung mit Pfeil 24"/>
            <p:cNvCxnSpPr/>
            <p:nvPr/>
          </p:nvCxnSpPr>
          <p:spPr>
            <a:xfrm>
              <a:off x="1763688" y="3573016"/>
              <a:ext cx="288032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Problem: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QIS-Software </a:t>
            </a:r>
            <a:r>
              <a:rPr lang="de-DE" dirty="0" err="1" smtClean="0"/>
              <a:t>a.k.a</a:t>
            </a:r>
            <a:r>
              <a:rPr lang="de-DE" dirty="0" smtClean="0"/>
              <a:t> „Student terminal“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API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this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Solution: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Fake</a:t>
            </a:r>
            <a:r>
              <a:rPr lang="de-DE" dirty="0" smtClean="0"/>
              <a:t> a web </a:t>
            </a:r>
            <a:r>
              <a:rPr lang="de-DE" dirty="0" err="1" smtClean="0"/>
              <a:t>browser</a:t>
            </a:r>
            <a:r>
              <a:rPr lang="de-DE" dirty="0" smtClean="0"/>
              <a:t>!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simulate</a:t>
            </a:r>
            <a:r>
              <a:rPr lang="de-DE" dirty="0" smtClean="0"/>
              <a:t> all </a:t>
            </a:r>
            <a:r>
              <a:rPr lang="de-DE" dirty="0" err="1" smtClean="0"/>
              <a:t>clicks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delivered</a:t>
            </a:r>
            <a:r>
              <a:rPr lang="de-DE" dirty="0" smtClean="0"/>
              <a:t> HTML </a:t>
            </a:r>
            <a:r>
              <a:rPr lang="de-DE" dirty="0" err="1" smtClean="0"/>
              <a:t>files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 smtClean="0"/>
              <a:t>Problem: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fake</a:t>
            </a:r>
            <a:r>
              <a:rPr lang="de-DE" dirty="0" smtClean="0"/>
              <a:t> a web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HTTPS?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Solution: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i="1" dirty="0" err="1" smtClean="0"/>
              <a:t>HttpsURLConnection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Java </a:t>
            </a:r>
            <a:r>
              <a:rPr lang="de-DE" dirty="0" err="1" smtClean="0"/>
              <a:t>library</a:t>
            </a:r>
            <a:r>
              <a:rPr lang="de-DE" dirty="0" smtClean="0"/>
              <a:t>!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all </a:t>
            </a:r>
            <a:r>
              <a:rPr lang="de-DE" dirty="0" err="1" smtClean="0"/>
              <a:t>basic</a:t>
            </a:r>
            <a:r>
              <a:rPr lang="de-DE" dirty="0" smtClean="0"/>
              <a:t> HTTP </a:t>
            </a:r>
            <a:r>
              <a:rPr lang="de-DE" dirty="0" err="1" smtClean="0"/>
              <a:t>features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Send a POST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cookie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cookie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Bildschirmpräsentation (4:3)</PresentationFormat>
  <Paragraphs>207</Paragraphs>
  <Slides>14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HTWG Grade App</vt:lpstr>
      <vt:lpstr>Introduction</vt:lpstr>
      <vt:lpstr>Use Cases</vt:lpstr>
      <vt:lpstr>Features</vt:lpstr>
      <vt:lpstr>Architecture 1</vt:lpstr>
      <vt:lpstr>Flowchart</vt:lpstr>
      <vt:lpstr>Implementation GUI</vt:lpstr>
      <vt:lpstr>Implementation QIS (1)</vt:lpstr>
      <vt:lpstr>Implementation QIS (2)</vt:lpstr>
      <vt:lpstr>Implementation QIS (3)</vt:lpstr>
      <vt:lpstr> </vt:lpstr>
      <vt:lpstr>Future work</vt:lpstr>
      <vt:lpstr>Summary</vt:lpstr>
      <vt:lpstr>Thank you!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Scajong</dc:title>
  <dc:creator>Thomas A. Anderson</dc:creator>
  <cp:lastModifiedBy>Andreas</cp:lastModifiedBy>
  <cp:revision>159</cp:revision>
  <dcterms:created xsi:type="dcterms:W3CDTF">2012-12-17T16:04:26Z</dcterms:created>
  <dcterms:modified xsi:type="dcterms:W3CDTF">2013-01-14T15:42:10Z</dcterms:modified>
</cp:coreProperties>
</file>