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7" r:id="rId3"/>
    <p:sldId id="290" r:id="rId4"/>
    <p:sldId id="257" r:id="rId5"/>
    <p:sldId id="291" r:id="rId6"/>
    <p:sldId id="288" r:id="rId7"/>
    <p:sldId id="286" r:id="rId8"/>
    <p:sldId id="283" r:id="rId9"/>
    <p:sldId id="285" r:id="rId10"/>
    <p:sldId id="284" r:id="rId11"/>
    <p:sldId id="280" r:id="rId12"/>
    <p:sldId id="292" r:id="rId13"/>
    <p:sldId id="293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82" autoAdjust="0"/>
  </p:normalViewPr>
  <p:slideViewPr>
    <p:cSldViewPr>
      <p:cViewPr varScale="1">
        <p:scale>
          <a:sx n="73" d="100"/>
          <a:sy n="73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F66C5-ED08-47C6-B5C9-779C66E0356B}" type="datetimeFigureOut">
              <a:rPr lang="de-DE" smtClean="0"/>
              <a:pPr/>
              <a:t>22.01.2013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E27D-98AC-48F6-A766-1ED74A768E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5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Andi</a:t>
            </a:r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, Project</a:t>
            </a:r>
          </a:p>
          <a:p>
            <a:pPr>
              <a:buFontTx/>
              <a:buNone/>
            </a:pPr>
            <a:r>
              <a:rPr lang="de-DE" baseline="0" dirty="0" smtClean="0"/>
              <a:t>- I </a:t>
            </a:r>
            <a:r>
              <a:rPr lang="de-DE" baseline="0" dirty="0" err="1" smtClean="0"/>
              <a:t>begin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Manuel </a:t>
            </a:r>
            <a:r>
              <a:rPr lang="de-DE" baseline="0" dirty="0" err="1" smtClean="0"/>
              <a:t>goes</a:t>
            </a:r>
            <a:r>
              <a:rPr lang="de-DE" baseline="0" dirty="0" smtClean="0"/>
              <a:t> on…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</a:t>
            </a:r>
            <a:r>
              <a:rPr lang="de-DE" baseline="0" dirty="0" smtClean="0"/>
              <a:t> Beim ersten Start wird Einstellungs-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 da keine Daten vorliegen -&gt; RZ-Benutzerdaten eintragen!</a:t>
            </a:r>
          </a:p>
          <a:p>
            <a:r>
              <a:rPr lang="de-DE" baseline="0" dirty="0" smtClean="0"/>
              <a:t>2. Zurück zu Haupt-</a:t>
            </a:r>
            <a:r>
              <a:rPr lang="de-DE" baseline="0" dirty="0" err="1" smtClean="0"/>
              <a:t>Activity</a:t>
            </a:r>
            <a:endParaRPr lang="de-DE" baseline="0" dirty="0" smtClean="0"/>
          </a:p>
          <a:p>
            <a:r>
              <a:rPr lang="de-DE" baseline="0" dirty="0" smtClean="0"/>
              <a:t>3. Noch nichts geladen, wird aktualisierungs-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angezeigt</a:t>
            </a:r>
          </a:p>
          <a:p>
            <a:r>
              <a:rPr lang="de-DE" baseline="0" dirty="0" smtClean="0"/>
              <a:t>4. Aktualisieren! </a:t>
            </a:r>
            <a:r>
              <a:rPr lang="de-DE" baseline="0" dirty="0" err="1" smtClean="0"/>
              <a:t>Läd</a:t>
            </a:r>
            <a:r>
              <a:rPr lang="de-DE" baseline="0" dirty="0" smtClean="0"/>
              <a:t> Daten (schnitt wegen zu langer </a:t>
            </a:r>
            <a:r>
              <a:rPr lang="de-DE" baseline="0" dirty="0" err="1" smtClean="0"/>
              <a:t>ladezeiten</a:t>
            </a:r>
            <a:r>
              <a:rPr lang="de-DE" baseline="0" dirty="0" smtClean="0"/>
              <a:t> des Emulators)</a:t>
            </a:r>
          </a:p>
          <a:p>
            <a:r>
              <a:rPr lang="de-DE" dirty="0" smtClean="0"/>
              <a:t>STOP 5. Gefundene</a:t>
            </a:r>
            <a:r>
              <a:rPr lang="de-DE" baseline="0" dirty="0" smtClean="0"/>
              <a:t> Daten präsentieren</a:t>
            </a:r>
          </a:p>
          <a:p>
            <a:r>
              <a:rPr lang="de-DE" baseline="0" dirty="0" smtClean="0"/>
              <a:t>6. Bachelor-Abschluss anzeigen</a:t>
            </a:r>
          </a:p>
          <a:p>
            <a:r>
              <a:rPr lang="de-DE" baseline="0" dirty="0" smtClean="0"/>
              <a:t>STOP 7. </a:t>
            </a:r>
            <a:r>
              <a:rPr lang="de-DE" baseline="0" dirty="0" err="1" smtClean="0"/>
              <a:t>farben</a:t>
            </a:r>
            <a:r>
              <a:rPr lang="de-DE" baseline="0" dirty="0" smtClean="0"/>
              <a:t> erklären und was angezeigt wird</a:t>
            </a:r>
          </a:p>
          <a:p>
            <a:r>
              <a:rPr lang="de-DE" baseline="0" dirty="0" smtClean="0"/>
              <a:t>8. Filter zeigen</a:t>
            </a:r>
          </a:p>
          <a:p>
            <a:r>
              <a:rPr lang="de-DE" baseline="0" dirty="0" smtClean="0"/>
              <a:t>9. Suche nach Mathe</a:t>
            </a:r>
          </a:p>
          <a:p>
            <a:r>
              <a:rPr lang="de-DE" baseline="0" dirty="0" smtClean="0"/>
              <a:t>STOP 10. Clear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	Was genau wurde wo hinterlegt und wird gelöscht</a:t>
            </a:r>
          </a:p>
          <a:p>
            <a:r>
              <a:rPr lang="de-DE" dirty="0" smtClean="0"/>
              <a:t>11. Details zeigen</a:t>
            </a:r>
          </a:p>
          <a:p>
            <a:r>
              <a:rPr lang="de-DE" dirty="0" smtClean="0"/>
              <a:t>STOP 12. und </a:t>
            </a:r>
            <a:r>
              <a:rPr lang="de-DE" dirty="0" err="1" smtClean="0"/>
              <a:t>share</a:t>
            </a:r>
            <a:r>
              <a:rPr lang="de-DE" baseline="0" dirty="0" smtClean="0"/>
              <a:t> erklären</a:t>
            </a:r>
          </a:p>
          <a:p>
            <a:r>
              <a:rPr lang="de-DE" baseline="0" dirty="0" smtClean="0"/>
              <a:t>13. Zurück auf </a:t>
            </a:r>
            <a:r>
              <a:rPr lang="de-DE" baseline="0" dirty="0" err="1" smtClean="0"/>
              <a:t>home</a:t>
            </a:r>
            <a:r>
              <a:rPr lang="de-DE" baseline="0" dirty="0" smtClean="0"/>
              <a:t>… </a:t>
            </a:r>
            <a:r>
              <a:rPr lang="de-DE" baseline="0" dirty="0" err="1" smtClean="0"/>
              <a:t>refresh</a:t>
            </a:r>
            <a:r>
              <a:rPr lang="de-DE" baseline="0" dirty="0" smtClean="0"/>
              <a:t> mit „anderen“ </a:t>
            </a:r>
            <a:r>
              <a:rPr lang="de-DE" baseline="0" dirty="0" err="1" smtClean="0"/>
              <a:t>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228600" indent="-228600">
              <a:buNone/>
            </a:pPr>
            <a:r>
              <a:rPr lang="de-DE" dirty="0" smtClean="0"/>
              <a:t>- First </a:t>
            </a:r>
            <a:r>
              <a:rPr lang="de-DE" dirty="0" err="1" smtClean="0"/>
              <a:t>proposal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dirty="0" smtClean="0"/>
          </a:p>
          <a:p>
            <a:pPr marL="228600" indent="-228600">
              <a:buNone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Refresh </a:t>
            </a:r>
            <a:r>
              <a:rPr lang="de-DE" dirty="0" smtClean="0"/>
              <a:t>Button</a:t>
            </a:r>
          </a:p>
          <a:p>
            <a:pPr marL="228600" indent="-228600">
              <a:buAutoNum type="arabicPeriod"/>
            </a:pPr>
            <a:r>
              <a:rPr lang="de-DE" dirty="0" smtClean="0"/>
              <a:t>Settings</a:t>
            </a:r>
            <a:r>
              <a:rPr lang="de-DE" baseline="0" dirty="0" smtClean="0"/>
              <a:t> Button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Liste von </a:t>
            </a:r>
            <a:r>
              <a:rPr lang="de-DE" baseline="0" dirty="0" err="1" smtClean="0"/>
              <a:t>Degrees</a:t>
            </a:r>
            <a:r>
              <a:rPr lang="de-DE" baseline="0" dirty="0" smtClean="0"/>
              <a:t>/Abschlüssen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Home/Back Button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Search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button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</a:t>
            </a:r>
            <a:r>
              <a:rPr lang="de-DE" baseline="0" dirty="0" smtClean="0"/>
              <a:t> box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Filter-</a:t>
            </a:r>
            <a:r>
              <a:rPr lang="de-DE" baseline="0" dirty="0" err="1" smtClean="0"/>
              <a:t>drop</a:t>
            </a:r>
            <a:r>
              <a:rPr lang="de-DE" baseline="0" dirty="0" smtClean="0"/>
              <a:t>-down </a:t>
            </a:r>
            <a:r>
              <a:rPr lang="de-DE" baseline="0" dirty="0" err="1" smtClean="0"/>
              <a:t>menu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List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courses</a:t>
            </a:r>
            <a:r>
              <a:rPr lang="de-DE" baseline="0" dirty="0" smtClean="0"/>
              <a:t>/grades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Save </a:t>
            </a:r>
            <a:r>
              <a:rPr lang="de-DE" baseline="0" dirty="0" err="1" smtClean="0"/>
              <a:t>settings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endParaRPr lang="de-DE" dirty="0" smtClean="0"/>
          </a:p>
          <a:p>
            <a:r>
              <a:rPr lang="de-DE" dirty="0" smtClean="0"/>
              <a:t>- TODO: </a:t>
            </a:r>
            <a:r>
              <a:rPr lang="de-DE" dirty="0" err="1" smtClean="0"/>
              <a:t>formulierung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Die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welche die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abbilden/umsetzen…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classes</a:t>
            </a: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TODO: Welche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ist mit welcher anderen grob verbunden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Flow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Andi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Two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layouts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smartphone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Manuel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E27D-98AC-48F6-A766-1ED74A768ED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BBA-A472-422C-AD5C-37B74679DE82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0392" y="144016"/>
            <a:ext cx="91741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tlYKTPnJ2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yNRsmIQvbq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8800" dirty="0" smtClean="0"/>
              <a:t>HTWG Grade </a:t>
            </a:r>
            <a:r>
              <a:rPr lang="de-DE" sz="8800" dirty="0" err="1" smtClean="0"/>
              <a:t>App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Andoid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/>
          </a:p>
        </p:txBody>
      </p:sp>
      <p:pic>
        <p:nvPicPr>
          <p:cNvPr id="24578" name="Picture 2" descr="http://aux.iconpedia.net/uploads/172098319517878837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229200"/>
            <a:ext cx="1187624" cy="1187624"/>
          </a:xfrm>
          <a:prstGeom prst="rect">
            <a:avLst/>
          </a:prstGeom>
          <a:noFill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4664"/>
            <a:ext cx="2057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7884368" y="72008"/>
            <a:ext cx="1187624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556792"/>
            <a:ext cx="7776864" cy="1468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b="1" dirty="0" smtClean="0"/>
              <a:t>Problem:</a:t>
            </a:r>
            <a:r>
              <a:rPr lang="de-DE" sz="2400" dirty="0" smtClean="0"/>
              <a:t> </a:t>
            </a:r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extract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out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received</a:t>
            </a:r>
            <a:r>
              <a:rPr lang="de-DE" sz="2400" dirty="0" smtClean="0"/>
              <a:t> HTML </a:t>
            </a:r>
            <a:r>
              <a:rPr lang="de-DE" sz="2400" dirty="0" err="1" smtClean="0"/>
              <a:t>files</a:t>
            </a:r>
            <a:r>
              <a:rPr lang="de-DE" sz="2400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2880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2849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Ellipse 8"/>
          <p:cNvSpPr/>
          <p:nvPr/>
        </p:nvSpPr>
        <p:spPr>
          <a:xfrm>
            <a:off x="395536" y="5013176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755576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 1:</a:t>
            </a:r>
          </a:p>
          <a:p>
            <a:pPr lvl="1"/>
            <a:r>
              <a:rPr lang="de-DE" sz="2400" dirty="0" smtClean="0"/>
              <a:t>Parse XHTML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tree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X-Path </a:t>
            </a:r>
            <a:r>
              <a:rPr lang="de-DE" sz="2400" dirty="0" err="1" smtClean="0"/>
              <a:t>queries</a:t>
            </a:r>
            <a:r>
              <a:rPr lang="de-DE" sz="2400" dirty="0" smtClean="0"/>
              <a:t>. </a:t>
            </a:r>
          </a:p>
          <a:p>
            <a:pPr lvl="1"/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Fails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because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HTML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is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sym typeface="Wingdings" pitchFamily="2" charset="2"/>
              </a:rPr>
              <a:t>no</a:t>
            </a:r>
            <a:r>
              <a:rPr lang="de-DE" sz="2400" dirty="0" smtClean="0">
                <a:solidFill>
                  <a:srgbClr val="FF0000"/>
                </a:solidFill>
                <a:sym typeface="Wingdings" pitchFamily="2" charset="2"/>
              </a:rPr>
              <a:t> valid XHTML!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5576" y="494116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>
                <a:sym typeface="Wingdings" pitchFamily="2" charset="2"/>
              </a:rPr>
              <a:t>Solution 2: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Create a </a:t>
            </a:r>
            <a:r>
              <a:rPr lang="de-DE" sz="2400" dirty="0" err="1" smtClean="0">
                <a:sym typeface="Wingdings" pitchFamily="2" charset="2"/>
              </a:rPr>
              <a:t>bunch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of</a:t>
            </a:r>
            <a:r>
              <a:rPr lang="de-DE" sz="2400" dirty="0" smtClean="0">
                <a:sym typeface="Wingdings" pitchFamily="2" charset="2"/>
              </a:rPr>
              <a:t> different </a:t>
            </a:r>
            <a:r>
              <a:rPr lang="de-DE" sz="2400" dirty="0" err="1" smtClean="0">
                <a:sym typeface="Wingdings" pitchFamily="2" charset="2"/>
              </a:rPr>
              <a:t>regular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expressions</a:t>
            </a:r>
            <a:r>
              <a:rPr lang="de-DE" sz="2400" dirty="0" smtClean="0">
                <a:sym typeface="Wingdings" pitchFamily="2" charset="2"/>
              </a:rPr>
              <a:t>.</a:t>
            </a:r>
            <a:endParaRPr lang="de-DE" sz="2400" dirty="0" smtClean="0"/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9600" b="1" dirty="0" smtClean="0"/>
              <a:t>Demo!</a:t>
            </a: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Smartphone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http://www.youtube.com/watch?v=ltlYKTPnJ2c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bg1">
                    <a:lumMod val="50000"/>
                  </a:schemeClr>
                </a:solidFill>
              </a:rPr>
              <a:t>Tablet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800" b="1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http://www.youtube.com/watch?v=yNRsmIQvbq8</a:t>
            </a:r>
            <a:endParaRPr lang="de-DE" sz="1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094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Sort</a:t>
            </a:r>
            <a:r>
              <a:rPr lang="de-DE" dirty="0" smtClean="0"/>
              <a:t> grades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module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Offline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terminal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immatriculation</a:t>
            </a:r>
            <a:r>
              <a:rPr lang="de-DE" dirty="0" smtClean="0"/>
              <a:t> PDF </a:t>
            </a:r>
            <a:r>
              <a:rPr lang="de-DE" dirty="0" err="1" smtClean="0"/>
              <a:t>as</a:t>
            </a:r>
            <a:r>
              <a:rPr lang="de-DE" dirty="0" smtClean="0"/>
              <a:t> Email</a:t>
            </a:r>
          </a:p>
          <a:p>
            <a:pPr lvl="1"/>
            <a:r>
              <a:rPr lang="de-DE" dirty="0" smtClean="0"/>
              <a:t>Show registered </a:t>
            </a:r>
            <a:r>
              <a:rPr lang="de-DE" dirty="0" err="1" smtClean="0"/>
              <a:t>exams</a:t>
            </a:r>
            <a:endParaRPr lang="de-DE" dirty="0" smtClean="0"/>
          </a:p>
          <a:p>
            <a:pPr lvl="1"/>
            <a:r>
              <a:rPr lang="de-DE" dirty="0" smtClean="0"/>
              <a:t>Show open </a:t>
            </a:r>
            <a:r>
              <a:rPr lang="de-DE" dirty="0" err="1" smtClean="0"/>
              <a:t>payments</a:t>
            </a:r>
            <a:endParaRPr lang="de-DE" dirty="0" smtClean="0"/>
          </a:p>
          <a:p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large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r>
              <a:rPr lang="de-DE" dirty="0" smtClean="0"/>
              <a:t>Test </a:t>
            </a:r>
            <a:r>
              <a:rPr lang="de-DE" dirty="0" err="1" smtClean="0"/>
              <a:t>username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saving</a:t>
            </a:r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grade </a:t>
            </a:r>
            <a:r>
              <a:rPr lang="de-DE" dirty="0" err="1" smtClean="0"/>
              <a:t>average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ECTS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 err="1" smtClean="0"/>
              <a:t>Planed</a:t>
            </a:r>
            <a:r>
              <a:rPr lang="de-DE" b="1" dirty="0" smtClean="0"/>
              <a:t> Features:</a:t>
            </a:r>
          </a:p>
          <a:p>
            <a:pPr lvl="1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grades.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grades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Additional Features:</a:t>
            </a:r>
          </a:p>
          <a:p>
            <a:pPr lvl="1"/>
            <a:r>
              <a:rPr lang="de-DE" dirty="0" smtClean="0"/>
              <a:t>Grade </a:t>
            </a:r>
            <a:r>
              <a:rPr lang="de-DE" dirty="0" err="1" smtClean="0"/>
              <a:t>details</a:t>
            </a:r>
            <a:r>
              <a:rPr lang="de-DE" dirty="0" smtClean="0"/>
              <a:t>, Share grades, Different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Smartphones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Invested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 </a:t>
            </a:r>
            <a:r>
              <a:rPr lang="de-DE" dirty="0" err="1" smtClean="0"/>
              <a:t>than</a:t>
            </a:r>
            <a:r>
              <a:rPr lang="de-DE" dirty="0" smtClean="0"/>
              <a:t> </a:t>
            </a:r>
            <a:r>
              <a:rPr lang="de-DE" dirty="0" err="1" smtClean="0"/>
              <a:t>intended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err="1" smtClean="0"/>
              <a:t>Workload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: </a:t>
            </a:r>
            <a:r>
              <a:rPr lang="de-DE" dirty="0" err="1" smtClean="0"/>
              <a:t>near</a:t>
            </a:r>
            <a:r>
              <a:rPr lang="de-DE" dirty="0" smtClean="0"/>
              <a:t> 50/50</a:t>
            </a:r>
          </a:p>
          <a:p>
            <a:pPr lvl="1"/>
            <a:r>
              <a:rPr lang="de-DE" dirty="0" smtClean="0"/>
              <a:t>Manuel: More QIS-Server backend</a:t>
            </a:r>
          </a:p>
          <a:p>
            <a:pPr lvl="1"/>
            <a:r>
              <a:rPr lang="de-DE" dirty="0" smtClean="0"/>
              <a:t>Andreas: More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GUI</a:t>
            </a:r>
          </a:p>
          <a:p>
            <a:endParaRPr lang="de-DE" dirty="0" smtClean="0"/>
          </a:p>
          <a:p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improved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special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</a:p>
        </p:txBody>
      </p:sp>
      <p:sp>
        <p:nvSpPr>
          <p:cNvPr id="4" name="Rechteck 3"/>
          <p:cNvSpPr/>
          <p:nvPr/>
        </p:nvSpPr>
        <p:spPr>
          <a:xfrm>
            <a:off x="7884368" y="72008"/>
            <a:ext cx="1187624" cy="1196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676672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UI </a:t>
            </a:r>
            <a:r>
              <a:rPr lang="de-DE" dirty="0" err="1" smtClean="0"/>
              <a:t>sketch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proposal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203848" y="4365104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3203848" y="4077072"/>
            <a:ext cx="280831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3203848" y="3501008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251520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51520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203848" y="2924944"/>
            <a:ext cx="28083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2" name="Gerade Verbindung 91"/>
          <p:cNvCxnSpPr/>
          <p:nvPr/>
        </p:nvCxnSpPr>
        <p:spPr>
          <a:xfrm>
            <a:off x="3203848" y="3501008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3203848" y="3789040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3203848" y="4077072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3203848" y="4365104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>
            <a:off x="3203848" y="465313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/>
        </p:nvCxnSpPr>
        <p:spPr>
          <a:xfrm>
            <a:off x="3203848" y="3212976"/>
            <a:ext cx="28083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251520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51520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51520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02" name="Gruppieren 101"/>
          <p:cNvGrpSpPr/>
          <p:nvPr/>
        </p:nvGrpSpPr>
        <p:grpSpPr>
          <a:xfrm>
            <a:off x="2874859" y="2696634"/>
            <a:ext cx="45719" cy="175350"/>
            <a:chOff x="3419872" y="930248"/>
            <a:chExt cx="45719" cy="175350"/>
          </a:xfrm>
        </p:grpSpPr>
        <p:sp>
          <p:nvSpPr>
            <p:cNvPr id="103" name="Rechteck 102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Gebogener Pfeil 105"/>
          <p:cNvSpPr/>
          <p:nvPr/>
        </p:nvSpPr>
        <p:spPr>
          <a:xfrm>
            <a:off x="2574085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2771800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2555776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/>
          <p:cNvSpPr txBox="1"/>
          <p:nvPr/>
        </p:nvSpPr>
        <p:spPr>
          <a:xfrm>
            <a:off x="253190" y="2924944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84 Bachelor</a:t>
            </a:r>
            <a:endParaRPr lang="de-DE" sz="16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251520" y="3212976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90 Master</a:t>
            </a:r>
            <a:endParaRPr lang="de-DE" sz="1600" dirty="0"/>
          </a:p>
        </p:txBody>
      </p:sp>
      <p:sp>
        <p:nvSpPr>
          <p:cNvPr id="111" name="Gleichschenkliges Dreieck 110"/>
          <p:cNvSpPr/>
          <p:nvPr/>
        </p:nvSpPr>
        <p:spPr>
          <a:xfrm rot="5400000">
            <a:off x="2807804" y="3032956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leichschenkliges Dreieck 111"/>
          <p:cNvSpPr/>
          <p:nvPr/>
        </p:nvSpPr>
        <p:spPr>
          <a:xfrm rot="5400000">
            <a:off x="2807804" y="3320988"/>
            <a:ext cx="144016" cy="720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3203848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/>
          <p:cNvSpPr/>
          <p:nvPr/>
        </p:nvSpPr>
        <p:spPr>
          <a:xfrm>
            <a:off x="3203848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/>
          <p:cNvSpPr/>
          <p:nvPr/>
        </p:nvSpPr>
        <p:spPr>
          <a:xfrm>
            <a:off x="3203848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348880"/>
            <a:ext cx="864096" cy="231096"/>
          </a:xfrm>
          <a:prstGeom prst="rect">
            <a:avLst/>
          </a:prstGeom>
          <a:noFill/>
        </p:spPr>
      </p:pic>
      <p:grpSp>
        <p:nvGrpSpPr>
          <p:cNvPr id="117" name="Gruppieren 116"/>
          <p:cNvGrpSpPr/>
          <p:nvPr/>
        </p:nvGrpSpPr>
        <p:grpSpPr>
          <a:xfrm>
            <a:off x="5827187" y="2696634"/>
            <a:ext cx="45719" cy="175350"/>
            <a:chOff x="3419872" y="930248"/>
            <a:chExt cx="45719" cy="175350"/>
          </a:xfrm>
        </p:grpSpPr>
        <p:sp>
          <p:nvSpPr>
            <p:cNvPr id="118" name="Rechteck 117"/>
            <p:cNvSpPr/>
            <p:nvPr/>
          </p:nvSpPr>
          <p:spPr>
            <a:xfrm flipH="1">
              <a:off x="3419872" y="930248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419872" y="995112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419872" y="1059879"/>
              <a:ext cx="45719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Gebogener Pfeil 120"/>
          <p:cNvSpPr/>
          <p:nvPr/>
        </p:nvSpPr>
        <p:spPr>
          <a:xfrm>
            <a:off x="5526413" y="2689372"/>
            <a:ext cx="178667" cy="182612"/>
          </a:xfrm>
          <a:prstGeom prst="circularArrow">
            <a:avLst>
              <a:gd name="adj1" fmla="val 10633"/>
              <a:gd name="adj2" fmla="val 1012670"/>
              <a:gd name="adj3" fmla="val 19143379"/>
              <a:gd name="adj4" fmla="val 21566054"/>
              <a:gd name="adj5" fmla="val 1439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2" name="Gerade Verbindung 121"/>
          <p:cNvCxnSpPr/>
          <p:nvPr/>
        </p:nvCxnSpPr>
        <p:spPr>
          <a:xfrm>
            <a:off x="5724128" y="2673205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5508104" y="2675586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3205518" y="2924944"/>
            <a:ext cx="1352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3203848" y="3212976"/>
            <a:ext cx="161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Mathematik 1 (S)</a:t>
            </a:r>
            <a:endParaRPr lang="de-DE" sz="16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3203848" y="3501008"/>
            <a:ext cx="132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</a:t>
            </a:r>
            <a:endParaRPr lang="de-DE" sz="16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3203848" y="3789040"/>
            <a:ext cx="1587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Digitaltechnik (S)</a:t>
            </a:r>
            <a:endParaRPr lang="de-DE" sz="16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3203848" y="4077072"/>
            <a:ext cx="210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Algorithmen und The…</a:t>
            </a:r>
            <a:endParaRPr lang="de-DE" sz="1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3203848" y="4365104"/>
            <a:ext cx="171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Wahlpflichtmodul</a:t>
            </a:r>
            <a:endParaRPr lang="de-DE" sz="1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5437766" y="292494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3,3</a:t>
            </a:r>
            <a:endParaRPr lang="de-DE" sz="16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5436096" y="3212976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5436096" y="350100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1,3</a:t>
            </a:r>
            <a:endParaRPr lang="de-DE" sz="16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5436096" y="3789040"/>
            <a:ext cx="592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</a:rPr>
              <a:t>est.</a:t>
            </a:r>
            <a:endParaRPr lang="de-DE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5436096" y="407707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1,8</a:t>
            </a:r>
            <a:endParaRPr lang="de-DE" sz="16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5436096" y="436510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1,1</a:t>
            </a:r>
            <a:endParaRPr lang="de-DE" sz="1600" dirty="0"/>
          </a:p>
        </p:txBody>
      </p:sp>
      <p:cxnSp>
        <p:nvCxnSpPr>
          <p:cNvPr id="136" name="Gerade Verbindung 135"/>
          <p:cNvCxnSpPr/>
          <p:nvPr/>
        </p:nvCxnSpPr>
        <p:spPr>
          <a:xfrm>
            <a:off x="3491880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leichschenkliges Dreieck 136"/>
          <p:cNvSpPr/>
          <p:nvPr/>
        </p:nvSpPr>
        <p:spPr>
          <a:xfrm rot="16200000" flipH="1">
            <a:off x="3284302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6156176" y="2636912"/>
            <a:ext cx="280831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6156176" y="2276872"/>
            <a:ext cx="280831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>
            <a:off x="6156176" y="2276872"/>
            <a:ext cx="2808312" cy="31683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1" name="Picture 2" descr="HTWG - Hochschule Konstanz Technik, Wirtschaft und Gestaltu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864096" cy="231096"/>
          </a:xfrm>
          <a:prstGeom prst="rect">
            <a:avLst/>
          </a:prstGeom>
          <a:noFill/>
        </p:spPr>
      </p:pic>
      <p:cxnSp>
        <p:nvCxnSpPr>
          <p:cNvPr id="142" name="Gerade Verbindung 141"/>
          <p:cNvCxnSpPr/>
          <p:nvPr/>
        </p:nvCxnSpPr>
        <p:spPr>
          <a:xfrm>
            <a:off x="6444208" y="2670820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Gleichschenkliges Dreieck 142"/>
          <p:cNvSpPr/>
          <p:nvPr/>
        </p:nvSpPr>
        <p:spPr>
          <a:xfrm rot="16200000" flipH="1">
            <a:off x="6236630" y="2744924"/>
            <a:ext cx="144016" cy="72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/>
          <p:cNvSpPr/>
          <p:nvPr/>
        </p:nvSpPr>
        <p:spPr>
          <a:xfrm>
            <a:off x="6303756" y="3284984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mimuster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303756" y="4293096"/>
            <a:ext cx="187220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Save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6228184" y="299695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User:</a:t>
            </a:r>
            <a:endParaRPr lang="de-DE" sz="1600" dirty="0"/>
          </a:p>
        </p:txBody>
      </p:sp>
      <p:sp>
        <p:nvSpPr>
          <p:cNvPr id="147" name="Rechteck 146"/>
          <p:cNvSpPr/>
          <p:nvPr/>
        </p:nvSpPr>
        <p:spPr>
          <a:xfrm>
            <a:off x="6303756" y="3861048"/>
            <a:ext cx="187220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••••••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228184" y="3573016"/>
            <a:ext cx="1283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RZ Password:</a:t>
            </a:r>
            <a:endParaRPr lang="de-DE" sz="1600" dirty="0"/>
          </a:p>
        </p:txBody>
      </p:sp>
      <p:pic>
        <p:nvPicPr>
          <p:cNvPr id="149" name="Picture 4" descr="http://m.tk.de/centaurus/images_mobile/ausbildung/lupeStellen.png"/>
          <p:cNvPicPr>
            <a:picLocks noChangeAspect="1" noChangeArrowheads="1"/>
          </p:cNvPicPr>
          <p:nvPr/>
        </p:nvPicPr>
        <p:blipFill>
          <a:blip r:embed="rId4" cstate="print">
            <a:lum bright="30000"/>
          </a:blip>
          <a:srcRect/>
          <a:stretch>
            <a:fillRect/>
          </a:stretch>
        </p:blipFill>
        <p:spPr bwMode="auto">
          <a:xfrm>
            <a:off x="4605908" y="2677170"/>
            <a:ext cx="216024" cy="216024"/>
          </a:xfrm>
          <a:prstGeom prst="rect">
            <a:avLst/>
          </a:prstGeom>
          <a:noFill/>
        </p:spPr>
      </p:pic>
      <p:cxnSp>
        <p:nvCxnSpPr>
          <p:cNvPr id="150" name="Gerade Verbindung 149"/>
          <p:cNvCxnSpPr/>
          <p:nvPr/>
        </p:nvCxnSpPr>
        <p:spPr>
          <a:xfrm>
            <a:off x="4860032" y="2672627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4847802" y="2624212"/>
            <a:ext cx="613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Filter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echtwinkliges Dreieck 151"/>
          <p:cNvSpPr/>
          <p:nvPr/>
        </p:nvSpPr>
        <p:spPr>
          <a:xfrm flipH="1">
            <a:off x="5394031" y="2799976"/>
            <a:ext cx="64294" cy="62513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152"/>
          <p:cNvCxnSpPr/>
          <p:nvPr/>
        </p:nvCxnSpPr>
        <p:spPr>
          <a:xfrm>
            <a:off x="4572000" y="2668662"/>
            <a:ext cx="0" cy="21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197971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1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2699792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2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755576" y="36450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Ellipse 159"/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Ellipse 160"/>
          <p:cNvSpPr/>
          <p:nvPr/>
        </p:nvSpPr>
        <p:spPr>
          <a:xfrm>
            <a:off x="4572000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2" name="Ellipse 161"/>
          <p:cNvSpPr/>
          <p:nvPr/>
        </p:nvSpPr>
        <p:spPr>
          <a:xfrm>
            <a:off x="5076056" y="184482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6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4211960" y="472514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7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8316416" y="42930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FF0000"/>
                </a:solidFill>
              </a:rPr>
              <a:t>8</a:t>
            </a:r>
            <a:endParaRPr lang="de-DE" sz="2000" b="1" dirty="0">
              <a:solidFill>
                <a:srgbClr val="FF0000"/>
              </a:solidFill>
            </a:endParaRPr>
          </a:p>
        </p:txBody>
      </p:sp>
      <p:cxnSp>
        <p:nvCxnSpPr>
          <p:cNvPr id="166" name="Gerade Verbindung 165"/>
          <p:cNvCxnSpPr>
            <a:stCxn id="157" idx="4"/>
          </p:cNvCxnSpPr>
          <p:nvPr/>
        </p:nvCxnSpPr>
        <p:spPr>
          <a:xfrm>
            <a:off x="2123728" y="2132856"/>
            <a:ext cx="432048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158" idx="4"/>
          </p:cNvCxnSpPr>
          <p:nvPr/>
        </p:nvCxnSpPr>
        <p:spPr>
          <a:xfrm>
            <a:off x="2843808" y="2132856"/>
            <a:ext cx="0" cy="432048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160" idx="4"/>
          </p:cNvCxnSpPr>
          <p:nvPr/>
        </p:nvCxnSpPr>
        <p:spPr>
          <a:xfrm flipH="1">
            <a:off x="3347864" y="2132856"/>
            <a:ext cx="144016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>
            <a:stCxn id="161" idx="4"/>
          </p:cNvCxnSpPr>
          <p:nvPr/>
        </p:nvCxnSpPr>
        <p:spPr>
          <a:xfrm>
            <a:off x="4716016" y="2132856"/>
            <a:ext cx="0" cy="5040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>
            <a:stCxn id="162" idx="4"/>
            <a:endCxn id="151" idx="0"/>
          </p:cNvCxnSpPr>
          <p:nvPr/>
        </p:nvCxnSpPr>
        <p:spPr>
          <a:xfrm flipH="1">
            <a:off x="5154649" y="2132856"/>
            <a:ext cx="65423" cy="49135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/>
          <p:cNvSpPr txBox="1"/>
          <p:nvPr/>
        </p:nvSpPr>
        <p:spPr>
          <a:xfrm>
            <a:off x="179512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Degrees</a:t>
            </a:r>
            <a:endParaRPr lang="de-DE" sz="28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3131840" y="54980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Grades</a:t>
            </a:r>
            <a:endParaRPr lang="de-DE" sz="2800" dirty="0"/>
          </a:p>
        </p:txBody>
      </p:sp>
      <p:sp>
        <p:nvSpPr>
          <p:cNvPr id="184" name="Textfeld 183"/>
          <p:cNvSpPr txBox="1"/>
          <p:nvPr/>
        </p:nvSpPr>
        <p:spPr>
          <a:xfrm>
            <a:off x="6084168" y="54980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Settings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6" name="Rechteck 85"/>
          <p:cNvSpPr/>
          <p:nvPr/>
        </p:nvSpPr>
        <p:spPr>
          <a:xfrm>
            <a:off x="3851920" y="1556793"/>
            <a:ext cx="3369975" cy="45365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86"/>
          <p:cNvSpPr/>
          <p:nvPr/>
        </p:nvSpPr>
        <p:spPr>
          <a:xfrm>
            <a:off x="4067944" y="1772816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degrees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4067944" y="2652931"/>
            <a:ext cx="2880322" cy="70406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Show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067945" y="3501008"/>
            <a:ext cx="2880320" cy="704061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/grade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details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4067944" y="4293096"/>
            <a:ext cx="2880320" cy="8254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Search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filter </a:t>
            </a:r>
            <a:r>
              <a:rPr lang="de-DE" dirty="0" err="1" smtClean="0">
                <a:solidFill>
                  <a:schemeClr val="tx1"/>
                </a:solidFill>
              </a:rPr>
              <a:t>courses</a:t>
            </a:r>
            <a:r>
              <a:rPr lang="de-DE" dirty="0" smtClean="0">
                <a:solidFill>
                  <a:schemeClr val="tx1"/>
                </a:solidFill>
              </a:rPr>
              <a:t>/grades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4139952" y="5229200"/>
            <a:ext cx="2880320" cy="72008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Share grades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/>
          <p:cNvCxnSpPr>
            <a:endCxn id="87" idx="2"/>
          </p:cNvCxnSpPr>
          <p:nvPr/>
        </p:nvCxnSpPr>
        <p:spPr>
          <a:xfrm flipV="1">
            <a:off x="3203848" y="2132856"/>
            <a:ext cx="864096" cy="57607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endCxn id="88" idx="2"/>
          </p:cNvCxnSpPr>
          <p:nvPr/>
        </p:nvCxnSpPr>
        <p:spPr>
          <a:xfrm flipV="1">
            <a:off x="3275857" y="3004962"/>
            <a:ext cx="792087" cy="29604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9" idx="2"/>
          </p:cNvCxnSpPr>
          <p:nvPr/>
        </p:nvCxnSpPr>
        <p:spPr>
          <a:xfrm>
            <a:off x="3275857" y="3789041"/>
            <a:ext cx="792088" cy="6399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90" idx="2"/>
          </p:cNvCxnSpPr>
          <p:nvPr/>
        </p:nvCxnSpPr>
        <p:spPr>
          <a:xfrm>
            <a:off x="3275856" y="4221089"/>
            <a:ext cx="792088" cy="4847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endCxn id="91" idx="2"/>
          </p:cNvCxnSpPr>
          <p:nvPr/>
        </p:nvCxnSpPr>
        <p:spPr>
          <a:xfrm>
            <a:off x="3275856" y="4725145"/>
            <a:ext cx="864096" cy="86409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2555776" y="2852936"/>
            <a:ext cx="259228" cy="245217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stCxn id="97" idx="4"/>
          </p:cNvCxnSpPr>
          <p:nvPr/>
        </p:nvCxnSpPr>
        <p:spPr>
          <a:xfrm>
            <a:off x="2685390" y="3098153"/>
            <a:ext cx="14402" cy="402855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2699792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2555776" y="3501014"/>
            <a:ext cx="144016" cy="43204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11760" y="3284984"/>
            <a:ext cx="576064" cy="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2123728" y="4005064"/>
            <a:ext cx="12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User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List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smtClean="0"/>
              <a:t>Shows grades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degrees</a:t>
            </a:r>
            <a:endParaRPr lang="de-DE" dirty="0" smtClean="0"/>
          </a:p>
          <a:p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filter grades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grades (Semester, ECTS, Type, </a:t>
            </a:r>
            <a:r>
              <a:rPr lang="de-DE" dirty="0" err="1" smtClean="0"/>
              <a:t>Attempts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Show personal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MatNr</a:t>
            </a:r>
            <a:r>
              <a:rPr lang="de-DE" dirty="0" smtClean="0"/>
              <a:t>, </a:t>
            </a:r>
            <a:r>
              <a:rPr lang="de-DE" dirty="0" err="1" smtClean="0"/>
              <a:t>Address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Share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grades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endParaRPr lang="de-DE" dirty="0" smtClean="0"/>
          </a:p>
          <a:p>
            <a:r>
              <a:rPr lang="de-DE" dirty="0" smtClean="0"/>
              <a:t>Different </a:t>
            </a:r>
            <a:r>
              <a:rPr lang="de-DE" dirty="0" err="1" smtClean="0"/>
              <a:t>layouts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Tablets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Phones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or</a:t>
            </a:r>
            <a:r>
              <a:rPr lang="de-DE" dirty="0" smtClean="0"/>
              <a:t> English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HTWG, but in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all QIS-</a:t>
            </a:r>
            <a:r>
              <a:rPr lang="de-DE" dirty="0" err="1" smtClean="0"/>
              <a:t>Installations</a:t>
            </a:r>
            <a:r>
              <a:rPr lang="de-DE" dirty="0" smtClean="0"/>
              <a:t>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9552" y="1412776"/>
            <a:ext cx="3888432" cy="187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err="1" smtClean="0">
                <a:solidFill>
                  <a:schemeClr val="tx1"/>
                </a:solidFill>
              </a:rPr>
              <a:t>Activities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GradesListActivity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SettingsActivity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644008" y="1412776"/>
            <a:ext cx="3888432" cy="18722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Fragments</a:t>
            </a:r>
          </a:p>
          <a:p>
            <a:pPr algn="r">
              <a:buNone/>
            </a:pPr>
            <a:endParaRPr lang="de-DE" sz="12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DegreeListFragment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GradesListFragment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RefreshFragment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555776" y="3645024"/>
            <a:ext cx="4248472" cy="2736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r>
              <a:rPr lang="de-DE" sz="2400" b="1" dirty="0" smtClean="0">
                <a:solidFill>
                  <a:schemeClr val="tx1"/>
                </a:solidFill>
              </a:rPr>
              <a:t>Additional (</a:t>
            </a:r>
            <a:r>
              <a:rPr lang="de-DE" sz="2400" b="1" dirty="0" err="1" smtClean="0">
                <a:solidFill>
                  <a:schemeClr val="tx1"/>
                </a:solidFill>
              </a:rPr>
              <a:t>helper</a:t>
            </a:r>
            <a:r>
              <a:rPr lang="de-DE" sz="2400" b="1" dirty="0" smtClean="0">
                <a:solidFill>
                  <a:schemeClr val="tx1"/>
                </a:solidFill>
              </a:rPr>
              <a:t>) </a:t>
            </a:r>
            <a:r>
              <a:rPr lang="de-DE" sz="2400" b="1" dirty="0" err="1" smtClean="0">
                <a:solidFill>
                  <a:schemeClr val="tx1"/>
                </a:solidFill>
              </a:rPr>
              <a:t>classes</a:t>
            </a:r>
            <a:endParaRPr lang="de-DE" sz="2400" b="1" dirty="0" smtClean="0">
              <a:solidFill>
                <a:schemeClr val="tx1"/>
              </a:solidFill>
            </a:endParaRPr>
          </a:p>
          <a:p>
            <a:pPr algn="r">
              <a:buNone/>
            </a:pPr>
            <a:endParaRPr lang="de-DE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GradeListAdapter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GradeDetailsAdapter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Content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QisRequest</a:t>
            </a:r>
            <a:endParaRPr lang="de-DE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lussdiagramm: Prozess 6"/>
          <p:cNvSpPr/>
          <p:nvPr/>
        </p:nvSpPr>
        <p:spPr>
          <a:xfrm>
            <a:off x="1763688" y="1484784"/>
            <a:ext cx="1523246" cy="3780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Initialize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Flussdiagramm: Verzweigung 7"/>
          <p:cNvSpPr/>
          <p:nvPr/>
        </p:nvSpPr>
        <p:spPr>
          <a:xfrm>
            <a:off x="1415233" y="2255762"/>
            <a:ext cx="2215631" cy="64807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User &amp; </a:t>
            </a:r>
            <a:r>
              <a:rPr lang="de-DE" sz="1200" dirty="0" err="1" smtClean="0">
                <a:solidFill>
                  <a:schemeClr val="tx1"/>
                </a:solidFill>
              </a:rPr>
              <a:t>Passw</a:t>
            </a:r>
            <a:r>
              <a:rPr lang="de-DE" sz="1200" dirty="0" smtClean="0">
                <a:solidFill>
                  <a:schemeClr val="tx1"/>
                </a:solidFill>
              </a:rPr>
              <a:t>.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?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Gewinkelte Verbindung 8"/>
          <p:cNvCxnSpPr>
            <a:stCxn id="7" idx="2"/>
            <a:endCxn id="8" idx="0"/>
          </p:cNvCxnSpPr>
          <p:nvPr/>
        </p:nvCxnSpPr>
        <p:spPr>
          <a:xfrm rot="5400000">
            <a:off x="2327712" y="2058163"/>
            <a:ext cx="392936" cy="22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ssdiagramm: Prozess 9"/>
          <p:cNvSpPr/>
          <p:nvPr/>
        </p:nvSpPr>
        <p:spPr>
          <a:xfrm>
            <a:off x="3994945" y="2443472"/>
            <a:ext cx="1107815" cy="2700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Refresh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winkelte Verbindung 10"/>
          <p:cNvCxnSpPr>
            <a:stCxn id="8" idx="3"/>
            <a:endCxn id="10" idx="1"/>
          </p:cNvCxnSpPr>
          <p:nvPr/>
        </p:nvCxnSpPr>
        <p:spPr>
          <a:xfrm flipV="1">
            <a:off x="3630864" y="2578487"/>
            <a:ext cx="364081" cy="1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Vordefinierter Prozess 11"/>
          <p:cNvSpPr/>
          <p:nvPr/>
        </p:nvSpPr>
        <p:spPr>
          <a:xfrm>
            <a:off x="5769646" y="2379065"/>
            <a:ext cx="1970706" cy="395963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Asynchronous</a:t>
            </a:r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QIS-Server-Request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winkelte Verbindung 12"/>
          <p:cNvCxnSpPr>
            <a:stCxn id="10" idx="3"/>
            <a:endCxn id="12" idx="1"/>
          </p:cNvCxnSpPr>
          <p:nvPr/>
        </p:nvCxnSpPr>
        <p:spPr>
          <a:xfrm flipV="1">
            <a:off x="5102760" y="2577047"/>
            <a:ext cx="666886" cy="14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Prozess 13"/>
          <p:cNvSpPr/>
          <p:nvPr/>
        </p:nvSpPr>
        <p:spPr>
          <a:xfrm>
            <a:off x="1708523" y="3335882"/>
            <a:ext cx="1628046" cy="37467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Settings </a:t>
            </a:r>
            <a:r>
              <a:rPr lang="de-DE" sz="1200" dirty="0" err="1" smtClean="0">
                <a:solidFill>
                  <a:schemeClr val="tx1"/>
                </a:solidFill>
              </a:rPr>
              <a:t>Activity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5" name="Gewinkelte Verbindung 14"/>
          <p:cNvCxnSpPr>
            <a:stCxn id="8" idx="2"/>
            <a:endCxn id="14" idx="0"/>
          </p:cNvCxnSpPr>
          <p:nvPr/>
        </p:nvCxnSpPr>
        <p:spPr>
          <a:xfrm rot="5400000">
            <a:off x="2306774" y="3119607"/>
            <a:ext cx="432048" cy="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4" idx="1"/>
            <a:endCxn id="8" idx="1"/>
          </p:cNvCxnSpPr>
          <p:nvPr/>
        </p:nvCxnSpPr>
        <p:spPr>
          <a:xfrm rot="10800000">
            <a:off x="1415233" y="2579798"/>
            <a:ext cx="293290" cy="943424"/>
          </a:xfrm>
          <a:prstGeom prst="bentConnector3">
            <a:avLst>
              <a:gd name="adj1" fmla="val 1779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84"/>
          <p:cNvSpPr txBox="1"/>
          <p:nvPr/>
        </p:nvSpPr>
        <p:spPr>
          <a:xfrm>
            <a:off x="2495353" y="297584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18" name="Textfeld 85"/>
          <p:cNvSpPr txBox="1"/>
          <p:nvPr/>
        </p:nvSpPr>
        <p:spPr>
          <a:xfrm>
            <a:off x="3575472" y="2543795"/>
            <a:ext cx="42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3702349" y="3309591"/>
            <a:ext cx="1696521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Data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0" name="Gewinkelte Verbindung 19"/>
          <p:cNvCxnSpPr>
            <a:stCxn id="10" idx="2"/>
            <a:endCxn id="19" idx="0"/>
          </p:cNvCxnSpPr>
          <p:nvPr/>
        </p:nvCxnSpPr>
        <p:spPr>
          <a:xfrm rot="16200000" flipH="1">
            <a:off x="4251687" y="3010667"/>
            <a:ext cx="596089" cy="1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9" idx="2"/>
            <a:endCxn id="26" idx="0"/>
          </p:cNvCxnSpPr>
          <p:nvPr/>
        </p:nvCxnSpPr>
        <p:spPr>
          <a:xfrm rot="16200000" flipH="1">
            <a:off x="4346342" y="3999913"/>
            <a:ext cx="409095" cy="5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157"/>
          <p:cNvSpPr txBox="1"/>
          <p:nvPr/>
        </p:nvSpPr>
        <p:spPr>
          <a:xfrm>
            <a:off x="4511577" y="383993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  <p:sp>
        <p:nvSpPr>
          <p:cNvPr id="23" name="Flussdiagramm: Prozess 22"/>
          <p:cNvSpPr/>
          <p:nvPr/>
        </p:nvSpPr>
        <p:spPr>
          <a:xfrm>
            <a:off x="6023745" y="3373391"/>
            <a:ext cx="1592485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Refresh </a:t>
            </a:r>
            <a:r>
              <a:rPr lang="de-DE" sz="1200" dirty="0" err="1" smtClean="0">
                <a:solidFill>
                  <a:schemeClr val="tx1"/>
                </a:solidFill>
              </a:rPr>
              <a:t>Frament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4" name="Gewinkelte Verbindung 23"/>
          <p:cNvCxnSpPr>
            <a:stCxn id="19" idx="3"/>
            <a:endCxn id="23" idx="1"/>
          </p:cNvCxnSpPr>
          <p:nvPr/>
        </p:nvCxnSpPr>
        <p:spPr>
          <a:xfrm flipV="1">
            <a:off x="5398870" y="3551611"/>
            <a:ext cx="624875" cy="10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163"/>
          <p:cNvSpPr txBox="1"/>
          <p:nvPr/>
        </p:nvSpPr>
        <p:spPr>
          <a:xfrm>
            <a:off x="5375673" y="333588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26" name="Flussdiagramm: Prozess 25"/>
          <p:cNvSpPr/>
          <p:nvPr/>
        </p:nvSpPr>
        <p:spPr>
          <a:xfrm>
            <a:off x="3824164" y="4204740"/>
            <a:ext cx="1454008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available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data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Flussdiagramm: Verzweigung 26"/>
          <p:cNvSpPr/>
          <p:nvPr/>
        </p:nvSpPr>
        <p:spPr>
          <a:xfrm>
            <a:off x="3514330" y="4927129"/>
            <a:ext cx="2077154" cy="48605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2-Fragment-Layout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winkelte Verbindung 27"/>
          <p:cNvCxnSpPr>
            <a:stCxn id="26" idx="2"/>
            <a:endCxn id="27" idx="0"/>
          </p:cNvCxnSpPr>
          <p:nvPr/>
        </p:nvCxnSpPr>
        <p:spPr>
          <a:xfrm rot="16200000" flipH="1">
            <a:off x="4370863" y="4745084"/>
            <a:ext cx="362349" cy="17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5807721" y="5496122"/>
            <a:ext cx="1800200" cy="79208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both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fragments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grades, </a:t>
            </a:r>
            <a:r>
              <a:rPr lang="de-DE" sz="1200" dirty="0" err="1" smtClean="0">
                <a:solidFill>
                  <a:schemeClr val="tx1"/>
                </a:solidFill>
              </a:rPr>
              <a:t>then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select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and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content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1343225" y="5496122"/>
            <a:ext cx="1800200" cy="3564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Show </a:t>
            </a:r>
            <a:r>
              <a:rPr lang="de-DE" sz="1200" dirty="0" err="1" smtClean="0">
                <a:solidFill>
                  <a:schemeClr val="tx1"/>
                </a:solidFill>
              </a:rPr>
              <a:t>list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found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degrees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1" name="Gewinkelte Verbindung 182"/>
          <p:cNvCxnSpPr>
            <a:stCxn id="27" idx="3"/>
            <a:endCxn id="29" idx="0"/>
          </p:cNvCxnSpPr>
          <p:nvPr/>
        </p:nvCxnSpPr>
        <p:spPr>
          <a:xfrm>
            <a:off x="5591484" y="5170156"/>
            <a:ext cx="1116337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182"/>
          <p:cNvCxnSpPr>
            <a:stCxn id="27" idx="1"/>
            <a:endCxn id="30" idx="0"/>
          </p:cNvCxnSpPr>
          <p:nvPr/>
        </p:nvCxnSpPr>
        <p:spPr>
          <a:xfrm rot="10800000" flipV="1">
            <a:off x="2243326" y="5170156"/>
            <a:ext cx="1271005" cy="3259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193"/>
          <p:cNvSpPr txBox="1"/>
          <p:nvPr/>
        </p:nvSpPr>
        <p:spPr>
          <a:xfrm>
            <a:off x="2639369" y="492005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no</a:t>
            </a:r>
            <a:endParaRPr lang="de-DE" sz="1200" i="1" dirty="0" smtClean="0"/>
          </a:p>
        </p:txBody>
      </p:sp>
      <p:sp>
        <p:nvSpPr>
          <p:cNvPr id="34" name="Textfeld 194"/>
          <p:cNvSpPr txBox="1"/>
          <p:nvPr/>
        </p:nvSpPr>
        <p:spPr>
          <a:xfrm>
            <a:off x="6095753" y="492005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i="1" dirty="0" err="1" smtClean="0"/>
              <a:t>yes</a:t>
            </a:r>
            <a:endParaRPr lang="de-DE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00808"/>
            <a:ext cx="4608512" cy="3744416"/>
            <a:chOff x="4355976" y="1700808"/>
            <a:chExt cx="4608512" cy="3744416"/>
          </a:xfrm>
        </p:grpSpPr>
        <p:sp>
          <p:nvSpPr>
            <p:cNvPr id="28" name="Rechteck 27"/>
            <p:cNvSpPr/>
            <p:nvPr/>
          </p:nvSpPr>
          <p:spPr>
            <a:xfrm>
              <a:off x="4355976" y="1700808"/>
              <a:ext cx="4608512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</a:t>
              </a:r>
              <a:r>
                <a:rPr lang="de-DE" sz="1400" dirty="0" err="1" smtClean="0">
                  <a:solidFill>
                    <a:schemeClr val="tx1"/>
                  </a:solidFill>
                </a:rPr>
                <a:t>Tablet</a:t>
              </a:r>
              <a:r>
                <a:rPr lang="de-DE" sz="1400" dirty="0" smtClean="0">
                  <a:solidFill>
                    <a:schemeClr val="tx1"/>
                  </a:solidFill>
                </a:rPr>
                <a:t>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547997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6084168" y="2361587"/>
              <a:ext cx="2688299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179512" y="1700808"/>
            <a:ext cx="4032448" cy="3744416"/>
            <a:chOff x="179512" y="1700808"/>
            <a:chExt cx="4032448" cy="3744416"/>
          </a:xfrm>
        </p:grpSpPr>
        <p:sp>
          <p:nvSpPr>
            <p:cNvPr id="26" name="Rechteck 25"/>
            <p:cNvSpPr/>
            <p:nvPr/>
          </p:nvSpPr>
          <p:spPr>
            <a:xfrm>
              <a:off x="179512" y="1700808"/>
              <a:ext cx="4032448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Layout Smartphone: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41359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Degrees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3593" y="2361587"/>
              <a:ext cx="1536171" cy="286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Grades</a:t>
              </a:r>
              <a:endParaRPr lang="de-DE" dirty="0"/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>
              <a:off x="2073540" y="3793276"/>
              <a:ext cx="38404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260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4000" dirty="0" smtClean="0"/>
              <a:t>	</a:t>
            </a:r>
            <a:r>
              <a:rPr lang="de-DE" sz="4000" b="1" dirty="0" smtClean="0"/>
              <a:t>Problem:</a:t>
            </a:r>
            <a:r>
              <a:rPr lang="de-DE" sz="4000" dirty="0" smtClean="0"/>
              <a:t> </a:t>
            </a:r>
          </a:p>
          <a:p>
            <a:pPr lvl="1">
              <a:buNone/>
            </a:pPr>
            <a:r>
              <a:rPr lang="de-DE" sz="4000" dirty="0" smtClean="0"/>
              <a:t>	</a:t>
            </a: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get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required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out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QIS-Software </a:t>
            </a:r>
            <a:r>
              <a:rPr lang="de-DE" sz="4000" dirty="0" err="1" smtClean="0"/>
              <a:t>a.k.a</a:t>
            </a:r>
            <a:r>
              <a:rPr lang="de-DE" sz="4000" dirty="0" smtClean="0"/>
              <a:t> „Student terminal“ </a:t>
            </a:r>
            <a:r>
              <a:rPr lang="de-DE" sz="4000" dirty="0" err="1" smtClean="0"/>
              <a:t>without</a:t>
            </a:r>
            <a:r>
              <a:rPr lang="de-DE" sz="4000" dirty="0" smtClean="0"/>
              <a:t> </a:t>
            </a:r>
            <a:r>
              <a:rPr lang="de-DE" sz="4000" dirty="0" err="1" smtClean="0"/>
              <a:t>any</a:t>
            </a:r>
            <a:r>
              <a:rPr lang="de-DE" sz="4000" dirty="0" smtClean="0"/>
              <a:t> API </a:t>
            </a:r>
            <a:r>
              <a:rPr lang="de-DE" sz="4000" dirty="0" err="1" smtClean="0"/>
              <a:t>or</a:t>
            </a:r>
            <a:r>
              <a:rPr lang="de-DE" sz="4000" dirty="0" smtClean="0"/>
              <a:t> </a:t>
            </a:r>
            <a:r>
              <a:rPr lang="de-DE" sz="4000" dirty="0" err="1" smtClean="0"/>
              <a:t>other</a:t>
            </a:r>
            <a:r>
              <a:rPr lang="de-DE" sz="4000" dirty="0" smtClean="0"/>
              <a:t> </a:t>
            </a:r>
            <a:r>
              <a:rPr lang="de-DE" sz="4000" dirty="0" err="1" smtClean="0"/>
              <a:t>interface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do </a:t>
            </a:r>
            <a:r>
              <a:rPr lang="de-DE" sz="4000" dirty="0" err="1" smtClean="0"/>
              <a:t>this</a:t>
            </a:r>
            <a:r>
              <a:rPr lang="de-DE" sz="4000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95536" y="1700808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11" name="Ellipse 10"/>
          <p:cNvSpPr/>
          <p:nvPr/>
        </p:nvSpPr>
        <p:spPr>
          <a:xfrm>
            <a:off x="395536" y="386104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6856" y="378904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web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extract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delivered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QIS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b="1" dirty="0" smtClean="0"/>
              <a:t>Problem: </a:t>
            </a:r>
          </a:p>
          <a:p>
            <a:pPr>
              <a:buNone/>
            </a:pPr>
            <a:r>
              <a:rPr lang="de-DE" sz="2400" dirty="0" smtClean="0"/>
              <a:t>		</a:t>
            </a:r>
            <a:r>
              <a:rPr lang="de-DE" sz="2400" dirty="0" err="1" smtClean="0"/>
              <a:t>How</a:t>
            </a:r>
            <a:r>
              <a:rPr lang="de-DE" sz="2400" dirty="0" smtClean="0"/>
              <a:t> do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fake</a:t>
            </a:r>
            <a:r>
              <a:rPr lang="de-DE" sz="2400" dirty="0" smtClean="0"/>
              <a:t> a web </a:t>
            </a:r>
            <a:r>
              <a:rPr lang="de-DE" sz="2400" dirty="0" err="1" smtClean="0"/>
              <a:t>browser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HTTPS?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24.01.2012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Andreas Bug &amp; Manuel Caputo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BBA-A472-422C-AD5C-37B74679DE82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5536" y="1664660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412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?</a:t>
            </a:r>
            <a:endParaRPr lang="de-DE" sz="2800" b="1" dirty="0"/>
          </a:p>
        </p:txBody>
      </p:sp>
      <p:sp>
        <p:nvSpPr>
          <p:cNvPr id="8" name="Ellipse 7"/>
          <p:cNvSpPr/>
          <p:nvPr/>
        </p:nvSpPr>
        <p:spPr>
          <a:xfrm>
            <a:off x="395536" y="304206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!</a:t>
            </a:r>
            <a:endParaRPr lang="de-DE" sz="28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55576" y="299695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smtClean="0"/>
              <a:t>Solution:</a:t>
            </a:r>
          </a:p>
          <a:p>
            <a:pPr lvl="1"/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 </a:t>
            </a:r>
            <a:r>
              <a:rPr lang="de-DE" sz="2400" i="1" dirty="0" err="1" smtClean="0"/>
              <a:t>HttpsURLConnection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Java </a:t>
            </a:r>
            <a:r>
              <a:rPr lang="de-DE" sz="2400" dirty="0" err="1" smtClean="0"/>
              <a:t>library</a:t>
            </a:r>
            <a:r>
              <a:rPr lang="de-DE" sz="2400" dirty="0" smtClean="0"/>
              <a:t>!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all </a:t>
            </a:r>
            <a:r>
              <a:rPr lang="de-DE" sz="2400" dirty="0" err="1" smtClean="0"/>
              <a:t>basic</a:t>
            </a:r>
            <a:r>
              <a:rPr lang="de-DE" sz="2400" dirty="0" smtClean="0"/>
              <a:t> HTTP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.</a:t>
            </a:r>
          </a:p>
          <a:p>
            <a:pPr lvl="1"/>
            <a:r>
              <a:rPr lang="de-DE" sz="2400" dirty="0" smtClean="0"/>
              <a:t>Send a POST </a:t>
            </a:r>
            <a:r>
              <a:rPr lang="de-DE" sz="2400" dirty="0" err="1" smtClean="0"/>
              <a:t>request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login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.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session</a:t>
            </a:r>
            <a:r>
              <a:rPr lang="de-DE" sz="2400" dirty="0" smtClean="0"/>
              <a:t> </a:t>
            </a:r>
            <a:r>
              <a:rPr lang="de-DE" sz="2400" dirty="0" err="1" smtClean="0"/>
              <a:t>cookie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pages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required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Bildschirmpräsentation (4:3)</PresentationFormat>
  <Paragraphs>257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HTWG Grade App</vt:lpstr>
      <vt:lpstr>Introduction</vt:lpstr>
      <vt:lpstr>Use Cases</vt:lpstr>
      <vt:lpstr>Features</vt:lpstr>
      <vt:lpstr>Architecture</vt:lpstr>
      <vt:lpstr>Simple flowchart of our App</vt:lpstr>
      <vt:lpstr>Implementation UI</vt:lpstr>
      <vt:lpstr>Implementation QIS (1)</vt:lpstr>
      <vt:lpstr>Implementation QIS (2)</vt:lpstr>
      <vt:lpstr>Implementation QIS (3)</vt:lpstr>
      <vt:lpstr> </vt:lpstr>
      <vt:lpstr>Possible future work</vt:lpstr>
      <vt:lpstr>Summary</vt:lpstr>
      <vt:lpstr>Thank you!</vt:lpstr>
    </vt:vector>
  </TitlesOfParts>
  <Company>Metacortex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Scajong</dc:title>
  <dc:creator>Thomas A. Anderson</dc:creator>
  <cp:lastModifiedBy>Andreas</cp:lastModifiedBy>
  <cp:revision>225</cp:revision>
  <dcterms:created xsi:type="dcterms:W3CDTF">2012-12-17T16:04:26Z</dcterms:created>
  <dcterms:modified xsi:type="dcterms:W3CDTF">2013-01-22T11:22:16Z</dcterms:modified>
</cp:coreProperties>
</file>