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84" r:id="rId4"/>
    <p:sldId id="267" r:id="rId5"/>
    <p:sldId id="268" r:id="rId6"/>
    <p:sldId id="280" r:id="rId7"/>
    <p:sldId id="277" r:id="rId8"/>
    <p:sldId id="287" r:id="rId9"/>
    <p:sldId id="286" r:id="rId10"/>
    <p:sldId id="288" r:id="rId11"/>
    <p:sldId id="293" r:id="rId12"/>
    <p:sldId id="294" r:id="rId13"/>
    <p:sldId id="289" r:id="rId14"/>
    <p:sldId id="290" r:id="rId15"/>
    <p:sldId id="292" r:id="rId16"/>
    <p:sldId id="282" r:id="rId17"/>
    <p:sldId id="274" r:id="rId18"/>
    <p:sldId id="295" r:id="rId19"/>
    <p:sldId id="283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6C00"/>
    <a:srgbClr val="FFECAF"/>
    <a:srgbClr val="301F67"/>
    <a:srgbClr val="8BBC00"/>
    <a:srgbClr val="4A6400"/>
    <a:srgbClr val="16524F"/>
    <a:srgbClr val="173851"/>
    <a:srgbClr val="1E4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85" d="100"/>
          <a:sy n="85" d="100"/>
        </p:scale>
        <p:origin x="11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6832-282D-4A52-9021-3D432DA032E9}" type="datetimeFigureOut">
              <a:rPr lang="en-US" smtClean="0"/>
              <a:t>12/09/22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F9079-A2B0-4632-AD4E-3055FCA5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1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23A9963-A348-489E-A078-8F89107914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086100"/>
            <a:ext cx="9144000" cy="592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905000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58ADD-F6D5-4447-B201-793B45BC6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0DC57-09D7-4BBF-8C97-5DEFB1E5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DB9E937A-3ADE-49E0-A08F-FE8406E577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3C5F29E0-B3B3-4234-B135-EABB7CC30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>
                <a:latin typeface="+mj-lt"/>
              </a:defRPr>
            </a:lvl1pPr>
          </a:lstStyle>
          <a:p>
            <a:fld id="{ADD77C13-390F-400C-BEC5-92A0E1FA74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99138-99A1-4A5E-B84D-DF9D4476A9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88167-4551-49DA-989E-F9BDA476C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4308F-8145-4505-9178-3BF1FF612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3BD9F-54EB-44E0-A0D7-23A224760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01550-BF9C-41F9-8340-2C48129102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6DF10-34F5-49D8-9D01-2741B9C7A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AC9A1-F280-4A33-9AE2-BBB6E29992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872332"/>
            <a:ext cx="9144000" cy="15636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A744CEE-9186-4AB4-8C33-90025AE8C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0" i="0" u="none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lp.v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/>
          <p:cNvSpPr>
            <a:spLocks noGrp="1" noChangeArrowheads="1"/>
          </p:cNvSpPr>
          <p:nvPr>
            <p:ph type="ctrTitle"/>
          </p:nvPr>
        </p:nvSpPr>
        <p:spPr>
          <a:xfrm>
            <a:off x="0" y="762000"/>
            <a:ext cx="9144000" cy="21336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400"/>
              </a:spcBef>
            </a:pPr>
            <a:r>
              <a:rPr lang="en-US" sz="6000" b="1">
                <a:latin typeface="Chelthm" pitchFamily="18" charset="0"/>
                <a:cs typeface="Chelthm" pitchFamily="18" charset="0"/>
              </a:rPr>
              <a:t>CẤU TRÚC DỮ LIỆU </a:t>
            </a:r>
            <a:br>
              <a:rPr lang="en-US" sz="6000" b="1">
                <a:latin typeface="Chelthm" pitchFamily="18" charset="0"/>
                <a:cs typeface="Chelthm" pitchFamily="18" charset="0"/>
              </a:rPr>
            </a:br>
            <a:r>
              <a:rPr lang="en-US" sz="6000" b="1">
                <a:latin typeface="Chelthm" pitchFamily="18" charset="0"/>
                <a:cs typeface="Chelthm" pitchFamily="18" charset="0"/>
              </a:rPr>
              <a:t>VÀ GIẢI THUẬT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762000" y="3088943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1"/>
                </a:solidFill>
                <a:latin typeface="Arial-Rounded" pitchFamily="34" charset="0"/>
                <a:cs typeface="Arial-Rounded" pitchFamily="34" charset="0"/>
              </a:rPr>
              <a:t>GV : TRẦN MINH VĂN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43" y="3690778"/>
            <a:ext cx="2716657" cy="33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7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79F3BF-3EA1-BD5A-724B-ECEC5738A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Bậc đại học: kỳ thi Olympic Tin học và lập trình quốc tế ACM/ICPC</a:t>
            </a:r>
          </a:p>
          <a:p>
            <a:pPr lvl="1"/>
            <a:r>
              <a:rPr lang="en-US"/>
              <a:t>Website: </a:t>
            </a:r>
            <a:r>
              <a:rPr lang="en-US">
                <a:hlinkClick r:id="rId2"/>
              </a:rPr>
              <a:t>http://olp.vn</a:t>
            </a:r>
            <a:endParaRPr lang="en-US"/>
          </a:p>
          <a:p>
            <a:pPr marL="400050" lvl="1" indent="0">
              <a:buNone/>
            </a:pPr>
            <a:r>
              <a:rPr lang="en-US">
                <a:sym typeface="Symbol" panose="05050102010706020507" pitchFamily="18" charset="2"/>
              </a:rPr>
              <a:t> </a:t>
            </a:r>
            <a:r>
              <a:rPr lang="en-US"/>
              <a:t>Thi ai giải đúng và giải nhanh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23760-EE53-A917-4C33-735F1A1B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23760-EE53-A917-4C33-735F1A1B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CM-ICPC Asia 2019 Đà Nẵng: Phía sau những thành tích đáng nể là những nỗ  lực không ngừng của đội quân Nhà F - Điều cần biết về An toàn thông tin">
            <a:extLst>
              <a:ext uri="{FF2B5EF4-FFF2-40B4-BE49-F238E27FC236}">
                <a16:creationId xmlns:a16="http://schemas.microsoft.com/office/drawing/2014/main" id="{7FB256B4-46D4-05F1-F757-B7234FBC9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7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23760-EE53-A917-4C33-735F1A1B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LU's students achieve good results at the 29th Vietnam Informatics Olympiad">
            <a:extLst>
              <a:ext uri="{FF2B5EF4-FFF2-40B4-BE49-F238E27FC236}">
                <a16:creationId xmlns:a16="http://schemas.microsoft.com/office/drawing/2014/main" id="{95CE6834-B9CC-0E8D-78AF-D6E1938C0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1" y="0"/>
            <a:ext cx="102972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0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C25257-FB19-5E04-2400-810C7382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III. NtuCoder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65AD47-3A77-92D6-E163-4CD972C0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Xây dựng từ năm 2014 (ntucoder.net)</a:t>
            </a:r>
          </a:p>
          <a:p>
            <a:pPr lvl="1">
              <a:buFontTx/>
              <a:buChar char="-"/>
            </a:pPr>
            <a:r>
              <a:rPr lang="en-US"/>
              <a:t>500 bài tập</a:t>
            </a:r>
          </a:p>
          <a:p>
            <a:pPr lvl="1">
              <a:buFontTx/>
              <a:buChar char="-"/>
            </a:pPr>
            <a:r>
              <a:rPr lang="en-US"/>
              <a:t>Hơn 10.000 thành viên</a:t>
            </a:r>
          </a:p>
          <a:p>
            <a:pPr lvl="1">
              <a:buFontTx/>
              <a:buChar char="-"/>
            </a:pPr>
            <a:r>
              <a:rPr lang="en-US"/>
              <a:t>20 kỳ thi online</a:t>
            </a:r>
          </a:p>
        </p:txBody>
      </p:sp>
    </p:spTree>
    <p:extLst>
      <p:ext uri="{BB962C8B-B14F-4D97-AF65-F5344CB8AC3E}">
        <p14:creationId xmlns:p14="http://schemas.microsoft.com/office/powerpoint/2010/main" val="125523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C25257-FB19-5E04-2400-810C7382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III. NtuCoder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091354-3791-6E8E-EEC7-BB13E9D1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7704667" cy="57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C25257-FB19-5E04-2400-810C7382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III. NtuCoder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8CCE3-2312-0483-DFF1-5B3C206B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799"/>
            <a:ext cx="7086600" cy="5651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02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Phương pháp đánh 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Làm 60 bài tập trên NtuCoder: 10%</a:t>
            </a:r>
          </a:p>
          <a:p>
            <a:r>
              <a:rPr lang="en-US"/>
              <a:t>Tham dự các buổi thực hành: 10</a:t>
            </a:r>
            <a:r>
              <a:rPr lang="en-US" dirty="0"/>
              <a:t>%</a:t>
            </a:r>
          </a:p>
          <a:p>
            <a:r>
              <a:rPr lang="en-US"/>
              <a:t>Thi giữa kỳ - thi thực hành : </a:t>
            </a:r>
            <a:r>
              <a:rPr lang="en-US" dirty="0"/>
              <a:t>30%</a:t>
            </a:r>
          </a:p>
          <a:p>
            <a:r>
              <a:rPr lang="en-US" dirty="0"/>
              <a:t>Thi </a:t>
            </a:r>
            <a:r>
              <a:rPr lang="en-US" err="1"/>
              <a:t>học</a:t>
            </a:r>
            <a:r>
              <a:rPr lang="en-US"/>
              <a:t> kỳ - thi viết: </a:t>
            </a:r>
            <a:r>
              <a:rPr lang="en-US" dirty="0"/>
              <a:t>50%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</p:spTree>
    <p:extLst>
      <p:ext uri="{BB962C8B-B14F-4D97-AF65-F5344CB8AC3E}">
        <p14:creationId xmlns:p14="http://schemas.microsoft.com/office/powerpoint/2010/main" val="390167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295399"/>
            <a:ext cx="4495800" cy="53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609600" indent="-609600"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US" b="0">
                <a:latin typeface="Tahoma" pitchFamily="34" charset="0"/>
                <a:ea typeface="Arial-Rounded" pitchFamily="34" charset="0"/>
                <a:cs typeface="Tahoma" pitchFamily="34" charset="0"/>
              </a:rPr>
              <a:t>[1] Cấu trúc dữ liệu và thuật toán – Nguyễn Đức Nghĩa – NXB Đại học Bách Khoa Hà Nội -2022.</a:t>
            </a:r>
          </a:p>
          <a:p>
            <a:pPr marL="609600" indent="-609600">
              <a:lnSpc>
                <a:spcPct val="110000"/>
              </a:lnSpc>
              <a:spcBef>
                <a:spcPts val="1200"/>
              </a:spcBef>
              <a:buFontTx/>
              <a:buNone/>
            </a:pPr>
            <a:endParaRPr lang="en-US" b="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pic>
        <p:nvPicPr>
          <p:cNvPr id="3074" name="Picture 2" descr="Cấu trúc dữ liệu và thuật toán (Tái bản 2022)">
            <a:extLst>
              <a:ext uri="{FF2B5EF4-FFF2-40B4-BE49-F238E27FC236}">
                <a16:creationId xmlns:a16="http://schemas.microsoft.com/office/drawing/2014/main" id="{28E373C5-BEC1-9343-B8CC-03397BE8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58" y="1071281"/>
            <a:ext cx="3984664" cy="547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295399"/>
            <a:ext cx="4495800" cy="53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609600" indent="-609600"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US" b="0">
                <a:latin typeface="Tahoma" pitchFamily="34" charset="0"/>
                <a:ea typeface="Arial-Rounded" pitchFamily="34" charset="0"/>
                <a:cs typeface="Tahoma" pitchFamily="34" charset="0"/>
              </a:rPr>
              <a:t>[2] Giáo trịnh Cấu trúc dữ liệu và thuật toán – Đỗ Trung Kiên – NXB Đại học Sư Phạm-2022.</a:t>
            </a:r>
          </a:p>
          <a:p>
            <a:pPr marL="609600" indent="-609600">
              <a:lnSpc>
                <a:spcPct val="110000"/>
              </a:lnSpc>
              <a:spcBef>
                <a:spcPts val="1200"/>
              </a:spcBef>
              <a:buFontTx/>
              <a:buNone/>
            </a:pPr>
            <a:endParaRPr lang="en-US" b="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70526-928F-8568-9572-760D4B12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289" y="990600"/>
            <a:ext cx="4038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2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295399"/>
            <a:ext cx="84582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609600" indent="-609600">
              <a:lnSpc>
                <a:spcPct val="110000"/>
              </a:lnSpc>
              <a:spcBef>
                <a:spcPts val="1200"/>
              </a:spcBef>
              <a:buFontTx/>
              <a:buNone/>
            </a:pPr>
            <a:r>
              <a:rPr lang="en-US" b="0">
                <a:latin typeface="Tahoma" pitchFamily="34" charset="0"/>
                <a:ea typeface="Arial-Rounded" pitchFamily="34" charset="0"/>
                <a:cs typeface="Tahoma" pitchFamily="34" charset="0"/>
              </a:rPr>
              <a:t>[3] Introduction to Algorithms – Thomas H. Cormen. – 4th Edition - 2022</a:t>
            </a:r>
          </a:p>
          <a:p>
            <a:pPr marL="609600" indent="-609600">
              <a:lnSpc>
                <a:spcPct val="110000"/>
              </a:lnSpc>
              <a:spcBef>
                <a:spcPts val="1200"/>
              </a:spcBef>
              <a:buFontTx/>
              <a:buNone/>
            </a:pPr>
            <a:endParaRPr lang="en-US" b="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pic>
        <p:nvPicPr>
          <p:cNvPr id="5122" name="Picture 2" descr="Introduction to Algorithms, Fourth Edition (@clrs4e) / Twitter">
            <a:extLst>
              <a:ext uri="{FF2B5EF4-FFF2-40B4-BE49-F238E27FC236}">
                <a16:creationId xmlns:a16="http://schemas.microsoft.com/office/drawing/2014/main" id="{216B26B7-6F56-58CD-5471-A42309FA8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0980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0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79F3BF-3EA1-BD5A-724B-ECEC5738A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Data Structures and Algorithms</a:t>
            </a:r>
          </a:p>
          <a:p>
            <a:endParaRPr lang="en-US"/>
          </a:p>
          <a:p>
            <a:r>
              <a:rPr lang="en-US"/>
              <a:t>Algorithms (thuật toán- giải thuật) là gì?</a:t>
            </a:r>
          </a:p>
          <a:p>
            <a:pPr marL="400050" lvl="1" indent="0">
              <a:buNone/>
            </a:pPr>
            <a:r>
              <a:rPr lang="en-US"/>
              <a:t>Nhiều vấn đề trong đời sống cần được giải quyết bằng thuật toán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C25257-FB19-5E04-2400-810C7382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I. Giới thiệu</a:t>
            </a:r>
          </a:p>
        </p:txBody>
      </p:sp>
    </p:spTree>
    <p:extLst>
      <p:ext uri="{BB962C8B-B14F-4D97-AF65-F5344CB8AC3E}">
        <p14:creationId xmlns:p14="http://schemas.microsoft.com/office/powerpoint/2010/main" val="365209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Tháp Hà Nội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21596"/>
            <a:ext cx="7210425" cy="363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57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8 Hậu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pic>
        <p:nvPicPr>
          <p:cNvPr id="2050" name="Picture 2" descr="Hình ả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4231941" cy="423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73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Mã đi tuần</a:t>
            </a:r>
          </a:p>
        </p:txBody>
      </p:sp>
      <p:pic>
        <p:nvPicPr>
          <p:cNvPr id="3074" name="Picture 2" descr="Hình ả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4419600" cy="438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40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Pikachu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84593"/>
            <a:ext cx="7315200" cy="587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985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Vẽ đồ thị hàm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Google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89014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73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đường đi trên bản đồ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63668-A4D8-B169-9A93-6D497C73B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08280"/>
            <a:ext cx="4800600" cy="59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2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79F3BF-3EA1-BD5A-724B-ECEC5738A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Cấp PTTH: dạy thuật toán ở các lớp chuyên tin</a:t>
            </a:r>
          </a:p>
          <a:p>
            <a:r>
              <a:rPr lang="en-US"/>
              <a:t>Đại học CNTT: các môn cơ sở</a:t>
            </a:r>
          </a:p>
          <a:p>
            <a:pPr lvl="1">
              <a:buFontTx/>
              <a:buChar char="-"/>
            </a:pPr>
            <a:r>
              <a:rPr lang="en-US"/>
              <a:t>Kỹ thuật lập trình (Programming Technique)</a:t>
            </a:r>
          </a:p>
          <a:p>
            <a:pPr lvl="1">
              <a:buFontTx/>
              <a:buChar char="-"/>
            </a:pPr>
            <a:r>
              <a:rPr lang="en-US"/>
              <a:t>Cấu trúc dữ liệu và giải thuật </a:t>
            </a:r>
          </a:p>
          <a:p>
            <a:pPr lvl="1">
              <a:buFontTx/>
              <a:buChar char="-"/>
            </a:pPr>
            <a:r>
              <a:rPr lang="en-US"/>
              <a:t>Lý thuyết đồ thị (Graph Theory)</a:t>
            </a:r>
          </a:p>
          <a:p>
            <a:pPr lvl="1">
              <a:buFontTx/>
              <a:buChar char="-"/>
            </a:pPr>
            <a:r>
              <a:rPr lang="en-US"/>
              <a:t>Toán rời rạc (Discrete Mathematics)</a:t>
            </a:r>
          </a:p>
          <a:p>
            <a:pPr marL="457200" lvl="1" indent="0">
              <a:buNone/>
            </a:pPr>
            <a:r>
              <a:rPr lang="en-US">
                <a:sym typeface="Symbol" panose="05050102010706020507" pitchFamily="18" charset="2"/>
              </a:rPr>
              <a:t> </a:t>
            </a:r>
            <a:r>
              <a:rPr lang="en-US"/>
              <a:t>Là các môn khó rất cần thiết với sinh viên chuyên ngành lập trình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C25257-FB19-5E04-2400-810C7382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II. Giảng dạy Algorithms</a:t>
            </a:r>
          </a:p>
        </p:txBody>
      </p:sp>
    </p:spTree>
    <p:extLst>
      <p:ext uri="{BB962C8B-B14F-4D97-AF65-F5344CB8AC3E}">
        <p14:creationId xmlns:p14="http://schemas.microsoft.com/office/powerpoint/2010/main" val="5436933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ẤU TRÚC DỮ LIỆU VÀ GIẢI THUẬT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Bài toán Tháp Hà Nội&amp;quot;&quot;/&gt;&lt;property id=&quot;20307&quot; value=&quot;276&quot;/&gt;&lt;/object&gt;&lt;object type=&quot;3&quot; unique_id=&quot;10005&quot;&gt;&lt;property id=&quot;20148&quot; value=&quot;5&quot;/&gt;&lt;property id=&quot;20300&quot; value=&quot;Slide 3 - &amp;quot;Bài toán 8 Hậu&amp;quot;&quot;/&gt;&lt;property id=&quot;20307&quot; value=&quot;267&quot;/&gt;&lt;/object&gt;&lt;object type=&quot;3&quot; unique_id=&quot;10006&quot;&gt;&lt;property id=&quot;20148&quot; value=&quot;5&quot;/&gt;&lt;property id=&quot;20300&quot; value=&quot;Slide 4 - &amp;quot;Bài toán Mã đi tuần&amp;quot;&quot;/&gt;&lt;property id=&quot;20307&quot; value=&quot;268&quot;/&gt;&lt;/object&gt;&lt;object type=&quot;3&quot; unique_id=&quot;10007&quot;&gt;&lt;property id=&quot;20148&quot; value=&quot;5&quot;/&gt;&lt;property id=&quot;20300&quot; value=&quot;Slide 5 - &amp;quot;Game Pikachu&amp;quot;&quot;/&gt;&lt;property id=&quot;20307&quot; value=&quot;280&quot;/&gt;&lt;/object&gt;&lt;object type=&quot;3&quot; unique_id=&quot;10008&quot;&gt;&lt;property id=&quot;20148&quot; value=&quot;5&quot;/&gt;&lt;property id=&quot;20300&quot; value=&quot;Slide 6 - &amp;quot;Vẽ đồ thị hàm số&amp;quot;&quot;/&gt;&lt;property id=&quot;20307&quot; value=&quot;277&quot;/&gt;&lt;/object&gt;&lt;object type=&quot;3&quot; unique_id=&quot;10009&quot;&gt;&lt;property id=&quot;20148&quot; value=&quot;5&quot;/&gt;&lt;property id=&quot;20300&quot; value=&quot;Slide 7 - &amp;quot;Xây dựng cây biểu thức&amp;quot;&quot;/&gt;&lt;property id=&quot;20307&quot; value=&quot;278&quot;/&gt;&lt;/object&gt;&lt;object type=&quot;3&quot; unique_id=&quot;10010&quot;&gt;&lt;property id=&quot;20148&quot; value=&quot;5&quot;/&gt;&lt;property id=&quot;20300&quot; value=&quot;Slide 8 - &amp;quot;Phương pháp đánh giá&amp;quot;&quot;/&gt;&lt;property id=&quot;20307&quot; value=&quot;282&quot;/&gt;&lt;/object&gt;&lt;object type=&quot;3&quot; unique_id=&quot;10011&quot;&gt;&lt;property id=&quot;20148&quot; value=&quot;5&quot;/&gt;&lt;property id=&quot;20300&quot; value=&quot;Slide 9 - &amp;quot;Tài Liệu Tham Khảo&amp;quot;&quot;/&gt;&lt;property id=&quot;20307&quot; value=&quot;274&quot;/&gt;&lt;/object&gt;&lt;object type=&quot;3&quot; unique_id=&quot;10056&quot;&gt;&lt;property id=&quot;20148&quot; value=&quot;5&quot;/&gt;&lt;property id=&quot;20300&quot; value=&quot;Slide 10 - &amp;quot;Tài Liệu Tham Khảo&amp;quot;&quot;/&gt;&lt;property id=&quot;20307&quot; value=&quot;283&quot;/&gt;&lt;/object&gt;&lt;/object&gt;&lt;object type=&quot;8&quot; unique_id=&quot;1002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db2004123l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486</TotalTime>
  <Words>359</Words>
  <Application>Microsoft Office PowerPoint</Application>
  <PresentationFormat>On-screen Show (4:3)</PresentationFormat>
  <Paragraphs>55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Arial-Rounded</vt:lpstr>
      <vt:lpstr>Calibri</vt:lpstr>
      <vt:lpstr>Chelthm</vt:lpstr>
      <vt:lpstr>Tahoma</vt:lpstr>
      <vt:lpstr>Verdana</vt:lpstr>
      <vt:lpstr>Wingdings</vt:lpstr>
      <vt:lpstr>cdb2004123l</vt:lpstr>
      <vt:lpstr>CẤU TRÚC DỮ LIỆU  VÀ GIẢI THUẬT</vt:lpstr>
      <vt:lpstr>I. Giới thiệu</vt:lpstr>
      <vt:lpstr>Bài toán Tháp Hà Nội</vt:lpstr>
      <vt:lpstr>Bài toán 8 Hậu</vt:lpstr>
      <vt:lpstr>Bài toán Mã đi tuần</vt:lpstr>
      <vt:lpstr>Game Pikachu</vt:lpstr>
      <vt:lpstr>Vẽ đồ thị hàm số</vt:lpstr>
      <vt:lpstr>Tìm đường đi trên bản đồ</vt:lpstr>
      <vt:lpstr>II. Giảng dạy Algorithms</vt:lpstr>
      <vt:lpstr>PowerPoint Presentation</vt:lpstr>
      <vt:lpstr>PowerPoint Presentation</vt:lpstr>
      <vt:lpstr>PowerPoint Presentation</vt:lpstr>
      <vt:lpstr>III. NtuCoder</vt:lpstr>
      <vt:lpstr>III. NtuCoder</vt:lpstr>
      <vt:lpstr>III. NtuCoder</vt:lpstr>
      <vt:lpstr>IV. Phương pháp đánh giá</vt:lpstr>
      <vt:lpstr>Tài Liệu Tham Khảo</vt:lpstr>
      <vt:lpstr>Tài Liệu Tham Khảo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MinhVan</dc:creator>
  <cp:lastModifiedBy>Tran Minh Van</cp:lastModifiedBy>
  <cp:revision>56</cp:revision>
  <dcterms:created xsi:type="dcterms:W3CDTF">2012-08-23T07:09:20Z</dcterms:created>
  <dcterms:modified xsi:type="dcterms:W3CDTF">2022-09-12T03:20:21Z</dcterms:modified>
</cp:coreProperties>
</file>