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0" r:id="rId3"/>
    <p:sldId id="312" r:id="rId4"/>
    <p:sldId id="307" r:id="rId5"/>
    <p:sldId id="288" r:id="rId6"/>
    <p:sldId id="287" r:id="rId7"/>
    <p:sldId id="289" r:id="rId8"/>
    <p:sldId id="309" r:id="rId9"/>
    <p:sldId id="290" r:id="rId10"/>
    <p:sldId id="291" r:id="rId11"/>
    <p:sldId id="292" r:id="rId12"/>
    <p:sldId id="293" r:id="rId13"/>
    <p:sldId id="302" r:id="rId14"/>
    <p:sldId id="298" r:id="rId15"/>
    <p:sldId id="299" r:id="rId16"/>
    <p:sldId id="313" r:id="rId17"/>
    <p:sldId id="308" r:id="rId18"/>
    <p:sldId id="303" r:id="rId19"/>
    <p:sldId id="304" r:id="rId20"/>
    <p:sldId id="305" r:id="rId21"/>
    <p:sldId id="306" r:id="rId22"/>
    <p:sldId id="311" r:id="rId23"/>
    <p:sldId id="28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5" d="100"/>
          <a:sy n="85" d="100"/>
        </p:scale>
        <p:origin x="4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12/09/22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7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A552DD-8DD8-4FC6-8D4E-D6F3A98B2B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05330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24E6CB-1588-41F5-BD64-02F3FA9C86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79921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A7F6A-6E59-4386-A01E-AFEA3F0FC5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828446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B2EF22-58A1-40AD-926D-C9FF367589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57598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05E6A-89EE-44DE-BE42-D3A8EA9395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87322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B3C513-000C-4169-B39B-B55D75FA21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983877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05E6A-89EE-44DE-BE42-D3A8EA9395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0232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05E6A-89EE-44DE-BE42-D3A8EA9395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22905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8AF22-EA3E-475D-A4C6-D4A82FE9D1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42905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8AF22-EA3E-475D-A4C6-D4A82FE9D1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8328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8AF22-EA3E-475D-A4C6-D4A82FE9D1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58095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1FCB97-96F2-4B6C-B784-098BB0996C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278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8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53670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82B542-7F0C-4EDB-94CA-1D60515422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54809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ACAADD-6389-45A8-BB9D-748A5A50D7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25811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ACAADD-6389-45A8-BB9D-748A5A50D7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3216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701088-2685-4BB3-9C5C-24081999C4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1050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5000" b="1" dirty="0">
                <a:latin typeface="Chelthm" pitchFamily="18" charset="0"/>
                <a:cs typeface="Chelthm" pitchFamily="18" charset="0"/>
              </a:rPr>
              <a:t>GIẢI THUẬT VÀ</a:t>
            </a:r>
            <a:br>
              <a:rPr lang="en-US" sz="5000" b="1" dirty="0">
                <a:latin typeface="Chelthm" pitchFamily="18" charset="0"/>
                <a:cs typeface="Chelthm" pitchFamily="18" charset="0"/>
              </a:rPr>
            </a:br>
            <a:r>
              <a:rPr lang="en-US" sz="5000" dirty="0">
                <a:latin typeface="Chelthm" pitchFamily="18" charset="0"/>
                <a:cs typeface="Chelthm" pitchFamily="18" charset="0"/>
              </a:rPr>
              <a:t>ĐỘ PHỨC TẠP</a:t>
            </a:r>
            <a:r>
              <a:rPr lang="en-US" sz="5000" b="1" dirty="0">
                <a:latin typeface="Chelthm" pitchFamily="18" charset="0"/>
                <a:cs typeface="Chelthm" pitchFamily="18" charset="0"/>
              </a:rPr>
              <a:t> GIẢI THUẬT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18" y="3902318"/>
            <a:ext cx="5911364" cy="29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14478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O(n</a:t>
            </a:r>
            <a:r>
              <a:rPr lang="en-US" sz="2800" baseline="30000">
                <a:latin typeface="Tahoma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itchFamily="34" charset="0"/>
                <a:sym typeface="Symbol" pitchFamily="18" charset="2"/>
              </a:rPr>
              <a:t>) đại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diện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err="1">
                <a:latin typeface="Tahoma" pitchFamily="34" charset="0"/>
                <a:sym typeface="Symbol" pitchFamily="18" charset="2"/>
              </a:rPr>
              <a:t>cho</a:t>
            </a:r>
            <a:r>
              <a:rPr lang="en-US" sz="2800">
                <a:latin typeface="Tahoma" pitchFamily="34" charset="0"/>
                <a:sym typeface="Symbol" pitchFamily="18" charset="2"/>
              </a:rPr>
              <a:t> độ phức tạp </a:t>
            </a:r>
            <a:r>
              <a:rPr lang="en-US" sz="2800" err="1">
                <a:latin typeface="Tahoma" pitchFamily="34" charset="0"/>
                <a:sym typeface="Symbol" pitchFamily="18" charset="2"/>
              </a:rPr>
              <a:t>parabol</a:t>
            </a:r>
            <a:r>
              <a:rPr lang="en-US" sz="2800" baseline="30000">
                <a:latin typeface="Tahoma" pitchFamily="34" charset="0"/>
                <a:sym typeface="Symbol" pitchFamily="18" charset="2"/>
              </a:rPr>
              <a:t> </a:t>
            </a:r>
          </a:p>
          <a:p>
            <a:pPr marL="11430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>
                <a:latin typeface="Tahoma" pitchFamily="34" charset="0"/>
                <a:sym typeface="Symbol" pitchFamily="18" charset="2"/>
              </a:rPr>
              <a:t>n</a:t>
            </a:r>
            <a:r>
              <a:rPr lang="en-US" sz="2400" baseline="30000">
                <a:latin typeface="Tahoma" pitchFamily="34" charset="0"/>
                <a:sym typeface="Symbol" pitchFamily="18" charset="2"/>
              </a:rPr>
              <a:t>2</a:t>
            </a:r>
            <a:r>
              <a:rPr lang="en-US" sz="2400">
                <a:latin typeface="Tahoma" pitchFamily="34" charset="0"/>
                <a:sym typeface="Symbol" pitchFamily="18" charset="2"/>
              </a:rPr>
              <a:t> </a:t>
            </a:r>
          </a:p>
          <a:p>
            <a:pPr marL="11430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>
                <a:latin typeface="Tahoma" pitchFamily="34" charset="0"/>
                <a:sym typeface="Symbol" pitchFamily="18" charset="2"/>
              </a:rPr>
              <a:t>2n</a:t>
            </a:r>
            <a:r>
              <a:rPr lang="en-US" sz="2400" baseline="30000">
                <a:latin typeface="Tahoma" pitchFamily="34" charset="0"/>
                <a:sym typeface="Symbol" pitchFamily="18" charset="2"/>
              </a:rPr>
              <a:t>2</a:t>
            </a:r>
            <a:r>
              <a:rPr lang="en-US" sz="2400">
                <a:latin typeface="Tahoma" pitchFamily="34" charset="0"/>
                <a:sym typeface="Symbol" pitchFamily="18" charset="2"/>
              </a:rPr>
              <a:t> + n + 1  </a:t>
            </a:r>
          </a:p>
          <a:p>
            <a:pPr marL="11430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>
                <a:latin typeface="Tahoma" pitchFamily="34" charset="0"/>
                <a:sym typeface="Symbol" pitchFamily="18" charset="2"/>
              </a:rPr>
              <a:t>5n</a:t>
            </a:r>
            <a:r>
              <a:rPr lang="en-US" sz="2400" baseline="30000">
                <a:latin typeface="Tahoma" pitchFamily="34" charset="0"/>
                <a:sym typeface="Symbol" pitchFamily="18" charset="2"/>
              </a:rPr>
              <a:t>2</a:t>
            </a:r>
            <a:r>
              <a:rPr lang="en-US" sz="2400">
                <a:latin typeface="Tahoma" pitchFamily="34" charset="0"/>
                <a:sym typeface="Symbol" pitchFamily="18" charset="2"/>
              </a:rPr>
              <a:t> – 3n – 2 </a:t>
            </a:r>
          </a:p>
          <a:p>
            <a:pPr marL="342900">
              <a:lnSpc>
                <a:spcPct val="120000"/>
              </a:lnSpc>
              <a:spcBef>
                <a:spcPct val="20000"/>
              </a:spcBef>
            </a:pPr>
            <a:endParaRPr lang="en-US" sz="2400" baseline="-25000" dirty="0">
              <a:latin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89D02-6E93-4690-A369-F912645F178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3. Phân loại độ phức tạp</a:t>
            </a:r>
          </a:p>
        </p:txBody>
      </p:sp>
    </p:spTree>
    <p:extLst>
      <p:ext uri="{BB962C8B-B14F-4D97-AF65-F5344CB8AC3E}">
        <p14:creationId xmlns:p14="http://schemas.microsoft.com/office/powerpoint/2010/main" val="7277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1143000"/>
            <a:ext cx="6705600" cy="36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  <a:sym typeface="Symbol" pitchFamily="18" charset="2"/>
              </a:rPr>
              <a:t>Một số lớp tương đương phổ biến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O(1)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O(n) 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O(n</a:t>
            </a:r>
            <a:r>
              <a:rPr lang="en-US" sz="2800" baseline="30000">
                <a:latin typeface="Tahoma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itchFamily="34" charset="0"/>
                <a:sym typeface="Symbol" pitchFamily="18" charset="2"/>
              </a:rPr>
              <a:t>), O(n</a:t>
            </a:r>
            <a:r>
              <a:rPr lang="en-US" sz="2800" baseline="30000">
                <a:latin typeface="Tahoma" pitchFamily="34" charset="0"/>
                <a:sym typeface="Symbol" pitchFamily="18" charset="2"/>
              </a:rPr>
              <a:t>3</a:t>
            </a:r>
            <a:r>
              <a:rPr lang="en-US" sz="2800">
                <a:latin typeface="Tahoma" pitchFamily="34" charset="0"/>
                <a:sym typeface="Symbol" pitchFamily="18" charset="2"/>
              </a:rPr>
              <a:t>) 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O(2</a:t>
            </a:r>
            <a:r>
              <a:rPr lang="en-US" sz="2800" baseline="30000">
                <a:latin typeface="Tahoma" pitchFamily="34" charset="0"/>
                <a:sym typeface="Symbol" pitchFamily="18" charset="2"/>
              </a:rPr>
              <a:t>n</a:t>
            </a:r>
            <a:r>
              <a:rPr lang="en-US" sz="2800">
                <a:latin typeface="Tahoma" pitchFamily="34" charset="0"/>
                <a:sym typeface="Symbol" pitchFamily="18" charset="2"/>
              </a:rPr>
              <a:t>) 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O(log</a:t>
            </a:r>
            <a:r>
              <a:rPr lang="en-US" sz="2800" baseline="-25000">
                <a:latin typeface="Tahoma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itchFamily="34" charset="0"/>
                <a:sym typeface="Symbol" pitchFamily="18" charset="2"/>
              </a:rPr>
              <a:t>n)</a:t>
            </a:r>
            <a:endParaRPr lang="en-US" sz="2400" baseline="-25000">
              <a:latin typeface="Cambria Math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048000" y="5705475"/>
            <a:ext cx="5638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5400000" flipH="1" flipV="1">
            <a:off x="2173288" y="4368800"/>
            <a:ext cx="41894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TextBox 15"/>
          <p:cNvSpPr txBox="1">
            <a:spLocks noChangeArrowheads="1"/>
          </p:cNvSpPr>
          <p:nvPr/>
        </p:nvSpPr>
        <p:spPr bwMode="auto">
          <a:xfrm>
            <a:off x="8305800" y="5781675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66" name="TextBox 17"/>
          <p:cNvSpPr txBox="1">
            <a:spLocks noChangeArrowheads="1"/>
          </p:cNvSpPr>
          <p:nvPr/>
        </p:nvSpPr>
        <p:spPr bwMode="auto">
          <a:xfrm>
            <a:off x="4267200" y="2133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T(n)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3124200" y="3571875"/>
            <a:ext cx="563880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 bwMode="auto">
          <a:xfrm>
            <a:off x="4495800" y="4486275"/>
            <a:ext cx="4021138" cy="1905000"/>
          </a:xfrm>
          <a:custGeom>
            <a:avLst/>
            <a:gdLst>
              <a:gd name="connsiteX0" fmla="*/ 0 w 5090615"/>
              <a:gd name="connsiteY0" fmla="*/ 2634018 h 2634018"/>
              <a:gd name="connsiteX1" fmla="*/ 750627 w 5090615"/>
              <a:gd name="connsiteY1" fmla="*/ 1419367 h 2634018"/>
              <a:gd name="connsiteX2" fmla="*/ 2743200 w 5090615"/>
              <a:gd name="connsiteY2" fmla="*/ 423080 h 2634018"/>
              <a:gd name="connsiteX3" fmla="*/ 5090615 w 5090615"/>
              <a:gd name="connsiteY3" fmla="*/ 0 h 263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615" h="2634018">
                <a:moveTo>
                  <a:pt x="0" y="2634018"/>
                </a:moveTo>
                <a:cubicBezTo>
                  <a:pt x="146713" y="2210937"/>
                  <a:pt x="293427" y="1787857"/>
                  <a:pt x="750627" y="1419367"/>
                </a:cubicBezTo>
                <a:cubicBezTo>
                  <a:pt x="1207827" y="1050877"/>
                  <a:pt x="2019869" y="659641"/>
                  <a:pt x="2743200" y="423080"/>
                </a:cubicBezTo>
                <a:cubicBezTo>
                  <a:pt x="3466531" y="186519"/>
                  <a:pt x="4278573" y="93259"/>
                  <a:pt x="509061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>
            <a:off x="3505200" y="2505075"/>
            <a:ext cx="2743200" cy="3200400"/>
          </a:xfrm>
          <a:custGeom>
            <a:avLst/>
            <a:gdLst>
              <a:gd name="connsiteX0" fmla="*/ 0 w 2320119"/>
              <a:gd name="connsiteY0" fmla="*/ 3589361 h 3589361"/>
              <a:gd name="connsiteX1" fmla="*/ 1187355 w 2320119"/>
              <a:gd name="connsiteY1" fmla="*/ 3057098 h 3589361"/>
              <a:gd name="connsiteX2" fmla="*/ 2019869 w 2320119"/>
              <a:gd name="connsiteY2" fmla="*/ 1624083 h 3589361"/>
              <a:gd name="connsiteX3" fmla="*/ 2320119 w 2320119"/>
              <a:gd name="connsiteY3" fmla="*/ 0 h 35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19" h="3589361">
                <a:moveTo>
                  <a:pt x="0" y="3589361"/>
                </a:moveTo>
                <a:cubicBezTo>
                  <a:pt x="425355" y="3487002"/>
                  <a:pt x="850710" y="3384644"/>
                  <a:pt x="1187355" y="3057098"/>
                </a:cubicBezTo>
                <a:cubicBezTo>
                  <a:pt x="1524000" y="2729552"/>
                  <a:pt x="1831075" y="2133599"/>
                  <a:pt x="2019869" y="1624083"/>
                </a:cubicBezTo>
                <a:cubicBezTo>
                  <a:pt x="2208663" y="1114567"/>
                  <a:pt x="2264391" y="557283"/>
                  <a:pt x="2320119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 24"/>
          <p:cNvSpPr/>
          <p:nvPr/>
        </p:nvSpPr>
        <p:spPr bwMode="auto">
          <a:xfrm>
            <a:off x="3463925" y="2505075"/>
            <a:ext cx="4003675" cy="3200400"/>
          </a:xfrm>
          <a:custGeom>
            <a:avLst/>
            <a:gdLst>
              <a:gd name="connsiteX0" fmla="*/ 0 w 4258101"/>
              <a:gd name="connsiteY0" fmla="*/ 3521122 h 3521122"/>
              <a:gd name="connsiteX1" fmla="*/ 1514901 w 4258101"/>
              <a:gd name="connsiteY1" fmla="*/ 2988859 h 3521122"/>
              <a:gd name="connsiteX2" fmla="*/ 3029803 w 4258101"/>
              <a:gd name="connsiteY2" fmla="*/ 1937982 h 3521122"/>
              <a:gd name="connsiteX3" fmla="*/ 4258101 w 4258101"/>
              <a:gd name="connsiteY3" fmla="*/ 0 h 352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8101" h="3521122">
                <a:moveTo>
                  <a:pt x="0" y="3521122"/>
                </a:moveTo>
                <a:cubicBezTo>
                  <a:pt x="504967" y="3386919"/>
                  <a:pt x="1009934" y="3252716"/>
                  <a:pt x="1514901" y="2988859"/>
                </a:cubicBezTo>
                <a:cubicBezTo>
                  <a:pt x="2019868" y="2725002"/>
                  <a:pt x="2572603" y="2436125"/>
                  <a:pt x="3029803" y="1937982"/>
                </a:cubicBezTo>
                <a:cubicBezTo>
                  <a:pt x="3487003" y="1439839"/>
                  <a:pt x="3872552" y="719919"/>
                  <a:pt x="4258101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 rot="16200000" flipV="1">
            <a:off x="2781300" y="3151188"/>
            <a:ext cx="2971800" cy="1828800"/>
          </a:xfrm>
          <a:custGeom>
            <a:avLst/>
            <a:gdLst>
              <a:gd name="connsiteX0" fmla="*/ 0 w 5090615"/>
              <a:gd name="connsiteY0" fmla="*/ 2634018 h 2634018"/>
              <a:gd name="connsiteX1" fmla="*/ 750627 w 5090615"/>
              <a:gd name="connsiteY1" fmla="*/ 1419367 h 2634018"/>
              <a:gd name="connsiteX2" fmla="*/ 2743200 w 5090615"/>
              <a:gd name="connsiteY2" fmla="*/ 423080 h 2634018"/>
              <a:gd name="connsiteX3" fmla="*/ 5090615 w 5090615"/>
              <a:gd name="connsiteY3" fmla="*/ 0 h 263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615" h="2634018">
                <a:moveTo>
                  <a:pt x="0" y="2634018"/>
                </a:moveTo>
                <a:cubicBezTo>
                  <a:pt x="146713" y="2210937"/>
                  <a:pt x="293427" y="1787857"/>
                  <a:pt x="750627" y="1419367"/>
                </a:cubicBezTo>
                <a:cubicBezTo>
                  <a:pt x="1207827" y="1050877"/>
                  <a:pt x="2019869" y="659641"/>
                  <a:pt x="2743200" y="423080"/>
                </a:cubicBezTo>
                <a:cubicBezTo>
                  <a:pt x="3466531" y="186519"/>
                  <a:pt x="4278573" y="93259"/>
                  <a:pt x="5090615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TextBox 29"/>
          <p:cNvSpPr txBox="1">
            <a:spLocks noChangeArrowheads="1"/>
          </p:cNvSpPr>
          <p:nvPr/>
        </p:nvSpPr>
        <p:spPr bwMode="auto">
          <a:xfrm>
            <a:off x="7772400" y="4638675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O</a:t>
            </a:r>
            <a:r>
              <a:rPr lang="en-US"/>
              <a:t>(log</a:t>
            </a:r>
            <a:r>
              <a:rPr lang="en-US" baseline="-25000"/>
              <a:t>2</a:t>
            </a:r>
            <a:r>
              <a:rPr lang="en-US"/>
              <a:t>n)</a:t>
            </a:r>
          </a:p>
        </p:txBody>
      </p:sp>
      <p:sp>
        <p:nvSpPr>
          <p:cNvPr id="11279" name="TextBox 33"/>
          <p:cNvSpPr txBox="1">
            <a:spLocks noChangeArrowheads="1"/>
          </p:cNvSpPr>
          <p:nvPr/>
        </p:nvSpPr>
        <p:spPr bwMode="auto">
          <a:xfrm>
            <a:off x="8077200" y="3265488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O</a:t>
            </a:r>
            <a:r>
              <a:rPr lang="en-US"/>
              <a:t>(n)</a:t>
            </a:r>
          </a:p>
        </p:txBody>
      </p:sp>
      <p:sp>
        <p:nvSpPr>
          <p:cNvPr id="11280" name="TextBox 34"/>
          <p:cNvSpPr txBox="1">
            <a:spLocks noChangeArrowheads="1"/>
          </p:cNvSpPr>
          <p:nvPr/>
        </p:nvSpPr>
        <p:spPr bwMode="auto">
          <a:xfrm>
            <a:off x="7391400" y="2581275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O</a:t>
            </a:r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sp>
        <p:nvSpPr>
          <p:cNvPr id="11281" name="TextBox 35"/>
          <p:cNvSpPr txBox="1">
            <a:spLocks noChangeArrowheads="1"/>
          </p:cNvSpPr>
          <p:nvPr/>
        </p:nvSpPr>
        <p:spPr bwMode="auto">
          <a:xfrm>
            <a:off x="6324600" y="2428875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O</a:t>
            </a:r>
            <a:r>
              <a:rPr lang="en-US"/>
              <a:t>(n</a:t>
            </a:r>
            <a:r>
              <a:rPr lang="en-US" baseline="30000"/>
              <a:t>3</a:t>
            </a:r>
            <a:r>
              <a:rPr lang="en-US"/>
              <a:t>)</a:t>
            </a:r>
          </a:p>
        </p:txBody>
      </p:sp>
      <p:sp>
        <p:nvSpPr>
          <p:cNvPr id="11282" name="TextBox 36"/>
          <p:cNvSpPr txBox="1">
            <a:spLocks noChangeArrowheads="1"/>
          </p:cNvSpPr>
          <p:nvPr/>
        </p:nvSpPr>
        <p:spPr bwMode="auto">
          <a:xfrm>
            <a:off x="5257800" y="2351088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O</a:t>
            </a:r>
            <a:r>
              <a:rPr lang="en-US"/>
              <a:t>(2</a:t>
            </a:r>
            <a:r>
              <a:rPr lang="en-US" baseline="30000"/>
              <a:t>n</a:t>
            </a:r>
            <a:r>
              <a:rPr lang="en-US"/>
              <a:t>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73E88-D786-4005-865E-B4E23B8FBE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3. Độ phức tạp tương đương</a:t>
            </a:r>
          </a:p>
        </p:txBody>
      </p:sp>
    </p:spTree>
    <p:extLst>
      <p:ext uri="{BB962C8B-B14F-4D97-AF65-F5344CB8AC3E}">
        <p14:creationId xmlns:p14="http://schemas.microsoft.com/office/powerpoint/2010/main" val="16671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11278" grpId="0"/>
      <p:bldP spid="11279" grpId="0"/>
      <p:bldP spid="11280" grpId="0"/>
      <p:bldP spid="11281" grpId="0"/>
      <p:bldP spid="112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76AC5-9DED-4D3A-9FB3-2FB6DA24DF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78614"/>
              </p:ext>
            </p:extLst>
          </p:nvPr>
        </p:nvGraphicFramePr>
        <p:xfrm>
          <a:off x="533400" y="2438400"/>
          <a:ext cx="8229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  <a:ea typeface="Cambria Math" pitchFamily="18" charset="0"/>
                          <a:cs typeface="Cambria Math" pitchFamily="18" charset="0"/>
                          <a:sym typeface="Symbol" pitchFamily="18" charset="2"/>
                        </a:rPr>
                        <a:t>O(</a:t>
                      </a:r>
                      <a:r>
                        <a:rPr lang="en-US" sz="2400" b="1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  <a:ea typeface="Cambria Math" pitchFamily="18" charset="0"/>
                          <a:cs typeface="Cambria Math" pitchFamily="18" charset="0"/>
                          <a:sym typeface="Symbol" pitchFamily="18" charset="2"/>
                        </a:rPr>
                        <a:t>O(</a:t>
                      </a:r>
                      <a:r>
                        <a:rPr lang="en-US" sz="2400" b="1"/>
                        <a:t>n</a:t>
                      </a:r>
                      <a:r>
                        <a:rPr lang="en-US" sz="2400" b="1" baseline="30000"/>
                        <a:t>2</a:t>
                      </a:r>
                      <a:r>
                        <a:rPr lang="en-US" sz="2400" b="1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  <a:ea typeface="Cambria Math" pitchFamily="18" charset="0"/>
                          <a:cs typeface="Cambria Math" pitchFamily="18" charset="0"/>
                          <a:sym typeface="Symbol" pitchFamily="18" charset="2"/>
                        </a:rPr>
                        <a:t>O(</a:t>
                      </a:r>
                      <a:r>
                        <a:rPr lang="en-US" sz="2400" b="1"/>
                        <a:t>n</a:t>
                      </a:r>
                      <a:r>
                        <a:rPr lang="en-US" sz="2400" b="1" baseline="30000"/>
                        <a:t>3</a:t>
                      </a:r>
                      <a:r>
                        <a:rPr lang="en-US" sz="2400" b="1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  <a:ea typeface="Cambria Math" pitchFamily="18" charset="0"/>
                          <a:cs typeface="Cambria Math" pitchFamily="18" charset="0"/>
                          <a:sym typeface="Symbol" pitchFamily="18" charset="2"/>
                        </a:rPr>
                        <a:t>O(2</a:t>
                      </a:r>
                      <a:r>
                        <a:rPr lang="en-US" sz="2400" b="1" baseline="30000"/>
                        <a:t>n</a:t>
                      </a:r>
                      <a:r>
                        <a:rPr lang="en-US" sz="2400" b="1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+mn-lt"/>
                          <a:ea typeface="Cambria Math" pitchFamily="18" charset="0"/>
                          <a:cs typeface="Cambria Math" pitchFamily="18" charset="0"/>
                          <a:sym typeface="Symbol" pitchFamily="18" charset="2"/>
                        </a:rPr>
                        <a:t>O(log</a:t>
                      </a:r>
                      <a:r>
                        <a:rPr lang="en-US" sz="2400" b="1" baseline="-25000">
                          <a:latin typeface="+mn-lt"/>
                          <a:ea typeface="Cambria Math" pitchFamily="18" charset="0"/>
                          <a:cs typeface="Cambria Math" pitchFamily="18" charset="0"/>
                          <a:sym typeface="Symbol" pitchFamily="18" charset="2"/>
                        </a:rPr>
                        <a:t>2</a:t>
                      </a:r>
                      <a:r>
                        <a:rPr lang="en-US" sz="2400" b="1"/>
                        <a:t>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4294967296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37" name="Rectangle 3"/>
          <p:cNvSpPr txBox="1">
            <a:spLocks noChangeArrowheads="1"/>
          </p:cNvSpPr>
          <p:nvPr/>
        </p:nvSpPr>
        <p:spPr bwMode="auto">
          <a:xfrm>
            <a:off x="160361" y="1182806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Symbol" pitchFamily="18" charset="2"/>
              </a:rPr>
              <a:t>Bảng so sánh tốc độ tăng của 1 số lớp tương đương</a:t>
            </a:r>
            <a:endParaRPr lang="en-US" sz="2400" baseline="-25000">
              <a:latin typeface="Cambria Math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4. Độ phức tạp tương đương</a:t>
            </a:r>
          </a:p>
        </p:txBody>
      </p:sp>
    </p:spTree>
    <p:extLst>
      <p:ext uri="{BB962C8B-B14F-4D97-AF65-F5344CB8AC3E}">
        <p14:creationId xmlns:p14="http://schemas.microsoft.com/office/powerpoint/2010/main" val="114512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336550" y="1671637"/>
            <a:ext cx="8302625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 u="sng" dirty="0" err="1">
                <a:latin typeface="Tahoma" pitchFamily="34" charset="0"/>
                <a:sym typeface="Symbol" pitchFamily="18" charset="2"/>
              </a:rPr>
              <a:t>Ví</a:t>
            </a:r>
            <a:r>
              <a:rPr lang="en-US" sz="2800" u="sng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u="sng" dirty="0" err="1">
                <a:latin typeface="Tahoma" pitchFamily="34" charset="0"/>
                <a:sym typeface="Symbol" pitchFamily="18" charset="2"/>
              </a:rPr>
              <a:t>dụ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: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tính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độ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phức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tạp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của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  <a:r>
              <a:rPr lang="en-US" sz="2800" dirty="0" err="1">
                <a:latin typeface="Tahoma" pitchFamily="34" charset="0"/>
                <a:sym typeface="Symbol" pitchFamily="18" charset="2"/>
              </a:rPr>
              <a:t>hàm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:</a:t>
            </a:r>
            <a:endParaRPr lang="en-US" sz="2400" baseline="-25000" dirty="0"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054B2-534F-4251-8964-EBC86271D04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55748"/>
              </p:ext>
            </p:extLst>
          </p:nvPr>
        </p:nvGraphicFramePr>
        <p:xfrm>
          <a:off x="2894013" y="2716212"/>
          <a:ext cx="3200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80" imgH="253800" progId="Equation.3">
                  <p:embed/>
                </p:oleObj>
              </mc:Choice>
              <mc:Fallback>
                <p:oleObj name="Equation" r:id="rId3" imgW="863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716212"/>
                        <a:ext cx="32004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6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 txBox="1">
            <a:spLocks noChangeArrowheads="1"/>
          </p:cNvSpPr>
          <p:nvPr/>
        </p:nvSpPr>
        <p:spPr bwMode="auto">
          <a:xfrm>
            <a:off x="5486400" y="1066006"/>
            <a:ext cx="3505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  <a:sym typeface="Symbol" pitchFamily="18" charset="2"/>
              </a:rPr>
              <a:t>Ví dụ: Tìm số x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>
              <a:latin typeface="Tahoma" pitchFamily="34" charset="0"/>
              <a:sym typeface="Symbol" pitchFamily="18" charset="2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 baseline="-25000">
              <a:latin typeface="Tahoma" pitchFamily="34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</a:rPr>
              <a:t>  </a:t>
            </a:r>
            <a:endParaRPr lang="en-US" sz="2400" baseline="-25000">
              <a:latin typeface="Cambria Math" pitchFamily="18" charset="0"/>
            </a:endParaRPr>
          </a:p>
        </p:txBody>
      </p:sp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6400800" cy="422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a[100];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TimKiem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x)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{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;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  <a:sym typeface="Wingdings" pitchFamily="2" charset="2"/>
              </a:rPr>
              <a:t>	</a:t>
            </a:r>
            <a:r>
              <a:rPr lang="en-US" sz="2200" b="1" dirty="0">
                <a:latin typeface="Consolas" pitchFamily="49" charset="0"/>
              </a:rPr>
              <a:t>for (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= 0;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&lt; n;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++)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if (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a[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</a:rPr>
              <a:t>i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] == x</a:t>
            </a:r>
            <a:r>
              <a:rPr lang="en-US" sz="2200" b="1" dirty="0">
                <a:latin typeface="Consolas" pitchFamily="49" charset="0"/>
              </a:rPr>
              <a:t>) 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	</a:t>
            </a:r>
            <a:r>
              <a:rPr lang="en-US" sz="2200" dirty="0">
                <a:latin typeface="Consolas" pitchFamily="49" charset="0"/>
              </a:rPr>
              <a:t>return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;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</a:t>
            </a:r>
            <a:r>
              <a:rPr lang="en-US" sz="2200" dirty="0">
                <a:latin typeface="Consolas" pitchFamily="49" charset="0"/>
              </a:rPr>
              <a:t>return -1;		</a:t>
            </a:r>
            <a:endParaRPr lang="en-US" sz="2200" b="1" dirty="0">
              <a:latin typeface="Consolas" pitchFamily="49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}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7010400" y="3352800"/>
            <a:ext cx="12954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Số lần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None/>
            </a:pPr>
            <a:r>
              <a:rPr lang="en-US" sz="2400" b="1">
                <a:latin typeface="Tahoma" pitchFamily="34" charset="0"/>
                <a:sym typeface="Wingdings" pitchFamily="2" charset="2"/>
              </a:rPr>
              <a:t>   </a:t>
            </a:r>
            <a:r>
              <a:rPr lang="en-US" sz="2400">
                <a:latin typeface="Cambria Math" pitchFamily="18" charset="0"/>
              </a:rPr>
              <a:t>t = ?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None/>
            </a:pPr>
            <a:r>
              <a:rPr lang="en-US" sz="2400">
                <a:latin typeface="Cambria Math" pitchFamily="18" charset="0"/>
              </a:rPr>
              <a:t>    1</a:t>
            </a:r>
            <a:endParaRPr lang="en-US" sz="2400" baseline="-25000">
              <a:latin typeface="Cambria Math" pitchFamily="18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endParaRPr lang="en-US" sz="2000" b="1">
              <a:latin typeface="Tahoma" pitchFamily="34" charset="0"/>
            </a:endParaRPr>
          </a:p>
          <a:p>
            <a:pPr marL="342900" indent="-342900">
              <a:lnSpc>
                <a:spcPct val="120000"/>
              </a:lnSpc>
              <a:buFont typeface="Arial" pitchFamily="34" charset="0"/>
              <a:buNone/>
            </a:pPr>
            <a:r>
              <a:rPr lang="en-US" sz="2000" b="1">
                <a:latin typeface="Tahoma" pitchFamily="34" charset="0"/>
              </a:rPr>
              <a:t>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55626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Symbol" pitchFamily="18" charset="2"/>
              </a:rPr>
              <a:t>Nếu x ở đầu mảng:   t = 1      (best case)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Symbol" pitchFamily="18" charset="2"/>
              </a:rPr>
              <a:t>Nếu x ở cuối mảng:   t = n     (worst case)</a:t>
            </a:r>
            <a:endParaRPr lang="en-US" sz="2400" baseline="-25000">
              <a:latin typeface="Cambria Math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FFE7C-3B8E-4CA6-B720-440940DDF9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63563"/>
          </a:xfrm>
        </p:spPr>
        <p:txBody>
          <a:bodyPr/>
          <a:lstStyle/>
          <a:p>
            <a:r>
              <a:rPr lang="en-US"/>
              <a:t>5. Trường hợp tốt nhất, xấu nhất</a:t>
            </a:r>
          </a:p>
        </p:txBody>
      </p:sp>
    </p:spTree>
    <p:extLst>
      <p:ext uri="{BB962C8B-B14F-4D97-AF65-F5344CB8AC3E}">
        <p14:creationId xmlns:p14="http://schemas.microsoft.com/office/powerpoint/2010/main" val="19131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33" y="15240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Symbol" pitchFamily="18" charset="2"/>
              <a:buChar char="Þ"/>
            </a:pPr>
            <a:r>
              <a:rPr lang="en-US" sz="2800">
                <a:latin typeface="Tahoma" pitchFamily="34" charset="0"/>
                <a:sym typeface="Symbol" pitchFamily="18" charset="2"/>
              </a:rPr>
              <a:t> Tính độ phức tạp như thế nào?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Độ phức tạp trung bình: cần quan tâm đến phân bố xác suất của mảng a và x. =&gt; Khó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Tahoma" pitchFamily="34" charset="0"/>
                <a:sym typeface="Symbol" pitchFamily="18" charset="2"/>
              </a:rPr>
              <a:t>Độ phức tạp theo trường hợp xấu nhất: </a:t>
            </a:r>
            <a:r>
              <a:rPr lang="en-US" sz="2800">
                <a:latin typeface="Cambria Math" pitchFamily="18" charset="0"/>
                <a:sym typeface="Symbol" pitchFamily="18" charset="2"/>
              </a:rPr>
              <a:t>O(n)</a:t>
            </a:r>
            <a:r>
              <a:rPr lang="en-US" sz="2800">
                <a:latin typeface="Tahoma" pitchFamily="34" charset="0"/>
                <a:sym typeface="Symbol" pitchFamily="18" charset="2"/>
              </a:rPr>
              <a:t> 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 baseline="-25000">
              <a:latin typeface="Tahoma" pitchFamily="34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</a:rPr>
              <a:t>  </a:t>
            </a:r>
            <a:endParaRPr lang="en-US" sz="2400" baseline="-25000">
              <a:latin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852EE-0E5B-455C-BA2D-FA7CA2A274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bài toán nếu dùng vét cạn -&gt; độ phức tạp lớn: 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O(n</a:t>
            </a:r>
            <a:r>
              <a:rPr lang="en-US" sz="28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a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), O(2</a:t>
            </a:r>
            <a:r>
              <a:rPr lang="en-US" sz="28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n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)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Cần có giải thuật tốt hơn đệ hạ độ phức tạp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itchFamily="18" charset="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Phương pháp Quy hoạch động: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	Từ O(n</a:t>
            </a:r>
            <a:r>
              <a:rPr lang="en-US" sz="28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) =&gt; O(n)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Phương pháp Tham lam: O(n)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Phương pháp Chặt nhị phân: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	Từ O(n) =&gt; O(log</a:t>
            </a:r>
            <a:r>
              <a:rPr lang="en-US" sz="2800" baseline="-25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n)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FFE7C-3B8E-4CA6-B720-440940DDF91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63563"/>
          </a:xfrm>
        </p:spPr>
        <p:txBody>
          <a:bodyPr/>
          <a:lstStyle/>
          <a:p>
            <a:r>
              <a:rPr lang="en-US"/>
              <a:t>6. Thuật toán</a:t>
            </a:r>
          </a:p>
        </p:txBody>
      </p:sp>
    </p:spTree>
    <p:extLst>
      <p:ext uri="{BB962C8B-B14F-4D97-AF65-F5344CB8AC3E}">
        <p14:creationId xmlns:p14="http://schemas.microsoft.com/office/powerpoint/2010/main" val="48433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 txBox="1">
            <a:spLocks noChangeArrowheads="1"/>
          </p:cNvSpPr>
          <p:nvPr/>
        </p:nvSpPr>
        <p:spPr bwMode="auto">
          <a:xfrm>
            <a:off x="609600" y="1219200"/>
            <a:ext cx="8001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Để hạ độ phức tạp cần dung Các cấu trúc dữ liệu cần thiết: danh sách liên kết, cây nhị phân, bảng băm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FFE7C-3B8E-4CA6-B720-440940DDF9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63563"/>
          </a:xfrm>
        </p:spPr>
        <p:txBody>
          <a:bodyPr/>
          <a:lstStyle/>
          <a:p>
            <a:r>
              <a:rPr lang="en-US"/>
              <a:t>6. Thuật toán</a:t>
            </a:r>
          </a:p>
        </p:txBody>
      </p:sp>
    </p:spTree>
    <p:extLst>
      <p:ext uri="{BB962C8B-B14F-4D97-AF65-F5344CB8AC3E}">
        <p14:creationId xmlns:p14="http://schemas.microsoft.com/office/powerpoint/2010/main" val="74214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40957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a)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tong= 0;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for (i=1; i&lt;=n; i++)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for (j=i; j&lt;=i+3; j++)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tong= tong + j;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b)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tich= 0;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for (i= 1; i&lt;=n; i++)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for (j= 1; j&lt;=2*i; j++)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tich= tich* j;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</p:txBody>
      </p:sp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37530" y="1284584"/>
            <a:ext cx="582986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 u="sng">
                <a:latin typeface="Tahoma" pitchFamily="34" charset="0"/>
              </a:rPr>
              <a:t>Bài </a:t>
            </a:r>
            <a:r>
              <a:rPr lang="en-US" sz="2400" u="sng" dirty="0" err="1">
                <a:latin typeface="Tahoma" pitchFamily="34" charset="0"/>
              </a:rPr>
              <a:t>tập</a:t>
            </a:r>
            <a:r>
              <a:rPr lang="en-US" sz="2400" u="sng" dirty="0">
                <a:latin typeface="Tahoma" pitchFamily="34" charset="0"/>
              </a:rPr>
              <a:t> </a:t>
            </a:r>
            <a:r>
              <a:rPr lang="en-US" sz="2400" u="sng">
                <a:latin typeface="Tahoma" pitchFamily="34" charset="0"/>
              </a:rPr>
              <a:t>1:</a:t>
            </a:r>
            <a:r>
              <a:rPr lang="en-US" sz="2400">
                <a:latin typeface="Tahoma" pitchFamily="34" charset="0"/>
              </a:rPr>
              <a:t> Tính độ phức tạp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4476750" y="1817984"/>
            <a:ext cx="4610100" cy="472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c)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tong= 0;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for (i= n; i&gt;=1; i--)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</a:rPr>
              <a:t>	for (j= i; j&gt;= 1; j--)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tong= tong+ i+ j;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d)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tong= 0;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for (i=1; i&lt;=n; i++)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</a:rPr>
              <a:t>	for (j=1; j&lt;=i; j++)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  for (k=1; k&lt;=2*i; k++)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tong= tong+ i+ j+ k;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33BA5-A4EA-4E87-8F8F-0FF6B5EC97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7. Bài tập</a:t>
            </a:r>
          </a:p>
        </p:txBody>
      </p:sp>
    </p:spTree>
    <p:extLst>
      <p:ext uri="{BB962C8B-B14F-4D97-AF65-F5344CB8AC3E}">
        <p14:creationId xmlns:p14="http://schemas.microsoft.com/office/powerpoint/2010/main" val="34547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63220" y="762000"/>
            <a:ext cx="6680579" cy="56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e)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tong= 0;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for (i=1; i&lt;=n; i++)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</a:rPr>
              <a:t>	for (j=1; j&lt;=i; j++)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  for (k=1; k&lt;=j; k++)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tong= tong+ i+ j+ k;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for (i=1; i&lt;=n-1; i++)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for (j=i+1; j&lt;=n; j++)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  if (a[j]&lt; a[i])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     {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 t = a[i];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 a[i]= a[j];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  a[j]= t;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  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</a:rPr>
              <a:t>	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33BA5-A4EA-4E87-8F8F-0FF6B5EC975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CC89A-143C-41B0-BB58-5B038610C6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I. Giải thuật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C37B6-80E4-4A8C-902A-DBC3CB02E53B}"/>
              </a:ext>
            </a:extLst>
          </p:cNvPr>
          <p:cNvSpPr txBox="1"/>
          <p:nvPr/>
        </p:nvSpPr>
        <p:spPr>
          <a:xfrm>
            <a:off x="609602" y="1295400"/>
            <a:ext cx="396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/>
              <a:t>Định nghĩa giải thuật: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0AFE7-329C-469F-BA13-5B794EE610B4}"/>
              </a:ext>
            </a:extLst>
          </p:cNvPr>
          <p:cNvSpPr txBox="1"/>
          <p:nvPr/>
        </p:nvSpPr>
        <p:spPr>
          <a:xfrm>
            <a:off x="905935" y="2057400"/>
            <a:ext cx="7933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</a:t>
            </a:r>
            <a:r>
              <a:rPr lang="vi-VN" sz="2400"/>
              <a:t>à một tập hợp hữu hạn các chỉ thị để được thực thi theo một thứ tự nào đó để thu được kết quả mong muốn</a:t>
            </a:r>
            <a:r>
              <a:rPr lang="en-US" sz="24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69255-42A9-5DC8-F60A-8794958A45F6}"/>
              </a:ext>
            </a:extLst>
          </p:cNvPr>
          <p:cNvSpPr txBox="1"/>
          <p:nvPr/>
        </p:nvSpPr>
        <p:spPr>
          <a:xfrm>
            <a:off x="581380" y="3507939"/>
            <a:ext cx="793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Theo từ điển Oxford: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5F4E34-6EBC-F700-6198-31044C76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8" y="4193744"/>
            <a:ext cx="7933266" cy="19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990600" y="1752600"/>
            <a:ext cx="7162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void NhiPhan(int n)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int c, a[100];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c = 0;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while (n&gt;0)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  	{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en-US" sz="2200">
                <a:latin typeface="Consolas" pitchFamily="49" charset="0"/>
              </a:rPr>
              <a:t>		c++;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	a[c]= n%2;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	n= n/2;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cout&lt;&lt;“Ket qua la: ”;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for(i=c; i&gt;=1; i--) 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		cout&lt;&lt;a[i];  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2200">
                <a:latin typeface="Consolas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</a:endParaRPr>
          </a:p>
        </p:txBody>
      </p:sp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0" y="11430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800" u="sng">
                <a:latin typeface="Tahoma" pitchFamily="34" charset="0"/>
              </a:rPr>
              <a:t>Bài tập 2:</a:t>
            </a:r>
            <a:r>
              <a:rPr lang="en-US" sz="2800">
                <a:latin typeface="Tahoma" pitchFamily="34" charset="0"/>
              </a:rPr>
              <a:t>  Đổi từ hệ thập phân sang nhị phân.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363EA-F6D3-4654-B34F-C4BA5256F5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6. Bài tập</a:t>
            </a:r>
          </a:p>
        </p:txBody>
      </p:sp>
    </p:spTree>
    <p:extLst>
      <p:ext uri="{BB962C8B-B14F-4D97-AF65-F5344CB8AC3E}">
        <p14:creationId xmlns:p14="http://schemas.microsoft.com/office/powerpoint/2010/main" val="2958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 i="1" u="sng">
                <a:latin typeface="Tahoma" pitchFamily="34" charset="0"/>
              </a:rPr>
              <a:t>Câu hỏi: </a:t>
            </a:r>
            <a:r>
              <a:rPr lang="en-US" sz="2400">
                <a:latin typeface="Tahoma" pitchFamily="34" charset="0"/>
              </a:rPr>
              <a:t> Lệnh </a:t>
            </a:r>
            <a:r>
              <a:rPr lang="en-US" sz="2600">
                <a:latin typeface="Cambria" pitchFamily="18" charset="0"/>
              </a:rPr>
              <a:t>n = n/2  </a:t>
            </a:r>
            <a:r>
              <a:rPr lang="en-US" sz="2400">
                <a:latin typeface="Tahoma" pitchFamily="34" charset="0"/>
              </a:rPr>
              <a:t>thực hiện bao nhiêu lần?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Gợi ý: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Với  </a:t>
            </a:r>
            <a:r>
              <a:rPr lang="en-US" sz="2400">
                <a:latin typeface="Cambria Math" pitchFamily="18" charset="0"/>
              </a:rPr>
              <a:t>n = 8 = 2</a:t>
            </a:r>
            <a:r>
              <a:rPr lang="en-US" sz="2400" baseline="30000">
                <a:latin typeface="Cambria Math" pitchFamily="18" charset="0"/>
              </a:rPr>
              <a:t>3</a:t>
            </a:r>
            <a:r>
              <a:rPr lang="en-US" sz="2400">
                <a:latin typeface="Tahoma" pitchFamily="34" charset="0"/>
              </a:rPr>
              <a:t>:     4 lần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	</a:t>
            </a:r>
            <a:r>
              <a:rPr lang="en-US" sz="2400">
                <a:latin typeface="Cambria Math" pitchFamily="18" charset="0"/>
              </a:rPr>
              <a:t>n = 4;  n= 2;  n=1; n = 0;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Với  </a:t>
            </a:r>
            <a:r>
              <a:rPr lang="en-US" sz="2400">
                <a:latin typeface="Cambria Math" pitchFamily="18" charset="0"/>
              </a:rPr>
              <a:t>n = 32 = 2</a:t>
            </a:r>
            <a:r>
              <a:rPr lang="en-US" sz="2400" baseline="30000">
                <a:latin typeface="Cambria Math" pitchFamily="18" charset="0"/>
              </a:rPr>
              <a:t>5</a:t>
            </a:r>
            <a:r>
              <a:rPr lang="en-US" sz="2400">
                <a:latin typeface="Tahoma" pitchFamily="34" charset="0"/>
              </a:rPr>
              <a:t>:      6 lần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	n </a:t>
            </a:r>
            <a:r>
              <a:rPr lang="en-US" sz="2400">
                <a:latin typeface="Cambria Math" pitchFamily="18" charset="0"/>
              </a:rPr>
              <a:t>= 16;  n = 8;   n = 4;  n = 2;  n = 1;   n = 0;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Với  </a:t>
            </a:r>
            <a:r>
              <a:rPr lang="en-US" sz="2400">
                <a:latin typeface="Cambria Math" pitchFamily="18" charset="0"/>
              </a:rPr>
              <a:t>n = 2</a:t>
            </a:r>
            <a:r>
              <a:rPr lang="en-US" sz="2400" baseline="30000">
                <a:latin typeface="Cambria Math" pitchFamily="18" charset="0"/>
              </a:rPr>
              <a:t>k</a:t>
            </a:r>
            <a:r>
              <a:rPr lang="en-US" sz="2400">
                <a:latin typeface="Tahoma" pitchFamily="34" charset="0"/>
              </a:rPr>
              <a:t>:      k+1 lần ?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Với  </a:t>
            </a:r>
            <a:r>
              <a:rPr lang="en-US" sz="2400">
                <a:latin typeface="Cambria Math" pitchFamily="18" charset="0"/>
              </a:rPr>
              <a:t>n = 2</a:t>
            </a:r>
            <a:r>
              <a:rPr lang="en-US" sz="2400" baseline="30000">
                <a:latin typeface="Cambria Math" pitchFamily="18" charset="0"/>
              </a:rPr>
              <a:t>k</a:t>
            </a:r>
            <a:r>
              <a:rPr lang="en-US" sz="2400">
                <a:latin typeface="Cambria Math" pitchFamily="18" charset="0"/>
              </a:rPr>
              <a:t>+a</a:t>
            </a:r>
            <a:r>
              <a:rPr lang="en-US" sz="2400" baseline="-25000">
                <a:latin typeface="Cambria Math" pitchFamily="18" charset="0"/>
              </a:rPr>
              <a:t>0</a:t>
            </a:r>
            <a:r>
              <a:rPr lang="en-US" sz="2400">
                <a:latin typeface="Cambria Math" pitchFamily="18" charset="0"/>
              </a:rPr>
              <a:t>    (a</a:t>
            </a:r>
            <a:r>
              <a:rPr lang="en-US" sz="2400" baseline="-25000">
                <a:latin typeface="Cambria Math" pitchFamily="18" charset="0"/>
              </a:rPr>
              <a:t>0</a:t>
            </a:r>
            <a:r>
              <a:rPr lang="en-US" sz="2400">
                <a:latin typeface="Cambria Math" pitchFamily="18" charset="0"/>
              </a:rPr>
              <a:t> &lt; 2</a:t>
            </a:r>
            <a:r>
              <a:rPr lang="en-US" sz="2400" baseline="30000">
                <a:latin typeface="Cambria Math" pitchFamily="18" charset="0"/>
              </a:rPr>
              <a:t>k</a:t>
            </a:r>
            <a:r>
              <a:rPr lang="en-US" sz="2400">
                <a:latin typeface="Cambria Math" pitchFamily="18" charset="0"/>
              </a:rPr>
              <a:t>):   ?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ACBBE-EC7D-43E5-B37C-B50C0F1FC0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0" y="1143000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800" u="sng">
                <a:latin typeface="Tahoma" pitchFamily="34" charset="0"/>
              </a:rPr>
              <a:t>Bài tập 3:</a:t>
            </a:r>
            <a:r>
              <a:rPr lang="en-US" sz="2800">
                <a:latin typeface="Tahoma" pitchFamily="34" charset="0"/>
              </a:rPr>
              <a:t>  Tính x</a:t>
            </a:r>
            <a:r>
              <a:rPr lang="en-US" sz="2800" baseline="30000">
                <a:latin typeface="Tahoma" pitchFamily="34" charset="0"/>
              </a:rPr>
              <a:t>n </a:t>
            </a:r>
            <a:r>
              <a:rPr lang="en-US" sz="2800">
                <a:latin typeface="Tahoma" pitchFamily="34" charset="0"/>
              </a:rPr>
              <a:t>sao cho độ phức tạp là O(log</a:t>
            </a:r>
            <a:r>
              <a:rPr lang="en-US" sz="2800" baseline="-25000">
                <a:latin typeface="Tahoma" pitchFamily="34" charset="0"/>
              </a:rPr>
              <a:t>2</a:t>
            </a:r>
            <a:r>
              <a:rPr lang="en-US" sz="2800">
                <a:latin typeface="Tahoma" pitchFamily="34" charset="0"/>
              </a:rPr>
              <a:t>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363EA-F6D3-4654-B34F-C4BA5256F5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6. Bài tập</a:t>
            </a:r>
          </a:p>
        </p:txBody>
      </p:sp>
    </p:spTree>
    <p:extLst>
      <p:ext uri="{BB962C8B-B14F-4D97-AF65-F5344CB8AC3E}">
        <p14:creationId xmlns:p14="http://schemas.microsoft.com/office/powerpoint/2010/main" val="2885403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jiyama" pitchFamily="18" charset="0"/>
                <a:cs typeface="Fujiyama" pitchFamily="18" charset="0"/>
              </a:rPr>
              <a:t>7. Q &amp; 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Nha Trang University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3291579" y="2099935"/>
            <a:ext cx="2667000" cy="3352800"/>
            <a:chOff x="2208" y="768"/>
            <a:chExt cx="1170" cy="2517"/>
          </a:xfrm>
        </p:grpSpPr>
        <p:sp>
          <p:nvSpPr>
            <p:cNvPr id="1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92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CC89A-143C-41B0-BB58-5B038610C6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I. Giải thuật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EEB98B-8777-4358-A426-DE0DE86099D9}"/>
              </a:ext>
            </a:extLst>
          </p:cNvPr>
          <p:cNvSpPr/>
          <p:nvPr/>
        </p:nvSpPr>
        <p:spPr>
          <a:xfrm>
            <a:off x="762000" y="3101181"/>
            <a:ext cx="1828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Giải thuật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C37B6-80E4-4A8C-902A-DBC3CB02E53B}"/>
              </a:ext>
            </a:extLst>
          </p:cNvPr>
          <p:cNvSpPr txBox="1"/>
          <p:nvPr/>
        </p:nvSpPr>
        <p:spPr>
          <a:xfrm>
            <a:off x="3352800" y="2114881"/>
            <a:ext cx="396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Cho ra kết quả chính xác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5B6DE-72C2-49E1-9253-61C8C80226BC}"/>
              </a:ext>
            </a:extLst>
          </p:cNvPr>
          <p:cNvSpPr txBox="1"/>
          <p:nvPr/>
        </p:nvSpPr>
        <p:spPr>
          <a:xfrm>
            <a:off x="3467100" y="4635566"/>
            <a:ext cx="3733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Sử dụng bộ nhớ phù hợp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D770B-4ABD-4D7E-BBB3-5548A2DE14CB}"/>
              </a:ext>
            </a:extLst>
          </p:cNvPr>
          <p:cNvSpPr txBox="1"/>
          <p:nvPr/>
        </p:nvSpPr>
        <p:spPr>
          <a:xfrm>
            <a:off x="3352800" y="3034416"/>
            <a:ext cx="4077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Cho ra kết quả nhanh trong khoảng thời gian chấp nhận được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6E651-1FCC-4B71-AD0E-61314BE71B6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590800" y="2345714"/>
            <a:ext cx="762000" cy="1288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38D5CA-4541-45FF-947E-7A363DE521D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590800" y="3634581"/>
            <a:ext cx="76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7300D1-9569-4555-A760-A9A95AAEA448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590800" y="3634581"/>
            <a:ext cx="876300" cy="1231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698CBB-CC9C-AA67-2422-DF1DCA5ED791}"/>
              </a:ext>
            </a:extLst>
          </p:cNvPr>
          <p:cNvSpPr txBox="1"/>
          <p:nvPr/>
        </p:nvSpPr>
        <p:spPr>
          <a:xfrm>
            <a:off x="609602" y="1295400"/>
            <a:ext cx="3962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/>
              <a:t>Đánh giá giải thuật: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B5FD3A9-E354-6280-0CE6-69A6FE3E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733" y="5614145"/>
            <a:ext cx="4876800" cy="67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Độ phức tạp giải thuật		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2720E77-CCCA-8192-F2F9-1A9060C2A24F}"/>
              </a:ext>
            </a:extLst>
          </p:cNvPr>
          <p:cNvSpPr/>
          <p:nvPr/>
        </p:nvSpPr>
        <p:spPr>
          <a:xfrm>
            <a:off x="7430122" y="3147898"/>
            <a:ext cx="494678" cy="188130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95B79DE-A9C4-B32E-A0DD-F26A8B84DD5A}"/>
              </a:ext>
            </a:extLst>
          </p:cNvPr>
          <p:cNvSpPr/>
          <p:nvPr/>
        </p:nvSpPr>
        <p:spPr>
          <a:xfrm>
            <a:off x="7391400" y="4092222"/>
            <a:ext cx="903111" cy="1828800"/>
          </a:xfrm>
          <a:custGeom>
            <a:avLst/>
            <a:gdLst>
              <a:gd name="connsiteX0" fmla="*/ 508000 w 903111"/>
              <a:gd name="connsiteY0" fmla="*/ 0 h 1828800"/>
              <a:gd name="connsiteX1" fmla="*/ 903111 w 903111"/>
              <a:gd name="connsiteY1" fmla="*/ 0 h 1828800"/>
              <a:gd name="connsiteX2" fmla="*/ 903111 w 903111"/>
              <a:gd name="connsiteY2" fmla="*/ 1828800 h 1828800"/>
              <a:gd name="connsiteX3" fmla="*/ 0 w 90311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3111" h="1828800">
                <a:moveTo>
                  <a:pt x="508000" y="0"/>
                </a:moveTo>
                <a:lnTo>
                  <a:pt x="903111" y="0"/>
                </a:lnTo>
                <a:lnTo>
                  <a:pt x="903111" y="1828800"/>
                </a:lnTo>
                <a:lnTo>
                  <a:pt x="0" y="182880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 txBox="1">
            <a:spLocks noChangeArrowheads="1"/>
          </p:cNvSpPr>
          <p:nvPr/>
        </p:nvSpPr>
        <p:spPr bwMode="auto">
          <a:xfrm>
            <a:off x="266700" y="2499076"/>
            <a:ext cx="8610600" cy="10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Kiểm tra số nguyên dương N có phải là số nguyên tố ?		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CC89A-143C-41B0-BB58-5B038610C6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II. Độ phức tạp giải thuật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60D918-9B12-464A-A822-0C8BF4DA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1646960"/>
            <a:ext cx="8610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 b="1">
                <a:latin typeface="Tahoma" pitchFamily="34" charset="0"/>
              </a:rPr>
              <a:t>1. Ví dụ:	</a:t>
            </a: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8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 txBox="1">
            <a:spLocks noChangeArrowheads="1"/>
          </p:cNvSpPr>
          <p:nvPr/>
        </p:nvSpPr>
        <p:spPr bwMode="auto">
          <a:xfrm>
            <a:off x="1143000" y="914400"/>
            <a:ext cx="5638800" cy="360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NguyenTo1(long </a:t>
            </a:r>
            <a:r>
              <a:rPr lang="en-US" sz="2200" dirty="0" err="1">
                <a:latin typeface="Consolas" pitchFamily="49" charset="0"/>
              </a:rPr>
              <a:t>long</a:t>
            </a:r>
            <a:r>
              <a:rPr lang="en-US" sz="2200" dirty="0">
                <a:latin typeface="Consolas" pitchFamily="49" charset="0"/>
              </a:rPr>
              <a:t> N)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  long </a:t>
            </a:r>
            <a:r>
              <a:rPr lang="en-US" sz="2200" dirty="0" err="1">
                <a:latin typeface="Consolas" pitchFamily="49" charset="0"/>
              </a:rPr>
              <a:t>long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;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  <a:sym typeface="Wingdings" pitchFamily="2" charset="2"/>
              </a:rPr>
              <a:t>	  </a:t>
            </a:r>
            <a:r>
              <a:rPr lang="en-US" sz="2200" b="1" dirty="0">
                <a:latin typeface="Consolas" pitchFamily="49" charset="0"/>
              </a:rPr>
              <a:t>for(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= 2;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&lt;=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N-1</a:t>
            </a:r>
            <a:r>
              <a:rPr lang="en-US" sz="2200" b="1" dirty="0">
                <a:latin typeface="Consolas" pitchFamily="49" charset="0"/>
              </a:rPr>
              <a:t>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++)	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  {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if (</a:t>
            </a:r>
            <a:r>
              <a:rPr lang="en-US" sz="2200" b="1" dirty="0" err="1">
                <a:latin typeface="Consolas" pitchFamily="49" charset="0"/>
              </a:rPr>
              <a:t>N%i</a:t>
            </a:r>
            <a:r>
              <a:rPr lang="en-US" sz="2200" b="1" dirty="0">
                <a:latin typeface="Consolas" pitchFamily="49" charset="0"/>
              </a:rPr>
              <a:t> == 0)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	return 0;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  }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  return 1;		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}</a:t>
            </a:r>
          </a:p>
        </p:txBody>
      </p:sp>
      <p:sp>
        <p:nvSpPr>
          <p:cNvPr id="1029" name="Rectangle 3"/>
          <p:cNvSpPr txBox="1">
            <a:spLocks noChangeArrowheads="1"/>
          </p:cNvSpPr>
          <p:nvPr/>
        </p:nvSpPr>
        <p:spPr bwMode="auto">
          <a:xfrm>
            <a:off x="-228600" y="381000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 u="sng">
                <a:latin typeface="Tahoma" pitchFamily="34" charset="0"/>
              </a:rPr>
              <a:t>Cách thứ 1:</a:t>
            </a:r>
            <a:endParaRPr lang="en-US" sz="2400">
              <a:latin typeface="Tahoma" pitchFamily="34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4724400"/>
            <a:ext cx="8712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Số lần thực hiện lệnh N % i ?: N-2 lần</a:t>
            </a:r>
          </a:p>
          <a:p>
            <a:pPr marL="685800" indent="-3429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N nhỏ &lt;= 10</a:t>
            </a:r>
            <a:r>
              <a:rPr lang="en-US" sz="24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6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 : máy tính chạy &lt; 1 giây</a:t>
            </a:r>
          </a:p>
          <a:p>
            <a:pPr marL="685800" indent="-3429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N lớn &gt;= 10</a:t>
            </a:r>
            <a:r>
              <a:rPr lang="en-US" sz="24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9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: 10 giây</a:t>
            </a:r>
          </a:p>
          <a:p>
            <a:pPr marL="685800" indent="-342900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N ≈ 10</a:t>
            </a:r>
            <a:r>
              <a:rPr lang="en-US" sz="24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12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:  10.000 giây ≈ 3 giờ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800" baseline="-25000" dirty="0">
              <a:latin typeface="Cambria Math" pitchFamily="18" charset="0"/>
              <a:sym typeface="Wingdings" pitchFamily="2" charset="2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endParaRPr lang="en-US" sz="2800" baseline="-25000" dirty="0"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1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228600" y="2286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400" u="sng">
                <a:latin typeface="Tahoma" pitchFamily="34" charset="0"/>
              </a:rPr>
              <a:t>Cách thứ 2: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pPr>
              <a:defRPr/>
            </a:pPr>
            <a:fld id="{AD33B2F2-9B31-4265-97D3-AE13A6750A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95400" y="914400"/>
            <a:ext cx="5638800" cy="360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NguyenTo2(long </a:t>
            </a:r>
            <a:r>
              <a:rPr lang="en-US" sz="2200" dirty="0" err="1">
                <a:latin typeface="Consolas" pitchFamily="49" charset="0"/>
              </a:rPr>
              <a:t>long</a:t>
            </a:r>
            <a:r>
              <a:rPr lang="en-US" sz="2200" dirty="0">
                <a:latin typeface="Consolas" pitchFamily="49" charset="0"/>
              </a:rPr>
              <a:t> N)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{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  long </a:t>
            </a:r>
            <a:r>
              <a:rPr lang="en-US" sz="2200" dirty="0" err="1">
                <a:latin typeface="Consolas" pitchFamily="49" charset="0"/>
              </a:rPr>
              <a:t>long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c = </a:t>
            </a:r>
            <a:r>
              <a:rPr lang="en-US" sz="2200" b="1" dirty="0" err="1">
                <a:solidFill>
                  <a:srgbClr val="FF0000"/>
                </a:solidFill>
                <a:latin typeface="Consolas" pitchFamily="49" charset="0"/>
              </a:rPr>
              <a:t>sqrt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(N)</a:t>
            </a:r>
            <a:r>
              <a:rPr lang="en-US" sz="2200" dirty="0">
                <a:latin typeface="Consolas" pitchFamily="49" charset="0"/>
              </a:rPr>
              <a:t>;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  <a:sym typeface="Wingdings" pitchFamily="2" charset="2"/>
              </a:rPr>
              <a:t>	  </a:t>
            </a:r>
            <a:r>
              <a:rPr lang="en-US" sz="2200" b="1" dirty="0">
                <a:latin typeface="Consolas" pitchFamily="49" charset="0"/>
              </a:rPr>
              <a:t>for(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= 2;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&lt;= 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</a:rPr>
              <a:t>c</a:t>
            </a:r>
            <a:r>
              <a:rPr lang="en-US" sz="2200" b="1" dirty="0">
                <a:latin typeface="Consolas" pitchFamily="49" charset="0"/>
              </a:rPr>
              <a:t>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++)	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  {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  if (</a:t>
            </a:r>
            <a:r>
              <a:rPr lang="en-US" sz="2200" b="1" dirty="0" err="1">
                <a:latin typeface="Consolas" pitchFamily="49" charset="0"/>
              </a:rPr>
              <a:t>N%i</a:t>
            </a:r>
            <a:r>
              <a:rPr lang="en-US" sz="2200" b="1" dirty="0">
                <a:latin typeface="Consolas" pitchFamily="49" charset="0"/>
              </a:rPr>
              <a:t> == 0)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		return 0;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b="1" dirty="0">
                <a:latin typeface="Consolas" pitchFamily="49" charset="0"/>
              </a:rPr>
              <a:t>	  }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  return 1;		</a:t>
            </a:r>
          </a:p>
          <a:p>
            <a:pPr marL="342900" indent="-342900"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228600" y="4724400"/>
                <a:ext cx="8712200" cy="21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sz="2400">
                    <a:latin typeface="Tahoma" pitchFamily="34" charset="0"/>
                  </a:rPr>
                  <a:t>Số lần thực hiện lệnh N % i ?: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>
                    <a:latin typeface="Tahoma" pitchFamily="34" charset="0"/>
                  </a:rPr>
                  <a:t>  lần</a:t>
                </a:r>
              </a:p>
              <a:p>
                <a:pPr marL="685800" indent="-342900">
                  <a:lnSpc>
                    <a:spcPct val="120000"/>
                  </a:lnSpc>
                  <a:spcBef>
                    <a:spcPct val="20000"/>
                  </a:spcBef>
                  <a:buFontTx/>
                  <a:buChar char="-"/>
                </a:pP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Symbol" pitchFamily="18" charset="2"/>
                  </a:rPr>
                  <a:t>N </a:t>
                </a: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≈</a:t>
                </a: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Symbol" pitchFamily="18" charset="2"/>
                  </a:rPr>
                  <a:t> 10</a:t>
                </a:r>
                <a:r>
                  <a:rPr lang="en-US" sz="2400" baseline="30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Symbol" pitchFamily="18" charset="2"/>
                  </a:rPr>
                  <a:t>9</a:t>
                </a: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  </a:t>
                </a: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 ≈ 40.000 : &lt; 1 giây</a:t>
                </a:r>
              </a:p>
              <a:p>
                <a:pPr marL="685800" indent="-342900">
                  <a:lnSpc>
                    <a:spcPct val="120000"/>
                  </a:lnSpc>
                  <a:spcBef>
                    <a:spcPct val="20000"/>
                  </a:spcBef>
                  <a:buFontTx/>
                  <a:buChar char="-"/>
                </a:pP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N ≈ 10</a:t>
                </a:r>
                <a:r>
                  <a:rPr lang="en-US" sz="2400" baseline="30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12 </a:t>
                </a:r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 ≈ 1.000.000 : &lt; 1 giây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  <a:p>
                <a:pPr marL="342900" indent="342900">
                  <a:lnSpc>
                    <a:spcPct val="90000"/>
                  </a:lnSpc>
                  <a:spcBef>
                    <a:spcPct val="20000"/>
                  </a:spcBef>
                </a:pPr>
                <a:endParaRPr lang="en-US" sz="2800" baseline="-25000" dirty="0">
                  <a:latin typeface="Cambria Math" pitchFamily="18" charset="0"/>
                  <a:sym typeface="Wingdings" pitchFamily="2" charset="2"/>
                </a:endParaRPr>
              </a:p>
              <a:p>
                <a:pPr marL="342900" indent="342900">
                  <a:lnSpc>
                    <a:spcPct val="90000"/>
                  </a:lnSpc>
                  <a:spcBef>
                    <a:spcPct val="20000"/>
                  </a:spcBef>
                </a:pPr>
                <a:endParaRPr lang="en-US" sz="2800" baseline="-250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4724400"/>
                <a:ext cx="8712200" cy="2133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1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280182" y="1348581"/>
                <a:ext cx="8839200" cy="457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>
                    <a:latin typeface="Tahoma" pitchFamily="34" charset="0"/>
                  </a:rPr>
                  <a:t>P1: </a:t>
                </a:r>
                <a:r>
                  <a:rPr lang="en-US" sz="2800">
                    <a:latin typeface="Tahoma" pitchFamily="34" charset="0"/>
                  </a:rPr>
                  <a:t>	</a:t>
                </a:r>
                <a:r>
                  <a:rPr lang="en-US" sz="2800">
                    <a:latin typeface="Cambria Math" pitchFamily="18" charset="0"/>
                  </a:rPr>
                  <a:t> T</a:t>
                </a:r>
                <a:r>
                  <a:rPr lang="en-US" sz="2800" baseline="-25000">
                    <a:latin typeface="Cambria Math" pitchFamily="18" charset="0"/>
                  </a:rPr>
                  <a:t>1</a:t>
                </a:r>
                <a:r>
                  <a:rPr lang="en-US" sz="2800">
                    <a:latin typeface="Cambria Math" pitchFamily="18" charset="0"/>
                  </a:rPr>
                  <a:t>(N) = N</a:t>
                </a:r>
                <a:endParaRPr lang="en-US" sz="2800" baseline="-25000" dirty="0">
                  <a:latin typeface="Cambria Math" pitchFamily="18" charset="0"/>
                </a:endParaRP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800" dirty="0">
                    <a:latin typeface="Tahoma" pitchFamily="34" charset="0"/>
                  </a:rPr>
                  <a:t>P2: </a:t>
                </a:r>
                <a:r>
                  <a:rPr lang="en-US" sz="2800">
                    <a:latin typeface="Tahoma" pitchFamily="34" charset="0"/>
                  </a:rPr>
                  <a:t>	</a:t>
                </a:r>
                <a:r>
                  <a:rPr lang="en-US" sz="2800">
                    <a:latin typeface="Cambria Math" pitchFamily="18" charset="0"/>
                  </a:rPr>
                  <a:t> T</a:t>
                </a:r>
                <a:r>
                  <a:rPr lang="en-US" sz="2800" baseline="-25000">
                    <a:latin typeface="Cambria Math" pitchFamily="18" charset="0"/>
                  </a:rPr>
                  <a:t>2</a:t>
                </a:r>
                <a:r>
                  <a:rPr lang="en-US" sz="2800">
                    <a:latin typeface="Cambria Math" pitchFamily="18" charset="0"/>
                  </a:rPr>
                  <a:t>(N)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sz="2400">
                    <a:latin typeface="Tahoma" pitchFamily="34" charset="0"/>
                  </a:rPr>
                  <a:t> </a:t>
                </a:r>
                <a:endParaRPr lang="en-US" sz="2800" baseline="-25000" dirty="0">
                  <a:latin typeface="Cambria Math" pitchFamily="18" charset="0"/>
                </a:endParaRP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</a:pPr>
                <a:endParaRPr lang="en-US" sz="2800" baseline="-25000" dirty="0">
                  <a:latin typeface="Cambria Math" pitchFamily="18" charset="0"/>
                </a:endParaRP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  <a:buFont typeface="Courier New" pitchFamily="49" charset="0"/>
                  <a:buChar char="o"/>
                </a:pPr>
                <a:r>
                  <a:rPr lang="en-US" sz="2800" err="1">
                    <a:latin typeface="Tahoma" pitchFamily="34" charset="0"/>
                  </a:rPr>
                  <a:t>Nếu</a:t>
                </a:r>
                <a:r>
                  <a:rPr lang="en-US" sz="2800">
                    <a:latin typeface="Tahoma" pitchFamily="34" charset="0"/>
                  </a:rPr>
                  <a:t> N </a:t>
                </a:r>
                <a:r>
                  <a:rPr lang="en-US" sz="2800" dirty="0" err="1">
                    <a:latin typeface="Tahoma" pitchFamily="34" charset="0"/>
                  </a:rPr>
                  <a:t>nhỏ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>
                    <a:latin typeface="Cambria Math" pitchFamily="18" charset="0"/>
                  </a:rPr>
                  <a:t>T</a:t>
                </a:r>
                <a:r>
                  <a:rPr lang="en-US" sz="2800" baseline="-25000" dirty="0">
                    <a:latin typeface="Cambria Math" pitchFamily="18" charset="0"/>
                  </a:rPr>
                  <a:t>1</a:t>
                </a:r>
                <a:r>
                  <a:rPr lang="en-US" sz="2800" dirty="0">
                    <a:latin typeface="Cambria Math" pitchFamily="18" charset="0"/>
                  </a:rPr>
                  <a:t>, T</a:t>
                </a:r>
                <a:r>
                  <a:rPr lang="en-US" sz="2800" baseline="-25000" dirty="0">
                    <a:latin typeface="Cambria Math" pitchFamily="18" charset="0"/>
                  </a:rPr>
                  <a:t>2</a:t>
                </a:r>
                <a:r>
                  <a:rPr lang="en-US" sz="2800" dirty="0">
                    <a:latin typeface="Cambria Math" pitchFamily="18" charset="0"/>
                  </a:rPr>
                  <a:t> </a:t>
                </a:r>
                <a:r>
                  <a:rPr lang="en-US" sz="2800" dirty="0" err="1">
                    <a:latin typeface="Tahoma" pitchFamily="34" charset="0"/>
                  </a:rPr>
                  <a:t>nhỏ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 err="1">
                    <a:latin typeface="Tahoma" pitchFamily="34" charset="0"/>
                  </a:rPr>
                  <a:t>không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 err="1">
                    <a:latin typeface="Tahoma" pitchFamily="34" charset="0"/>
                  </a:rPr>
                  <a:t>đáng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 err="1">
                    <a:latin typeface="Tahoma" pitchFamily="34" charset="0"/>
                  </a:rPr>
                  <a:t>kể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>
                    <a:latin typeface="Cambria Math" pitchFamily="18" charset="0"/>
                    <a:sym typeface="Symbol" pitchFamily="18" charset="2"/>
                  </a:rPr>
                  <a:t>  </a:t>
                </a:r>
                <a:r>
                  <a:rPr lang="en-US" sz="2800" dirty="0">
                    <a:latin typeface="Tahoma" pitchFamily="34" charset="0"/>
                    <a:sym typeface="Symbol" pitchFamily="18" charset="2"/>
                  </a:rPr>
                  <a:t>P1, P2</a:t>
                </a:r>
                <a:r>
                  <a:rPr lang="en-US" sz="2800" dirty="0">
                    <a:latin typeface="Cambria Math" pitchFamily="18" charset="0"/>
                    <a:sym typeface="Symbol" pitchFamily="18" charset="2"/>
                  </a:rPr>
                  <a:t>  </a:t>
                </a:r>
                <a:r>
                  <a:rPr lang="en-US" sz="2800" dirty="0" err="1">
                    <a:latin typeface="Tahoma" pitchFamily="34" charset="0"/>
                  </a:rPr>
                  <a:t>đều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 err="1">
                    <a:latin typeface="Tahoma" pitchFamily="34" charset="0"/>
                  </a:rPr>
                  <a:t>chạy</a:t>
                </a:r>
                <a:r>
                  <a:rPr lang="en-US" sz="2800" dirty="0">
                    <a:latin typeface="Tahoma" pitchFamily="34" charset="0"/>
                  </a:rPr>
                  <a:t> </a:t>
                </a:r>
                <a:r>
                  <a:rPr lang="en-US" sz="2800" dirty="0" err="1">
                    <a:latin typeface="Tahoma" pitchFamily="34" charset="0"/>
                  </a:rPr>
                  <a:t>nhanh</a:t>
                </a:r>
                <a:r>
                  <a:rPr lang="en-US" sz="2800" dirty="0">
                    <a:latin typeface="Tahoma" pitchFamily="34" charset="0"/>
                  </a:rPr>
                  <a:t>   </a:t>
                </a: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  <a:buFont typeface="Courier New" pitchFamily="49" charset="0"/>
                  <a:buChar char="o"/>
                </a:pPr>
                <a:r>
                  <a:rPr lang="en-US" sz="2800" err="1">
                    <a:latin typeface="Tahoma" pitchFamily="34" charset="0"/>
                  </a:rPr>
                  <a:t>Nếu</a:t>
                </a:r>
                <a:r>
                  <a:rPr lang="en-US" sz="2800">
                    <a:latin typeface="Tahoma" pitchFamily="34" charset="0"/>
                  </a:rPr>
                  <a:t> N </a:t>
                </a:r>
                <a:r>
                  <a:rPr lang="en-US" sz="2800" err="1">
                    <a:latin typeface="Tahoma" pitchFamily="34" charset="0"/>
                  </a:rPr>
                  <a:t>lớn</a:t>
                </a:r>
                <a:r>
                  <a:rPr lang="en-US" sz="2800">
                    <a:latin typeface="Tahoma" pitchFamily="34" charset="0"/>
                  </a:rPr>
                  <a:t>  </a:t>
                </a:r>
                <a:r>
                  <a:rPr lang="en-US" sz="2800">
                    <a:latin typeface="Cambria Math" pitchFamily="18" charset="0"/>
                  </a:rPr>
                  <a:t>T</a:t>
                </a:r>
                <a:r>
                  <a:rPr lang="en-US" sz="2800" baseline="-25000">
                    <a:latin typeface="Cambria Math" pitchFamily="18" charset="0"/>
                  </a:rPr>
                  <a:t>2</a:t>
                </a:r>
                <a:r>
                  <a:rPr lang="en-US" sz="2800">
                    <a:latin typeface="Cambria Math" pitchFamily="18" charset="0"/>
                  </a:rPr>
                  <a:t> &lt;&lt; T</a:t>
                </a:r>
                <a:r>
                  <a:rPr lang="en-US" sz="2800" baseline="-25000">
                    <a:latin typeface="Cambria Math" pitchFamily="18" charset="0"/>
                  </a:rPr>
                  <a:t>1</a:t>
                </a:r>
                <a:r>
                  <a:rPr lang="en-US" sz="2800">
                    <a:latin typeface="Cambria Math" pitchFamily="18" charset="0"/>
                  </a:rPr>
                  <a:t> </a:t>
                </a:r>
                <a:r>
                  <a:rPr lang="en-US" sz="2800" dirty="0">
                    <a:latin typeface="Cambria Math" pitchFamily="18" charset="0"/>
                    <a:sym typeface="Symbol" pitchFamily="18" charset="2"/>
                  </a:rPr>
                  <a:t>  </a:t>
                </a:r>
                <a:r>
                  <a:rPr lang="en-US" sz="2800" dirty="0" err="1">
                    <a:latin typeface="Tahoma" pitchFamily="34" charset="0"/>
                    <a:sym typeface="Symbol" pitchFamily="18" charset="2"/>
                  </a:rPr>
                  <a:t>thực</a:t>
                </a:r>
                <a:r>
                  <a:rPr lang="en-US" sz="2800" dirty="0"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latin typeface="Tahoma" pitchFamily="34" charset="0"/>
                    <a:sym typeface="Symbol" pitchFamily="18" charset="2"/>
                  </a:rPr>
                  <a:t>hiện</a:t>
                </a:r>
                <a:r>
                  <a:rPr lang="en-US" sz="2800" dirty="0"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err="1">
                    <a:latin typeface="Tahoma" pitchFamily="34" charset="0"/>
                    <a:sym typeface="Symbol" pitchFamily="18" charset="2"/>
                  </a:rPr>
                  <a:t>theo</a:t>
                </a:r>
                <a:r>
                  <a:rPr lang="en-US" sz="2800">
                    <a:latin typeface="Tahoma" pitchFamily="34" charset="0"/>
                    <a:sym typeface="Symbol" pitchFamily="18" charset="2"/>
                  </a:rPr>
                  <a:t> P2 </a:t>
                </a:r>
                <a:r>
                  <a:rPr lang="en-US" sz="2800" dirty="0" err="1">
                    <a:latin typeface="Tahoma" pitchFamily="34" charset="0"/>
                    <a:sym typeface="Symbol" pitchFamily="18" charset="2"/>
                  </a:rPr>
                  <a:t>lợi</a:t>
                </a:r>
                <a:r>
                  <a:rPr lang="en-US" sz="2800" dirty="0"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latin typeface="Tahoma" pitchFamily="34" charset="0"/>
                    <a:sym typeface="Symbol" pitchFamily="18" charset="2"/>
                  </a:rPr>
                  <a:t>hơn</a:t>
                </a:r>
                <a:r>
                  <a:rPr lang="en-US" sz="2800" dirty="0">
                    <a:latin typeface="Tahoma" pitchFamily="34" charset="0"/>
                    <a:sym typeface="Symbol" pitchFamily="18" charset="2"/>
                  </a:rPr>
                  <a:t>.</a:t>
                </a: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  <a:buFont typeface="Courier New" pitchFamily="49" charset="0"/>
                  <a:buChar char="o"/>
                </a:pP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Đánh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giá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thời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gian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thực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hiện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nhanh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/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chậm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khi</a:t>
                </a:r>
                <a:r>
                  <a:rPr lang="en-US" sz="280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N </a:t>
                </a:r>
                <a:r>
                  <a:rPr lang="en-US" sz="2800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lớn</a:t>
                </a:r>
                <a:r>
                  <a:rPr lang="en-US" sz="2800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: 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Độ</a:t>
                </a:r>
                <a:r>
                  <a:rPr lang="en-US" sz="2800" b="1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phức</a:t>
                </a:r>
                <a:r>
                  <a:rPr lang="en-US" sz="2800" b="1" dirty="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</a:t>
                </a:r>
                <a:r>
                  <a:rPr lang="en-US" sz="2800" b="1" err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tạp</a:t>
                </a:r>
                <a:r>
                  <a:rPr lang="en-US" sz="2800" b="1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 giải thuật</a:t>
                </a:r>
                <a:r>
                  <a:rPr lang="en-US" sz="2800">
                    <a:solidFill>
                      <a:srgbClr val="FF0000"/>
                    </a:solidFill>
                    <a:latin typeface="Tahoma" pitchFamily="34" charset="0"/>
                    <a:sym typeface="Symbol" pitchFamily="18" charset="2"/>
                  </a:rPr>
                  <a:t>.</a:t>
                </a:r>
                <a:endParaRPr lang="en-US" sz="2800" dirty="0">
                  <a:solidFill>
                    <a:srgbClr val="FF0000"/>
                  </a:solidFill>
                  <a:latin typeface="Tahoma" pitchFamily="34" charset="0"/>
                  <a:sym typeface="Symbol" pitchFamily="18" charset="2"/>
                </a:endParaRP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  <a:buFont typeface="Courier New" pitchFamily="49" charset="0"/>
                  <a:buChar char="o"/>
                </a:pPr>
                <a:endParaRPr lang="en-US" sz="2800" dirty="0">
                  <a:latin typeface="Tahoma" pitchFamily="34" charset="0"/>
                </a:endParaRP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</a:pPr>
                <a:endParaRPr lang="en-US" sz="2800" baseline="-25000" dirty="0">
                  <a:latin typeface="Tahoma" pitchFamily="34" charset="0"/>
                </a:endParaRPr>
              </a:p>
              <a:p>
                <a:pPr marL="342900" indent="342900">
                  <a:lnSpc>
                    <a:spcPct val="120000"/>
                  </a:lnSpc>
                  <a:spcBef>
                    <a:spcPct val="20000"/>
                  </a:spcBef>
                </a:pPr>
                <a:endParaRPr lang="en-US" sz="2800" baseline="-25000" dirty="0">
                  <a:latin typeface="Cambria Math" pitchFamily="18" charset="0"/>
                </a:endParaRPr>
              </a:p>
              <a:p>
                <a:pPr marL="342900" indent="3429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sz="2800" dirty="0">
                    <a:latin typeface="Tahoma" pitchFamily="34" charset="0"/>
                  </a:rPr>
                  <a:t>  </a:t>
                </a:r>
                <a:endParaRPr lang="en-US" sz="2400" baseline="-25000" dirty="0">
                  <a:latin typeface="Cambria Math" pitchFamily="18" charset="0"/>
                </a:endParaRP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182" y="1348581"/>
                <a:ext cx="8839200" cy="4572000"/>
              </a:xfrm>
              <a:prstGeom prst="rect">
                <a:avLst/>
              </a:prstGeom>
              <a:blipFill>
                <a:blip r:embed="rId3"/>
                <a:stretch>
                  <a:fillRect t="-667" b="-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149D2-B804-406A-B132-AFF4B33B369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2. Khái niệm độ phức tạp</a:t>
            </a:r>
          </a:p>
        </p:txBody>
      </p:sp>
    </p:spTree>
    <p:extLst>
      <p:ext uri="{BB962C8B-B14F-4D97-AF65-F5344CB8AC3E}">
        <p14:creationId xmlns:p14="http://schemas.microsoft.com/office/powerpoint/2010/main" val="29530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0182" y="1348581"/>
            <a:ext cx="83304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indent="-4572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Độ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phức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 tạp thấp O(n), O(log</a:t>
            </a:r>
            <a:r>
              <a:rPr lang="en-US" sz="2800" baseline="-25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n): máy tính có thể chạy nhanh.</a:t>
            </a:r>
          </a:p>
          <a:p>
            <a:pPr marL="800100" indent="-4572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Độ phức tạp cao O(n</a:t>
            </a:r>
            <a:r>
              <a:rPr lang="en-US" sz="28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a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), O(2</a:t>
            </a:r>
            <a:r>
              <a:rPr lang="en-US" sz="2800" baseline="30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n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): máy tính mất nhiều thời gian thực hiện =&gt; </a:t>
            </a:r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Không khả thi trong thực tế</a:t>
            </a:r>
          </a:p>
          <a:p>
            <a:pPr marL="342900"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(tùy theo kích thước của 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Symbol" pitchFamily="18" charset="2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Courier New" pitchFamily="49" charset="0"/>
              <a:buChar char="o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149D2-B804-406A-B132-AFF4B33B369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2. Khái niệm độ phức tạp</a:t>
            </a:r>
          </a:p>
        </p:txBody>
      </p:sp>
    </p:spTree>
    <p:extLst>
      <p:ext uri="{BB962C8B-B14F-4D97-AF65-F5344CB8AC3E}">
        <p14:creationId xmlns:p14="http://schemas.microsoft.com/office/powerpoint/2010/main" val="227584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2484" y="12954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</a:rPr>
              <a:t>Xét  2 công thức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Cambria Math" pitchFamily="18" charset="0"/>
              </a:rPr>
              <a:t>T</a:t>
            </a:r>
            <a:r>
              <a:rPr lang="en-US" sz="2800" baseline="-25000">
                <a:latin typeface="Cambria Math" pitchFamily="18" charset="0"/>
              </a:rPr>
              <a:t>1</a:t>
            </a:r>
            <a:r>
              <a:rPr lang="en-US" sz="2800">
                <a:latin typeface="Cambria Math" pitchFamily="18" charset="0"/>
              </a:rPr>
              <a:t>(n) = 3.n + 2</a:t>
            </a:r>
            <a:endParaRPr lang="en-US" sz="2800" baseline="-25000">
              <a:latin typeface="Cambria Math" pitchFamily="18" charset="0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>
                <a:latin typeface="Cambria Math" pitchFamily="18" charset="0"/>
              </a:rPr>
              <a:t>T</a:t>
            </a:r>
            <a:r>
              <a:rPr lang="en-US" sz="2800" baseline="-25000">
                <a:latin typeface="Cambria Math" pitchFamily="18" charset="0"/>
              </a:rPr>
              <a:t>2</a:t>
            </a:r>
            <a:r>
              <a:rPr lang="en-US" sz="2800">
                <a:latin typeface="Cambria Math" pitchFamily="18" charset="0"/>
              </a:rPr>
              <a:t>(n) = 2.n + 1</a:t>
            </a:r>
            <a:endParaRPr lang="en-US" sz="2800" baseline="-25000">
              <a:latin typeface="Cambria Math" pitchFamily="18" charset="0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  <a:sym typeface="Symbol" pitchFamily="18" charset="2"/>
              </a:rPr>
              <a:t>=&gt; Xét theo tốc độ tăng thì T</a:t>
            </a:r>
            <a:r>
              <a:rPr lang="en-US" sz="2800" baseline="-25000">
                <a:latin typeface="Tahoma" pitchFamily="34" charset="0"/>
                <a:sym typeface="Symbol" pitchFamily="18" charset="2"/>
              </a:rPr>
              <a:t>1</a:t>
            </a:r>
            <a:r>
              <a:rPr lang="en-US" sz="2800">
                <a:latin typeface="Tahoma" pitchFamily="34" charset="0"/>
                <a:sym typeface="Symbol" pitchFamily="18" charset="2"/>
              </a:rPr>
              <a:t> và T</a:t>
            </a:r>
            <a:r>
              <a:rPr lang="en-US" sz="2800" baseline="-25000">
                <a:latin typeface="Tahoma" pitchFamily="34" charset="0"/>
                <a:sym typeface="Symbol" pitchFamily="18" charset="2"/>
              </a:rPr>
              <a:t>2</a:t>
            </a:r>
            <a:r>
              <a:rPr lang="en-US" sz="2800">
                <a:latin typeface="Tahoma" pitchFamily="34" charset="0"/>
                <a:sym typeface="Symbol" pitchFamily="18" charset="2"/>
              </a:rPr>
              <a:t> là </a:t>
            </a:r>
            <a:r>
              <a:rPr lang="en-US" sz="2800" i="1">
                <a:latin typeface="Tahoma" pitchFamily="34" charset="0"/>
                <a:sym typeface="Symbol" pitchFamily="18" charset="2"/>
              </a:rPr>
              <a:t>tương đương</a:t>
            </a:r>
            <a:r>
              <a:rPr lang="en-US" sz="2800">
                <a:latin typeface="Tahoma" pitchFamily="34" charset="0"/>
                <a:sym typeface="Symbol" pitchFamily="18" charset="2"/>
              </a:rPr>
              <a:t>. 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  <a:sym typeface="Symbol" pitchFamily="18" charset="2"/>
              </a:rPr>
              <a:t>=&gt; Ký hiệu độ phức tạp O(n) – đại diện cho độ phức tạp tuyến tính.</a:t>
            </a: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 baseline="-25000">
              <a:latin typeface="Tahoma" pitchFamily="34" charset="0"/>
            </a:endParaRPr>
          </a:p>
          <a:p>
            <a:pPr marL="342900" indent="342900">
              <a:lnSpc>
                <a:spcPct val="120000"/>
              </a:lnSpc>
              <a:spcBef>
                <a:spcPct val="20000"/>
              </a:spcBef>
            </a:pPr>
            <a:endParaRPr lang="en-US" sz="2800" baseline="-25000">
              <a:latin typeface="Cambria Math" pitchFamily="18" charset="0"/>
            </a:endParaRPr>
          </a:p>
          <a:p>
            <a:pPr marL="342900" indent="342900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Tahoma" pitchFamily="34" charset="0"/>
              </a:rPr>
              <a:t>  </a:t>
            </a:r>
            <a:endParaRPr lang="en-US" sz="2400" baseline="-25000">
              <a:latin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11878-4993-4808-B600-BF0C7C4DEC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3. Phân loại độ phức tạp</a:t>
            </a:r>
          </a:p>
        </p:txBody>
      </p:sp>
    </p:spTree>
    <p:extLst>
      <p:ext uri="{BB962C8B-B14F-4D97-AF65-F5344CB8AC3E}">
        <p14:creationId xmlns:p14="http://schemas.microsoft.com/office/powerpoint/2010/main" val="17966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23&quot;&gt;&lt;object type=&quot;3&quot; unique_id=&quot;10024&quot;&gt;&lt;property id=&quot;20148&quot; value=&quot;5&quot;/&gt;&lt;property id=&quot;20300&quot; value=&quot;Slide 1 - &amp;quot;GIẢI THUẬT VÀ ĐỘ PHỨC TẠP GIẢI THUẬT&amp;quot;&quot;/&gt;&lt;property id=&quot;20307&quot; value=&quot;256&quot;/&gt;&lt;/object&gt;&lt;object type=&quot;3&quot; unique_id=&quot;10025&quot;&gt;&lt;property id=&quot;20148&quot; value=&quot;5&quot;/&gt;&lt;property id=&quot;20300&quot; value=&quot;Slide 3 - &amp;quot;II. Độ phức tạp giải thuật&amp;quot;&quot;/&gt;&lt;property id=&quot;20307&quot; value=&quot;307&quot;/&gt;&lt;/object&gt;&lt;object type=&quot;3&quot; unique_id=&quot;10026&quot;&gt;&lt;property id=&quot;20148&quot; value=&quot;5&quot;/&gt;&lt;property id=&quot;20300&quot; value=&quot;Slide 4&quot;/&gt;&lt;property id=&quot;20307&quot; value=&quot;288&quot;/&gt;&lt;/object&gt;&lt;object type=&quot;3&quot; unique_id=&quot;10027&quot;&gt;&lt;property id=&quot;20148&quot; value=&quot;5&quot;/&gt;&lt;property id=&quot;20300&quot; value=&quot;Slide 5&quot;/&gt;&lt;property id=&quot;20307&quot; value=&quot;287&quot;/&gt;&lt;/object&gt;&lt;object type=&quot;3&quot; unique_id=&quot;10028&quot;&gt;&lt;property id=&quot;20148&quot; value=&quot;5&quot;/&gt;&lt;property id=&quot;20300&quot; value=&quot;Slide 6 - &amp;quot;2. Khái niệm độ phức tạp&amp;quot;&quot;/&gt;&lt;property id=&quot;20307&quot; value=&quot;289&quot;/&gt;&lt;/object&gt;&lt;object type=&quot;3&quot; unique_id=&quot;10029&quot;&gt;&lt;property id=&quot;20148&quot; value=&quot;5&quot;/&gt;&lt;property id=&quot;20300&quot; value=&quot;Slide 8 - &amp;quot;3. Phân loại độ phức tạp&amp;quot;&quot;/&gt;&lt;property id=&quot;20307&quot; value=&quot;290&quot;/&gt;&lt;/object&gt;&lt;object type=&quot;3&quot; unique_id=&quot;10030&quot;&gt;&lt;property id=&quot;20148&quot; value=&quot;5&quot;/&gt;&lt;property id=&quot;20300&quot; value=&quot;Slide 9 - &amp;quot;3. Phân loại độ phức tạp&amp;quot;&quot;/&gt;&lt;property id=&quot;20307&quot; value=&quot;291&quot;/&gt;&lt;/object&gt;&lt;object type=&quot;3&quot; unique_id=&quot;10031&quot;&gt;&lt;property id=&quot;20148&quot; value=&quot;5&quot;/&gt;&lt;property id=&quot;20300&quot; value=&quot;Slide 10 - &amp;quot;3. Độ phức tạp tương đương&amp;quot;&quot;/&gt;&lt;property id=&quot;20307&quot; value=&quot;292&quot;/&gt;&lt;/object&gt;&lt;object type=&quot;3&quot; unique_id=&quot;10032&quot;&gt;&lt;property id=&quot;20148&quot; value=&quot;5&quot;/&gt;&lt;property id=&quot;20300&quot; value=&quot;Slide 11 - &amp;quot;4. Độ phức tạp tương đương&amp;quot;&quot;/&gt;&lt;property id=&quot;20307&quot; value=&quot;293&quot;/&gt;&lt;/object&gt;&lt;object type=&quot;3&quot; unique_id=&quot;10033&quot;&gt;&lt;property id=&quot;20148&quot; value=&quot;5&quot;/&gt;&lt;property id=&quot;20300&quot; value=&quot;Slide 12&quot;/&gt;&lt;property id=&quot;20307&quot; value=&quot;302&quot;/&gt;&lt;/object&gt;&lt;object type=&quot;3&quot; unique_id=&quot;10034&quot;&gt;&lt;property id=&quot;20148&quot; value=&quot;5&quot;/&gt;&lt;property id=&quot;20300&quot; value=&quot;Slide 13 - &amp;quot;5. Trường hợp tốt nhất, xấu nhất&amp;quot;&quot;/&gt;&lt;property id=&quot;20307&quot; value=&quot;298&quot;/&gt;&lt;/object&gt;&lt;object type=&quot;3&quot; unique_id=&quot;10035&quot;&gt;&lt;property id=&quot;20148&quot; value=&quot;5&quot;/&gt;&lt;property id=&quot;20300&quot; value=&quot;Slide 14&quot;/&gt;&lt;property id=&quot;20307&quot; value=&quot;299&quot;/&gt;&lt;/object&gt;&lt;object type=&quot;3&quot; unique_id=&quot;10036&quot;&gt;&lt;property id=&quot;20148&quot; value=&quot;5&quot;/&gt;&lt;property id=&quot;20300&quot; value=&quot;Slide 16 - &amp;quot;7. Bài tập&amp;quot;&quot;/&gt;&lt;property id=&quot;20307&quot; value=&quot;303&quot;/&gt;&lt;/object&gt;&lt;object type=&quot;3&quot; unique_id=&quot;10037&quot;&gt;&lt;property id=&quot;20148&quot; value=&quot;5&quot;/&gt;&lt;property id=&quot;20300&quot; value=&quot;Slide 17&quot;/&gt;&lt;property id=&quot;20307&quot; value=&quot;304&quot;/&gt;&lt;/object&gt;&lt;object type=&quot;3&quot; unique_id=&quot;10038&quot;&gt;&lt;property id=&quot;20148&quot; value=&quot;5&quot;/&gt;&lt;property id=&quot;20300&quot; value=&quot;Slide 18 - &amp;quot;6. Bài tập&amp;quot;&quot;/&gt;&lt;property id=&quot;20307&quot; value=&quot;305&quot;/&gt;&lt;/object&gt;&lt;object type=&quot;3&quot; unique_id=&quot;10039&quot;&gt;&lt;property id=&quot;20148&quot; value=&quot;5&quot;/&gt;&lt;property id=&quot;20300&quot; value=&quot;Slide 19&quot;/&gt;&lt;property id=&quot;20307&quot; value=&quot;306&quot;/&gt;&lt;/object&gt;&lt;object type=&quot;3&quot; unique_id=&quot;10040&quot;&gt;&lt;property id=&quot;20148&quot; value=&quot;5&quot;/&gt;&lt;property id=&quot;20300&quot; value=&quot;Slide 20 - &amp;quot;7. Q &amp;amp; A&amp;quot;&quot;/&gt;&lt;property id=&quot;20307&quot; value=&quot;285&quot;/&gt;&lt;/object&gt;&lt;object type=&quot;3&quot; unique_id=&quot;10117&quot;&gt;&lt;property id=&quot;20148&quot; value=&quot;5&quot;/&gt;&lt;property id=&quot;20300&quot; value=&quot;Slide 15 - &amp;quot;6. Thuật toán&amp;quot;&quot;/&gt;&lt;property id=&quot;20307&quot; value=&quot;308&quot;/&gt;&lt;/object&gt;&lt;object type=&quot;3&quot; unique_id=&quot;10198&quot;&gt;&lt;property id=&quot;20148&quot; value=&quot;5&quot;/&gt;&lt;property id=&quot;20300&quot; value=&quot;Slide 7 - &amp;quot;2. Khái niệm độ phức tạp&amp;quot;&quot;/&gt;&lt;property id=&quot;20307&quot; value=&quot;309&quot;/&gt;&lt;/object&gt;&lt;object type=&quot;3&quot; unique_id=&quot;10263&quot;&gt;&lt;property id=&quot;20148&quot; value=&quot;5&quot;/&gt;&lt;property id=&quot;20300&quot; value=&quot;Slide 2 - &amp;quot;I. Giải thuật&amp;quot;&quot;/&gt;&lt;property id=&quot;20307&quot; value=&quot;310&quot;/&gt;&lt;/object&gt;&lt;/object&gt;&lt;object type=&quot;8&quot; unique_id=&quot;1005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1423</TotalTime>
  <Words>2103</Words>
  <Application>Microsoft Office PowerPoint</Application>
  <PresentationFormat>On-screen Show (4:3)</PresentationFormat>
  <Paragraphs>325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Arial-Rounded</vt:lpstr>
      <vt:lpstr>Calibri</vt:lpstr>
      <vt:lpstr>Cambria</vt:lpstr>
      <vt:lpstr>Cambria Math</vt:lpstr>
      <vt:lpstr>Chelthm</vt:lpstr>
      <vt:lpstr>Consolas</vt:lpstr>
      <vt:lpstr>Courier New</vt:lpstr>
      <vt:lpstr>Fujiyama</vt:lpstr>
      <vt:lpstr>Symbol</vt:lpstr>
      <vt:lpstr>Tahoma</vt:lpstr>
      <vt:lpstr>Times New Roman</vt:lpstr>
      <vt:lpstr>Verdana</vt:lpstr>
      <vt:lpstr>Wingdings</vt:lpstr>
      <vt:lpstr>cdb2004123l</vt:lpstr>
      <vt:lpstr>Equation</vt:lpstr>
      <vt:lpstr>GIẢI THUẬT VÀ ĐỘ PHỨC TẠP GIẢI THUẬT</vt:lpstr>
      <vt:lpstr>I. Giải thuật</vt:lpstr>
      <vt:lpstr>I. Giải thuật</vt:lpstr>
      <vt:lpstr>II. Độ phức tạp giải thuật</vt:lpstr>
      <vt:lpstr>PowerPoint Presentation</vt:lpstr>
      <vt:lpstr>PowerPoint Presentation</vt:lpstr>
      <vt:lpstr>2. Khái niệm độ phức tạp</vt:lpstr>
      <vt:lpstr>2. Khái niệm độ phức tạp</vt:lpstr>
      <vt:lpstr>3. Phân loại độ phức tạp</vt:lpstr>
      <vt:lpstr>3. Phân loại độ phức tạp</vt:lpstr>
      <vt:lpstr>3. Độ phức tạp tương đương</vt:lpstr>
      <vt:lpstr>4. Độ phức tạp tương đương</vt:lpstr>
      <vt:lpstr>PowerPoint Presentation</vt:lpstr>
      <vt:lpstr>5. Trường hợp tốt nhất, xấu nhất</vt:lpstr>
      <vt:lpstr>PowerPoint Presentation</vt:lpstr>
      <vt:lpstr>6. Thuật toán</vt:lpstr>
      <vt:lpstr>6. Thuật toán</vt:lpstr>
      <vt:lpstr>7. Bài tập</vt:lpstr>
      <vt:lpstr>PowerPoint Presentation</vt:lpstr>
      <vt:lpstr>6. Bài tập</vt:lpstr>
      <vt:lpstr>PowerPoint Presentation</vt:lpstr>
      <vt:lpstr>6. Bài tập</vt:lpstr>
      <vt:lpstr>7.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119</cp:revision>
  <dcterms:created xsi:type="dcterms:W3CDTF">2012-08-23T07:09:20Z</dcterms:created>
  <dcterms:modified xsi:type="dcterms:W3CDTF">2022-09-12T03:17:17Z</dcterms:modified>
</cp:coreProperties>
</file>