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0" r:id="rId3"/>
    <p:sldId id="257" r:id="rId4"/>
    <p:sldId id="258" r:id="rId5"/>
    <p:sldId id="259" r:id="rId6"/>
    <p:sldId id="290" r:id="rId7"/>
    <p:sldId id="286" r:id="rId8"/>
    <p:sldId id="287" r:id="rId9"/>
    <p:sldId id="288" r:id="rId10"/>
    <p:sldId id="289" r:id="rId11"/>
    <p:sldId id="260" r:id="rId12"/>
    <p:sldId id="261" r:id="rId13"/>
    <p:sldId id="285" r:id="rId14"/>
    <p:sldId id="291" r:id="rId15"/>
    <p:sldId id="294" r:id="rId16"/>
    <p:sldId id="293" r:id="rId17"/>
    <p:sldId id="262" r:id="rId18"/>
    <p:sldId id="29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95" r:id="rId27"/>
    <p:sldId id="274" r:id="rId28"/>
    <p:sldId id="297" r:id="rId29"/>
    <p:sldId id="271" r:id="rId30"/>
    <p:sldId id="283" r:id="rId31"/>
    <p:sldId id="299" r:id="rId32"/>
    <p:sldId id="272" r:id="rId33"/>
    <p:sldId id="284" r:id="rId34"/>
    <p:sldId id="281" r:id="rId35"/>
    <p:sldId id="282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C00"/>
    <a:srgbClr val="FFECAF"/>
    <a:srgbClr val="301F67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6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104811-0322-4463-BC3D-6CCBDA19A9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43234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6ACCFA-EBA2-4314-992A-98A226B3CF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22546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104811-0322-4463-BC3D-6CCBDA19A9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21306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26D2F0-B019-4717-BF95-785745685E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710679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26D2F0-B019-4717-BF95-785745685E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597795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68D40-B61A-446B-ADAF-3BEAC77F95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56448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EE093E-A0D4-4114-AA59-9F99C4E840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198958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A32F99-EEA4-40E0-B2C3-E0BE85F580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845957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EEECBD-A875-48C4-8D13-4ED4988C15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937432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894E7-A24B-47A8-8EAB-EA8998A0B7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30449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D38B8A-9AE1-4BA2-ADA4-752CA0758A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163357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B98BB-62C6-431D-B996-3CD52DE005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364902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1C55B9-E14D-42AA-A625-8EFE150AD2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053067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1C55B9-E14D-42AA-A625-8EFE150AD2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764193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346DDA-B539-4084-A791-47253353FA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064433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467B74-1FF1-4A04-8A1B-85C60D3611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966107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DE3711-F37C-4FD9-A4FE-24ACE6B359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502224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3825E-997F-4786-876A-7D2B342C33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774324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3825E-997F-4786-876A-7D2B342C33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645090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473A3B-3BFF-49D5-B55B-BC8F2BD4ED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68235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61FCF1-A7D4-4538-859D-1DDDA59FA0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62891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0E6A9-1985-4FB0-B069-012BA109D5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25181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0E6A9-1985-4FB0-B069-012BA109D5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05277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0E6A9-1985-4FB0-B069-012BA109D5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2035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0E6A9-1985-4FB0-B069-012BA109D5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014759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0E6A9-1985-4FB0-B069-012BA109D5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69505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0E6A9-1985-4FB0-B069-012BA109D5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68581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en-US" sz="6000" b="1">
                <a:latin typeface="Chelthm" pitchFamily="18" charset="0"/>
                <a:cs typeface="Chelthm" pitchFamily="18" charset="0"/>
              </a:rPr>
              <a:t>GIẢI THUẬT ĐỆ QUY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CHƯƠNG  2</a:t>
            </a:r>
          </a:p>
        </p:txBody>
      </p:sp>
      <p:pic>
        <p:nvPicPr>
          <p:cNvPr id="2" name="Picture 2" descr="SOVIET RUS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520" y="4206922"/>
            <a:ext cx="329916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7BF3D-57BA-4CD6-AD1C-77B9EDFD4B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5BF9E4F-43F2-40C0-9DFC-D4618A89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219201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arenR" startAt="4"/>
            </a:pPr>
            <a:r>
              <a:rPr lang="en-US" sz="2400">
                <a:sym typeface="Wingdings" pitchFamily="2" charset="2"/>
              </a:rPr>
              <a:t>Đệ quy hỗ t</a:t>
            </a:r>
            <a:r>
              <a:rPr lang="vi-VN" sz="2400">
                <a:sym typeface="Wingdings" pitchFamily="2" charset="2"/>
              </a:rPr>
              <a:t>ư</a:t>
            </a:r>
            <a:r>
              <a:rPr lang="en-US" sz="2400">
                <a:sym typeface="Wingdings" pitchFamily="2" charset="2"/>
              </a:rPr>
              <a:t>ơng: hàm A gọi đến hàm B và hàm B gọi lại hàm A.</a:t>
            </a:r>
            <a:endParaRPr lang="en-US" sz="24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082DA4A-B0D0-4E25-AD22-D6898222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22513"/>
            <a:ext cx="3733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(int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cout&lt;&lt; 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B</a:t>
            </a:r>
            <a:r>
              <a:rPr lang="en-US" sz="2400">
                <a:latin typeface="Consolas" pitchFamily="49" charset="0"/>
              </a:rPr>
              <a:t>(n+1);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B(int m)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cout&lt;&lt;m;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A(m+1);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Consolas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704F77-26DF-41C1-B2CC-031322EA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11" y="2339717"/>
            <a:ext cx="3733800" cy="169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(5);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854B5-CA4E-4F66-9DF3-14946836E8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79302" y="4649450"/>
            <a:ext cx="8382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4C7046-1686-4A48-9564-E6634FD7616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88903" y="5106651"/>
            <a:ext cx="4572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C287F8-7498-432C-92CC-12869E848C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7502" y="5335250"/>
            <a:ext cx="5334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698EC-158D-4E9C-967E-66D0E7F437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50902" y="5259050"/>
            <a:ext cx="5334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07D899-E7C0-424A-A4BC-42396182D39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479503" y="5563851"/>
            <a:ext cx="6096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E0039-CB0F-43FC-A143-6C09325E90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4302" y="5868650"/>
            <a:ext cx="1600200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785BD8-EE3B-4B8C-BB8D-9FF28B80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z="3200" b="1">
                <a:latin typeface="Tahoma" pitchFamily="34" charset="0"/>
              </a:rPr>
              <a:t>II. Bài toán </a:t>
            </a:r>
            <a:r>
              <a:rPr lang="en-US">
                <a:latin typeface="Tahoma" pitchFamily="34" charset="0"/>
              </a:rPr>
              <a:t>đệ </a:t>
            </a:r>
            <a:r>
              <a:rPr lang="en-US" sz="3200" b="1">
                <a:latin typeface="Tahoma" pitchFamily="34" charset="0"/>
              </a:rPr>
              <a:t>quy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30480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2800" u="sng">
                <a:latin typeface="Tahoma" pitchFamily="34" charset="0"/>
              </a:rPr>
              <a:t>Định nghĩa</a:t>
            </a:r>
            <a:r>
              <a:rPr lang="en-US" sz="2800">
                <a:latin typeface="Tahoma" pitchFamily="34" charset="0"/>
              </a:rPr>
              <a:t>:</a:t>
            </a:r>
          </a:p>
          <a:p>
            <a:pPr marL="400050" lvl="1" indent="0"/>
            <a:r>
              <a:rPr lang="en-US" sz="2400">
                <a:latin typeface="Tahoma" pitchFamily="34" charset="0"/>
              </a:rPr>
              <a:t> Là bài toán có thể chia thành các bài toán nhỏ hơn </a:t>
            </a:r>
            <a:r>
              <a:rPr lang="en-US" sz="2400" b="1" i="1">
                <a:latin typeface="Tahoma" pitchFamily="34" charset="0"/>
              </a:rPr>
              <a:t>có    cùng cấu trúc</a:t>
            </a:r>
            <a:r>
              <a:rPr lang="en-US" sz="2400" b="1">
                <a:latin typeface="Tahoma" pitchFamily="34" charset="0"/>
              </a:rPr>
              <a:t>.</a:t>
            </a:r>
          </a:p>
          <a:p>
            <a:pPr marL="400050" lvl="1" indent="0"/>
            <a:r>
              <a:rPr lang="en-US" sz="2400">
                <a:latin typeface="Tahoma" pitchFamily="34" charset="0"/>
              </a:rPr>
              <a:t> Bài toán nhỏ  </a:t>
            </a:r>
            <a:r>
              <a:rPr lang="en-US" sz="2400">
                <a:latin typeface="Tahoma" pitchFamily="34" charset="0"/>
                <a:sym typeface="Wingdings" pitchFamily="2" charset="2"/>
              </a:rPr>
              <a:t> </a:t>
            </a:r>
            <a:r>
              <a:rPr lang="en-US" sz="2400">
                <a:latin typeface="Tahoma" pitchFamily="34" charset="0"/>
              </a:rPr>
              <a:t>bài toán nhỏ hơn nữa.</a:t>
            </a:r>
          </a:p>
          <a:p>
            <a:pPr marL="400050" lvl="1" indent="0"/>
            <a:r>
              <a:rPr lang="en-US" sz="2400">
                <a:latin typeface="Tahoma" pitchFamily="34" charset="0"/>
              </a:rPr>
              <a:t> Đến một bước nào đó, bài toán nhỏ có thể giải </a:t>
            </a:r>
            <a:r>
              <a:rPr lang="en-US" sz="2400" i="1">
                <a:latin typeface="Tahoma" pitchFamily="34" charset="0"/>
              </a:rPr>
              <a:t>một cách trực tiếp  </a:t>
            </a:r>
            <a:r>
              <a:rPr lang="en-US" sz="2400">
                <a:latin typeface="Tahoma" pitchFamily="34" charset="0"/>
              </a:rPr>
              <a:t>(điều kiện dừng)</a:t>
            </a:r>
          </a:p>
          <a:p>
            <a:pPr marL="0" indent="0" eaLnBrk="1" hangingPunct="1">
              <a:spcBef>
                <a:spcPts val="1800"/>
              </a:spcBef>
              <a:buFont typeface="Arial" pitchFamily="34" charset="0"/>
              <a:buNone/>
            </a:pPr>
            <a:endParaRPr lang="en-US" sz="2400" i="1" u="sng">
              <a:latin typeface="Tahoma" pitchFamily="34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C895-5B9F-4109-A723-B1AA06E110A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10600" cy="20574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2400" i="1" u="sng">
                <a:latin typeface="Tahoma" pitchFamily="34" charset="0"/>
              </a:rPr>
              <a:t>Ví dụ 1: tìm từ trong cuốn từ điển</a:t>
            </a:r>
          </a:p>
          <a:p>
            <a:pPr marL="400050" lvl="1" indent="0">
              <a:lnSpc>
                <a:spcPct val="120000"/>
              </a:lnSpc>
            </a:pPr>
            <a:r>
              <a:rPr lang="en-US" sz="2200">
                <a:latin typeface="Tahoma" pitchFamily="34" charset="0"/>
              </a:rPr>
              <a:t>Tìm từ trong quyển =  tìm từ trong nửa trước (hoặc nửa sau)</a:t>
            </a:r>
          </a:p>
          <a:p>
            <a:pPr marL="400050" lvl="1" indent="0">
              <a:lnSpc>
                <a:spcPct val="120000"/>
              </a:lnSpc>
            </a:pPr>
            <a:r>
              <a:rPr lang="en-US" sz="2200">
                <a:latin typeface="Tahoma" pitchFamily="34" charset="0"/>
              </a:rPr>
              <a:t>Tìm từ trong nửa quyển =  tìm từ trong phần tư trước (hoặc      phần tư sau)</a:t>
            </a:r>
            <a:endParaRPr lang="en-US" sz="2200">
              <a:latin typeface="Cambria Math" pitchFamily="18" charset="0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81400" y="2679700"/>
            <a:ext cx="16764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/>
              <a:t>Quyển sách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3517900"/>
            <a:ext cx="13716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Nửa trước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3517900"/>
            <a:ext cx="1219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latin typeface="Arial Narrow" pitchFamily="34" charset="0"/>
                <a:cs typeface="+mn-cs"/>
              </a:rPr>
              <a:t>Nửa sau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4337050"/>
            <a:ext cx="10668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latin typeface="Arial Narrow" pitchFamily="34" charset="0"/>
                <a:cs typeface="+mn-cs"/>
              </a:rPr>
              <a:t>Phần tư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4356100"/>
            <a:ext cx="10668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latin typeface="Arial Narrow" pitchFamily="34" charset="0"/>
                <a:cs typeface="+mn-cs"/>
              </a:rPr>
              <a:t>Phần tư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4356100"/>
            <a:ext cx="10668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latin typeface="Arial Narrow" pitchFamily="34" charset="0"/>
                <a:cs typeface="+mn-cs"/>
              </a:rPr>
              <a:t>Phần tư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800" y="4356100"/>
            <a:ext cx="10668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latin typeface="Arial Narrow" pitchFamily="34" charset="0"/>
                <a:cs typeface="+mn-cs"/>
              </a:rPr>
              <a:t>Phần tư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5200" y="5422900"/>
            <a:ext cx="838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Arial Narrow" pitchFamily="34" charset="0"/>
                <a:ea typeface="Bauhaus-Light" pitchFamily="18" charset="0"/>
                <a:cs typeface="Bauhaus-Light" pitchFamily="18" charset="0"/>
              </a:rPr>
              <a:t>Trang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5422900"/>
            <a:ext cx="838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Arial Narrow" pitchFamily="34" charset="0"/>
                <a:ea typeface="Bauhaus-Light" pitchFamily="18" charset="0"/>
                <a:cs typeface="Bauhaus-Light" pitchFamily="18" charset="0"/>
              </a:rPr>
              <a:t>Trang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22900"/>
            <a:ext cx="838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Arial Narrow" pitchFamily="34" charset="0"/>
                <a:ea typeface="Bauhaus-Light" pitchFamily="18" charset="0"/>
                <a:cs typeface="Bauhaus-Light" pitchFamily="18" charset="0"/>
              </a:rPr>
              <a:t>Trang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5422900"/>
            <a:ext cx="838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Arial Narrow" pitchFamily="34" charset="0"/>
                <a:ea typeface="Bauhaus-Light" pitchFamily="18" charset="0"/>
                <a:cs typeface="Bauhaus-Light" pitchFamily="18" charset="0"/>
              </a:rPr>
              <a:t>Trang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5422900"/>
            <a:ext cx="838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Arial Narrow" pitchFamily="34" charset="0"/>
                <a:ea typeface="Bauhaus-Light" pitchFamily="18" charset="0"/>
                <a:cs typeface="Bauhaus-Light" pitchFamily="18" charset="0"/>
              </a:rPr>
              <a:t>Trang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10400" y="5422900"/>
            <a:ext cx="838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Arial Narrow" pitchFamily="34" charset="0"/>
                <a:ea typeface="Bauhaus-Light" pitchFamily="18" charset="0"/>
                <a:cs typeface="Bauhaus-Light" pitchFamily="18" charset="0"/>
              </a:rPr>
              <a:t>Trang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77200" y="5422900"/>
            <a:ext cx="838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Arial Narrow" pitchFamily="34" charset="0"/>
                <a:ea typeface="Bauhaus-Light" pitchFamily="18" charset="0"/>
                <a:cs typeface="Bauhaus-Light" pitchFamily="18" charset="0"/>
              </a:rPr>
              <a:t>Trang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4600" y="5422900"/>
            <a:ext cx="838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Arial Narrow" pitchFamily="34" charset="0"/>
                <a:ea typeface="Bauhaus-Light" pitchFamily="18" charset="0"/>
                <a:cs typeface="Bauhaus-Light" pitchFamily="18" charset="0"/>
              </a:rPr>
              <a:t>Trang</a:t>
            </a:r>
          </a:p>
        </p:txBody>
      </p:sp>
      <p:cxnSp>
        <p:nvCxnSpPr>
          <p:cNvPr id="25" name="Straight Connector 24"/>
          <p:cNvCxnSpPr>
            <a:stCxn id="9" idx="2"/>
            <a:endCxn id="10" idx="0"/>
          </p:cNvCxnSpPr>
          <p:nvPr/>
        </p:nvCxnSpPr>
        <p:spPr>
          <a:xfrm rot="5400000">
            <a:off x="3057525" y="2155825"/>
            <a:ext cx="43815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11" idx="0"/>
          </p:cNvCxnSpPr>
          <p:nvPr/>
        </p:nvCxnSpPr>
        <p:spPr>
          <a:xfrm rot="16200000" flipH="1">
            <a:off x="5305425" y="2193925"/>
            <a:ext cx="43815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  <a:endCxn id="10" idx="2"/>
          </p:cNvCxnSpPr>
          <p:nvPr/>
        </p:nvCxnSpPr>
        <p:spPr>
          <a:xfrm rot="5400000" flipH="1" flipV="1">
            <a:off x="1390650" y="3594100"/>
            <a:ext cx="4191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0"/>
            <a:endCxn id="10" idx="2"/>
          </p:cNvCxnSpPr>
          <p:nvPr/>
        </p:nvCxnSpPr>
        <p:spPr>
          <a:xfrm rot="16200000" flipV="1">
            <a:off x="2447925" y="3603625"/>
            <a:ext cx="43815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0"/>
            <a:endCxn id="11" idx="2"/>
          </p:cNvCxnSpPr>
          <p:nvPr/>
        </p:nvCxnSpPr>
        <p:spPr>
          <a:xfrm rot="5400000" flipH="1" flipV="1">
            <a:off x="5915025" y="3641725"/>
            <a:ext cx="43815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0"/>
            <a:endCxn id="11" idx="2"/>
          </p:cNvCxnSpPr>
          <p:nvPr/>
        </p:nvCxnSpPr>
        <p:spPr>
          <a:xfrm rot="16200000" flipV="1">
            <a:off x="6943725" y="3603625"/>
            <a:ext cx="43815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3" name="TextBox 40"/>
          <p:cNvSpPr txBox="1">
            <a:spLocks noChangeArrowheads="1"/>
          </p:cNvSpPr>
          <p:nvPr/>
        </p:nvSpPr>
        <p:spPr bwMode="auto">
          <a:xfrm>
            <a:off x="381000" y="4889500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</a:rPr>
              <a:t>   …	…	     …	    …		…	 …	     …	     …</a:t>
            </a:r>
          </a:p>
        </p:txBody>
      </p:sp>
      <p:sp>
        <p:nvSpPr>
          <p:cNvPr id="49" name="Freeform 48"/>
          <p:cNvSpPr/>
          <p:nvPr/>
        </p:nvSpPr>
        <p:spPr>
          <a:xfrm>
            <a:off x="2540000" y="2590800"/>
            <a:ext cx="1219200" cy="3425825"/>
          </a:xfrm>
          <a:custGeom>
            <a:avLst/>
            <a:gdLst>
              <a:gd name="connsiteX0" fmla="*/ 1062251 w 1219201"/>
              <a:gd name="connsiteY0" fmla="*/ 0 h 3425588"/>
              <a:gd name="connsiteX1" fmla="*/ 1062251 w 1219201"/>
              <a:gd name="connsiteY1" fmla="*/ 559558 h 3425588"/>
              <a:gd name="connsiteX2" fmla="*/ 270681 w 1219201"/>
              <a:gd name="connsiteY2" fmla="*/ 859809 h 3425588"/>
              <a:gd name="connsiteX3" fmla="*/ 257033 w 1219201"/>
              <a:gd name="connsiteY3" fmla="*/ 1392071 h 3425588"/>
              <a:gd name="connsiteX4" fmla="*/ 1075899 w 1219201"/>
              <a:gd name="connsiteY4" fmla="*/ 1760561 h 3425588"/>
              <a:gd name="connsiteX5" fmla="*/ 1116842 w 1219201"/>
              <a:gd name="connsiteY5" fmla="*/ 2224585 h 3425588"/>
              <a:gd name="connsiteX6" fmla="*/ 857535 w 1219201"/>
              <a:gd name="connsiteY6" fmla="*/ 2347414 h 3425588"/>
              <a:gd name="connsiteX7" fmla="*/ 134203 w 1219201"/>
              <a:gd name="connsiteY7" fmla="*/ 2442949 h 3425588"/>
              <a:gd name="connsiteX8" fmla="*/ 52317 w 1219201"/>
              <a:gd name="connsiteY8" fmla="*/ 3425588 h 342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1" h="3425588">
                <a:moveTo>
                  <a:pt x="1062251" y="0"/>
                </a:moveTo>
                <a:cubicBezTo>
                  <a:pt x="1128215" y="208128"/>
                  <a:pt x="1194179" y="416257"/>
                  <a:pt x="1062251" y="559558"/>
                </a:cubicBezTo>
                <a:cubicBezTo>
                  <a:pt x="930323" y="702859"/>
                  <a:pt x="404884" y="721057"/>
                  <a:pt x="270681" y="859809"/>
                </a:cubicBezTo>
                <a:cubicBezTo>
                  <a:pt x="136478" y="998561"/>
                  <a:pt x="122830" y="1241946"/>
                  <a:pt x="257033" y="1392071"/>
                </a:cubicBezTo>
                <a:cubicBezTo>
                  <a:pt x="391236" y="1542196"/>
                  <a:pt x="932598" y="1621809"/>
                  <a:pt x="1075899" y="1760561"/>
                </a:cubicBezTo>
                <a:cubicBezTo>
                  <a:pt x="1219201" y="1899313"/>
                  <a:pt x="1153236" y="2126776"/>
                  <a:pt x="1116842" y="2224585"/>
                </a:cubicBezTo>
                <a:cubicBezTo>
                  <a:pt x="1080448" y="2322394"/>
                  <a:pt x="1021308" y="2311020"/>
                  <a:pt x="857535" y="2347414"/>
                </a:cubicBezTo>
                <a:cubicBezTo>
                  <a:pt x="693762" y="2383808"/>
                  <a:pt x="268406" y="2263253"/>
                  <a:pt x="134203" y="2442949"/>
                </a:cubicBezTo>
                <a:cubicBezTo>
                  <a:pt x="0" y="2622645"/>
                  <a:pt x="26158" y="3024116"/>
                  <a:pt x="52317" y="3425588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3505200" y="6032500"/>
            <a:ext cx="2133600" cy="234950"/>
          </a:xfrm>
        </p:spPr>
        <p:txBody>
          <a:bodyPr/>
          <a:lstStyle/>
          <a:p>
            <a:pPr>
              <a:defRPr/>
            </a:pPr>
            <a:fld id="{C050271C-66FA-470B-868A-A1543A4711D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800"/>
              </a:spcBef>
              <a:buFont typeface="Arial" pitchFamily="34" charset="0"/>
              <a:buNone/>
            </a:pPr>
            <a:r>
              <a:rPr lang="en-US" sz="2400" i="1" u="sng">
                <a:latin typeface="Tahoma" pitchFamily="34" charset="0"/>
              </a:rPr>
              <a:t>Ví dụ 2: tính n! = 1*2*3*…*n</a:t>
            </a:r>
          </a:p>
          <a:p>
            <a:pPr marL="400050" lvl="1" indent="0">
              <a:buNone/>
            </a:pPr>
            <a:r>
              <a:rPr lang="en-US" sz="2400">
                <a:latin typeface="Cambria Math" pitchFamily="18" charset="0"/>
              </a:rPr>
              <a:t>Cách 1: Sử dụng vòng lặp</a:t>
            </a:r>
          </a:p>
          <a:p>
            <a:pPr marL="400050" lvl="1" indent="0">
              <a:buNone/>
            </a:pPr>
            <a:r>
              <a:rPr lang="en-US" sz="2400">
                <a:latin typeface="Cambria Math" pitchFamily="18" charset="0"/>
              </a:rPr>
              <a:t>Cách 2: Sử dụng đệ quy:  biết (n-1)! =&gt; n! = (n-1)! * n. Tính n! dựa vào (n-1)!</a:t>
            </a:r>
          </a:p>
          <a:p>
            <a:pPr marL="400050" lvl="1" indent="0"/>
            <a:r>
              <a:rPr lang="en-US" sz="2400">
                <a:latin typeface="Cambria Math" pitchFamily="18" charset="0"/>
              </a:rPr>
              <a:t> n! = (n </a:t>
            </a:r>
            <a:r>
              <a:rPr lang="en-US" sz="2400">
                <a:latin typeface="Cambria Math" pitchFamily="18" charset="0"/>
                <a:sym typeface="Symbol" pitchFamily="18" charset="2"/>
              </a:rPr>
              <a:t> </a:t>
            </a:r>
            <a:r>
              <a:rPr lang="en-US" sz="2400">
                <a:latin typeface="Cambria Math" pitchFamily="18" charset="0"/>
              </a:rPr>
              <a:t>1)! * n</a:t>
            </a:r>
          </a:p>
          <a:p>
            <a:pPr marL="400050" lvl="1" indent="0"/>
            <a:r>
              <a:rPr lang="en-US" sz="2400">
                <a:latin typeface="Cambria Math" pitchFamily="18" charset="0"/>
              </a:rPr>
              <a:t> (n </a:t>
            </a:r>
            <a:r>
              <a:rPr lang="en-US" sz="2400">
                <a:latin typeface="Cambria Math" pitchFamily="18" charset="0"/>
                <a:sym typeface="Symbol" pitchFamily="18" charset="2"/>
              </a:rPr>
              <a:t> </a:t>
            </a:r>
            <a:r>
              <a:rPr lang="en-US" sz="2400">
                <a:latin typeface="Cambria Math" pitchFamily="18" charset="0"/>
              </a:rPr>
              <a:t>1)! = (n </a:t>
            </a:r>
            <a:r>
              <a:rPr lang="en-US" sz="2400">
                <a:latin typeface="Cambria Math" pitchFamily="18" charset="0"/>
                <a:sym typeface="Symbol" pitchFamily="18" charset="2"/>
              </a:rPr>
              <a:t> </a:t>
            </a:r>
            <a:r>
              <a:rPr lang="en-US" sz="2400">
                <a:latin typeface="Cambria Math" pitchFamily="18" charset="0"/>
              </a:rPr>
              <a:t>2)! (n </a:t>
            </a:r>
            <a:r>
              <a:rPr lang="en-US" sz="2400">
                <a:latin typeface="Cambria Math" pitchFamily="18" charset="0"/>
                <a:sym typeface="Symbol" pitchFamily="18" charset="2"/>
              </a:rPr>
              <a:t> </a:t>
            </a:r>
            <a:r>
              <a:rPr lang="en-US" sz="2400">
                <a:latin typeface="Cambria Math" pitchFamily="18" charset="0"/>
              </a:rPr>
              <a:t>1)</a:t>
            </a:r>
          </a:p>
          <a:p>
            <a:pPr marL="400050" lvl="1" indent="0"/>
            <a:r>
              <a:rPr lang="en-US" sz="2400">
                <a:latin typeface="Cambria Math" pitchFamily="18" charset="0"/>
              </a:rPr>
              <a:t> …</a:t>
            </a:r>
          </a:p>
          <a:p>
            <a:pPr marL="400050" lvl="1" indent="0"/>
            <a:r>
              <a:rPr lang="en-US" sz="2400">
                <a:latin typeface="Cambria Math" pitchFamily="18" charset="0"/>
              </a:rPr>
              <a:t> 1! = 1</a:t>
            </a:r>
          </a:p>
          <a:p>
            <a:pPr marL="400050" lvl="1" indent="0"/>
            <a:endParaRPr lang="en-US" sz="2400">
              <a:latin typeface="Cambria Math" pitchFamily="18" charset="0"/>
            </a:endParaRPr>
          </a:p>
          <a:p>
            <a:pPr marL="400050" lvl="1" indent="0">
              <a:buNone/>
            </a:pPr>
            <a:endParaRPr lang="en-US" sz="240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5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800"/>
              </a:spcBef>
              <a:buFont typeface="Arial" pitchFamily="34" charset="0"/>
              <a:buNone/>
            </a:pPr>
            <a:r>
              <a:rPr lang="en-US" sz="2400" i="1" u="sng">
                <a:latin typeface="Tahoma" pitchFamily="34" charset="0"/>
              </a:rPr>
              <a:t>Ví dụ 3: tính tổng S(n) = 1+2+3+…+n</a:t>
            </a:r>
          </a:p>
          <a:p>
            <a:pPr marL="400050" lvl="1" indent="0">
              <a:buNone/>
            </a:pPr>
            <a:r>
              <a:rPr lang="en-US" sz="2400">
                <a:latin typeface="Cambria Math" pitchFamily="18" charset="0"/>
              </a:rPr>
              <a:t>Cách 1: Sử dụng vòng lặp</a:t>
            </a:r>
          </a:p>
          <a:p>
            <a:pPr marL="400050" lvl="1" indent="0">
              <a:buNone/>
            </a:pPr>
            <a:r>
              <a:rPr lang="en-US" sz="2400">
                <a:latin typeface="Cambria Math" pitchFamily="18" charset="0"/>
              </a:rPr>
              <a:t>Cách 2: Sử dụng đệ quy: </a:t>
            </a:r>
          </a:p>
          <a:p>
            <a:pPr lvl="1" indent="-342900"/>
            <a:r>
              <a:rPr lang="en-US" sz="2400">
                <a:latin typeface="Cambria Math" pitchFamily="18" charset="0"/>
              </a:rPr>
              <a:t>S(n) = S(n-1) + n</a:t>
            </a:r>
          </a:p>
          <a:p>
            <a:pPr lvl="1" indent="-342900"/>
            <a:r>
              <a:rPr lang="en-US" sz="2400">
                <a:latin typeface="Cambria Math" pitchFamily="18" charset="0"/>
              </a:rPr>
              <a:t>S(0)=  0;</a:t>
            </a:r>
          </a:p>
          <a:p>
            <a:pPr lvl="1" indent="-342900"/>
            <a:endParaRPr lang="en-US" sz="2400">
              <a:latin typeface="Cambria Math" pitchFamily="18" charset="0"/>
            </a:endParaRPr>
          </a:p>
          <a:p>
            <a:pPr lvl="1" indent="-342900"/>
            <a:endParaRPr lang="en-US" sz="2400">
              <a:latin typeface="Cambria Math" pitchFamily="18" charset="0"/>
            </a:endParaRPr>
          </a:p>
          <a:p>
            <a:pPr lvl="1" indent="-342900"/>
            <a:r>
              <a:rPr lang="en-US" sz="2400">
                <a:latin typeface="Tahoma" pitchFamily="34" charset="0"/>
              </a:rPr>
              <a:t>S(n) = 1+2+3+…+n    </a:t>
            </a:r>
            <a:r>
              <a:rPr lang="en-US" sz="2400">
                <a:latin typeface="Tahoma" pitchFamily="34" charset="0"/>
                <a:sym typeface="Symbol" panose="05050102010706020507" pitchFamily="18" charset="2"/>
              </a:rPr>
              <a:t>  công thức tường minh</a:t>
            </a:r>
          </a:p>
          <a:p>
            <a:pPr lvl="1" indent="-342900"/>
            <a:r>
              <a:rPr lang="en-US" sz="2400">
                <a:latin typeface="Tahoma" pitchFamily="34" charset="0"/>
                <a:sym typeface="Symbol" panose="05050102010706020507" pitchFamily="18" charset="2"/>
              </a:rPr>
              <a:t>S(n) = S(n-1) + n   	     công thức truy hồi</a:t>
            </a:r>
            <a:endParaRPr lang="en-US" sz="2400">
              <a:latin typeface="Tahoma" pitchFamily="34" charset="0"/>
            </a:endParaRPr>
          </a:p>
          <a:p>
            <a:pPr lvl="1" indent="-342900"/>
            <a:endParaRPr lang="en-US" sz="2400">
              <a:latin typeface="Cambria Math" pitchFamily="18" charset="0"/>
            </a:endParaRPr>
          </a:p>
          <a:p>
            <a:pPr marL="400050" lvl="1" indent="0"/>
            <a:endParaRPr lang="en-US" sz="2400">
              <a:latin typeface="Cambria Math" pitchFamily="18" charset="0"/>
            </a:endParaRPr>
          </a:p>
          <a:p>
            <a:pPr marL="400050" lvl="1" indent="0">
              <a:buNone/>
            </a:pPr>
            <a:endParaRPr lang="en-US" sz="240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1425"/>
            <a:ext cx="8229600" cy="3406775"/>
          </a:xfrm>
        </p:spPr>
        <p:txBody>
          <a:bodyPr/>
          <a:lstStyle/>
          <a:p>
            <a:pPr marL="0" indent="0" eaLnBrk="1" hangingPunct="1">
              <a:spcBef>
                <a:spcPts val="1800"/>
              </a:spcBef>
              <a:buFont typeface="Arial" pitchFamily="34" charset="0"/>
              <a:buNone/>
            </a:pPr>
            <a:r>
              <a:rPr lang="en-US" sz="2400" i="1" u="sng">
                <a:latin typeface="Tahoma" pitchFamily="34" charset="0"/>
              </a:rPr>
              <a:t>Ví dụ 4:</a:t>
            </a:r>
            <a:r>
              <a:rPr lang="en-US" sz="2400" i="1">
                <a:latin typeface="Tahoma" pitchFamily="34" charset="0"/>
              </a:rPr>
              <a:t>  </a:t>
            </a:r>
            <a:r>
              <a:rPr lang="en-US" sz="2400">
                <a:latin typeface="Tahoma" pitchFamily="34" charset="0"/>
              </a:rPr>
              <a:t>Số Fibonaci</a:t>
            </a:r>
            <a:endParaRPr lang="en-US" sz="2400">
              <a:latin typeface="Cambria Math" pitchFamily="18" charset="0"/>
            </a:endParaRPr>
          </a:p>
          <a:p>
            <a:pPr marL="400050" lvl="1" indent="0"/>
            <a:endParaRPr lang="en-US" sz="2400">
              <a:latin typeface="Cambria Math" pitchFamily="18" charset="0"/>
            </a:endParaRPr>
          </a:p>
          <a:p>
            <a:pPr marL="400050" lvl="1" indent="0">
              <a:buNone/>
            </a:pPr>
            <a:endParaRPr lang="en-US" sz="2400">
              <a:latin typeface="Cambria Math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299D5-914B-4F6D-89F7-16290172192A}"/>
              </a:ext>
            </a:extLst>
          </p:cNvPr>
          <p:cNvSpPr/>
          <p:nvPr/>
        </p:nvSpPr>
        <p:spPr>
          <a:xfrm>
            <a:off x="1371600" y="2438400"/>
            <a:ext cx="70866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ambria Math" pitchFamily="18" charset="0"/>
              </a:rPr>
              <a:t>f</a:t>
            </a:r>
            <a:r>
              <a:rPr lang="en-US" sz="2400" baseline="-25000">
                <a:latin typeface="Cambria Math" pitchFamily="18" charset="0"/>
              </a:rPr>
              <a:t>1</a:t>
            </a:r>
            <a:r>
              <a:rPr lang="en-US" sz="2400">
                <a:latin typeface="Cambria Math" pitchFamily="18" charset="0"/>
              </a:rPr>
              <a:t> = f</a:t>
            </a:r>
            <a:r>
              <a:rPr lang="en-US" sz="2400" baseline="-25000">
                <a:latin typeface="Cambria Math" pitchFamily="18" charset="0"/>
              </a:rPr>
              <a:t>2</a:t>
            </a:r>
            <a:r>
              <a:rPr lang="en-US" sz="2400">
                <a:latin typeface="Cambria Math" pitchFamily="18" charset="0"/>
              </a:rPr>
              <a:t> = 1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mbria Math" pitchFamily="18" charset="0"/>
              </a:rPr>
              <a:t>f</a:t>
            </a:r>
            <a:r>
              <a:rPr lang="en-US" sz="2400" baseline="-25000">
                <a:latin typeface="Cambria Math" pitchFamily="18" charset="0"/>
              </a:rPr>
              <a:t>n</a:t>
            </a:r>
            <a:r>
              <a:rPr lang="en-US" sz="2400">
                <a:latin typeface="Cambria Math" pitchFamily="18" charset="0"/>
              </a:rPr>
              <a:t> = f</a:t>
            </a:r>
            <a:r>
              <a:rPr lang="en-US" sz="2400" baseline="-25000">
                <a:latin typeface="Cambria Math" pitchFamily="18" charset="0"/>
              </a:rPr>
              <a:t>n</a:t>
            </a:r>
            <a:r>
              <a:rPr lang="en-US" sz="2400" baseline="-25000">
                <a:latin typeface="Cambria Math" pitchFamily="18" charset="0"/>
                <a:sym typeface="Symbol" pitchFamily="18" charset="2"/>
              </a:rPr>
              <a:t></a:t>
            </a:r>
            <a:r>
              <a:rPr lang="en-US" sz="2400" baseline="-25000">
                <a:latin typeface="Cambria Math" pitchFamily="18" charset="0"/>
              </a:rPr>
              <a:t>1</a:t>
            </a:r>
            <a:r>
              <a:rPr lang="en-US" sz="2400">
                <a:latin typeface="Cambria Math" pitchFamily="18" charset="0"/>
              </a:rPr>
              <a:t> + f</a:t>
            </a:r>
            <a:r>
              <a:rPr lang="en-US" sz="2400" baseline="-25000">
                <a:latin typeface="Cambria Math" pitchFamily="18" charset="0"/>
              </a:rPr>
              <a:t>n</a:t>
            </a:r>
            <a:r>
              <a:rPr lang="en-US" sz="2400" baseline="-25000">
                <a:latin typeface="Cambria Math" pitchFamily="18" charset="0"/>
                <a:sym typeface="Symbol" pitchFamily="18" charset="2"/>
              </a:rPr>
              <a:t>  </a:t>
            </a:r>
            <a:r>
              <a:rPr lang="en-US" sz="2400" baseline="-25000">
                <a:latin typeface="Cambria Math" pitchFamily="18" charset="0"/>
              </a:rPr>
              <a:t>2</a:t>
            </a:r>
            <a:r>
              <a:rPr lang="en-US" sz="2400">
                <a:latin typeface="Cambria Math" pitchFamily="18" charset="0"/>
              </a:rPr>
              <a:t>     (n </a:t>
            </a:r>
            <a:r>
              <a:rPr lang="en-US" sz="2400">
                <a:latin typeface="Cambria Math" pitchFamily="18" charset="0"/>
                <a:sym typeface="Symbol" pitchFamily="18" charset="2"/>
              </a:rPr>
              <a:t> 3)</a:t>
            </a:r>
          </a:p>
          <a:p>
            <a:pPr>
              <a:spcBef>
                <a:spcPct val="20000"/>
              </a:spcBef>
            </a:pPr>
            <a:endParaRPr lang="en-US" sz="2400">
              <a:latin typeface="Cambria Math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Cambria Math" pitchFamily="18" charset="0"/>
                <a:sym typeface="Symbol" pitchFamily="18" charset="2"/>
              </a:rPr>
              <a:t>1    1    2    3    5    8    13    21    34    55    89</a:t>
            </a:r>
            <a:endParaRPr lang="en-US" sz="240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4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3 dạng th</a:t>
            </a:r>
            <a:r>
              <a:rPr lang="vi-VN">
                <a:latin typeface="Tahoma" pitchFamily="34" charset="0"/>
              </a:rPr>
              <a:t>ư</a:t>
            </a:r>
            <a:r>
              <a:rPr lang="en-US">
                <a:latin typeface="Tahoma" pitchFamily="34" charset="0"/>
              </a:rPr>
              <a:t>ờng gặp của b</a:t>
            </a:r>
            <a:r>
              <a:rPr lang="en-US" sz="3200" b="1">
                <a:latin typeface="Tahoma" pitchFamily="34" charset="0"/>
              </a:rPr>
              <a:t>ài toán </a:t>
            </a:r>
            <a:r>
              <a:rPr lang="en-US">
                <a:latin typeface="Tahoma" pitchFamily="34" charset="0"/>
              </a:rPr>
              <a:t>đệ </a:t>
            </a:r>
            <a:r>
              <a:rPr lang="en-US" sz="3200" b="1">
                <a:latin typeface="Tahoma" pitchFamily="34" charset="0"/>
              </a:rPr>
              <a:t>quy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30480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endParaRPr lang="en-US" sz="2800">
              <a:latin typeface="Tahoma" pitchFamily="34" charset="0"/>
            </a:endParaRPr>
          </a:p>
          <a:p>
            <a:pPr marL="857250" lvl="1" indent="-457200">
              <a:buFont typeface="+mj-lt"/>
              <a:buAutoNum type="arabicParenR"/>
            </a:pPr>
            <a:r>
              <a:rPr lang="en-US" sz="3200">
                <a:latin typeface="Tahoma" pitchFamily="34" charset="0"/>
              </a:rPr>
              <a:t> Công thức truy hồi</a:t>
            </a:r>
            <a:endParaRPr lang="en-US" sz="3200" b="1">
              <a:latin typeface="Tahoma" pitchFamily="34" charset="0"/>
            </a:endParaRPr>
          </a:p>
          <a:p>
            <a:pPr marL="857250" lvl="1" indent="-457200">
              <a:buFont typeface="+mj-lt"/>
              <a:buAutoNum type="arabicParenR"/>
            </a:pPr>
            <a:r>
              <a:rPr lang="en-US" sz="3200">
                <a:latin typeface="Tahoma" pitchFamily="34" charset="0"/>
              </a:rPr>
              <a:t> Chia để trị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3200">
                <a:latin typeface="Tahoma" pitchFamily="34" charset="0"/>
              </a:rPr>
              <a:t> Quay lui (backtracking)</a:t>
            </a:r>
          </a:p>
          <a:p>
            <a:pPr marL="0" indent="0" eaLnBrk="1" hangingPunct="1">
              <a:spcBef>
                <a:spcPts val="1800"/>
              </a:spcBef>
              <a:buFont typeface="Arial" pitchFamily="34" charset="0"/>
              <a:buNone/>
            </a:pPr>
            <a:endParaRPr lang="en-US" sz="2400" i="1" u="sng">
              <a:latin typeface="Tahoma" pitchFamily="34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0C895-5B9F-4109-A723-B1AA06E110A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i="1" u="sng">
                <a:latin typeface="Tahoma" pitchFamily="34" charset="0"/>
              </a:rPr>
              <a:t>Ví dụ 1:</a:t>
            </a:r>
            <a:r>
              <a:rPr lang="en-US" sz="2400" i="1">
                <a:latin typeface="Tahoma" pitchFamily="34" charset="0"/>
              </a:rPr>
              <a:t>  </a:t>
            </a:r>
            <a:r>
              <a:rPr lang="en-US" sz="2400">
                <a:latin typeface="Tahoma" pitchFamily="34" charset="0"/>
              </a:rPr>
              <a:t>tính n! = n*(n-1)!</a:t>
            </a:r>
            <a:endParaRPr lang="en-US" sz="2400">
              <a:latin typeface="Cambria Math" pitchFamily="18" charset="0"/>
            </a:endParaRP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3200400" y="2189163"/>
            <a:ext cx="5486400" cy="424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giaithua</a:t>
            </a:r>
            <a:r>
              <a:rPr lang="en-US" sz="2200" dirty="0">
                <a:latin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if (n&lt;= 1)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 return 1;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else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 return n* </a:t>
            </a:r>
            <a:r>
              <a:rPr lang="en-US" sz="2200" b="1" dirty="0" err="1">
                <a:latin typeface="Consolas" pitchFamily="49" charset="0"/>
              </a:rPr>
              <a:t>giaithua</a:t>
            </a:r>
            <a:r>
              <a:rPr lang="en-US" sz="2200" b="1" dirty="0">
                <a:latin typeface="Consolas" pitchFamily="49" charset="0"/>
              </a:rPr>
              <a:t>(n-1);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void main()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</a:t>
            </a:r>
            <a:r>
              <a:rPr lang="en-US" sz="2200" b="1" dirty="0" err="1">
                <a:latin typeface="Consolas" pitchFamily="49" charset="0"/>
              </a:rPr>
              <a:t>kq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giaithua</a:t>
            </a:r>
            <a:r>
              <a:rPr lang="en-US" sz="2200" b="1" dirty="0">
                <a:latin typeface="Consolas" pitchFamily="49" charset="0"/>
              </a:rPr>
              <a:t>(5);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}</a:t>
            </a:r>
          </a:p>
        </p:txBody>
      </p:sp>
      <p:sp>
        <p:nvSpPr>
          <p:cNvPr id="29702" name="Rectangle 3"/>
          <p:cNvSpPr txBox="1">
            <a:spLocks noChangeArrowheads="1"/>
          </p:cNvSpPr>
          <p:nvPr/>
        </p:nvSpPr>
        <p:spPr bwMode="auto">
          <a:xfrm>
            <a:off x="0" y="27432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err="1"/>
              <a:t>Điều</a:t>
            </a:r>
            <a:r>
              <a:rPr lang="en-US" sz="2400" i="1" dirty="0"/>
              <a:t> </a:t>
            </a:r>
            <a:r>
              <a:rPr lang="en-US" sz="2400" i="1" dirty="0" err="1"/>
              <a:t>kiện</a:t>
            </a:r>
            <a:r>
              <a:rPr lang="en-US" sz="2400" i="1" dirty="0"/>
              <a:t> </a:t>
            </a:r>
            <a:r>
              <a:rPr lang="en-US" sz="2400" i="1" dirty="0" err="1"/>
              <a:t>dừng</a:t>
            </a:r>
            <a:endParaRPr lang="en-US" sz="2400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0" y="3048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Rectangle 3"/>
          <p:cNvSpPr txBox="1">
            <a:spLocks noChangeArrowheads="1"/>
          </p:cNvSpPr>
          <p:nvPr/>
        </p:nvSpPr>
        <p:spPr bwMode="auto">
          <a:xfrm>
            <a:off x="0" y="36830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err="1"/>
              <a:t>Lời</a:t>
            </a:r>
            <a:r>
              <a:rPr lang="en-US" sz="2400" i="1" dirty="0"/>
              <a:t> </a:t>
            </a:r>
            <a:r>
              <a:rPr lang="en-US" sz="2400" i="1" dirty="0" err="1"/>
              <a:t>gọi</a:t>
            </a:r>
            <a:r>
              <a:rPr lang="en-US" sz="2400" i="1" dirty="0"/>
              <a:t> </a:t>
            </a:r>
            <a:r>
              <a:rPr lang="en-US" sz="2400" i="1" dirty="0" err="1"/>
              <a:t>đệ</a:t>
            </a:r>
            <a:r>
              <a:rPr lang="en-US" sz="2400" i="1" dirty="0"/>
              <a:t> </a:t>
            </a:r>
            <a:r>
              <a:rPr lang="en-US" sz="2400" i="1" dirty="0" err="1"/>
              <a:t>quy</a:t>
            </a:r>
            <a:endParaRPr lang="en-US" sz="2400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3986213"/>
            <a:ext cx="762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0EF0E-1D7A-46C4-9506-47FB839C313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922"/>
            <a:ext cx="8229600" cy="914400"/>
          </a:xfrm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III. </a:t>
            </a:r>
            <a:r>
              <a:rPr lang="en-US" sz="2800">
                <a:latin typeface="Tahoma" pitchFamily="34" charset="0"/>
              </a:rPr>
              <a:t>Giải bài toán truy hồi bằng đệ quy</a:t>
            </a:r>
            <a:endParaRPr lang="en-US" sz="28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i="1" u="sng">
                <a:latin typeface="Tahoma" pitchFamily="34" charset="0"/>
              </a:rPr>
              <a:t>Ví dụ 2:</a:t>
            </a:r>
            <a:r>
              <a:rPr lang="en-US" sz="2400" i="1">
                <a:latin typeface="Tahoma" pitchFamily="34" charset="0"/>
              </a:rPr>
              <a:t>  </a:t>
            </a:r>
            <a:r>
              <a:rPr lang="en-US" sz="2400">
                <a:latin typeface="Tahoma" pitchFamily="34" charset="0"/>
              </a:rPr>
              <a:t>tính n! = n*(n-1)!</a:t>
            </a:r>
            <a:endParaRPr lang="en-US" sz="2400">
              <a:latin typeface="Cambria Math" pitchFamily="18" charset="0"/>
            </a:endParaRP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3200400" y="2189163"/>
            <a:ext cx="5486400" cy="424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giaithua</a:t>
            </a:r>
            <a:r>
              <a:rPr lang="en-US" sz="2200" dirty="0">
                <a:latin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if (n&lt;= 1)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 return 1;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else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 return n* </a:t>
            </a:r>
            <a:r>
              <a:rPr lang="en-US" sz="2200" b="1" dirty="0" err="1">
                <a:latin typeface="Consolas" pitchFamily="49" charset="0"/>
              </a:rPr>
              <a:t>giaithua</a:t>
            </a:r>
            <a:r>
              <a:rPr lang="en-US" sz="2200" b="1" dirty="0">
                <a:latin typeface="Consolas" pitchFamily="49" charset="0"/>
              </a:rPr>
              <a:t>(n-1);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void main()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</a:t>
            </a:r>
            <a:r>
              <a:rPr lang="en-US" sz="2200" b="1" dirty="0" err="1">
                <a:latin typeface="Consolas" pitchFamily="49" charset="0"/>
              </a:rPr>
              <a:t>kq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giaithua</a:t>
            </a:r>
            <a:r>
              <a:rPr lang="en-US" sz="2200" b="1" dirty="0">
                <a:latin typeface="Consolas" pitchFamily="49" charset="0"/>
              </a:rPr>
              <a:t>(5);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}</a:t>
            </a:r>
          </a:p>
        </p:txBody>
      </p:sp>
      <p:sp>
        <p:nvSpPr>
          <p:cNvPr id="29702" name="Rectangle 3"/>
          <p:cNvSpPr txBox="1">
            <a:spLocks noChangeArrowheads="1"/>
          </p:cNvSpPr>
          <p:nvPr/>
        </p:nvSpPr>
        <p:spPr bwMode="auto">
          <a:xfrm>
            <a:off x="0" y="27432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err="1"/>
              <a:t>Điều</a:t>
            </a:r>
            <a:r>
              <a:rPr lang="en-US" sz="2400" i="1" dirty="0"/>
              <a:t> </a:t>
            </a:r>
            <a:r>
              <a:rPr lang="en-US" sz="2400" i="1" dirty="0" err="1"/>
              <a:t>kiện</a:t>
            </a:r>
            <a:r>
              <a:rPr lang="en-US" sz="2400" i="1" dirty="0"/>
              <a:t> </a:t>
            </a:r>
            <a:r>
              <a:rPr lang="en-US" sz="2400" i="1" dirty="0" err="1"/>
              <a:t>dừng</a:t>
            </a:r>
            <a:endParaRPr lang="en-US" sz="2400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0" y="3048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Rectangle 3"/>
          <p:cNvSpPr txBox="1">
            <a:spLocks noChangeArrowheads="1"/>
          </p:cNvSpPr>
          <p:nvPr/>
        </p:nvSpPr>
        <p:spPr bwMode="auto">
          <a:xfrm>
            <a:off x="0" y="36830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err="1"/>
              <a:t>Lời</a:t>
            </a:r>
            <a:r>
              <a:rPr lang="en-US" sz="2400" i="1" dirty="0"/>
              <a:t> </a:t>
            </a:r>
            <a:r>
              <a:rPr lang="en-US" sz="2400" i="1" dirty="0" err="1"/>
              <a:t>gọi</a:t>
            </a:r>
            <a:r>
              <a:rPr lang="en-US" sz="2400" i="1" dirty="0"/>
              <a:t> </a:t>
            </a:r>
            <a:r>
              <a:rPr lang="en-US" sz="2400" i="1" dirty="0" err="1"/>
              <a:t>đệ</a:t>
            </a:r>
            <a:r>
              <a:rPr lang="en-US" sz="2400" i="1" dirty="0"/>
              <a:t> </a:t>
            </a:r>
            <a:r>
              <a:rPr lang="en-US" sz="2400" i="1" dirty="0" err="1"/>
              <a:t>quy</a:t>
            </a:r>
            <a:endParaRPr lang="en-US" sz="2400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3986213"/>
            <a:ext cx="762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0EF0E-1D7A-46C4-9506-47FB839C313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12CB-B206-436E-941E-FFC97A03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 txBox="1">
            <a:spLocks noChangeArrowheads="1"/>
          </p:cNvSpPr>
          <p:nvPr/>
        </p:nvSpPr>
        <p:spPr bwMode="auto">
          <a:xfrm>
            <a:off x="381000" y="1539875"/>
            <a:ext cx="83058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600" i="1" u="sng">
                <a:latin typeface="Tahoma" pitchFamily="34" charset="0"/>
              </a:rPr>
              <a:t>Ví dụ 2:</a:t>
            </a:r>
            <a:r>
              <a:rPr lang="en-US" sz="2600">
                <a:latin typeface="Tahoma" pitchFamily="34" charset="0"/>
              </a:rPr>
              <a:t>  Tính số hạng thứ n của dãy Fibonacy</a:t>
            </a:r>
            <a:br>
              <a:rPr lang="en-US" sz="2600">
                <a:latin typeface="Tahoma" pitchFamily="34" charset="0"/>
              </a:rPr>
            </a:br>
            <a:endParaRPr lang="en-US" sz="2600">
              <a:latin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Cambria Math" pitchFamily="18" charset="0"/>
              </a:rPr>
              <a:t>		</a:t>
            </a:r>
            <a:r>
              <a:rPr lang="en-US" sz="2800">
                <a:latin typeface="Cambria Math" pitchFamily="18" charset="0"/>
              </a:rPr>
              <a:t>f</a:t>
            </a:r>
            <a:r>
              <a:rPr lang="en-US" sz="2800" baseline="-25000">
                <a:latin typeface="Cambria Math" pitchFamily="18" charset="0"/>
              </a:rPr>
              <a:t>1</a:t>
            </a:r>
            <a:r>
              <a:rPr lang="en-US" sz="2800">
                <a:latin typeface="Cambria Math" pitchFamily="18" charset="0"/>
              </a:rPr>
              <a:t> = f</a:t>
            </a:r>
            <a:r>
              <a:rPr lang="en-US" sz="2800" baseline="-25000">
                <a:latin typeface="Cambria Math" pitchFamily="18" charset="0"/>
              </a:rPr>
              <a:t>2</a:t>
            </a:r>
            <a:r>
              <a:rPr lang="en-US" sz="2800">
                <a:latin typeface="Cambria Math" pitchFamily="18" charset="0"/>
              </a:rPr>
              <a:t> = 1</a:t>
            </a:r>
          </a:p>
          <a:p>
            <a:pPr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		f</a:t>
            </a:r>
            <a:r>
              <a:rPr lang="en-US" sz="2800" baseline="-25000">
                <a:latin typeface="Cambria Math" pitchFamily="18" charset="0"/>
              </a:rPr>
              <a:t>n</a:t>
            </a:r>
            <a:r>
              <a:rPr lang="en-US" sz="2800">
                <a:latin typeface="Cambria Math" pitchFamily="18" charset="0"/>
              </a:rPr>
              <a:t> = f</a:t>
            </a:r>
            <a:r>
              <a:rPr lang="en-US" sz="2800" baseline="-25000">
                <a:latin typeface="Cambria Math" pitchFamily="18" charset="0"/>
              </a:rPr>
              <a:t>n</a:t>
            </a:r>
            <a:r>
              <a:rPr lang="en-US" sz="2800" baseline="-25000">
                <a:latin typeface="Cambria Math" pitchFamily="18" charset="0"/>
                <a:sym typeface="Symbol" pitchFamily="18" charset="2"/>
              </a:rPr>
              <a:t></a:t>
            </a:r>
            <a:r>
              <a:rPr lang="en-US" sz="2800" baseline="-25000">
                <a:latin typeface="Cambria Math" pitchFamily="18" charset="0"/>
              </a:rPr>
              <a:t>1</a:t>
            </a:r>
            <a:r>
              <a:rPr lang="en-US" sz="2800">
                <a:latin typeface="Cambria Math" pitchFamily="18" charset="0"/>
              </a:rPr>
              <a:t> + f</a:t>
            </a:r>
            <a:r>
              <a:rPr lang="en-US" sz="2800" baseline="-25000">
                <a:latin typeface="Cambria Math" pitchFamily="18" charset="0"/>
              </a:rPr>
              <a:t>n</a:t>
            </a:r>
            <a:r>
              <a:rPr lang="en-US" sz="2800" baseline="-25000">
                <a:latin typeface="Cambria Math" pitchFamily="18" charset="0"/>
                <a:sym typeface="Symbol" pitchFamily="18" charset="2"/>
              </a:rPr>
              <a:t>  </a:t>
            </a:r>
            <a:r>
              <a:rPr lang="en-US" sz="2800" baseline="-25000">
                <a:latin typeface="Cambria Math" pitchFamily="18" charset="0"/>
              </a:rPr>
              <a:t>2</a:t>
            </a:r>
            <a:r>
              <a:rPr lang="en-US" sz="2800">
                <a:latin typeface="Cambria Math" pitchFamily="18" charset="0"/>
              </a:rPr>
              <a:t>     (n </a:t>
            </a:r>
            <a:r>
              <a:rPr lang="en-US" sz="2800">
                <a:latin typeface="Cambria Math" pitchFamily="18" charset="0"/>
                <a:sym typeface="Symbol" pitchFamily="18" charset="2"/>
              </a:rPr>
              <a:t> 3)</a:t>
            </a:r>
          </a:p>
          <a:p>
            <a:pPr>
              <a:spcBef>
                <a:spcPct val="20000"/>
              </a:spcBef>
            </a:pPr>
            <a:endParaRPr lang="en-US" sz="2800">
              <a:latin typeface="Cambria Math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800">
                <a:latin typeface="Cambria Math" pitchFamily="18" charset="0"/>
                <a:sym typeface="Symbol" pitchFamily="18" charset="2"/>
              </a:rPr>
              <a:t>	   1    1    2    3    5    8    13    21    34    55    89</a:t>
            </a:r>
            <a:endParaRPr lang="en-US" sz="2800">
              <a:latin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00DFD-80CD-4CBB-B006-B813D9B725F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821" name="Rectangle 3"/>
          <p:cNvSpPr txBox="1">
            <a:spLocks noChangeArrowheads="1"/>
          </p:cNvSpPr>
          <p:nvPr/>
        </p:nvSpPr>
        <p:spPr bwMode="auto">
          <a:xfrm>
            <a:off x="4740275" y="5181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f</a:t>
            </a:r>
            <a:r>
              <a:rPr lang="en-US" sz="2800" baseline="-25000">
                <a:latin typeface="Cambria Math" pitchFamily="18" charset="0"/>
              </a:rPr>
              <a:t>7</a:t>
            </a:r>
            <a:r>
              <a:rPr lang="en-US" sz="2800">
                <a:latin typeface="Cambria Math" pitchFamily="18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4624388" y="4876800"/>
            <a:ext cx="5349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76DB-7A19-4B2B-A156-B14CE22B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>
                <a:latin typeface="Tahoma" pitchFamily="34" charset="0"/>
              </a:rPr>
              <a:t>Hàm đệ quy</a:t>
            </a:r>
          </a:p>
          <a:p>
            <a:pPr marL="571500" indent="-571500">
              <a:buAutoNum type="romanUcPeriod"/>
            </a:pPr>
            <a:r>
              <a:rPr lang="en-US">
                <a:latin typeface="Tahoma" pitchFamily="34" charset="0"/>
              </a:rPr>
              <a:t>Bài toán đệ quy</a:t>
            </a:r>
          </a:p>
          <a:p>
            <a:pPr marL="571500" indent="-571500">
              <a:buAutoNum type="romanUcPeriod"/>
            </a:pPr>
            <a:r>
              <a:rPr lang="en-US">
                <a:latin typeface="Tahoma" pitchFamily="34" charset="0"/>
              </a:rPr>
              <a:t>Giải bài toán truy hồi bằng đệ quy</a:t>
            </a:r>
          </a:p>
          <a:p>
            <a:pPr marL="571500" indent="-571500">
              <a:buFont typeface="Wingdings" pitchFamily="2" charset="2"/>
              <a:buAutoNum type="romanUcPeriod"/>
            </a:pPr>
            <a:r>
              <a:rPr lang="en-US">
                <a:latin typeface="Tahoma" pitchFamily="34" charset="0"/>
              </a:rPr>
              <a:t>Giải bài toán chia để trị bằng đệ quy</a:t>
            </a:r>
          </a:p>
          <a:p>
            <a:pPr marL="571500" indent="-571500">
              <a:buFont typeface="Wingdings" pitchFamily="2" charset="2"/>
              <a:buAutoNum type="romanUcPeriod"/>
            </a:pPr>
            <a:r>
              <a:rPr lang="en-US">
                <a:latin typeface="Tahoma" pitchFamily="34" charset="0"/>
              </a:rPr>
              <a:t>Giải bài toán quay lui bằng đệ quy</a:t>
            </a:r>
            <a:endParaRPr lang="en-US"/>
          </a:p>
          <a:p>
            <a:pPr marL="571500" indent="-571500">
              <a:buFont typeface="Wingdings" pitchFamily="2" charset="2"/>
              <a:buAutoNum type="romanUcPeriod"/>
            </a:pPr>
            <a:endParaRPr lang="en-US"/>
          </a:p>
          <a:p>
            <a:pPr marL="571500" indent="-571500">
              <a:buAutoNum type="romanUcPeriod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04EB2-CC5A-4727-AEDE-5BCC6767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</p:spTree>
    <p:extLst>
      <p:ext uri="{BB962C8B-B14F-4D97-AF65-F5344CB8AC3E}">
        <p14:creationId xmlns:p14="http://schemas.microsoft.com/office/powerpoint/2010/main" val="92483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65913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fibo</a:t>
            </a:r>
            <a:r>
              <a:rPr lang="en-US" sz="2200" dirty="0">
                <a:latin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n)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{	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if (n&lt;=2) 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 return 1;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else 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 </a:t>
            </a:r>
            <a:r>
              <a:rPr lang="en-US" sz="2200" b="1">
                <a:latin typeface="Consolas" pitchFamily="49" charset="0"/>
              </a:rPr>
              <a:t>return fibo(n-1</a:t>
            </a:r>
            <a:r>
              <a:rPr lang="en-US" sz="2200" b="1" dirty="0">
                <a:latin typeface="Consolas" pitchFamily="49" charset="0"/>
              </a:rPr>
              <a:t>) + </a:t>
            </a:r>
            <a:r>
              <a:rPr lang="en-US" sz="2200" b="1" dirty="0" err="1">
                <a:latin typeface="Consolas" pitchFamily="49" charset="0"/>
              </a:rPr>
              <a:t>fibo</a:t>
            </a:r>
            <a:r>
              <a:rPr lang="en-US" sz="2200" b="1" dirty="0">
                <a:latin typeface="Consolas" pitchFamily="49" charset="0"/>
              </a:rPr>
              <a:t>(n-2);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}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void main()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{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</a:t>
            </a:r>
            <a:r>
              <a:rPr lang="en-US" sz="2200" b="1" dirty="0" err="1">
                <a:latin typeface="Consolas" pitchFamily="49" charset="0"/>
              </a:rPr>
              <a:t>kq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fibo</a:t>
            </a:r>
            <a:r>
              <a:rPr lang="en-US" sz="2200" b="1" dirty="0">
                <a:latin typeface="Consolas" pitchFamily="49" charset="0"/>
              </a:rPr>
              <a:t>(5);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F4622-CE12-40BE-9390-627C018704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0" y="1447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/>
              <a:t>Điều kiện dừng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03600" y="1905000"/>
            <a:ext cx="1549400" cy="749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67400" y="2286000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/>
              <a:t>Lời gọi đệ quy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30700" y="2819400"/>
            <a:ext cx="17653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94400" y="2819400"/>
            <a:ext cx="33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8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 txBox="1">
            <a:spLocks noChangeArrowheads="1"/>
          </p:cNvSpPr>
          <p:nvPr/>
        </p:nvSpPr>
        <p:spPr bwMode="auto">
          <a:xfrm>
            <a:off x="300819" y="1172001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i="1" u="sng">
                <a:latin typeface="Tahoma" pitchFamily="34" charset="0"/>
              </a:rPr>
              <a:t>Minh họa với n = 5</a:t>
            </a:r>
            <a:endParaRPr lang="en-US" sz="2400">
              <a:latin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600200" y="3881438"/>
            <a:ext cx="9144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fibo(5)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05200" y="2841625"/>
            <a:ext cx="9144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fibo(4)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505200" y="4906963"/>
            <a:ext cx="9144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fibo(3)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410200" y="2274888"/>
            <a:ext cx="9144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fibo(3)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410200" y="3333750"/>
            <a:ext cx="9144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fibo(2)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315200" y="1809750"/>
            <a:ext cx="9144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fibo(2)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315200" y="2724150"/>
            <a:ext cx="9144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fibo(1)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10200" y="4324350"/>
            <a:ext cx="9144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fibo(2)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10200" y="5391150"/>
            <a:ext cx="9144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fibo(1)</a:t>
            </a:r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 bwMode="auto">
          <a:xfrm flipV="1">
            <a:off x="6324600" y="2009775"/>
            <a:ext cx="990600" cy="2571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 bwMode="auto">
          <a:xfrm>
            <a:off x="6324600" y="2647950"/>
            <a:ext cx="990600" cy="27622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1"/>
          </p:cNvCxnSpPr>
          <p:nvPr/>
        </p:nvCxnSpPr>
        <p:spPr bwMode="auto">
          <a:xfrm flipV="1">
            <a:off x="4419600" y="2474913"/>
            <a:ext cx="990600" cy="40163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 bwMode="auto">
          <a:xfrm>
            <a:off x="4419600" y="3181350"/>
            <a:ext cx="990600" cy="35242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1"/>
          </p:cNvCxnSpPr>
          <p:nvPr/>
        </p:nvCxnSpPr>
        <p:spPr bwMode="auto">
          <a:xfrm flipV="1">
            <a:off x="4419600" y="4524375"/>
            <a:ext cx="990600" cy="4095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 bwMode="auto">
          <a:xfrm>
            <a:off x="4419600" y="5238750"/>
            <a:ext cx="990600" cy="35242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1"/>
          </p:cNvCxnSpPr>
          <p:nvPr/>
        </p:nvCxnSpPr>
        <p:spPr bwMode="auto">
          <a:xfrm flipV="1">
            <a:off x="2514600" y="3041650"/>
            <a:ext cx="990600" cy="8255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2514600" y="4248150"/>
            <a:ext cx="990600" cy="88741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>
            <a:off x="1066800" y="409575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9072B-8C96-4BA2-BDB2-06C80A69155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53200" y="2719388"/>
            <a:ext cx="45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553200" y="173355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572000" y="3252788"/>
            <a:ext cx="45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1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572000" y="226695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0" y="531495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1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572000" y="4329113"/>
            <a:ext cx="45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1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67000" y="462915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2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667000" y="302895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3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90600" y="356235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79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/>
      <p:bldP spid="28" grpId="0"/>
      <p:bldP spid="29" grpId="0"/>
      <p:bldP spid="31" grpId="0"/>
      <p:bldP spid="32" grpId="0"/>
      <p:bldP spid="34" grpId="0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419100" y="1132682"/>
            <a:ext cx="8305800" cy="282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Tháp Hà Nội: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Có 3 cọc A, B, C và chồng n đĩa từ nhỏ đến to đang ở cọc A. Hãy chuyển chồng đĩa sang cọc B với yêu cầu:</a:t>
            </a:r>
          </a:p>
          <a:p>
            <a:pPr lvl="1" indent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Mỗi lần chuyển 1 đĩa.</a:t>
            </a:r>
          </a:p>
          <a:p>
            <a:pPr lvl="1" indent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Đĩa to ở dưới đĩa nhỏ.</a:t>
            </a:r>
          </a:p>
          <a:p>
            <a:pPr lvl="1" indent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Cọc C là cọc trung gian.</a:t>
            </a:r>
            <a:r>
              <a:rPr lang="en-US" sz="2400">
                <a:latin typeface="Cambria Math" pitchFamily="18" charset="0"/>
              </a:rPr>
              <a:t>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791200"/>
            <a:ext cx="1981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0" y="5791200"/>
            <a:ext cx="1981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00800" y="5791200"/>
            <a:ext cx="1981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Rectangle 3"/>
          <p:cNvSpPr txBox="1">
            <a:spLocks noChangeArrowheads="1"/>
          </p:cNvSpPr>
          <p:nvPr/>
        </p:nvSpPr>
        <p:spPr bwMode="auto">
          <a:xfrm>
            <a:off x="14478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A</a:t>
            </a:r>
          </a:p>
        </p:txBody>
      </p:sp>
      <p:sp>
        <p:nvSpPr>
          <p:cNvPr id="37896" name="Rectangle 3"/>
          <p:cNvSpPr txBox="1">
            <a:spLocks noChangeArrowheads="1"/>
          </p:cNvSpPr>
          <p:nvPr/>
        </p:nvSpPr>
        <p:spPr bwMode="auto">
          <a:xfrm>
            <a:off x="42672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B</a:t>
            </a:r>
          </a:p>
        </p:txBody>
      </p:sp>
      <p:sp>
        <p:nvSpPr>
          <p:cNvPr id="37897" name="Rectangle 3"/>
          <p:cNvSpPr txBox="1">
            <a:spLocks noChangeArrowheads="1"/>
          </p:cNvSpPr>
          <p:nvPr/>
        </p:nvSpPr>
        <p:spPr bwMode="auto">
          <a:xfrm>
            <a:off x="72390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C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028701" y="5067300"/>
            <a:ext cx="1447800" cy="31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848894" y="5066506"/>
            <a:ext cx="1447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668294" y="5066506"/>
            <a:ext cx="1447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5410200"/>
            <a:ext cx="1371600" cy="3048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54125" y="5083175"/>
            <a:ext cx="990600" cy="32702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7800" y="4786313"/>
            <a:ext cx="609600" cy="3048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D20F6-53DF-4E16-88AA-A77FD9D876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6815D4FD-43A3-43F8-A48A-9A2DDC147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922"/>
            <a:ext cx="8229600" cy="914400"/>
          </a:xfrm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IV. </a:t>
            </a:r>
            <a:r>
              <a:rPr lang="en-US" sz="2800">
                <a:latin typeface="Tahoma" pitchFamily="34" charset="0"/>
              </a:rPr>
              <a:t>Giải bài toán chia để trị bằng đệ quy.</a:t>
            </a:r>
            <a:endParaRPr lang="en-US" sz="28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7789E-6 L 3.33333E-6 -0.164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6443 L 0.30833 -0.1644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33 -0.16443 L 0.30833 0.0908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69736E-6 L 0.00035 -0.20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093 L 0.61701 -0.2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01 -0.2093 L 0.61701 0.0460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33 0.09089 L 0.30833 -0.1644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33 -0.16443 L 0.61666 -0.1644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666 -0.16443 L 0.61666 0.046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98982E-7 L 3.33333E-6 -0.2554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25532 L 0.30833 -0.2550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33 -0.25532 L 0.30833 5.55042E-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666 0.03539 L 0.61666 -0.1644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0"/>
                            </p:stCondLst>
                            <p:childTnLst>
                              <p:par>
                                <p:cTn id="44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666 -0.16443 L 3.33333E-6 -0.1644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0"/>
                            </p:stCondLst>
                            <p:childTnLst>
                              <p:par>
                                <p:cTn id="47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6451 L 3.33333E-6 0.09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0"/>
                            </p:stCondLst>
                            <p:childTnLst>
                              <p:par>
                                <p:cTn id="5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01 0.04602 L 0.61701 -0.209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0"/>
                            </p:stCondLst>
                            <p:childTnLst>
                              <p:par>
                                <p:cTn id="5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01 -0.2093 L 0.30868 -0.2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0"/>
                            </p:stCondLst>
                            <p:childTnLst>
                              <p:par>
                                <p:cTn id="5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-0.2093 L 0.30868 0.0016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0"/>
                            </p:stCondLst>
                            <p:childTnLst>
                              <p:par>
                                <p:cTn id="59" presetID="64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9093 L 3.33333E-6 -0.164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8000"/>
                            </p:stCondLst>
                            <p:childTnLst>
                              <p:par>
                                <p:cTn id="62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6443 L 0.30833 -0.1644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0"/>
                            </p:stCondLst>
                            <p:childTnLst>
                              <p:par>
                                <p:cTn id="65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33 -0.16443 L 0.30833 0.0020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76200"/>
            <a:ext cx="861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sz="2800" b="1" u="sng">
                <a:solidFill>
                  <a:schemeClr val="tx2"/>
                </a:solidFill>
                <a:latin typeface="Tahoma" pitchFamily="34" charset="0"/>
              </a:rPr>
              <a:t>Phân tích đệ quy:</a:t>
            </a:r>
          </a:p>
          <a:p>
            <a:pPr lvl="1" indent="457200">
              <a:spcBef>
                <a:spcPct val="20000"/>
              </a:spcBef>
              <a:buFont typeface="Calibri" pitchFamily="34" charset="0"/>
              <a:buAutoNum type="arabicParenR"/>
            </a:pPr>
            <a:r>
              <a:rPr lang="en-US" sz="2400">
                <a:latin typeface="Tahoma" pitchFamily="34" charset="0"/>
              </a:rPr>
              <a:t>Chuyển n-1 đĩa trên từ A </a:t>
            </a:r>
            <a:r>
              <a:rPr lang="en-US" sz="2400"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C</a:t>
            </a:r>
          </a:p>
          <a:p>
            <a:pPr lvl="1" indent="457200">
              <a:spcBef>
                <a:spcPct val="20000"/>
              </a:spcBef>
              <a:buFont typeface="Calibri" pitchFamily="34" charset="0"/>
              <a:buAutoNum type="arabicParenR"/>
            </a:pPr>
            <a:r>
              <a:rPr lang="en-US" sz="2400">
                <a:latin typeface="Tahoma" pitchFamily="34" charset="0"/>
              </a:rPr>
              <a:t>Chuyển dĩa thứ n từ A </a:t>
            </a:r>
            <a:r>
              <a:rPr lang="en-US" sz="2400"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B</a:t>
            </a:r>
          </a:p>
          <a:p>
            <a:pPr lvl="1" indent="457200">
              <a:spcBef>
                <a:spcPct val="20000"/>
              </a:spcBef>
              <a:buFont typeface="Calibri" pitchFamily="34" charset="0"/>
              <a:buAutoNum type="arabicParenR"/>
            </a:pPr>
            <a:r>
              <a:rPr lang="en-US" sz="2400">
                <a:latin typeface="Tahoma" pitchFamily="34" charset="0"/>
              </a:rPr>
              <a:t>Chuyển n-1 đĩa từ C </a:t>
            </a:r>
            <a:r>
              <a:rPr lang="en-US" sz="2400"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B</a:t>
            </a:r>
          </a:p>
          <a:p>
            <a:pPr lvl="1" indent="457200"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Điều kiện dừng: n = 1, chỉ cần chuyển 1 đĩa từ A </a:t>
            </a:r>
            <a:r>
              <a:rPr lang="en-US" sz="2400"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B</a:t>
            </a:r>
          </a:p>
          <a:p>
            <a:pPr lvl="1" indent="457200"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Cambria Math" pitchFamily="18" charset="0"/>
              </a:rPr>
              <a:t>	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3960813"/>
            <a:ext cx="19812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3960813"/>
            <a:ext cx="19812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00800" y="3960813"/>
            <a:ext cx="19812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9" name="Rectangle 3"/>
          <p:cNvSpPr txBox="1">
            <a:spLocks noChangeArrowheads="1"/>
          </p:cNvSpPr>
          <p:nvPr/>
        </p:nvSpPr>
        <p:spPr bwMode="auto">
          <a:xfrm>
            <a:off x="1447800" y="251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A</a:t>
            </a:r>
          </a:p>
        </p:txBody>
      </p:sp>
      <p:sp>
        <p:nvSpPr>
          <p:cNvPr id="38920" name="Rectangle 3"/>
          <p:cNvSpPr txBox="1">
            <a:spLocks noChangeArrowheads="1"/>
          </p:cNvSpPr>
          <p:nvPr/>
        </p:nvSpPr>
        <p:spPr bwMode="auto">
          <a:xfrm>
            <a:off x="4267200" y="251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B</a:t>
            </a:r>
          </a:p>
        </p:txBody>
      </p:sp>
      <p:sp>
        <p:nvSpPr>
          <p:cNvPr id="38921" name="Rectangle 3"/>
          <p:cNvSpPr txBox="1">
            <a:spLocks noChangeArrowheads="1"/>
          </p:cNvSpPr>
          <p:nvPr/>
        </p:nvSpPr>
        <p:spPr bwMode="auto">
          <a:xfrm>
            <a:off x="7086600" y="251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C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257300" y="3465513"/>
            <a:ext cx="989013" cy="1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114800" y="3503613"/>
            <a:ext cx="912813" cy="1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934200" y="3503613"/>
            <a:ext cx="912813" cy="1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656013"/>
            <a:ext cx="13716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3657600"/>
            <a:ext cx="9906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86600" y="3429000"/>
            <a:ext cx="6096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332413"/>
            <a:ext cx="19812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81400" y="5332413"/>
            <a:ext cx="19812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00800" y="5332413"/>
            <a:ext cx="19812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295400" y="4875213"/>
            <a:ext cx="912813" cy="1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114800" y="4875213"/>
            <a:ext cx="912813" cy="1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934200" y="4875213"/>
            <a:ext cx="912813" cy="1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86200" y="5029200"/>
            <a:ext cx="13716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58000" y="5029200"/>
            <a:ext cx="9906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86600" y="4800600"/>
            <a:ext cx="6096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62000" y="6629400"/>
            <a:ext cx="1981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81400" y="6629400"/>
            <a:ext cx="1981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00800" y="6629400"/>
            <a:ext cx="1981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293813" y="6172200"/>
            <a:ext cx="915988" cy="1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113213" y="6172200"/>
            <a:ext cx="915988" cy="1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932613" y="6172200"/>
            <a:ext cx="915988" cy="1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886200" y="6324600"/>
            <a:ext cx="13716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38600" y="6096000"/>
            <a:ext cx="9906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67200" y="5867400"/>
            <a:ext cx="609600" cy="228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46" name="Rectangle 3"/>
          <p:cNvSpPr txBox="1">
            <a:spLocks noChangeArrowheads="1"/>
          </p:cNvSpPr>
          <p:nvPr/>
        </p:nvSpPr>
        <p:spPr bwMode="auto">
          <a:xfrm>
            <a:off x="76200" y="30464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</a:rPr>
              <a:t>1)</a:t>
            </a:r>
          </a:p>
        </p:txBody>
      </p:sp>
      <p:sp>
        <p:nvSpPr>
          <p:cNvPr id="34851" name="Rectangle 3"/>
          <p:cNvSpPr txBox="1">
            <a:spLocks noChangeArrowheads="1"/>
          </p:cNvSpPr>
          <p:nvPr/>
        </p:nvSpPr>
        <p:spPr bwMode="auto">
          <a:xfrm>
            <a:off x="76200" y="45704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</a:rPr>
              <a:t>2)</a:t>
            </a:r>
          </a:p>
        </p:txBody>
      </p:sp>
      <p:sp>
        <p:nvSpPr>
          <p:cNvPr id="34852" name="Rectangle 3"/>
          <p:cNvSpPr txBox="1">
            <a:spLocks noChangeArrowheads="1"/>
          </p:cNvSpPr>
          <p:nvPr/>
        </p:nvSpPr>
        <p:spPr bwMode="auto">
          <a:xfrm>
            <a:off x="76200" y="586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Tahoma" pitchFamily="34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5925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34851" grpId="0"/>
      <p:bldP spid="348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0" y="966788"/>
            <a:ext cx="70786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void </a:t>
            </a:r>
            <a:r>
              <a:rPr lang="en-US" sz="2200" dirty="0" err="1">
                <a:latin typeface="Consolas" pitchFamily="49" charset="0"/>
              </a:rPr>
              <a:t>HaNoi</a:t>
            </a:r>
            <a:r>
              <a:rPr lang="en-US" sz="2200" dirty="0">
                <a:latin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n, </a:t>
            </a:r>
            <a:r>
              <a:rPr lang="en-US" sz="2200" b="1" dirty="0">
                <a:latin typeface="Consolas" pitchFamily="49" charset="0"/>
              </a:rPr>
              <a:t>char a, char b</a:t>
            </a:r>
            <a:r>
              <a:rPr lang="en-US" sz="2200" dirty="0">
                <a:latin typeface="Consolas" pitchFamily="49" charset="0"/>
              </a:rPr>
              <a:t>, char c)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{	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if (n == 1) 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</a:t>
            </a:r>
            <a:r>
              <a:rPr lang="en-US" sz="2200">
                <a:latin typeface="Consolas" pitchFamily="49" charset="0"/>
              </a:rPr>
              <a:t>   cout&lt;&lt; endl&lt;&lt; a&lt;&lt; “-&gt;”&lt;&lt; b;</a:t>
            </a:r>
            <a:endParaRPr lang="en-US" sz="2200" dirty="0">
              <a:latin typeface="Consolas" pitchFamily="49" charset="0"/>
            </a:endParaRP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else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{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 </a:t>
            </a:r>
            <a:r>
              <a:rPr lang="en-US" sz="2200" dirty="0" err="1">
                <a:latin typeface="Consolas" pitchFamily="49" charset="0"/>
              </a:rPr>
              <a:t>HaNoi</a:t>
            </a:r>
            <a:r>
              <a:rPr lang="en-US" sz="2200" dirty="0">
                <a:latin typeface="Consolas" pitchFamily="49" charset="0"/>
              </a:rPr>
              <a:t>(n-1, </a:t>
            </a:r>
            <a:r>
              <a:rPr lang="en-US" sz="2200" b="1" dirty="0">
                <a:latin typeface="Consolas" pitchFamily="49" charset="0"/>
              </a:rPr>
              <a:t>a, c</a:t>
            </a:r>
            <a:r>
              <a:rPr lang="en-US" sz="2200" dirty="0">
                <a:latin typeface="Consolas" pitchFamily="49" charset="0"/>
              </a:rPr>
              <a:t>, b);	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   cout&lt;&lt; endl&lt;&lt; a&lt;&lt; “-&gt;”&lt;&lt; b;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 </a:t>
            </a:r>
            <a:r>
              <a:rPr lang="en-US" sz="2200" dirty="0" err="1">
                <a:latin typeface="Consolas" pitchFamily="49" charset="0"/>
              </a:rPr>
              <a:t>HaNoi</a:t>
            </a:r>
            <a:r>
              <a:rPr lang="en-US" sz="2200" dirty="0">
                <a:latin typeface="Consolas" pitchFamily="49" charset="0"/>
              </a:rPr>
              <a:t>(n-1, </a:t>
            </a:r>
            <a:r>
              <a:rPr lang="en-US" sz="2200" b="1" dirty="0">
                <a:latin typeface="Consolas" pitchFamily="49" charset="0"/>
              </a:rPr>
              <a:t>c, b</a:t>
            </a:r>
            <a:r>
              <a:rPr lang="en-US" sz="2200" dirty="0">
                <a:latin typeface="Consolas" pitchFamily="49" charset="0"/>
              </a:rPr>
              <a:t>, a);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}	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}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main()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{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</a:t>
            </a:r>
            <a:r>
              <a:rPr lang="en-US" sz="2200" dirty="0" err="1">
                <a:latin typeface="Consolas" pitchFamily="49" charset="0"/>
              </a:rPr>
              <a:t>HaNoi</a:t>
            </a:r>
            <a:r>
              <a:rPr lang="en-US" sz="2200" dirty="0">
                <a:latin typeface="Consolas" pitchFamily="49" charset="0"/>
              </a:rPr>
              <a:t>(5, ‘</a:t>
            </a:r>
            <a:r>
              <a:rPr lang="en-US" sz="2200" b="1" dirty="0">
                <a:latin typeface="Consolas" pitchFamily="49" charset="0"/>
              </a:rPr>
              <a:t>A</a:t>
            </a:r>
            <a:r>
              <a:rPr lang="en-US" sz="2200" dirty="0">
                <a:latin typeface="Consolas" pitchFamily="49" charset="0"/>
              </a:rPr>
              <a:t>’, ‘</a:t>
            </a:r>
            <a:r>
              <a:rPr lang="en-US" sz="2200" b="1" dirty="0">
                <a:latin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</a:rPr>
              <a:t>’, ‘C’);</a:t>
            </a:r>
          </a:p>
          <a:p>
            <a:pPr marL="342900" indent="-342900">
              <a:spcBef>
                <a:spcPts val="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43964-331A-4D01-9884-57B946D741F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1844675" y="473075"/>
            <a:ext cx="11826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19400" y="152400"/>
            <a:ext cx="594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000" i="1"/>
              <a:t>Chuyển n đĩa từ a </a:t>
            </a:r>
            <a:r>
              <a:rPr lang="en-US" sz="2000" i="1">
                <a:sym typeface="Symbol" pitchFamily="18" charset="2"/>
              </a:rPr>
              <a:t></a:t>
            </a:r>
            <a:r>
              <a:rPr lang="en-US" sz="2000" i="1"/>
              <a:t> b,  c là cọc trung gian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4933950" y="3044825"/>
            <a:ext cx="741363" cy="107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562600" y="28194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000" i="1"/>
              <a:t>Chuyển n-1 đĩa từ a </a:t>
            </a:r>
            <a:r>
              <a:rPr lang="en-US" sz="2000" i="1">
                <a:sym typeface="Symbol" pitchFamily="18" charset="2"/>
              </a:rPr>
              <a:t> c</a:t>
            </a:r>
            <a:r>
              <a:rPr lang="en-US" sz="2000" i="1"/>
              <a:t> 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rot="10800000">
            <a:off x="4383088" y="4383088"/>
            <a:ext cx="950912" cy="704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0" y="4897438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000" i="1"/>
              <a:t>Chuyển n-1 đĩa từ c </a:t>
            </a:r>
            <a:r>
              <a:rPr lang="en-US" sz="2000" i="1">
                <a:sym typeface="Symbol" pitchFamily="18" charset="2"/>
              </a:rPr>
              <a:t> b</a:t>
            </a:r>
            <a:r>
              <a:rPr lang="en-US" sz="2000" i="1"/>
              <a:t>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5313363" y="3957638"/>
            <a:ext cx="554037" cy="268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943600" y="4073525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000" i="1"/>
              <a:t>Chuyển đĩa lớn từ a </a:t>
            </a:r>
            <a:r>
              <a:rPr lang="en-US" sz="2000" i="1">
                <a:sym typeface="Symbol" pitchFamily="18" charset="2"/>
              </a:rPr>
              <a:t> b</a:t>
            </a:r>
            <a:r>
              <a:rPr lang="en-US" sz="20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2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0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153400" cy="12954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>
                <a:solidFill>
                  <a:srgbClr val="FF0000"/>
                </a:solidFill>
                <a:latin typeface="Tahoma" pitchFamily="34" charset="0"/>
              </a:rPr>
              <a:t>Quay lui để liệt kê tất cả các trường hợp có thể xảy ra.</a:t>
            </a:r>
          </a:p>
          <a:p>
            <a:pPr marL="400050" lvl="1" indent="0">
              <a:buFont typeface="Arial" pitchFamily="34" charset="0"/>
              <a:buNone/>
            </a:pPr>
            <a:endParaRPr lang="en-US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4E64A-DFB2-44B4-A102-D5EFD77AB6D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3200" b="1">
                <a:latin typeface="Tahoma" pitchFamily="34" charset="0"/>
              </a:rPr>
              <a:t>IV. Giải b</a:t>
            </a:r>
            <a:r>
              <a:rPr lang="en-US">
                <a:latin typeface="Tahoma" pitchFamily="34" charset="0"/>
              </a:rPr>
              <a:t>ài toán quay lui bằng đệ quy</a:t>
            </a:r>
            <a:endParaRPr lang="en-US" sz="3200" b="1">
              <a:latin typeface="Tahoma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30855A-EFE6-40C5-BF10-0F80EC8A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94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0" i="0" u="none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lvl="1" indent="0">
              <a:buFont typeface="Arial" pitchFamily="34" charset="0"/>
              <a:buChar char="•"/>
            </a:pPr>
            <a:r>
              <a:rPr lang="en-US" sz="2400" kern="0">
                <a:latin typeface="Tahoma" pitchFamily="34" charset="0"/>
              </a:rPr>
              <a:t>  Tên gọi: giải thuật quay lui (</a:t>
            </a:r>
            <a:r>
              <a:rPr lang="en-US" sz="2400" kern="0">
                <a:latin typeface="Fujiyama" pitchFamily="18" charset="0"/>
                <a:ea typeface="Fujiyama" pitchFamily="18" charset="0"/>
                <a:cs typeface="Fujiyama" pitchFamily="18" charset="0"/>
              </a:rPr>
              <a:t>Back-tracking)</a:t>
            </a:r>
            <a:endParaRPr lang="en-US" sz="2400" kern="0">
              <a:latin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400" kern="0">
                <a:latin typeface="Tahoma" pitchFamily="34" charset="0"/>
              </a:rPr>
              <a:t>  Tên gọi khác: vét cạn, thử và sai (try-and-error). </a:t>
            </a:r>
            <a:endParaRPr lang="en-US" sz="2400" kern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88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153400" cy="685800"/>
          </a:xfrm>
        </p:spPr>
        <p:txBody>
          <a:bodyPr/>
          <a:lstStyle/>
          <a:p>
            <a:pPr marL="400050" lvl="1" indent="0">
              <a:buFont typeface="Arial" pitchFamily="34" charset="0"/>
              <a:buNone/>
            </a:pPr>
            <a:r>
              <a:rPr lang="en-US" u="sng">
                <a:latin typeface="Tahoma" pitchFamily="34" charset="0"/>
              </a:rPr>
              <a:t>a) Ví dụ 1:</a:t>
            </a:r>
            <a:r>
              <a:rPr lang="en-US">
                <a:latin typeface="Tahoma" pitchFamily="34" charset="0"/>
              </a:rPr>
              <a:t> Liệt kê các dãy 3 bít</a:t>
            </a:r>
            <a:endParaRPr lang="en-US" sz="2400">
              <a:latin typeface="Cambria Math" pitchFamily="18" charset="0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4E64A-DFB2-44B4-A102-D5EFD77AB6D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781800" y="2895600"/>
            <a:ext cx="142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800">
                <a:latin typeface="Cambria" pitchFamily="18" charset="0"/>
              </a:rPr>
              <a:t>0  0  0</a:t>
            </a:r>
          </a:p>
          <a:p>
            <a:pPr>
              <a:buFont typeface="Arial" pitchFamily="34" charset="0"/>
              <a:buNone/>
            </a:pPr>
            <a:r>
              <a:rPr lang="en-US" sz="2800">
                <a:latin typeface="Cambria" pitchFamily="18" charset="0"/>
              </a:rPr>
              <a:t>0  0  1</a:t>
            </a:r>
          </a:p>
          <a:p>
            <a:pPr>
              <a:buFont typeface="Arial" pitchFamily="34" charset="0"/>
              <a:buNone/>
            </a:pPr>
            <a:r>
              <a:rPr lang="en-US" sz="2800">
                <a:latin typeface="Cambria" pitchFamily="18" charset="0"/>
              </a:rPr>
              <a:t>0  1  0</a:t>
            </a:r>
          </a:p>
          <a:p>
            <a:pPr>
              <a:buFont typeface="Arial" pitchFamily="34" charset="0"/>
              <a:buNone/>
            </a:pPr>
            <a:r>
              <a:rPr lang="en-US" sz="2800">
                <a:latin typeface="Cambria" pitchFamily="18" charset="0"/>
              </a:rPr>
              <a:t>0  1  1</a:t>
            </a:r>
          </a:p>
          <a:p>
            <a:pPr>
              <a:buFont typeface="Arial" pitchFamily="34" charset="0"/>
              <a:buNone/>
            </a:pPr>
            <a:r>
              <a:rPr lang="en-US" sz="2800">
                <a:latin typeface="Cambria" pitchFamily="18" charset="0"/>
              </a:rPr>
              <a:t>1  0  0</a:t>
            </a:r>
          </a:p>
          <a:p>
            <a:pPr>
              <a:buFont typeface="Arial" pitchFamily="34" charset="0"/>
              <a:buNone/>
            </a:pPr>
            <a:r>
              <a:rPr lang="en-US" sz="2800">
                <a:latin typeface="Cambria" pitchFamily="18" charset="0"/>
              </a:rPr>
              <a:t>1  0  1</a:t>
            </a:r>
          </a:p>
          <a:p>
            <a:pPr>
              <a:buFont typeface="Arial" pitchFamily="34" charset="0"/>
              <a:buNone/>
            </a:pPr>
            <a:r>
              <a:rPr lang="en-US" sz="2800">
                <a:latin typeface="Cambria" pitchFamily="18" charset="0"/>
              </a:rPr>
              <a:t>1  1  0</a:t>
            </a:r>
          </a:p>
          <a:p>
            <a:pPr>
              <a:buFont typeface="Arial" pitchFamily="34" charset="0"/>
              <a:buNone/>
            </a:pPr>
            <a:r>
              <a:rPr lang="en-US" sz="2800">
                <a:latin typeface="Cambria" pitchFamily="18" charset="0"/>
              </a:rPr>
              <a:t>1  1  1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800">
              <a:latin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72BEE-ACFF-4B5A-92A4-59160CD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1524000" y="2838450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29000" y="2209800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429000" y="3390900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334000" y="1905000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334000" y="2457450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34000" y="3086100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334000" y="3638550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 bwMode="auto">
          <a:xfrm flipV="1">
            <a:off x="3830638" y="2105025"/>
            <a:ext cx="1503362" cy="3048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9" idx="1"/>
          </p:cNvCxnSpPr>
          <p:nvPr/>
        </p:nvCxnSpPr>
        <p:spPr bwMode="auto">
          <a:xfrm>
            <a:off x="3830638" y="2409825"/>
            <a:ext cx="1503362" cy="24765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 bwMode="auto">
          <a:xfrm flipV="1">
            <a:off x="3830638" y="3286125"/>
            <a:ext cx="1503362" cy="3048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3" idx="1"/>
          </p:cNvCxnSpPr>
          <p:nvPr/>
        </p:nvCxnSpPr>
        <p:spPr bwMode="auto">
          <a:xfrm>
            <a:off x="3830638" y="3590925"/>
            <a:ext cx="1503362" cy="24765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 bwMode="auto">
          <a:xfrm flipV="1">
            <a:off x="1925638" y="2409825"/>
            <a:ext cx="1503362" cy="62865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7" idx="1"/>
          </p:cNvCxnSpPr>
          <p:nvPr/>
        </p:nvCxnSpPr>
        <p:spPr bwMode="auto">
          <a:xfrm>
            <a:off x="1925638" y="3038475"/>
            <a:ext cx="1503362" cy="55245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38C06-2750-497E-AF0F-AC8F399403C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6097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  <a:buFont typeface="Arial" pitchFamily="34" charset="0"/>
              <a:buNone/>
            </a:pPr>
            <a:r>
              <a:rPr lang="en-US" sz="2400" u="sng">
                <a:latin typeface="Tahoma" pitchFamily="34" charset="0"/>
              </a:rPr>
              <a:t>Phương pháp liệt kê:</a:t>
            </a:r>
            <a:r>
              <a:rPr lang="en-US" sz="2400">
                <a:latin typeface="Tahoma" pitchFamily="34" charset="0"/>
              </a:rPr>
              <a:t> tại mỗi vị trí, thử tất cả các trường hợp</a:t>
            </a:r>
            <a:endParaRPr lang="en-US" sz="2400">
              <a:latin typeface="Cambria Math" pitchFamily="18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1503363" y="5305425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408363" y="4676775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408363" y="5829300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5313363" y="4371975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5313363" y="4895850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5313363" y="5524500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5313363" y="6048375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cxnSp>
        <p:nvCxnSpPr>
          <p:cNvPr id="54" name="Straight Arrow Connector 53"/>
          <p:cNvCxnSpPr>
            <a:stCxn id="48" idx="3"/>
            <a:endCxn id="50" idx="1"/>
          </p:cNvCxnSpPr>
          <p:nvPr/>
        </p:nvCxnSpPr>
        <p:spPr bwMode="auto">
          <a:xfrm flipV="1">
            <a:off x="3810000" y="4572000"/>
            <a:ext cx="1503363" cy="3048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3"/>
            <a:endCxn id="51" idx="1"/>
          </p:cNvCxnSpPr>
          <p:nvPr/>
        </p:nvCxnSpPr>
        <p:spPr bwMode="auto">
          <a:xfrm>
            <a:off x="3810000" y="4876800"/>
            <a:ext cx="1503363" cy="2190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3"/>
            <a:endCxn id="52" idx="1"/>
          </p:cNvCxnSpPr>
          <p:nvPr/>
        </p:nvCxnSpPr>
        <p:spPr bwMode="auto">
          <a:xfrm flipV="1">
            <a:off x="3810000" y="5724525"/>
            <a:ext cx="1503363" cy="3048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53" idx="1"/>
          </p:cNvCxnSpPr>
          <p:nvPr/>
        </p:nvCxnSpPr>
        <p:spPr bwMode="auto">
          <a:xfrm>
            <a:off x="3810000" y="6029325"/>
            <a:ext cx="1503363" cy="2190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48" idx="1"/>
          </p:cNvCxnSpPr>
          <p:nvPr/>
        </p:nvCxnSpPr>
        <p:spPr bwMode="auto">
          <a:xfrm flipV="1">
            <a:off x="1905000" y="4876800"/>
            <a:ext cx="1503363" cy="62865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  <a:endCxn id="49" idx="1"/>
          </p:cNvCxnSpPr>
          <p:nvPr/>
        </p:nvCxnSpPr>
        <p:spPr bwMode="auto">
          <a:xfrm>
            <a:off x="1905000" y="5505450"/>
            <a:ext cx="1503363" cy="5238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 bwMode="auto">
          <a:xfrm>
            <a:off x="7162800" y="188595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000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7162800" y="249555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001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62800" y="310515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010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7162800" y="3722688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011</a:t>
            </a:r>
          </a:p>
        </p:txBody>
      </p:sp>
      <p:sp>
        <p:nvSpPr>
          <p:cNvPr id="64" name="TextBox 63"/>
          <p:cNvSpPr txBox="1"/>
          <p:nvPr/>
        </p:nvSpPr>
        <p:spPr bwMode="auto">
          <a:xfrm>
            <a:off x="7162800" y="434340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100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7162800" y="485775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101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7162800" y="554355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110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7162800" y="607695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111</a:t>
            </a:r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 bwMode="auto">
          <a:xfrm flipV="1">
            <a:off x="685800" y="3038475"/>
            <a:ext cx="838200" cy="130492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7" idx="1"/>
          </p:cNvCxnSpPr>
          <p:nvPr/>
        </p:nvCxnSpPr>
        <p:spPr bwMode="auto">
          <a:xfrm>
            <a:off x="685800" y="4343400"/>
            <a:ext cx="817563" cy="116205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D61400C-A8AE-43A1-96AC-51BA7BC0EB90}"/>
              </a:ext>
            </a:extLst>
          </p:cNvPr>
          <p:cNvSpPr txBox="1"/>
          <p:nvPr/>
        </p:nvSpPr>
        <p:spPr bwMode="auto">
          <a:xfrm>
            <a:off x="1302940" y="1804958"/>
            <a:ext cx="84375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</a:rPr>
              <a:t>i=1</a:t>
            </a:r>
            <a:endParaRPr lang="en-US" sz="2000">
              <a:latin typeface="+mn-lt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2934F2-6C06-4990-95BB-E123640A9AE7}"/>
              </a:ext>
            </a:extLst>
          </p:cNvPr>
          <p:cNvSpPr txBox="1"/>
          <p:nvPr/>
        </p:nvSpPr>
        <p:spPr bwMode="auto">
          <a:xfrm>
            <a:off x="3151981" y="1522323"/>
            <a:ext cx="84375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</a:rPr>
              <a:t>i=2</a:t>
            </a:r>
            <a:endParaRPr lang="en-US" sz="2000">
              <a:latin typeface="+mn-lt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292B3A-6939-49E6-9ADE-ECE602285C28}"/>
              </a:ext>
            </a:extLst>
          </p:cNvPr>
          <p:cNvSpPr txBox="1"/>
          <p:nvPr/>
        </p:nvSpPr>
        <p:spPr bwMode="auto">
          <a:xfrm>
            <a:off x="5148263" y="1413534"/>
            <a:ext cx="84375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</a:rPr>
              <a:t>i=3</a:t>
            </a:r>
            <a:endParaRPr lang="en-US" sz="20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45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41" grpId="0" animBg="1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0400" y="98425"/>
            <a:ext cx="5867400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200" dirty="0" err="1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a[100], n;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void Print()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</a:rPr>
              <a:t>  cout&lt;&lt;endl;</a:t>
            </a:r>
            <a:endParaRPr lang="en-US" sz="2200" dirty="0"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  for(</a:t>
            </a:r>
            <a:r>
              <a:rPr lang="en-US" sz="2200" dirty="0" err="1">
                <a:latin typeface="Consolas" pitchFamily="49" charset="0"/>
                <a:ea typeface="Arial-Rounded" pitchFamily="34" charset="0"/>
                <a:cs typeface="Courier New" pitchFamily="49" charset="0"/>
              </a:rPr>
              <a:t>int</a:t>
            </a: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 i= 1; i&lt;= n; i++) </a:t>
            </a:r>
          </a:p>
          <a:p>
            <a:pPr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</a:rPr>
              <a:t>	cout&lt;&lt; a[i];</a:t>
            </a:r>
            <a:endParaRPr lang="en-US" sz="2200" dirty="0"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void DeQuy(int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i)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 if (i== n+1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) { Print(); return;}</a:t>
            </a:r>
            <a:endParaRPr lang="en-US" sz="2200" dirty="0">
              <a:solidFill>
                <a:srgbClr val="FF0000"/>
              </a:solidFill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 a[i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]= 0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; DeQuy(i+1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 a[i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]= 1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; DeQuy(i+1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}</a:t>
            </a:r>
            <a:endParaRPr lang="en-US" sz="2200" dirty="0">
              <a:solidFill>
                <a:srgbClr val="FF0000"/>
              </a:solidFill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void main()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   n = 3; 	</a:t>
            </a:r>
          </a:p>
          <a:p>
            <a:pPr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</a:rPr>
              <a:t>   DeQuy(1</a:t>
            </a: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en-US" sz="2000" dirty="0"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en-US" sz="2000" baseline="-25000" dirty="0"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 marL="342900" indent="365125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dirty="0"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 marL="342900" indent="365125">
              <a:spcBef>
                <a:spcPct val="20000"/>
              </a:spcBef>
              <a:buFont typeface="Arial" charset="0"/>
              <a:buNone/>
              <a:defRPr/>
            </a:pPr>
            <a:endParaRPr lang="en-US" sz="2000" dirty="0">
              <a:latin typeface="Consolas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-15875" y="273050"/>
            <a:ext cx="34051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  <a:buFont typeface="Arial" pitchFamily="34" charset="0"/>
              <a:buNone/>
            </a:pPr>
            <a:r>
              <a:rPr lang="en-US" sz="2400" u="sng">
                <a:latin typeface="Tahoma" pitchFamily="34" charset="0"/>
              </a:rPr>
              <a:t>Ví dụ:</a:t>
            </a:r>
            <a:r>
              <a:rPr lang="en-US" sz="2400">
                <a:latin typeface="Tahoma" pitchFamily="34" charset="0"/>
              </a:rPr>
              <a:t> bài toán liệt kê chuỗi nhị phân:</a:t>
            </a:r>
            <a:endParaRPr lang="en-US" sz="2400">
              <a:latin typeface="Cambria Math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43905" y="3698544"/>
            <a:ext cx="1685925" cy="97790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30288" y="3588544"/>
            <a:ext cx="14081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Cambria" pitchFamily="18" charset="0"/>
                <a:cs typeface="Times New Roman" pitchFamily="18" charset="0"/>
              </a:rPr>
              <a:t>Thử các giá trị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438400" y="4003676"/>
            <a:ext cx="1005505" cy="18381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4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371600"/>
            <a:ext cx="8534400" cy="685800"/>
          </a:xfrm>
        </p:spPr>
        <p:txBody>
          <a:bodyPr/>
          <a:lstStyle/>
          <a:p>
            <a:pPr marL="400050" lvl="1" indent="0">
              <a:buNone/>
            </a:pPr>
            <a:r>
              <a:rPr lang="en-US">
                <a:latin typeface="Tahoma" pitchFamily="34" charset="0"/>
              </a:rPr>
              <a:t>b) Ví dụ 2: Liệt kê các hoán vị của 3 số 1, 2, 3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2800">
              <a:latin typeface="Tahoma" pitchFamily="34" charset="0"/>
            </a:endParaRP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0EF2B-0584-4C9F-886F-B937552D5C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38600" y="2514600"/>
            <a:ext cx="142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Font typeface="Arial" charset="0"/>
              <a:buNone/>
              <a:defRPr/>
            </a:pPr>
            <a:r>
              <a:rPr lang="en-US" sz="2800">
                <a:latin typeface="Cambria" pitchFamily="18" charset="0"/>
                <a:ea typeface="Arial-Rounded" pitchFamily="34" charset="0"/>
                <a:cs typeface="Arial-Rounded" pitchFamily="34" charset="0"/>
              </a:rPr>
              <a:t>1  2  3</a:t>
            </a:r>
          </a:p>
          <a:p>
            <a:pPr>
              <a:spcBef>
                <a:spcPts val="0"/>
              </a:spcBef>
              <a:buFont typeface="Arial" charset="0"/>
              <a:buNone/>
              <a:defRPr/>
            </a:pPr>
            <a:r>
              <a:rPr lang="en-US" sz="2800">
                <a:latin typeface="Cambria" pitchFamily="18" charset="0"/>
                <a:ea typeface="Arial-Rounded" pitchFamily="34" charset="0"/>
                <a:cs typeface="Arial-Rounded" pitchFamily="34" charset="0"/>
              </a:rPr>
              <a:t>1  3  2</a:t>
            </a:r>
          </a:p>
          <a:p>
            <a:pPr>
              <a:spcBef>
                <a:spcPts val="0"/>
              </a:spcBef>
              <a:buFont typeface="Arial" charset="0"/>
              <a:buNone/>
              <a:defRPr/>
            </a:pPr>
            <a:r>
              <a:rPr lang="en-US" sz="2800">
                <a:latin typeface="Cambria" pitchFamily="18" charset="0"/>
                <a:ea typeface="Arial-Rounded" pitchFamily="34" charset="0"/>
                <a:cs typeface="Arial-Rounded" pitchFamily="34" charset="0"/>
              </a:rPr>
              <a:t>2  1  3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2800">
                <a:latin typeface="Cambria" pitchFamily="18" charset="0"/>
                <a:ea typeface="Arial-Rounded" pitchFamily="34" charset="0"/>
                <a:cs typeface="Arial-Rounded" pitchFamily="34" charset="0"/>
              </a:rPr>
              <a:t>2  3  1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2800">
                <a:latin typeface="Cambria" pitchFamily="18" charset="0"/>
                <a:ea typeface="Arial-Rounded" pitchFamily="34" charset="0"/>
                <a:cs typeface="Arial-Rounded" pitchFamily="34" charset="0"/>
              </a:rPr>
              <a:t>3  1  2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2800">
                <a:latin typeface="Cambria" pitchFamily="18" charset="0"/>
                <a:ea typeface="Arial-Rounded" pitchFamily="34" charset="0"/>
                <a:cs typeface="Arial-Rounded" pitchFamily="34" charset="0"/>
              </a:rPr>
              <a:t>3  2  1</a:t>
            </a:r>
            <a:endParaRPr lang="en-US" sz="2800">
              <a:latin typeface="Tahoma" pitchFamily="34" charset="0"/>
              <a:ea typeface="Arial-Rounded" pitchFamily="34" charset="0"/>
              <a:cs typeface="Arial-Round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0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sz="3200" b="1">
                <a:latin typeface="Tahoma" pitchFamily="34" charset="0"/>
              </a:rPr>
              <a:t>I. Hàm Đệ Quy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1066800"/>
          </a:xfrm>
        </p:spPr>
        <p:txBody>
          <a:bodyPr/>
          <a:lstStyle/>
          <a:p>
            <a:pPr indent="365125" eaLnBrk="1" hangingPunct="1">
              <a:buFont typeface="Arial" pitchFamily="34" charset="0"/>
              <a:buNone/>
            </a:pPr>
            <a:r>
              <a:rPr lang="en-US" sz="2800" i="1" u="sng">
                <a:latin typeface="Tahoma" pitchFamily="34" charset="0"/>
              </a:rPr>
              <a:t>Định nghĩa: </a:t>
            </a:r>
            <a:r>
              <a:rPr lang="en-US" sz="2800">
                <a:latin typeface="Tahoma" pitchFamily="34" charset="0"/>
              </a:rPr>
              <a:t>Hàm đệ quy là trong thân hàm có lời gọi đến chính hàm đó.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609600" y="2322513"/>
            <a:ext cx="441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(int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cout&lt;&lt; 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(n+1);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(5);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4800600" y="3998913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/>
              <a:t>Trong thân hàm A có lời gọi đến chính hàm </a:t>
            </a:r>
            <a:r>
              <a:rPr lang="en-US" sz="2400" b="1" i="1"/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200400" y="3846513"/>
            <a:ext cx="137160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63F24-C66C-4DEB-8F50-19576F4ECA0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45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2499816" y="1064241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387589" y="1076206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387589" y="1723906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292589" y="1076206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92589" y="1723906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2</a:t>
            </a:r>
          </a:p>
        </p:txBody>
      </p: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 bwMode="auto">
          <a:xfrm>
            <a:off x="4789226" y="1276231"/>
            <a:ext cx="1503363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 bwMode="auto">
          <a:xfrm>
            <a:off x="4789226" y="1923931"/>
            <a:ext cx="1503363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 bwMode="auto">
          <a:xfrm>
            <a:off x="2901453" y="1264266"/>
            <a:ext cx="1486136" cy="1196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7" idx="1"/>
          </p:cNvCxnSpPr>
          <p:nvPr/>
        </p:nvCxnSpPr>
        <p:spPr bwMode="auto">
          <a:xfrm>
            <a:off x="2901453" y="1264266"/>
            <a:ext cx="1486136" cy="65966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 bwMode="auto">
          <a:xfrm>
            <a:off x="7324464" y="1095256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123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7324464" y="1723906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132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2481785" y="3209925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4387590" y="2562225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4387590" y="3886200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6292590" y="2562225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3</a:t>
            </a:r>
          </a:p>
        </p:txBody>
      </p:sp>
      <p:sp>
        <p:nvSpPr>
          <p:cNvPr id="84" name="TextBox 83"/>
          <p:cNvSpPr txBox="1"/>
          <p:nvPr/>
        </p:nvSpPr>
        <p:spPr bwMode="auto">
          <a:xfrm>
            <a:off x="6292590" y="3886200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cxnSp>
        <p:nvCxnSpPr>
          <p:cNvPr id="85" name="Straight Arrow Connector 84"/>
          <p:cNvCxnSpPr>
            <a:stCxn id="81" idx="3"/>
            <a:endCxn id="83" idx="1"/>
          </p:cNvCxnSpPr>
          <p:nvPr/>
        </p:nvCxnSpPr>
        <p:spPr bwMode="auto">
          <a:xfrm>
            <a:off x="4789228" y="2762250"/>
            <a:ext cx="1503362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3"/>
            <a:endCxn id="84" idx="1"/>
          </p:cNvCxnSpPr>
          <p:nvPr/>
        </p:nvCxnSpPr>
        <p:spPr bwMode="auto">
          <a:xfrm>
            <a:off x="4789228" y="4086225"/>
            <a:ext cx="150336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0" idx="3"/>
            <a:endCxn id="81" idx="1"/>
          </p:cNvCxnSpPr>
          <p:nvPr/>
        </p:nvCxnSpPr>
        <p:spPr bwMode="auto">
          <a:xfrm flipV="1">
            <a:off x="2883423" y="2762250"/>
            <a:ext cx="1504167" cy="6477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3"/>
            <a:endCxn id="82" idx="1"/>
          </p:cNvCxnSpPr>
          <p:nvPr/>
        </p:nvCxnSpPr>
        <p:spPr bwMode="auto">
          <a:xfrm>
            <a:off x="2883423" y="3409950"/>
            <a:ext cx="1504167" cy="6762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 bwMode="auto">
          <a:xfrm>
            <a:off x="7324465" y="2581275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213</a:t>
            </a:r>
          </a:p>
        </p:txBody>
      </p:sp>
      <p:sp>
        <p:nvSpPr>
          <p:cNvPr id="90" name="TextBox 89"/>
          <p:cNvSpPr txBox="1"/>
          <p:nvPr/>
        </p:nvSpPr>
        <p:spPr bwMode="auto">
          <a:xfrm>
            <a:off x="7303993" y="3876026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231</a:t>
            </a:r>
          </a:p>
        </p:txBody>
      </p:sp>
      <p:sp>
        <p:nvSpPr>
          <p:cNvPr id="91" name="TextBox 90"/>
          <p:cNvSpPr txBox="1"/>
          <p:nvPr/>
        </p:nvSpPr>
        <p:spPr bwMode="auto">
          <a:xfrm>
            <a:off x="2461953" y="5381058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3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4387590" y="4741178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 bwMode="auto">
          <a:xfrm>
            <a:off x="4387590" y="5388878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 bwMode="auto">
          <a:xfrm>
            <a:off x="6292590" y="4741178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 bwMode="auto">
          <a:xfrm>
            <a:off x="6292590" y="5388878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cxnSp>
        <p:nvCxnSpPr>
          <p:cNvPr id="96" name="Straight Arrow Connector 95"/>
          <p:cNvCxnSpPr>
            <a:stCxn id="92" idx="3"/>
            <a:endCxn id="94" idx="1"/>
          </p:cNvCxnSpPr>
          <p:nvPr/>
        </p:nvCxnSpPr>
        <p:spPr bwMode="auto">
          <a:xfrm>
            <a:off x="4789227" y="4941203"/>
            <a:ext cx="1503363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3"/>
            <a:endCxn id="95" idx="1"/>
          </p:cNvCxnSpPr>
          <p:nvPr/>
        </p:nvCxnSpPr>
        <p:spPr bwMode="auto">
          <a:xfrm>
            <a:off x="4789227" y="5588903"/>
            <a:ext cx="1503363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1" idx="3"/>
            <a:endCxn id="92" idx="1"/>
          </p:cNvCxnSpPr>
          <p:nvPr/>
        </p:nvCxnSpPr>
        <p:spPr bwMode="auto">
          <a:xfrm flipV="1">
            <a:off x="2863590" y="4941203"/>
            <a:ext cx="1524000" cy="63988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3"/>
            <a:endCxn id="93" idx="1"/>
          </p:cNvCxnSpPr>
          <p:nvPr/>
        </p:nvCxnSpPr>
        <p:spPr bwMode="auto">
          <a:xfrm>
            <a:off x="2863590" y="5581083"/>
            <a:ext cx="1524000" cy="782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 bwMode="auto">
          <a:xfrm>
            <a:off x="7324465" y="4760228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312</a:t>
            </a: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7324465" y="5388878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321</a:t>
            </a:r>
          </a:p>
        </p:txBody>
      </p:sp>
      <p:cxnSp>
        <p:nvCxnSpPr>
          <p:cNvPr id="44" name="Straight Arrow Connector 43"/>
          <p:cNvCxnSpPr>
            <a:endCxn id="5" idx="1"/>
          </p:cNvCxnSpPr>
          <p:nvPr/>
        </p:nvCxnSpPr>
        <p:spPr bwMode="auto">
          <a:xfrm flipV="1">
            <a:off x="999060" y="1264266"/>
            <a:ext cx="1500756" cy="214568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80" idx="1"/>
          </p:cNvCxnSpPr>
          <p:nvPr/>
        </p:nvCxnSpPr>
        <p:spPr bwMode="auto">
          <a:xfrm>
            <a:off x="999060" y="3409950"/>
            <a:ext cx="1482725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91" idx="1"/>
          </p:cNvCxnSpPr>
          <p:nvPr/>
        </p:nvCxnSpPr>
        <p:spPr bwMode="auto">
          <a:xfrm>
            <a:off x="999060" y="3409950"/>
            <a:ext cx="1462893" cy="217113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 bwMode="auto">
          <a:xfrm flipV="1">
            <a:off x="2901453" y="645141"/>
            <a:ext cx="1486135" cy="619126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>
            <a:off x="4387588" y="445116"/>
            <a:ext cx="401638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+mn-lt"/>
                <a:cs typeface="+mn-cs"/>
              </a:rPr>
              <a:t>1</a:t>
            </a:r>
          </a:p>
        </p:txBody>
      </p:sp>
      <p:cxnSp>
        <p:nvCxnSpPr>
          <p:cNvPr id="65" name="Straight Arrow Connector 64"/>
          <p:cNvCxnSpPr>
            <a:stCxn id="91" idx="3"/>
            <a:endCxn id="66" idx="1"/>
          </p:cNvCxnSpPr>
          <p:nvPr/>
        </p:nvCxnSpPr>
        <p:spPr bwMode="auto">
          <a:xfrm>
            <a:off x="2863590" y="5581083"/>
            <a:ext cx="1538784" cy="713980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4402374" y="6095008"/>
            <a:ext cx="40163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+mn-lt"/>
                <a:cs typeface="+mn-cs"/>
              </a:rPr>
              <a:t>3</a:t>
            </a:r>
          </a:p>
        </p:txBody>
      </p:sp>
      <p:cxnSp>
        <p:nvCxnSpPr>
          <p:cNvPr id="73" name="Straight Arrow Connector 72"/>
          <p:cNvCxnSpPr>
            <a:stCxn id="80" idx="3"/>
            <a:endCxn id="74" idx="1"/>
          </p:cNvCxnSpPr>
          <p:nvPr/>
        </p:nvCxnSpPr>
        <p:spPr bwMode="auto">
          <a:xfrm>
            <a:off x="2883423" y="3409950"/>
            <a:ext cx="1504167" cy="6571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4387590" y="3216466"/>
            <a:ext cx="40163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+mn-lt"/>
              </a:rPr>
              <a:t>2</a:t>
            </a:r>
            <a:endParaRPr lang="en-US" sz="200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7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60" grpId="0"/>
      <p:bldP spid="61" grpId="0"/>
      <p:bldP spid="80" grpId="0" animBg="1"/>
      <p:bldP spid="81" grpId="0" animBg="1"/>
      <p:bldP spid="82" grpId="0" animBg="1"/>
      <p:bldP spid="83" grpId="0" animBg="1"/>
      <p:bldP spid="84" grpId="0" animBg="1"/>
      <p:bldP spid="89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100" grpId="0"/>
      <p:bldP spid="101" grpId="0"/>
      <p:bldP spid="63" grpId="0" animBg="1"/>
      <p:bldP spid="66" grpId="0" animBg="1"/>
      <p:bldP spid="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5">
            <a:extLst>
              <a:ext uri="{FF2B5EF4-FFF2-40B4-BE49-F238E27FC236}">
                <a16:creationId xmlns:a16="http://schemas.microsoft.com/office/drawing/2014/main" id="{AC70658B-B9C6-4FEC-A549-EF3136BF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4431AE0D-69D5-4BFC-ADAF-FB28BD14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158750"/>
            <a:ext cx="5791200" cy="669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  <a:defRPr/>
            </a:pPr>
            <a:r>
              <a:rPr lang="en-US" sz="2200" dirty="0" err="1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a[100], n, b[100];</a:t>
            </a:r>
          </a:p>
          <a:p>
            <a:pPr>
              <a:spcBef>
                <a:spcPts val="10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void DeQuy(int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i)</a:t>
            </a: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{</a:t>
            </a: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 if (i== n+1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) { Print(); return; }</a:t>
            </a:r>
          </a:p>
          <a:p>
            <a:pPr>
              <a:spcBef>
                <a:spcPts val="100"/>
              </a:spcBef>
              <a:defRPr/>
            </a:pPr>
            <a:endParaRPr lang="en-US" sz="2200" dirty="0">
              <a:solidFill>
                <a:srgbClr val="FF0000"/>
              </a:solidFill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>
              <a:spcBef>
                <a:spcPts val="10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 for(int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j=1; j&lt;=n; j++)</a:t>
            </a:r>
          </a:p>
          <a:p>
            <a:pPr>
              <a:spcBef>
                <a:spcPts val="10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if (b[j]== 0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) </a:t>
            </a:r>
          </a:p>
          <a:p>
            <a:pPr>
              <a:spcBef>
                <a:spcPts val="10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   {</a:t>
            </a:r>
            <a:endParaRPr lang="en-US" sz="2200" dirty="0">
              <a:solidFill>
                <a:srgbClr val="FF0000"/>
              </a:solidFill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>
              <a:spcBef>
                <a:spcPts val="10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	  b[j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]= 1;</a:t>
            </a: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	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a[i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]= j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; DeQuy(i+1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	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b[j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] =0;</a:t>
            </a:r>
          </a:p>
          <a:p>
            <a:pPr>
              <a:spcBef>
                <a:spcPts val="100"/>
              </a:spcBef>
              <a:defRPr/>
            </a:pPr>
            <a:r>
              <a:rPr lang="en-US" sz="220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     }</a:t>
            </a:r>
            <a:endParaRPr lang="en-US" sz="2200" dirty="0">
              <a:solidFill>
                <a:srgbClr val="FF0000"/>
              </a:solidFill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Arial-Rounded" pitchFamily="34" charset="0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void main()</a:t>
            </a: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{  </a:t>
            </a: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   n = 5;</a:t>
            </a: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   for(</a:t>
            </a:r>
            <a:r>
              <a:rPr lang="en-US" sz="2200" dirty="0" err="1">
                <a:latin typeface="Consolas" pitchFamily="49" charset="0"/>
                <a:ea typeface="Arial-Rounded" pitchFamily="34" charset="0"/>
                <a:cs typeface="Courier New" pitchFamily="49" charset="0"/>
              </a:rPr>
              <a:t>int</a:t>
            </a: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 j=1; j&lt;=n; </a:t>
            </a: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</a:rPr>
              <a:t>j++) </a:t>
            </a: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b[j]=0;</a:t>
            </a:r>
          </a:p>
          <a:p>
            <a:pPr>
              <a:spcBef>
                <a:spcPts val="100"/>
              </a:spcBef>
              <a:defRPr/>
            </a:pPr>
            <a:r>
              <a:rPr lang="en-US" sz="2200">
                <a:latin typeface="Consolas" pitchFamily="49" charset="0"/>
                <a:ea typeface="Arial-Rounded" pitchFamily="34" charset="0"/>
                <a:cs typeface="Courier New" pitchFamily="49" charset="0"/>
              </a:rPr>
              <a:t>   DeQuy(1</a:t>
            </a: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);</a:t>
            </a:r>
          </a:p>
          <a:p>
            <a:pPr>
              <a:spcBef>
                <a:spcPts val="100"/>
              </a:spcBef>
              <a:defRPr/>
            </a:pPr>
            <a:r>
              <a:rPr lang="en-US" sz="2200" dirty="0">
                <a:latin typeface="Consolas" pitchFamily="49" charset="0"/>
                <a:ea typeface="Arial-Rounded" pitchFamily="34" charset="0"/>
                <a:cs typeface="Courier New" pitchFamily="49" charset="0"/>
              </a:rPr>
              <a:t>} </a:t>
            </a:r>
            <a:endParaRPr lang="en-US" sz="2200" dirty="0">
              <a:latin typeface="Consolas" pitchFamily="49" charset="0"/>
              <a:ea typeface="Cambria Math" pitchFamily="18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en-US" dirty="0"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en-US" baseline="-25000" dirty="0"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 marL="342900" indent="365125">
              <a:spcBef>
                <a:spcPct val="20000"/>
              </a:spcBef>
              <a:buFont typeface="Arial" charset="0"/>
              <a:buChar char="•"/>
              <a:defRPr/>
            </a:pPr>
            <a:endParaRPr lang="en-US" dirty="0">
              <a:latin typeface="Consolas" pitchFamily="49" charset="0"/>
              <a:ea typeface="Arial-Rounded" pitchFamily="34" charset="0"/>
              <a:cs typeface="Courier New" pitchFamily="49" charset="0"/>
            </a:endParaRPr>
          </a:p>
          <a:p>
            <a:pPr marL="342900" indent="365125">
              <a:spcBef>
                <a:spcPct val="20000"/>
              </a:spcBef>
              <a:buFont typeface="Arial" charset="0"/>
              <a:buNone/>
              <a:defRPr/>
            </a:pPr>
            <a:endParaRPr lang="en-US" dirty="0">
              <a:latin typeface="Consolas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47407A2A-9EF1-4EAB-8D38-B02470C3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261938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-"/>
            </a:pPr>
            <a:r>
              <a:rPr lang="en-US" sz="2800">
                <a:latin typeface="Tahoma" pitchFamily="34" charset="0"/>
              </a:rPr>
              <a:t>Liệt kê hoán vị: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Cambria Math" pitchFamily="18" charset="0"/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70D3C1C2-F4D3-4EB3-941B-A5F3A97B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34950"/>
          </a:xfrm>
        </p:spPr>
        <p:txBody>
          <a:bodyPr/>
          <a:lstStyle/>
          <a:p>
            <a:pPr>
              <a:defRPr/>
            </a:pPr>
            <a:fld id="{0CEF0508-1BAB-4D6A-BB9A-BF9BA2FF03A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E5517178-1679-4703-B6FE-BED87FBF8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"/>
            <a:ext cx="403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</a:pPr>
            <a:endParaRPr lang="en-US">
              <a:latin typeface="Consolas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93C528DE-93A4-4AF7-B49B-AB1160A9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688" y="4953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b[j]=0</a:t>
            </a:r>
            <a:r>
              <a:rPr lang="en-US" sz="22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:   số j chưa sử dụng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200" i="1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812884F4-6D52-400E-9F23-3CBD144AC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2243138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nếu số j chưa sử dụng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200" i="1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B150671-E59C-446C-8E8A-FE21353B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003" y="2914130"/>
            <a:ext cx="299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đánh dấu sử dụng số j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200" i="1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699E82E-677C-4286-91B3-70EF8EBE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493" y="3733800"/>
            <a:ext cx="294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i="1">
                <a:latin typeface="Times New Roman" pitchFamily="18" charset="0"/>
                <a:ea typeface="Arial-Rounded" pitchFamily="34" charset="0"/>
                <a:cs typeface="Times New Roman" pitchFamily="18" charset="0"/>
              </a:rPr>
              <a:t>hủy bỏ việc sử dụng số j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200" i="1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AB3DB2-E65F-4AD2-AC3D-D4A059454043}"/>
              </a:ext>
            </a:extLst>
          </p:cNvPr>
          <p:cNvCxnSpPr/>
          <p:nvPr/>
        </p:nvCxnSpPr>
        <p:spPr bwMode="auto">
          <a:xfrm flipH="1">
            <a:off x="5600700" y="5410200"/>
            <a:ext cx="647699" cy="23177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2766D0-73F5-463F-A567-948EA9719F77}"/>
              </a:ext>
            </a:extLst>
          </p:cNvPr>
          <p:cNvCxnSpPr/>
          <p:nvPr/>
        </p:nvCxnSpPr>
        <p:spPr bwMode="auto">
          <a:xfrm rot="10800000">
            <a:off x="4959800" y="2512588"/>
            <a:ext cx="1143000" cy="158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57E88F-F41F-4D6C-A1F3-3C73AA40B6A6}"/>
              </a:ext>
            </a:extLst>
          </p:cNvPr>
          <p:cNvCxnSpPr/>
          <p:nvPr/>
        </p:nvCxnSpPr>
        <p:spPr bwMode="auto">
          <a:xfrm rot="10800000" flipV="1">
            <a:off x="4885140" y="3106738"/>
            <a:ext cx="1223963" cy="317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E13185-996D-4995-879B-48B6FF4B4B9F}"/>
              </a:ext>
            </a:extLst>
          </p:cNvPr>
          <p:cNvCxnSpPr/>
          <p:nvPr/>
        </p:nvCxnSpPr>
        <p:spPr bwMode="auto">
          <a:xfrm rot="10800000">
            <a:off x="4898741" y="3962400"/>
            <a:ext cx="1189038" cy="317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8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7348" y="2500952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818A-CB6B-4BF6-836D-73B92ECCEC6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19812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A</a:t>
            </a:r>
            <a:r>
              <a:rPr lang="en-US" sz="2400" baseline="-25000">
                <a:latin typeface="Cambria" pitchFamily="18" charset="0"/>
              </a:rPr>
              <a:t>1</a:t>
            </a:r>
            <a:r>
              <a:rPr lang="en-US" sz="2400">
                <a:latin typeface="Cambria" pitchFamily="18" charset="0"/>
              </a:rPr>
              <a:t>  A</a:t>
            </a:r>
            <a:r>
              <a:rPr lang="en-US" sz="2400" baseline="-25000">
                <a:latin typeface="Cambria" pitchFamily="18" charset="0"/>
              </a:rPr>
              <a:t>2</a:t>
            </a:r>
            <a:r>
              <a:rPr lang="en-US" sz="2400">
                <a:latin typeface="Cambria" pitchFamily="18" charset="0"/>
              </a:rPr>
              <a:t>  A</a:t>
            </a:r>
            <a:r>
              <a:rPr lang="en-US" sz="2400" baseline="-25000">
                <a:latin typeface="Cambria" pitchFamily="18" charset="0"/>
              </a:rPr>
              <a:t>3</a:t>
            </a:r>
            <a:r>
              <a:rPr lang="en-US" sz="2400">
                <a:latin typeface="Cambria" pitchFamily="18" charset="0"/>
              </a:rPr>
              <a:t>  A</a:t>
            </a:r>
            <a:r>
              <a:rPr lang="en-US" sz="2400" baseline="-25000">
                <a:latin typeface="Cambria" pitchFamily="18" charset="0"/>
              </a:rPr>
              <a:t>4</a:t>
            </a:r>
            <a:r>
              <a:rPr lang="en-US" sz="2400">
                <a:latin typeface="Cambria" pitchFamily="18" charset="0"/>
              </a:rPr>
              <a:t>  A</a:t>
            </a:r>
            <a:r>
              <a:rPr lang="en-US" sz="2400" baseline="-25000">
                <a:latin typeface="Cambria" pitchFamily="18" charset="0"/>
              </a:rPr>
              <a:t>5</a:t>
            </a:r>
            <a:r>
              <a:rPr lang="en-US" sz="2400">
                <a:latin typeface="Cambria" pitchFamily="18" charset="0"/>
              </a:rPr>
              <a:t>  A</a:t>
            </a:r>
            <a:r>
              <a:rPr lang="en-US" sz="2400" baseline="-25000">
                <a:latin typeface="Cambria" pitchFamily="18" charset="0"/>
              </a:rPr>
              <a:t>6</a:t>
            </a:r>
            <a:r>
              <a:rPr lang="en-US" sz="2400">
                <a:latin typeface="Cambria" pitchFamily="18" charset="0"/>
              </a:rPr>
              <a:t>  A</a:t>
            </a:r>
            <a:r>
              <a:rPr lang="en-US" sz="2400" baseline="-25000">
                <a:latin typeface="Cambria" pitchFamily="18" charset="0"/>
              </a:rPr>
              <a:t>7</a:t>
            </a:r>
            <a:r>
              <a:rPr lang="en-US" sz="2400">
                <a:latin typeface="Cambria" pitchFamily="18" charset="0"/>
              </a:rPr>
              <a:t>  A</a:t>
            </a:r>
            <a:r>
              <a:rPr lang="en-US" sz="2400" baseline="-25000">
                <a:latin typeface="Cambria" pitchFamily="18" charset="0"/>
              </a:rPr>
              <a:t>8</a:t>
            </a:r>
            <a:r>
              <a:rPr lang="en-US" sz="2400">
                <a:latin typeface="Cambria" pitchFamily="18" charset="0"/>
              </a:rPr>
              <a:t>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0048" y="2514600"/>
            <a:ext cx="3568700" cy="35687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2514600"/>
            <a:ext cx="533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1 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2 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3 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4 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5 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6 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7 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8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lvl="1" indent="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c) Ví dụ 3: Bài toán 8 hậu</a:t>
            </a:r>
          </a:p>
        </p:txBody>
      </p:sp>
    </p:spTree>
    <p:extLst>
      <p:ext uri="{BB962C8B-B14F-4D97-AF65-F5344CB8AC3E}">
        <p14:creationId xmlns:p14="http://schemas.microsoft.com/office/powerpoint/2010/main" val="41006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05002" y="1204628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1823753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905001" y="2477495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990600" y="3335385"/>
            <a:ext cx="914403" cy="27459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8" idx="1"/>
          </p:cNvCxnSpPr>
          <p:nvPr/>
        </p:nvCxnSpPr>
        <p:spPr bwMode="auto">
          <a:xfrm>
            <a:off x="2306638" y="5219413"/>
            <a:ext cx="2268083" cy="5046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1905003" y="3135360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905001" y="3741121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905002" y="4361455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905002" y="5018466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905003" y="5638800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8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990600" y="2677520"/>
            <a:ext cx="914400" cy="9324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990600" y="2019656"/>
            <a:ext cx="914400" cy="159031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V="1">
            <a:off x="990600" y="1361793"/>
            <a:ext cx="914400" cy="224818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990597" y="3609975"/>
            <a:ext cx="914403" cy="27459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>
            <a:off x="990603" y="3609975"/>
            <a:ext cx="914400" cy="93245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990603" y="3601089"/>
            <a:ext cx="914400" cy="159031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990597" y="3609975"/>
            <a:ext cx="914400" cy="224818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4574721" y="1210596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4574719" y="1829721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574720" y="2483463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574722" y="3141328"/>
            <a:ext cx="401637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574720" y="3747089"/>
            <a:ext cx="401638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latin typeface="+mn-lt"/>
                <a:cs typeface="+mn-cs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4574721" y="4367423"/>
            <a:ext cx="401637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+mn-lt"/>
                <a:cs typeface="+mn-cs"/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4574721" y="5024434"/>
            <a:ext cx="401638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+mn-lt"/>
                <a:cs typeface="+mn-cs"/>
              </a:rPr>
              <a:t>7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574722" y="5644768"/>
            <a:ext cx="401637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+mn-lt"/>
                <a:cs typeface="+mn-cs"/>
              </a:rPr>
              <a:t>8</a:t>
            </a:r>
          </a:p>
        </p:txBody>
      </p:sp>
      <p:cxnSp>
        <p:nvCxnSpPr>
          <p:cNvPr id="40" name="Straight Arrow Connector 39"/>
          <p:cNvCxnSpPr>
            <a:stCxn id="14" idx="3"/>
            <a:endCxn id="32" idx="1"/>
          </p:cNvCxnSpPr>
          <p:nvPr/>
        </p:nvCxnSpPr>
        <p:spPr bwMode="auto">
          <a:xfrm flipV="1">
            <a:off x="2306640" y="1410621"/>
            <a:ext cx="2268081" cy="380787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1"/>
          </p:cNvCxnSpPr>
          <p:nvPr/>
        </p:nvCxnSpPr>
        <p:spPr bwMode="auto">
          <a:xfrm>
            <a:off x="2306636" y="5232702"/>
            <a:ext cx="2268086" cy="612091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 bwMode="auto">
          <a:xfrm flipV="1">
            <a:off x="2306634" y="4567448"/>
            <a:ext cx="2268087" cy="678543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</p:cNvCxnSpPr>
          <p:nvPr/>
        </p:nvCxnSpPr>
        <p:spPr bwMode="auto">
          <a:xfrm flipV="1">
            <a:off x="2306640" y="3902195"/>
            <a:ext cx="2268079" cy="131629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3"/>
          </p:cNvCxnSpPr>
          <p:nvPr/>
        </p:nvCxnSpPr>
        <p:spPr bwMode="auto">
          <a:xfrm flipV="1">
            <a:off x="2306640" y="3335385"/>
            <a:ext cx="2268073" cy="188310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</p:cNvCxnSpPr>
          <p:nvPr/>
        </p:nvCxnSpPr>
        <p:spPr bwMode="auto">
          <a:xfrm flipV="1">
            <a:off x="2306640" y="2677237"/>
            <a:ext cx="2274906" cy="254125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33" idx="1"/>
          </p:cNvCxnSpPr>
          <p:nvPr/>
        </p:nvCxnSpPr>
        <p:spPr bwMode="auto">
          <a:xfrm flipV="1">
            <a:off x="2306640" y="2029746"/>
            <a:ext cx="2268079" cy="318874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>
            <a:off x="4976357" y="3938623"/>
            <a:ext cx="2268083" cy="504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>
            <a:off x="4976355" y="3951912"/>
            <a:ext cx="2268086" cy="61209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flipV="1">
            <a:off x="4976353" y="3260080"/>
            <a:ext cx="2268087" cy="67854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676403" y="381000"/>
            <a:ext cx="99059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Cột 1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4280241" y="381000"/>
            <a:ext cx="99059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Cột 2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6749141" y="381000"/>
            <a:ext cx="99059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latin typeface="Cambria" pitchFamily="18" charset="0"/>
              </a:rPr>
              <a:t>Cột 3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8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Calibri" pitchFamily="34" charset="0"/>
              <a:buAutoNum type="arabicParenR"/>
            </a:pPr>
            <a:r>
              <a:rPr lang="en-US" sz="2400"/>
              <a:t>Viết chương trình tính n! theo cách tính đệ quy</a:t>
            </a:r>
          </a:p>
          <a:p>
            <a:pPr marL="457200" indent="-457200">
              <a:buFont typeface="Calibri" pitchFamily="34" charset="0"/>
              <a:buAutoNum type="arabicParenR"/>
            </a:pPr>
            <a:r>
              <a:rPr lang="en-US" sz="2400"/>
              <a:t>Viết chương trình tính tổng S(n) = 1+2+3+…+ theo cách tính đệ quy</a:t>
            </a:r>
          </a:p>
          <a:p>
            <a:pPr marL="457200" indent="-457200">
              <a:buFont typeface="Calibri" pitchFamily="34" charset="0"/>
              <a:buAutoNum type="arabicParenR"/>
            </a:pPr>
            <a:r>
              <a:rPr lang="en-US" sz="2400"/>
              <a:t>Viết chương trinh tính số Fibonaci thứ n theo cách tính không đệ quy và có đệ quy.</a:t>
            </a:r>
          </a:p>
          <a:p>
            <a:pPr marL="457200" indent="-457200">
              <a:buFont typeface="Calibri" pitchFamily="34" charset="0"/>
              <a:buAutoNum type="arabicParenR"/>
            </a:pPr>
            <a:r>
              <a:rPr lang="en-US" sz="2400"/>
              <a:t>Viết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en-US" sz="2400" dirty="0"/>
              <a:t> (x: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, n: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)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endParaRPr lang="en-US" sz="2400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+mj-lt"/>
              <a:buAutoNum type="arabicParenR" startAt="5"/>
            </a:pPr>
            <a:r>
              <a:rPr lang="en-US" sz="2400" dirty="0" err="1">
                <a:latin typeface="Tahoma" pitchFamily="34" charset="0"/>
              </a:rPr>
              <a:t>Viết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chương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trình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đệ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quy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phân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tích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một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số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thành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thừa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số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nguyên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tố</a:t>
            </a:r>
            <a:r>
              <a:rPr lang="en-US" sz="2400" dirty="0">
                <a:latin typeface="Tahoma" pitchFamily="34" charset="0"/>
              </a:rPr>
              <a:t>. </a:t>
            </a:r>
            <a:r>
              <a:rPr lang="en-US" sz="2400" dirty="0" err="1">
                <a:latin typeface="Tahoma" pitchFamily="34" charset="0"/>
              </a:rPr>
              <a:t>Ví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dụ</a:t>
            </a:r>
            <a:r>
              <a:rPr lang="en-US" sz="2400" dirty="0">
                <a:latin typeface="Tahoma" pitchFamily="34" charset="0"/>
              </a:rPr>
              <a:t>: 90 = 2*3*3*5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Calibri" pitchFamily="34" charset="0"/>
              <a:buAutoNum type="arabicParenR" startAt="5"/>
            </a:pPr>
            <a:r>
              <a:rPr lang="en-US" sz="2400" dirty="0" err="1">
                <a:latin typeface="Tahoma" pitchFamily="34" charset="0"/>
              </a:rPr>
              <a:t>Viết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chương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trình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tính</a:t>
            </a:r>
            <a:r>
              <a:rPr lang="en-US" sz="2400" dirty="0">
                <a:latin typeface="Tahoma" pitchFamily="34" charset="0"/>
              </a:rPr>
              <a:t> USCLN </a:t>
            </a:r>
            <a:r>
              <a:rPr lang="en-US" sz="2400" dirty="0" err="1">
                <a:latin typeface="Tahoma" pitchFamily="34" charset="0"/>
              </a:rPr>
              <a:t>của</a:t>
            </a:r>
            <a:r>
              <a:rPr lang="en-US" sz="2400" dirty="0">
                <a:latin typeface="Tahoma" pitchFamily="34" charset="0"/>
              </a:rPr>
              <a:t> 2 </a:t>
            </a:r>
            <a:r>
              <a:rPr lang="en-US" sz="2400" dirty="0" err="1">
                <a:latin typeface="Tahoma" pitchFamily="34" charset="0"/>
              </a:rPr>
              <a:t>số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nguyên</a:t>
            </a:r>
            <a:r>
              <a:rPr lang="en-US" sz="2400" dirty="0">
                <a:latin typeface="Tahoma" pitchFamily="34" charset="0"/>
              </a:rPr>
              <a:t> a, b</a:t>
            </a:r>
          </a:p>
          <a:p>
            <a:pPr marL="1371600" lvl="2" indent="-457200">
              <a:lnSpc>
                <a:spcPct val="90000"/>
              </a:lnSpc>
              <a:spcBef>
                <a:spcPts val="200"/>
              </a:spcBef>
            </a:pPr>
            <a:endParaRPr lang="en-US" sz="2400" dirty="0">
              <a:latin typeface="Tahoma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200"/>
              </a:spcBef>
            </a:pPr>
            <a:endParaRPr lang="en-US" sz="2400" dirty="0">
              <a:latin typeface="Tahoma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400" dirty="0">
              <a:latin typeface="Tahoma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400" dirty="0">
                <a:latin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400" dirty="0">
              <a:latin typeface="Tahoma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400" dirty="0">
                <a:latin typeface="Tahoma" pitchFamily="34" charset="0"/>
              </a:rPr>
              <a:t>  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400" dirty="0">
                <a:latin typeface="Tahoma" pitchFamily="34" charset="0"/>
              </a:rPr>
              <a:t>		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9C609-DDCD-4847-9C0A-D355E9AFBF2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b="1">
                <a:latin typeface="Tahoma" pitchFamily="34" charset="0"/>
              </a:rPr>
              <a:t>IV. Bài tập</a:t>
            </a:r>
          </a:p>
        </p:txBody>
      </p:sp>
    </p:spTree>
    <p:extLst>
      <p:ext uri="{BB962C8B-B14F-4D97-AF65-F5344CB8AC3E}">
        <p14:creationId xmlns:p14="http://schemas.microsoft.com/office/powerpoint/2010/main" val="13360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en-US" sz="2400" dirty="0"/>
              <a:t>Cho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:                           </a:t>
            </a:r>
            <a:r>
              <a:rPr lang="en-US" sz="2400" dirty="0" err="1"/>
              <a:t>với</a:t>
            </a:r>
            <a:r>
              <a:rPr lang="en-US" sz="2400" dirty="0"/>
              <a:t>  (0&lt;k&lt;n)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    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: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                                   (k = n hay k = 0)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                                  (0 &lt; k &lt; n)</a:t>
            </a:r>
          </a:p>
          <a:p>
            <a:pPr marL="457200" indent="-457200"/>
            <a:r>
              <a:rPr lang="en-US" sz="2400" dirty="0"/>
              <a:t>    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+mj-lt"/>
              <a:buAutoNum type="arabicParenR" startAt="5"/>
            </a:pPr>
            <a:r>
              <a:rPr lang="en-US" sz="2400">
                <a:latin typeface="Tahoma" pitchFamily="34" charset="0"/>
              </a:rPr>
              <a:t>Giải bài 8 hậu 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+mj-lt"/>
              <a:buAutoNum type="arabicParenR" startAt="5"/>
            </a:pPr>
            <a:r>
              <a:rPr lang="en-US" sz="2400">
                <a:latin typeface="Tahoma" pitchFamily="34" charset="0"/>
              </a:rPr>
              <a:t>Giải bài mã đi tuần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+mj-lt"/>
              <a:buAutoNum type="arabicParenR" startAt="5"/>
            </a:pPr>
            <a:r>
              <a:rPr lang="en-US" sz="2400">
                <a:latin typeface="Tahoma" pitchFamily="34" charset="0"/>
              </a:rPr>
              <a:t>Bài tập trên NTUcoder: Tháp Hà Nội, Gien màu da, Dãy ngoặc đúng, Ốc sên, Dán hàng rào.</a:t>
            </a:r>
            <a:endParaRPr lang="en-US" sz="2400" dirty="0">
              <a:latin typeface="Tahoma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400" dirty="0">
              <a:latin typeface="Tahoma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400" dirty="0">
                <a:latin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400" dirty="0">
              <a:latin typeface="Tahoma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400" dirty="0">
                <a:latin typeface="Tahoma" pitchFamily="34" charset="0"/>
              </a:rPr>
              <a:t>  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400" dirty="0">
                <a:latin typeface="Tahoma" pitchFamily="34" charset="0"/>
              </a:rPr>
              <a:t>		</a:t>
            </a:r>
          </a:p>
          <a:p>
            <a:pPr marL="457200" indent="-4572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400" dirty="0">
              <a:latin typeface="Tahoma" pitchFamily="34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06893"/>
              </p:ext>
            </p:extLst>
          </p:nvPr>
        </p:nvGraphicFramePr>
        <p:xfrm>
          <a:off x="2971800" y="13716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3" imgW="952200" imgH="419040" progId="Equation.3">
                  <p:embed/>
                </p:oleObj>
              </mc:Choice>
              <mc:Fallback>
                <p:oleObj name="Equation" r:id="rId3" imgW="952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71600"/>
                        <a:ext cx="1905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46456"/>
              </p:ext>
            </p:extLst>
          </p:nvPr>
        </p:nvGraphicFramePr>
        <p:xfrm>
          <a:off x="1600200" y="2590800"/>
          <a:ext cx="1752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5" imgW="749160" imgH="241200" progId="Equation.3">
                  <p:embed/>
                </p:oleObj>
              </mc:Choice>
              <mc:Fallback>
                <p:oleObj name="Equation" r:id="rId5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17526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20083"/>
              </p:ext>
            </p:extLst>
          </p:nvPr>
        </p:nvGraphicFramePr>
        <p:xfrm>
          <a:off x="1606550" y="3113088"/>
          <a:ext cx="22923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7" imgW="1015920" imgH="241200" progId="Equation.3">
                  <p:embed/>
                </p:oleObj>
              </mc:Choice>
              <mc:Fallback>
                <p:oleObj name="Equation" r:id="rId7" imgW="101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113088"/>
                        <a:ext cx="22923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9C609-DDCD-4847-9C0A-D355E9AFBF2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153400" cy="5334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Minh họa hàm đệ quy: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" name="TextBox 18"/>
          <p:cNvSpPr txBox="1">
            <a:spLocks noChangeArrowheads="1"/>
          </p:cNvSpPr>
          <p:nvPr/>
        </p:nvSpPr>
        <p:spPr bwMode="auto">
          <a:xfrm>
            <a:off x="152400" y="2057400"/>
            <a:ext cx="8763000" cy="2369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Gọi đệ quy lần 1 (n=5)           Gọi đệ quy lần 2 (n=6)         Gọi đệ quy lần 3 (n=7) … </a:t>
            </a:r>
          </a:p>
          <a:p>
            <a:endParaRPr lang="en-US" sz="2000">
              <a:latin typeface="Arial-Rounded" pitchFamily="34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Consolas" pitchFamily="49" charset="0"/>
              </a:rPr>
              <a:t>cout&lt;&lt; 5;</a:t>
            </a:r>
          </a:p>
          <a:p>
            <a:pPr>
              <a:lnSpc>
                <a:spcPct val="120000"/>
              </a:lnSpc>
            </a:pPr>
            <a:r>
              <a:rPr lang="en-US">
                <a:latin typeface="Consolas" pitchFamily="49" charset="0"/>
              </a:rPr>
              <a:t>			 cout&lt;&lt; 6;</a:t>
            </a:r>
          </a:p>
          <a:p>
            <a:pPr>
              <a:lnSpc>
                <a:spcPct val="120000"/>
              </a:lnSpc>
            </a:pPr>
            <a:r>
              <a:rPr lang="en-US">
                <a:latin typeface="Consolas" pitchFamily="49" charset="0"/>
              </a:rPr>
              <a:t>A(6);						     cout&lt;&lt; 7;</a:t>
            </a:r>
          </a:p>
          <a:p>
            <a:pPr>
              <a:lnSpc>
                <a:spcPct val="120000"/>
              </a:lnSpc>
            </a:pPr>
            <a:r>
              <a:rPr lang="en-US">
                <a:latin typeface="Consolas" pitchFamily="49" charset="0"/>
              </a:rPr>
              <a:t>			  A(7);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>
                <a:latin typeface="Consolas" pitchFamily="49" charset="0"/>
              </a:rPr>
              <a:t>						     A(8);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" y="2514600"/>
            <a:ext cx="876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03" name="AutoShape 12"/>
          <p:cNvCxnSpPr>
            <a:cxnSpLocks noChangeShapeType="1"/>
          </p:cNvCxnSpPr>
          <p:nvPr/>
        </p:nvCxnSpPr>
        <p:spPr bwMode="auto">
          <a:xfrm rot="5400000">
            <a:off x="2286001" y="3925887"/>
            <a:ext cx="457200" cy="31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</p:spPr>
      </p:cxnSp>
      <p:cxnSp>
        <p:nvCxnSpPr>
          <p:cNvPr id="29704" name="AutoShape 13"/>
          <p:cNvCxnSpPr>
            <a:cxnSpLocks noChangeShapeType="1"/>
          </p:cNvCxnSpPr>
          <p:nvPr/>
        </p:nvCxnSpPr>
        <p:spPr bwMode="auto">
          <a:xfrm rot="5400000">
            <a:off x="2135188" y="3048000"/>
            <a:ext cx="760412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</p:spPr>
      </p:cxnSp>
      <p:sp>
        <p:nvSpPr>
          <p:cNvPr id="29705" name="Freeform 14"/>
          <p:cNvSpPr>
            <a:spLocks/>
          </p:cNvSpPr>
          <p:nvPr/>
        </p:nvSpPr>
        <p:spPr bwMode="auto">
          <a:xfrm>
            <a:off x="2514600" y="3159125"/>
            <a:ext cx="457200" cy="762000"/>
          </a:xfrm>
          <a:custGeom>
            <a:avLst/>
            <a:gdLst>
              <a:gd name="T0" fmla="*/ 0 w 611"/>
              <a:gd name="T1" fmla="*/ 2147483647 h 599"/>
              <a:gd name="T2" fmla="*/ 2147483647 w 611"/>
              <a:gd name="T3" fmla="*/ 0 h 599"/>
              <a:gd name="T4" fmla="*/ 2147483647 w 611"/>
              <a:gd name="T5" fmla="*/ 2147483647 h 599"/>
              <a:gd name="T6" fmla="*/ 0 w 611"/>
              <a:gd name="T7" fmla="*/ 2147483647 h 599"/>
              <a:gd name="T8" fmla="*/ 0 60000 65536"/>
              <a:gd name="T9" fmla="*/ 0 60000 65536"/>
              <a:gd name="T10" fmla="*/ 0 60000 65536"/>
              <a:gd name="T11" fmla="*/ 0 60000 65536"/>
              <a:gd name="T12" fmla="*/ 0 w 611"/>
              <a:gd name="T13" fmla="*/ 0 h 599"/>
              <a:gd name="T14" fmla="*/ 611 w 611"/>
              <a:gd name="T15" fmla="*/ 599 h 5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1" h="599">
                <a:moveTo>
                  <a:pt x="0" y="206"/>
                </a:moveTo>
                <a:lnTo>
                  <a:pt x="611" y="0"/>
                </a:lnTo>
                <a:lnTo>
                  <a:pt x="611" y="599"/>
                </a:lnTo>
                <a:lnTo>
                  <a:pt x="0" y="40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29706" name="AutoShape 12"/>
          <p:cNvCxnSpPr>
            <a:cxnSpLocks noChangeShapeType="1"/>
          </p:cNvCxnSpPr>
          <p:nvPr/>
        </p:nvCxnSpPr>
        <p:spPr bwMode="auto">
          <a:xfrm rot="5400000">
            <a:off x="5487988" y="4162425"/>
            <a:ext cx="303212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</p:spPr>
      </p:cxnSp>
      <p:cxnSp>
        <p:nvCxnSpPr>
          <p:cNvPr id="29707" name="AutoShape 13"/>
          <p:cNvCxnSpPr>
            <a:cxnSpLocks noChangeShapeType="1"/>
          </p:cNvCxnSpPr>
          <p:nvPr/>
        </p:nvCxnSpPr>
        <p:spPr bwMode="auto">
          <a:xfrm rot="5400000">
            <a:off x="5295901" y="3390900"/>
            <a:ext cx="685800" cy="31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</p:spPr>
      </p:cxnSp>
      <p:sp>
        <p:nvSpPr>
          <p:cNvPr id="29708" name="Freeform 14"/>
          <p:cNvSpPr>
            <a:spLocks/>
          </p:cNvSpPr>
          <p:nvPr/>
        </p:nvSpPr>
        <p:spPr bwMode="auto">
          <a:xfrm>
            <a:off x="5638800" y="3478213"/>
            <a:ext cx="457200" cy="762000"/>
          </a:xfrm>
          <a:custGeom>
            <a:avLst/>
            <a:gdLst>
              <a:gd name="T0" fmla="*/ 0 w 611"/>
              <a:gd name="T1" fmla="*/ 2147483647 h 599"/>
              <a:gd name="T2" fmla="*/ 2147483647 w 611"/>
              <a:gd name="T3" fmla="*/ 0 h 599"/>
              <a:gd name="T4" fmla="*/ 2147483647 w 611"/>
              <a:gd name="T5" fmla="*/ 2147483647 h 599"/>
              <a:gd name="T6" fmla="*/ 0 w 611"/>
              <a:gd name="T7" fmla="*/ 2147483647 h 599"/>
              <a:gd name="T8" fmla="*/ 0 60000 65536"/>
              <a:gd name="T9" fmla="*/ 0 60000 65536"/>
              <a:gd name="T10" fmla="*/ 0 60000 65536"/>
              <a:gd name="T11" fmla="*/ 0 60000 65536"/>
              <a:gd name="T12" fmla="*/ 0 w 611"/>
              <a:gd name="T13" fmla="*/ 0 h 599"/>
              <a:gd name="T14" fmla="*/ 611 w 611"/>
              <a:gd name="T15" fmla="*/ 599 h 5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1" h="599">
                <a:moveTo>
                  <a:pt x="0" y="206"/>
                </a:moveTo>
                <a:lnTo>
                  <a:pt x="611" y="0"/>
                </a:lnTo>
                <a:lnTo>
                  <a:pt x="611" y="599"/>
                </a:lnTo>
                <a:lnTo>
                  <a:pt x="0" y="40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3"/>
          <p:cNvSpPr txBox="1">
            <a:spLocks noChangeArrowheads="1"/>
          </p:cNvSpPr>
          <p:nvPr/>
        </p:nvSpPr>
        <p:spPr bwMode="auto">
          <a:xfrm>
            <a:off x="381000" y="4571205"/>
            <a:ext cx="8153400" cy="186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u="sng">
                <a:latin typeface="Tahoma" pitchFamily="34" charset="0"/>
              </a:rPr>
              <a:t>Vấn đề: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  Lần đệ quy thứ </a:t>
            </a:r>
            <a:r>
              <a:rPr lang="en-US" sz="2400" i="1">
                <a:latin typeface="Cambria" pitchFamily="18" charset="0"/>
              </a:rPr>
              <a:t>k </a:t>
            </a:r>
            <a:r>
              <a:rPr lang="en-US" sz="2400">
                <a:latin typeface="Tahoma" pitchFamily="34" charset="0"/>
              </a:rPr>
              <a:t>kích hoạt lần đệ quy thứ </a:t>
            </a:r>
            <a:r>
              <a:rPr lang="en-US" sz="2400" i="1">
                <a:latin typeface="Cambria" pitchFamily="18" charset="0"/>
              </a:rPr>
              <a:t>k</a:t>
            </a:r>
            <a:r>
              <a:rPr lang="en-US" sz="2400">
                <a:latin typeface="Cambria" pitchFamily="18" charset="0"/>
              </a:rPr>
              <a:t>+1</a:t>
            </a:r>
            <a:endParaRPr lang="en-US" sz="2400"/>
          </a:p>
          <a:p>
            <a:pPr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 Chuỗi kích hoạt không bao giờ kết thúc: lời gọi đệ quy sẽ lặp vô hạn đến khi hết bộ nhớ stack (stack overflow)</a:t>
            </a:r>
            <a:endParaRPr lang="en-US" sz="240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D2DB-B1EB-43AB-9FF2-37E3C0586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153400" cy="50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u="sng">
                <a:latin typeface="Tahoma" pitchFamily="34" charset="0"/>
              </a:rPr>
              <a:t>Stack: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7BF3D-57BA-4CD6-AD1C-77B9EDFD4B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9" name="Group 72">
            <a:extLst>
              <a:ext uri="{FF2B5EF4-FFF2-40B4-BE49-F238E27FC236}">
                <a16:creationId xmlns:a16="http://schemas.microsoft.com/office/drawing/2014/main" id="{A45FF9E0-467C-4895-9785-665928395BA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754187"/>
            <a:ext cx="755650" cy="758825"/>
            <a:chOff x="4010025" y="1277941"/>
            <a:chExt cx="755650" cy="758826"/>
          </a:xfrm>
        </p:grpSpPr>
        <p:grpSp>
          <p:nvGrpSpPr>
            <p:cNvPr id="10" name="Group 39">
              <a:extLst>
                <a:ext uri="{FF2B5EF4-FFF2-40B4-BE49-F238E27FC236}">
                  <a16:creationId xmlns:a16="http://schemas.microsoft.com/office/drawing/2014/main" id="{C80BB627-DC3D-46A7-AE97-8EAA1800F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2" name="Picture 40" descr="light_shadow">
                <a:extLst>
                  <a:ext uri="{FF2B5EF4-FFF2-40B4-BE49-F238E27FC236}">
                    <a16:creationId xmlns:a16="http://schemas.microsoft.com/office/drawing/2014/main" id="{4AAB3CDA-41BB-4347-A2B4-8067CB349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1" descr="circuler_1">
                <a:extLst>
                  <a:ext uri="{FF2B5EF4-FFF2-40B4-BE49-F238E27FC236}">
                    <a16:creationId xmlns:a16="http://schemas.microsoft.com/office/drawing/2014/main" id="{F0C5FD22-895D-4B24-9292-117D0E097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42">
                <a:extLst>
                  <a:ext uri="{FF2B5EF4-FFF2-40B4-BE49-F238E27FC236}">
                    <a16:creationId xmlns:a16="http://schemas.microsoft.com/office/drawing/2014/main" id="{2FBCE143-C803-4099-8ECA-36626C660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5" name="Group 150">
                <a:extLst>
                  <a:ext uri="{FF2B5EF4-FFF2-40B4-BE49-F238E27FC236}">
                    <a16:creationId xmlns:a16="http://schemas.microsoft.com/office/drawing/2014/main" id="{3CEABC9F-D7AC-47A5-8F3E-7D80E793AA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5" y="2135"/>
                <a:ext cx="468" cy="108"/>
                <a:chOff x="2532" y="1080"/>
                <a:chExt cx="887" cy="232"/>
              </a:xfrm>
            </p:grpSpPr>
            <p:grpSp>
              <p:nvGrpSpPr>
                <p:cNvPr id="18" name="Group 44">
                  <a:extLst>
                    <a:ext uri="{FF2B5EF4-FFF2-40B4-BE49-F238E27FC236}">
                      <a16:creationId xmlns:a16="http://schemas.microsoft.com/office/drawing/2014/main" id="{42FFDC86-8355-4E09-995F-ACF8918092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4" name="AutoShape 45">
                    <a:extLst>
                      <a:ext uri="{FF2B5EF4-FFF2-40B4-BE49-F238E27FC236}">
                        <a16:creationId xmlns:a16="http://schemas.microsoft.com/office/drawing/2014/main" id="{1B9FB59C-6A6A-4FDA-ABD5-0E4B006288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3" y="2319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5" name="AutoShape 46">
                    <a:extLst>
                      <a:ext uri="{FF2B5EF4-FFF2-40B4-BE49-F238E27FC236}">
                        <a16:creationId xmlns:a16="http://schemas.microsoft.com/office/drawing/2014/main" id="{01940ADC-19D1-469F-87FC-7EB12160F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7" y="2319"/>
                    <a:ext cx="218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6" name="AutoShape 47">
                    <a:extLst>
                      <a:ext uri="{FF2B5EF4-FFF2-40B4-BE49-F238E27FC236}">
                        <a16:creationId xmlns:a16="http://schemas.microsoft.com/office/drawing/2014/main" id="{BB754629-13DF-4B91-9DD7-274D802ADF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3" y="2346"/>
                    <a:ext cx="218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7" name="AutoShape 48">
                    <a:extLst>
                      <a:ext uri="{FF2B5EF4-FFF2-40B4-BE49-F238E27FC236}">
                        <a16:creationId xmlns:a16="http://schemas.microsoft.com/office/drawing/2014/main" id="{A7F73F35-9285-472A-92C4-078C09DCB8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7" y="2379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9" name="Group 49">
                  <a:extLst>
                    <a:ext uri="{FF2B5EF4-FFF2-40B4-BE49-F238E27FC236}">
                      <a16:creationId xmlns:a16="http://schemas.microsoft.com/office/drawing/2014/main" id="{99F2524A-0E64-4F21-9A97-8FA6F07600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8" y="1127"/>
                  <a:ext cx="741" cy="185"/>
                  <a:chOff x="1577" y="2581"/>
                  <a:chExt cx="1118" cy="277"/>
                </a:xfrm>
              </p:grpSpPr>
              <p:sp>
                <p:nvSpPr>
                  <p:cNvPr id="20" name="AutoShape 50">
                    <a:extLst>
                      <a:ext uri="{FF2B5EF4-FFF2-40B4-BE49-F238E27FC236}">
                        <a16:creationId xmlns:a16="http://schemas.microsoft.com/office/drawing/2014/main" id="{09674FAD-9C78-4697-BAF9-8292C42F8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0" y="2291"/>
                    <a:ext cx="23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" name="AutoShape 51">
                    <a:extLst>
                      <a:ext uri="{FF2B5EF4-FFF2-40B4-BE49-F238E27FC236}">
                        <a16:creationId xmlns:a16="http://schemas.microsoft.com/office/drawing/2014/main" id="{39E5DB93-5242-4CF4-8612-DC1742A896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7" y="2290"/>
                    <a:ext cx="231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2" name="AutoShape 52">
                    <a:extLst>
                      <a:ext uri="{FF2B5EF4-FFF2-40B4-BE49-F238E27FC236}">
                        <a16:creationId xmlns:a16="http://schemas.microsoft.com/office/drawing/2014/main" id="{E8761360-79BA-4A26-BB9C-6DBC68746E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3" y="2318"/>
                    <a:ext cx="235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3" name="AutoShape 53">
                    <a:extLst>
                      <a:ext uri="{FF2B5EF4-FFF2-40B4-BE49-F238E27FC236}">
                        <a16:creationId xmlns:a16="http://schemas.microsoft.com/office/drawing/2014/main" id="{07E5925A-2785-44DB-980A-B7487D1D43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7" y="2344"/>
                    <a:ext cx="23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6" name="Freeform 54">
                <a:extLst>
                  <a:ext uri="{FF2B5EF4-FFF2-40B4-BE49-F238E27FC236}">
                    <a16:creationId xmlns:a16="http://schemas.microsoft.com/office/drawing/2014/main" id="{599FE5A4-F76E-4E5F-91FE-CBA79ABF461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1" name="Text Box 55">
              <a:extLst>
                <a:ext uri="{FF2B5EF4-FFF2-40B4-BE49-F238E27FC236}">
                  <a16:creationId xmlns:a16="http://schemas.microsoft.com/office/drawing/2014/main" id="{57301897-B20C-40F0-BADC-5A9B1BF72AB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main</a:t>
              </a:r>
            </a:p>
          </p:txBody>
        </p:sp>
      </p:grpSp>
      <p:grpSp>
        <p:nvGrpSpPr>
          <p:cNvPr id="28" name="Group 90">
            <a:extLst>
              <a:ext uri="{FF2B5EF4-FFF2-40B4-BE49-F238E27FC236}">
                <a16:creationId xmlns:a16="http://schemas.microsoft.com/office/drawing/2014/main" id="{CCD25E59-6830-4C27-9547-82C8FA9456A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97187"/>
            <a:ext cx="755650" cy="758825"/>
            <a:chOff x="4010025" y="1277941"/>
            <a:chExt cx="755650" cy="758826"/>
          </a:xfrm>
        </p:grpSpPr>
        <p:grpSp>
          <p:nvGrpSpPr>
            <p:cNvPr id="29" name="Group 39">
              <a:extLst>
                <a:ext uri="{FF2B5EF4-FFF2-40B4-BE49-F238E27FC236}">
                  <a16:creationId xmlns:a16="http://schemas.microsoft.com/office/drawing/2014/main" id="{ADC1D4E0-CEF1-4A60-BCEE-C2EC3774F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1" name="Picture 40" descr="light_shadow">
                <a:extLst>
                  <a:ext uri="{FF2B5EF4-FFF2-40B4-BE49-F238E27FC236}">
                    <a16:creationId xmlns:a16="http://schemas.microsoft.com/office/drawing/2014/main" id="{A4489DC1-077E-4F2F-B012-3B9A7F11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41" descr="circuler_1">
                <a:extLst>
                  <a:ext uri="{FF2B5EF4-FFF2-40B4-BE49-F238E27FC236}">
                    <a16:creationId xmlns:a16="http://schemas.microsoft.com/office/drawing/2014/main" id="{28EC4FA6-CE79-4F3C-8505-CA309A70A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Oval 42">
                <a:extLst>
                  <a:ext uri="{FF2B5EF4-FFF2-40B4-BE49-F238E27FC236}">
                    <a16:creationId xmlns:a16="http://schemas.microsoft.com/office/drawing/2014/main" id="{5D7FD2D6-57D9-4F34-A657-E0AFCC24AB8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4" name="Group 150">
                <a:extLst>
                  <a:ext uri="{FF2B5EF4-FFF2-40B4-BE49-F238E27FC236}">
                    <a16:creationId xmlns:a16="http://schemas.microsoft.com/office/drawing/2014/main" id="{4DC76586-EADC-4560-ABBE-09295957A7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36" name="Group 44">
                  <a:extLst>
                    <a:ext uri="{FF2B5EF4-FFF2-40B4-BE49-F238E27FC236}">
                      <a16:creationId xmlns:a16="http://schemas.microsoft.com/office/drawing/2014/main" id="{C139FC08-4488-4016-A403-89AA2AC095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2" name="AutoShape 45">
                    <a:extLst>
                      <a:ext uri="{FF2B5EF4-FFF2-40B4-BE49-F238E27FC236}">
                        <a16:creationId xmlns:a16="http://schemas.microsoft.com/office/drawing/2014/main" id="{99DEC05E-0DD2-4473-97CF-2DE2799F02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31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" name="AutoShape 46">
                    <a:extLst>
                      <a:ext uri="{FF2B5EF4-FFF2-40B4-BE49-F238E27FC236}">
                        <a16:creationId xmlns:a16="http://schemas.microsoft.com/office/drawing/2014/main" id="{CAA2FB83-B23F-4660-8F57-D8B9D6BF15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30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4" name="AutoShape 47">
                    <a:extLst>
                      <a:ext uri="{FF2B5EF4-FFF2-40B4-BE49-F238E27FC236}">
                        <a16:creationId xmlns:a16="http://schemas.microsoft.com/office/drawing/2014/main" id="{BEE899AD-8077-451D-B144-BEF3BBBE05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8"/>
                    <a:ext cx="218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5" name="AutoShape 48">
                    <a:extLst>
                      <a:ext uri="{FF2B5EF4-FFF2-40B4-BE49-F238E27FC236}">
                        <a16:creationId xmlns:a16="http://schemas.microsoft.com/office/drawing/2014/main" id="{D98951A3-8838-4014-B097-2C6ABFB2BF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9" y="2366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7" name="Group 49">
                  <a:extLst>
                    <a:ext uri="{FF2B5EF4-FFF2-40B4-BE49-F238E27FC236}">
                      <a16:creationId xmlns:a16="http://schemas.microsoft.com/office/drawing/2014/main" id="{D5A70E4C-A569-4DFD-8A80-1CD97B0618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38" name="AutoShape 50">
                    <a:extLst>
                      <a:ext uri="{FF2B5EF4-FFF2-40B4-BE49-F238E27FC236}">
                        <a16:creationId xmlns:a16="http://schemas.microsoft.com/office/drawing/2014/main" id="{DC4E5446-0AE1-4374-8716-B255002C09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3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" name="AutoShape 51">
                    <a:extLst>
                      <a:ext uri="{FF2B5EF4-FFF2-40B4-BE49-F238E27FC236}">
                        <a16:creationId xmlns:a16="http://schemas.microsoft.com/office/drawing/2014/main" id="{F4000639-AE27-4462-8572-2CD9FD12C0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85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" name="AutoShape 52">
                    <a:extLst>
                      <a:ext uri="{FF2B5EF4-FFF2-40B4-BE49-F238E27FC236}">
                        <a16:creationId xmlns:a16="http://schemas.microsoft.com/office/drawing/2014/main" id="{440D1B23-059B-436F-8DFE-41A31C47DF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" name="AutoShape 53">
                    <a:extLst>
                      <a:ext uri="{FF2B5EF4-FFF2-40B4-BE49-F238E27FC236}">
                        <a16:creationId xmlns:a16="http://schemas.microsoft.com/office/drawing/2014/main" id="{3A40ED82-4E87-442B-BFCC-A61AD048E1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0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5" name="Freeform 54">
                <a:extLst>
                  <a:ext uri="{FF2B5EF4-FFF2-40B4-BE49-F238E27FC236}">
                    <a16:creationId xmlns:a16="http://schemas.microsoft.com/office/drawing/2014/main" id="{E6B47D29-6D6A-4254-A519-B5A23B0B99A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30" name="Text Box 55">
              <a:extLst>
                <a:ext uri="{FF2B5EF4-FFF2-40B4-BE49-F238E27FC236}">
                  <a16:creationId xmlns:a16="http://schemas.microsoft.com/office/drawing/2014/main" id="{C9C92144-3D44-476A-B834-86898A93F6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A</a:t>
              </a:r>
            </a:p>
          </p:txBody>
        </p:sp>
      </p:grpSp>
      <p:grpSp>
        <p:nvGrpSpPr>
          <p:cNvPr id="46" name="Group 108">
            <a:extLst>
              <a:ext uri="{FF2B5EF4-FFF2-40B4-BE49-F238E27FC236}">
                <a16:creationId xmlns:a16="http://schemas.microsoft.com/office/drawing/2014/main" id="{02AB3A98-E5D3-414E-BD15-C5B67DF905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043362"/>
            <a:ext cx="755650" cy="758825"/>
            <a:chOff x="4010025" y="1277941"/>
            <a:chExt cx="755650" cy="758826"/>
          </a:xfrm>
        </p:grpSpPr>
        <p:grpSp>
          <p:nvGrpSpPr>
            <p:cNvPr id="47" name="Group 39">
              <a:extLst>
                <a:ext uri="{FF2B5EF4-FFF2-40B4-BE49-F238E27FC236}">
                  <a16:creationId xmlns:a16="http://schemas.microsoft.com/office/drawing/2014/main" id="{4177781F-36A6-4233-9304-DD06EF387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9" name="Picture 40" descr="light_shadow">
                <a:extLst>
                  <a:ext uri="{FF2B5EF4-FFF2-40B4-BE49-F238E27FC236}">
                    <a16:creationId xmlns:a16="http://schemas.microsoft.com/office/drawing/2014/main" id="{DED352E4-9F4D-4CF1-B924-E056DC2DBB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Picture 41" descr="circuler_1">
                <a:extLst>
                  <a:ext uri="{FF2B5EF4-FFF2-40B4-BE49-F238E27FC236}">
                    <a16:creationId xmlns:a16="http://schemas.microsoft.com/office/drawing/2014/main" id="{41D03BA2-FF72-47FA-96AE-B26A1380F3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Oval 42">
                <a:extLst>
                  <a:ext uri="{FF2B5EF4-FFF2-40B4-BE49-F238E27FC236}">
                    <a16:creationId xmlns:a16="http://schemas.microsoft.com/office/drawing/2014/main" id="{24E47994-BF75-433C-AEBD-05BE10F481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2" name="Group 150">
                <a:extLst>
                  <a:ext uri="{FF2B5EF4-FFF2-40B4-BE49-F238E27FC236}">
                    <a16:creationId xmlns:a16="http://schemas.microsoft.com/office/drawing/2014/main" id="{113AC267-E992-4CDC-BCCF-991975C2B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54" name="Group 44">
                  <a:extLst>
                    <a:ext uri="{FF2B5EF4-FFF2-40B4-BE49-F238E27FC236}">
                      <a16:creationId xmlns:a16="http://schemas.microsoft.com/office/drawing/2014/main" id="{CBA1D74D-4774-4225-B5EC-B33731AF88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60" name="AutoShape 45">
                    <a:extLst>
                      <a:ext uri="{FF2B5EF4-FFF2-40B4-BE49-F238E27FC236}">
                        <a16:creationId xmlns:a16="http://schemas.microsoft.com/office/drawing/2014/main" id="{66BA99E6-2699-4673-862B-D3A20DD8F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31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1" name="AutoShape 46">
                    <a:extLst>
                      <a:ext uri="{FF2B5EF4-FFF2-40B4-BE49-F238E27FC236}">
                        <a16:creationId xmlns:a16="http://schemas.microsoft.com/office/drawing/2014/main" id="{7E936495-F318-4CC6-863B-5760E1096A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30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2" name="AutoShape 47">
                    <a:extLst>
                      <a:ext uri="{FF2B5EF4-FFF2-40B4-BE49-F238E27FC236}">
                        <a16:creationId xmlns:a16="http://schemas.microsoft.com/office/drawing/2014/main" id="{5E81B41A-E5C8-479E-BACB-93D76E20AF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8"/>
                    <a:ext cx="218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3" name="AutoShape 48">
                    <a:extLst>
                      <a:ext uri="{FF2B5EF4-FFF2-40B4-BE49-F238E27FC236}">
                        <a16:creationId xmlns:a16="http://schemas.microsoft.com/office/drawing/2014/main" id="{FB0AA282-933A-47F6-8476-8BC542000C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9" y="2366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5" name="Group 49">
                  <a:extLst>
                    <a:ext uri="{FF2B5EF4-FFF2-40B4-BE49-F238E27FC236}">
                      <a16:creationId xmlns:a16="http://schemas.microsoft.com/office/drawing/2014/main" id="{D0B64711-223C-43B0-94EF-72FAA1F494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56" name="AutoShape 50">
                    <a:extLst>
                      <a:ext uri="{FF2B5EF4-FFF2-40B4-BE49-F238E27FC236}">
                        <a16:creationId xmlns:a16="http://schemas.microsoft.com/office/drawing/2014/main" id="{1085A359-3C5D-4562-928C-78F8031636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3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7" name="AutoShape 51">
                    <a:extLst>
                      <a:ext uri="{FF2B5EF4-FFF2-40B4-BE49-F238E27FC236}">
                        <a16:creationId xmlns:a16="http://schemas.microsoft.com/office/drawing/2014/main" id="{43FF306F-6964-44E3-9695-FE63D9A603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85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8" name="AutoShape 52">
                    <a:extLst>
                      <a:ext uri="{FF2B5EF4-FFF2-40B4-BE49-F238E27FC236}">
                        <a16:creationId xmlns:a16="http://schemas.microsoft.com/office/drawing/2014/main" id="{1E40E3C9-7065-40BC-B25D-6BE410F8BF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9" name="AutoShape 53">
                    <a:extLst>
                      <a:ext uri="{FF2B5EF4-FFF2-40B4-BE49-F238E27FC236}">
                        <a16:creationId xmlns:a16="http://schemas.microsoft.com/office/drawing/2014/main" id="{D49DA915-DCE5-433F-BEC3-A22CF2829A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0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53" name="Freeform 54">
                <a:extLst>
                  <a:ext uri="{FF2B5EF4-FFF2-40B4-BE49-F238E27FC236}">
                    <a16:creationId xmlns:a16="http://schemas.microsoft.com/office/drawing/2014/main" id="{22A865CA-474D-4390-9CCE-432E738CD09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8" name="Text Box 55">
              <a:extLst>
                <a:ext uri="{FF2B5EF4-FFF2-40B4-BE49-F238E27FC236}">
                  <a16:creationId xmlns:a16="http://schemas.microsoft.com/office/drawing/2014/main" id="{2E31417B-9152-48A5-BDA8-1DC6B984ACA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64" name="Group 126">
            <a:extLst>
              <a:ext uri="{FF2B5EF4-FFF2-40B4-BE49-F238E27FC236}">
                <a16:creationId xmlns:a16="http://schemas.microsoft.com/office/drawing/2014/main" id="{55CF76F7-45B2-41D3-92B7-A4030A5A1ED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040187"/>
            <a:ext cx="755650" cy="758825"/>
            <a:chOff x="4010025" y="1277941"/>
            <a:chExt cx="755650" cy="758826"/>
          </a:xfrm>
        </p:grpSpPr>
        <p:grpSp>
          <p:nvGrpSpPr>
            <p:cNvPr id="65" name="Group 39">
              <a:extLst>
                <a:ext uri="{FF2B5EF4-FFF2-40B4-BE49-F238E27FC236}">
                  <a16:creationId xmlns:a16="http://schemas.microsoft.com/office/drawing/2014/main" id="{CC628C4E-9CEB-46E1-A008-65B565586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67" name="Picture 40" descr="light_shadow">
                <a:extLst>
                  <a:ext uri="{FF2B5EF4-FFF2-40B4-BE49-F238E27FC236}">
                    <a16:creationId xmlns:a16="http://schemas.microsoft.com/office/drawing/2014/main" id="{461DEEFB-2BF4-41E8-B8DD-F0D3E99E09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41" descr="circuler_1">
                <a:extLst>
                  <a:ext uri="{FF2B5EF4-FFF2-40B4-BE49-F238E27FC236}">
                    <a16:creationId xmlns:a16="http://schemas.microsoft.com/office/drawing/2014/main" id="{7732EFD7-A946-4841-B0BE-ED11C9E5B5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Oval 42">
                <a:extLst>
                  <a:ext uri="{FF2B5EF4-FFF2-40B4-BE49-F238E27FC236}">
                    <a16:creationId xmlns:a16="http://schemas.microsoft.com/office/drawing/2014/main" id="{4DF1BCDF-970E-43DD-982B-BAF5B6D6E9A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70" name="Group 150">
                <a:extLst>
                  <a:ext uri="{FF2B5EF4-FFF2-40B4-BE49-F238E27FC236}">
                    <a16:creationId xmlns:a16="http://schemas.microsoft.com/office/drawing/2014/main" id="{841B62B0-D718-4428-9539-468C83782C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72" name="Group 44">
                  <a:extLst>
                    <a:ext uri="{FF2B5EF4-FFF2-40B4-BE49-F238E27FC236}">
                      <a16:creationId xmlns:a16="http://schemas.microsoft.com/office/drawing/2014/main" id="{54D91E09-2C06-4252-91BA-39AE7C2B88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78" name="AutoShape 45">
                    <a:extLst>
                      <a:ext uri="{FF2B5EF4-FFF2-40B4-BE49-F238E27FC236}">
                        <a16:creationId xmlns:a16="http://schemas.microsoft.com/office/drawing/2014/main" id="{D11333FB-9B09-4682-85AE-1F48BF866B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31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9" name="AutoShape 46">
                    <a:extLst>
                      <a:ext uri="{FF2B5EF4-FFF2-40B4-BE49-F238E27FC236}">
                        <a16:creationId xmlns:a16="http://schemas.microsoft.com/office/drawing/2014/main" id="{11384F8A-E572-448B-AFE8-8355DF46D2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30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0" name="AutoShape 47">
                    <a:extLst>
                      <a:ext uri="{FF2B5EF4-FFF2-40B4-BE49-F238E27FC236}">
                        <a16:creationId xmlns:a16="http://schemas.microsoft.com/office/drawing/2014/main" id="{60952365-79DA-494B-9ED0-5E1E12AC66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8"/>
                    <a:ext cx="218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81" name="AutoShape 48">
                    <a:extLst>
                      <a:ext uri="{FF2B5EF4-FFF2-40B4-BE49-F238E27FC236}">
                        <a16:creationId xmlns:a16="http://schemas.microsoft.com/office/drawing/2014/main" id="{6756D539-CBB0-43EE-9302-331ADF6D0B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9" y="2366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73" name="Group 49">
                  <a:extLst>
                    <a:ext uri="{FF2B5EF4-FFF2-40B4-BE49-F238E27FC236}">
                      <a16:creationId xmlns:a16="http://schemas.microsoft.com/office/drawing/2014/main" id="{47F5B913-BC10-4923-A610-3F08B80C3E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74" name="AutoShape 50">
                    <a:extLst>
                      <a:ext uri="{FF2B5EF4-FFF2-40B4-BE49-F238E27FC236}">
                        <a16:creationId xmlns:a16="http://schemas.microsoft.com/office/drawing/2014/main" id="{C91E5076-AAA3-4E16-B1FD-4DE784DF15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3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5" name="AutoShape 51">
                    <a:extLst>
                      <a:ext uri="{FF2B5EF4-FFF2-40B4-BE49-F238E27FC236}">
                        <a16:creationId xmlns:a16="http://schemas.microsoft.com/office/drawing/2014/main" id="{15AD6362-DAB7-4F41-A395-E8F10A7D4E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85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6" name="AutoShape 52">
                    <a:extLst>
                      <a:ext uri="{FF2B5EF4-FFF2-40B4-BE49-F238E27FC236}">
                        <a16:creationId xmlns:a16="http://schemas.microsoft.com/office/drawing/2014/main" id="{8D7A09AD-0F93-4A4F-89CE-039AA6034D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7" name="AutoShape 53">
                    <a:extLst>
                      <a:ext uri="{FF2B5EF4-FFF2-40B4-BE49-F238E27FC236}">
                        <a16:creationId xmlns:a16="http://schemas.microsoft.com/office/drawing/2014/main" id="{901AE87B-4B6B-4390-A2AD-9E6667CB28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0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71" name="Freeform 54">
                <a:extLst>
                  <a:ext uri="{FF2B5EF4-FFF2-40B4-BE49-F238E27FC236}">
                    <a16:creationId xmlns:a16="http://schemas.microsoft.com/office/drawing/2014/main" id="{9D37AF32-3388-4316-944C-0769948EF24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66" name="Text Box 55">
              <a:extLst>
                <a:ext uri="{FF2B5EF4-FFF2-40B4-BE49-F238E27FC236}">
                  <a16:creationId xmlns:a16="http://schemas.microsoft.com/office/drawing/2014/main" id="{AB2C509A-F3C0-474B-A576-3EE9155F9C2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C</a:t>
              </a:r>
            </a:p>
          </p:txBody>
        </p:sp>
      </p:grpSp>
      <p:grpSp>
        <p:nvGrpSpPr>
          <p:cNvPr id="82" name="Group 144">
            <a:extLst>
              <a:ext uri="{FF2B5EF4-FFF2-40B4-BE49-F238E27FC236}">
                <a16:creationId xmlns:a16="http://schemas.microsoft.com/office/drawing/2014/main" id="{E054222C-9E67-4BCE-8FC0-9D2A9DDC22F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259387"/>
            <a:ext cx="755650" cy="758825"/>
            <a:chOff x="4010025" y="1277941"/>
            <a:chExt cx="755650" cy="758826"/>
          </a:xfrm>
        </p:grpSpPr>
        <p:grpSp>
          <p:nvGrpSpPr>
            <p:cNvPr id="83" name="Group 39">
              <a:extLst>
                <a:ext uri="{FF2B5EF4-FFF2-40B4-BE49-F238E27FC236}">
                  <a16:creationId xmlns:a16="http://schemas.microsoft.com/office/drawing/2014/main" id="{7FD9DCC6-7EA2-491B-81EC-96A91FA14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85" name="Picture 40" descr="light_shadow">
                <a:extLst>
                  <a:ext uri="{FF2B5EF4-FFF2-40B4-BE49-F238E27FC236}">
                    <a16:creationId xmlns:a16="http://schemas.microsoft.com/office/drawing/2014/main" id="{85218EC7-E7D0-4CFD-823D-79BB87B4EC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" name="Picture 41" descr="circuler_1">
                <a:extLst>
                  <a:ext uri="{FF2B5EF4-FFF2-40B4-BE49-F238E27FC236}">
                    <a16:creationId xmlns:a16="http://schemas.microsoft.com/office/drawing/2014/main" id="{B11673B2-FE48-4668-AF49-31C2BDAE2C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Oval 42">
                <a:extLst>
                  <a:ext uri="{FF2B5EF4-FFF2-40B4-BE49-F238E27FC236}">
                    <a16:creationId xmlns:a16="http://schemas.microsoft.com/office/drawing/2014/main" id="{614B362A-A729-4A8A-B961-2DAD83D6A3A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88" name="Group 150">
                <a:extLst>
                  <a:ext uri="{FF2B5EF4-FFF2-40B4-BE49-F238E27FC236}">
                    <a16:creationId xmlns:a16="http://schemas.microsoft.com/office/drawing/2014/main" id="{C6F3639C-452E-4D39-A00C-EA67BE20EA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90" name="Group 44">
                  <a:extLst>
                    <a:ext uri="{FF2B5EF4-FFF2-40B4-BE49-F238E27FC236}">
                      <a16:creationId xmlns:a16="http://schemas.microsoft.com/office/drawing/2014/main" id="{E2FC18B9-616C-4CCA-99B7-AB6ABCC83A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96" name="AutoShape 45">
                    <a:extLst>
                      <a:ext uri="{FF2B5EF4-FFF2-40B4-BE49-F238E27FC236}">
                        <a16:creationId xmlns:a16="http://schemas.microsoft.com/office/drawing/2014/main" id="{D58A8F28-BE04-4B96-81AE-163419E995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31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7" name="AutoShape 46">
                    <a:extLst>
                      <a:ext uri="{FF2B5EF4-FFF2-40B4-BE49-F238E27FC236}">
                        <a16:creationId xmlns:a16="http://schemas.microsoft.com/office/drawing/2014/main" id="{53958FC7-BAA7-4428-91BE-CC643657AA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30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8" name="AutoShape 47">
                    <a:extLst>
                      <a:ext uri="{FF2B5EF4-FFF2-40B4-BE49-F238E27FC236}">
                        <a16:creationId xmlns:a16="http://schemas.microsoft.com/office/drawing/2014/main" id="{D0627E64-84A5-40E4-A99D-7FD470EB93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8"/>
                    <a:ext cx="218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9" name="AutoShape 48">
                    <a:extLst>
                      <a:ext uri="{FF2B5EF4-FFF2-40B4-BE49-F238E27FC236}">
                        <a16:creationId xmlns:a16="http://schemas.microsoft.com/office/drawing/2014/main" id="{ECEF52F7-A2C1-4660-A09D-6615F763F9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9" y="2366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91" name="Group 49">
                  <a:extLst>
                    <a:ext uri="{FF2B5EF4-FFF2-40B4-BE49-F238E27FC236}">
                      <a16:creationId xmlns:a16="http://schemas.microsoft.com/office/drawing/2014/main" id="{3794A2C1-4340-43CD-85A6-CD92344D60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92" name="AutoShape 50">
                    <a:extLst>
                      <a:ext uri="{FF2B5EF4-FFF2-40B4-BE49-F238E27FC236}">
                        <a16:creationId xmlns:a16="http://schemas.microsoft.com/office/drawing/2014/main" id="{AE938B20-5B2F-4FE5-90AB-C223517956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3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3" name="AutoShape 51">
                    <a:extLst>
                      <a:ext uri="{FF2B5EF4-FFF2-40B4-BE49-F238E27FC236}">
                        <a16:creationId xmlns:a16="http://schemas.microsoft.com/office/drawing/2014/main" id="{9E29B4B1-D8F2-446A-AE7A-F277808158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85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4" name="AutoShape 52">
                    <a:extLst>
                      <a:ext uri="{FF2B5EF4-FFF2-40B4-BE49-F238E27FC236}">
                        <a16:creationId xmlns:a16="http://schemas.microsoft.com/office/drawing/2014/main" id="{B40BFA17-8E38-4ED8-9576-402CCFC4AB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5" name="AutoShape 53">
                    <a:extLst>
                      <a:ext uri="{FF2B5EF4-FFF2-40B4-BE49-F238E27FC236}">
                        <a16:creationId xmlns:a16="http://schemas.microsoft.com/office/drawing/2014/main" id="{D7E78F6F-593D-468F-9763-FC63991894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0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89" name="Freeform 54">
                <a:extLst>
                  <a:ext uri="{FF2B5EF4-FFF2-40B4-BE49-F238E27FC236}">
                    <a16:creationId xmlns:a16="http://schemas.microsoft.com/office/drawing/2014/main" id="{C9C949DD-CE2A-43AA-9362-C4DCAAF198E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84" name="Text Box 55">
              <a:extLst>
                <a:ext uri="{FF2B5EF4-FFF2-40B4-BE49-F238E27FC236}">
                  <a16:creationId xmlns:a16="http://schemas.microsoft.com/office/drawing/2014/main" id="{92A0E811-C3FA-44BA-BB89-070373B6F45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D</a:t>
              </a:r>
            </a:p>
          </p:txBody>
        </p:sp>
      </p:grpSp>
      <p:grpSp>
        <p:nvGrpSpPr>
          <p:cNvPr id="100" name="Group 162">
            <a:extLst>
              <a:ext uri="{FF2B5EF4-FFF2-40B4-BE49-F238E27FC236}">
                <a16:creationId xmlns:a16="http://schemas.microsoft.com/office/drawing/2014/main" id="{CFE6B917-4B34-4A67-8DC6-6A7FA2CAA17E}"/>
              </a:ext>
            </a:extLst>
          </p:cNvPr>
          <p:cNvGrpSpPr>
            <a:grpSpLocks/>
          </p:cNvGrpSpPr>
          <p:nvPr/>
        </p:nvGrpSpPr>
        <p:grpSpPr bwMode="auto">
          <a:xfrm>
            <a:off x="5492750" y="2820987"/>
            <a:ext cx="755650" cy="758825"/>
            <a:chOff x="4010025" y="1277941"/>
            <a:chExt cx="755650" cy="758826"/>
          </a:xfrm>
        </p:grpSpPr>
        <p:grpSp>
          <p:nvGrpSpPr>
            <p:cNvPr id="101" name="Group 39">
              <a:extLst>
                <a:ext uri="{FF2B5EF4-FFF2-40B4-BE49-F238E27FC236}">
                  <a16:creationId xmlns:a16="http://schemas.microsoft.com/office/drawing/2014/main" id="{32505131-A976-4A08-807A-53BBFFAED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03" name="Picture 40" descr="light_shadow">
                <a:extLst>
                  <a:ext uri="{FF2B5EF4-FFF2-40B4-BE49-F238E27FC236}">
                    <a16:creationId xmlns:a16="http://schemas.microsoft.com/office/drawing/2014/main" id="{FBAF2607-B5B2-4EF2-BC04-E64EAADB1F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Picture 41" descr="circuler_1">
                <a:extLst>
                  <a:ext uri="{FF2B5EF4-FFF2-40B4-BE49-F238E27FC236}">
                    <a16:creationId xmlns:a16="http://schemas.microsoft.com/office/drawing/2014/main" id="{95DD8826-4C7C-431D-90C7-7664AFD4A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Oval 42">
                <a:extLst>
                  <a:ext uri="{FF2B5EF4-FFF2-40B4-BE49-F238E27FC236}">
                    <a16:creationId xmlns:a16="http://schemas.microsoft.com/office/drawing/2014/main" id="{63538893-1D1B-4129-BBE7-9B32561BA63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06" name="Group 150">
                <a:extLst>
                  <a:ext uri="{FF2B5EF4-FFF2-40B4-BE49-F238E27FC236}">
                    <a16:creationId xmlns:a16="http://schemas.microsoft.com/office/drawing/2014/main" id="{EE920812-0100-49BC-AFA0-D4747A9F6E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108" name="Group 44">
                  <a:extLst>
                    <a:ext uri="{FF2B5EF4-FFF2-40B4-BE49-F238E27FC236}">
                      <a16:creationId xmlns:a16="http://schemas.microsoft.com/office/drawing/2014/main" id="{EC9C72D4-38FA-4955-9814-E20FD62367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14" name="AutoShape 45">
                    <a:extLst>
                      <a:ext uri="{FF2B5EF4-FFF2-40B4-BE49-F238E27FC236}">
                        <a16:creationId xmlns:a16="http://schemas.microsoft.com/office/drawing/2014/main" id="{C95C92DF-AE83-4BCC-B6ED-9AE65928D9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2" y="2310"/>
                    <a:ext cx="214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5" name="AutoShape 46">
                    <a:extLst>
                      <a:ext uri="{FF2B5EF4-FFF2-40B4-BE49-F238E27FC236}">
                        <a16:creationId xmlns:a16="http://schemas.microsoft.com/office/drawing/2014/main" id="{4B8DBD92-D0BB-4080-B26A-A1AC83DBEC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30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6" name="AutoShape 47">
                    <a:extLst>
                      <a:ext uri="{FF2B5EF4-FFF2-40B4-BE49-F238E27FC236}">
                        <a16:creationId xmlns:a16="http://schemas.microsoft.com/office/drawing/2014/main" id="{234C5ED1-7248-4399-99F6-8EEB40DF6D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4" y="2338"/>
                    <a:ext cx="218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7" name="AutoShape 48">
                    <a:extLst>
                      <a:ext uri="{FF2B5EF4-FFF2-40B4-BE49-F238E27FC236}">
                        <a16:creationId xmlns:a16="http://schemas.microsoft.com/office/drawing/2014/main" id="{4696A13C-CD17-40D9-9B18-DDC51C046F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9" y="2366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09" name="Group 49">
                  <a:extLst>
                    <a:ext uri="{FF2B5EF4-FFF2-40B4-BE49-F238E27FC236}">
                      <a16:creationId xmlns:a16="http://schemas.microsoft.com/office/drawing/2014/main" id="{6D1DFE87-39EA-4F8A-84D1-3979B73427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10" name="AutoShape 50">
                    <a:extLst>
                      <a:ext uri="{FF2B5EF4-FFF2-40B4-BE49-F238E27FC236}">
                        <a16:creationId xmlns:a16="http://schemas.microsoft.com/office/drawing/2014/main" id="{84DB6F64-B80B-40FB-B54A-ABE0E2E9B7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83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1" name="AutoShape 51">
                    <a:extLst>
                      <a:ext uri="{FF2B5EF4-FFF2-40B4-BE49-F238E27FC236}">
                        <a16:creationId xmlns:a16="http://schemas.microsoft.com/office/drawing/2014/main" id="{0A186EDA-8FA4-40E1-872D-261ABA5FC2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20" y="2285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2" name="AutoShape 52">
                    <a:extLst>
                      <a:ext uri="{FF2B5EF4-FFF2-40B4-BE49-F238E27FC236}">
                        <a16:creationId xmlns:a16="http://schemas.microsoft.com/office/drawing/2014/main" id="{FEA6774E-AD0D-417B-BAE8-AF7953E83B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100" y="2313"/>
                    <a:ext cx="227" cy="80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13" name="AutoShape 53">
                    <a:extLst>
                      <a:ext uri="{FF2B5EF4-FFF2-40B4-BE49-F238E27FC236}">
                        <a16:creationId xmlns:a16="http://schemas.microsoft.com/office/drawing/2014/main" id="{222E696F-08A7-4FCF-BD83-FAE95C6049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9" y="2340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07" name="Freeform 54">
                <a:extLst>
                  <a:ext uri="{FF2B5EF4-FFF2-40B4-BE49-F238E27FC236}">
                    <a16:creationId xmlns:a16="http://schemas.microsoft.com/office/drawing/2014/main" id="{4E92C566-127C-47DB-AA95-B87140F5F91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02" name="Text Box 55">
              <a:extLst>
                <a:ext uri="{FF2B5EF4-FFF2-40B4-BE49-F238E27FC236}">
                  <a16:creationId xmlns:a16="http://schemas.microsoft.com/office/drawing/2014/main" id="{D05E5CF6-4F02-4A8A-920A-07118C26CB0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ker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D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2F52F3B-0D54-42E3-9BBA-F900FBBBDB77}"/>
              </a:ext>
            </a:extLst>
          </p:cNvPr>
          <p:cNvCxnSpPr/>
          <p:nvPr/>
        </p:nvCxnSpPr>
        <p:spPr>
          <a:xfrm rot="5400000">
            <a:off x="3815556" y="3602830"/>
            <a:ext cx="547688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2169127-578E-40EE-B7C5-3C315BB9D52D}"/>
              </a:ext>
            </a:extLst>
          </p:cNvPr>
          <p:cNvCxnSpPr/>
          <p:nvPr/>
        </p:nvCxnSpPr>
        <p:spPr>
          <a:xfrm rot="5400000">
            <a:off x="3544094" y="4991892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DB7408-D464-4C8F-BED5-C03A67E8C9BA}"/>
              </a:ext>
            </a:extLst>
          </p:cNvPr>
          <p:cNvCxnSpPr/>
          <p:nvPr/>
        </p:nvCxnSpPr>
        <p:spPr>
          <a:xfrm rot="16200000" flipH="1">
            <a:off x="4503738" y="3667124"/>
            <a:ext cx="544512" cy="3540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1637689-1427-4EF7-99B9-FB4968AE68C8}"/>
              </a:ext>
            </a:extLst>
          </p:cNvPr>
          <p:cNvCxnSpPr/>
          <p:nvPr/>
        </p:nvCxnSpPr>
        <p:spPr>
          <a:xfrm rot="5400000" flipH="1" flipV="1">
            <a:off x="3967957" y="3664743"/>
            <a:ext cx="547687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376E3E-5F74-4C98-A3CD-DCAFE518F9AD}"/>
              </a:ext>
            </a:extLst>
          </p:cNvPr>
          <p:cNvCxnSpPr/>
          <p:nvPr/>
        </p:nvCxnSpPr>
        <p:spPr>
          <a:xfrm rot="5400000" flipH="1" flipV="1">
            <a:off x="3695700" y="4992686"/>
            <a:ext cx="533400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7D7E335-7064-40D4-9413-6428CF192175}"/>
              </a:ext>
            </a:extLst>
          </p:cNvPr>
          <p:cNvCxnSpPr/>
          <p:nvPr/>
        </p:nvCxnSpPr>
        <p:spPr>
          <a:xfrm rot="16200000" flipV="1">
            <a:off x="4628356" y="3602830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FE5BE51-B3F4-4522-92FC-CC29D285421C}"/>
              </a:ext>
            </a:extLst>
          </p:cNvPr>
          <p:cNvCxnSpPr/>
          <p:nvPr/>
        </p:nvCxnSpPr>
        <p:spPr>
          <a:xfrm rot="5400000" flipH="1" flipV="1">
            <a:off x="4628356" y="2536030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883F94D-8557-4BFE-8F5D-374E32D9E97D}"/>
              </a:ext>
            </a:extLst>
          </p:cNvPr>
          <p:cNvCxnSpPr/>
          <p:nvPr/>
        </p:nvCxnSpPr>
        <p:spPr>
          <a:xfrm rot="16200000" flipV="1">
            <a:off x="5339556" y="2383630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02A7BB9-607F-4549-B6FD-27B6CB2BBA9F}"/>
              </a:ext>
            </a:extLst>
          </p:cNvPr>
          <p:cNvCxnSpPr/>
          <p:nvPr/>
        </p:nvCxnSpPr>
        <p:spPr>
          <a:xfrm rot="16200000" flipH="1">
            <a:off x="5238751" y="2459037"/>
            <a:ext cx="544513" cy="3540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B150D21-7B55-426D-A95A-2A0C0725A6AD}"/>
              </a:ext>
            </a:extLst>
          </p:cNvPr>
          <p:cNvCxnSpPr/>
          <p:nvPr/>
        </p:nvCxnSpPr>
        <p:spPr>
          <a:xfrm rot="5400000">
            <a:off x="4475956" y="2459830"/>
            <a:ext cx="547688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DCCC9FF-08BF-46C9-BD9E-A63F2989692C}"/>
              </a:ext>
            </a:extLst>
          </p:cNvPr>
          <p:cNvCxnSpPr/>
          <p:nvPr/>
        </p:nvCxnSpPr>
        <p:spPr>
          <a:xfrm rot="5400000" flipH="1" flipV="1">
            <a:off x="4038203" y="5335189"/>
            <a:ext cx="1371600" cy="794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B99C23F-99E9-4361-9FF4-BEF0959B2535}"/>
              </a:ext>
            </a:extLst>
          </p:cNvPr>
          <p:cNvCxnSpPr/>
          <p:nvPr/>
        </p:nvCxnSpPr>
        <p:spPr>
          <a:xfrm>
            <a:off x="4724400" y="6019798"/>
            <a:ext cx="3962400" cy="1588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0" name="AutoShape 6">
            <a:extLst>
              <a:ext uri="{FF2B5EF4-FFF2-40B4-BE49-F238E27FC236}">
                <a16:creationId xmlns:a16="http://schemas.microsoft.com/office/drawing/2014/main" id="{7ACE5B80-945E-45FE-8F28-8175BF8447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006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31" name="AutoShape 6">
            <a:extLst>
              <a:ext uri="{FF2B5EF4-FFF2-40B4-BE49-F238E27FC236}">
                <a16:creationId xmlns:a16="http://schemas.microsoft.com/office/drawing/2014/main" id="{74364AA0-F836-48E3-ACB0-A89256D491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054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32" name="AutoShape 6">
            <a:extLst>
              <a:ext uri="{FF2B5EF4-FFF2-40B4-BE49-F238E27FC236}">
                <a16:creationId xmlns:a16="http://schemas.microsoft.com/office/drawing/2014/main" id="{9E05D1D7-99CB-4203-A160-D267F06B2B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05400" y="53355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A</a:t>
            </a:r>
          </a:p>
        </p:txBody>
      </p:sp>
      <p:sp>
        <p:nvSpPr>
          <p:cNvPr id="133" name="AutoShape 6">
            <a:extLst>
              <a:ext uri="{FF2B5EF4-FFF2-40B4-BE49-F238E27FC236}">
                <a16:creationId xmlns:a16="http://schemas.microsoft.com/office/drawing/2014/main" id="{A06BB9AA-0CCD-4F1A-A2BE-2C761F1BAE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102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34" name="AutoShape 6">
            <a:extLst>
              <a:ext uri="{FF2B5EF4-FFF2-40B4-BE49-F238E27FC236}">
                <a16:creationId xmlns:a16="http://schemas.microsoft.com/office/drawing/2014/main" id="{53DF5FCB-1A7E-46CC-8550-CDFC4923CC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10200" y="53355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A</a:t>
            </a:r>
          </a:p>
        </p:txBody>
      </p:sp>
      <p:sp>
        <p:nvSpPr>
          <p:cNvPr id="135" name="AutoShape 6">
            <a:extLst>
              <a:ext uri="{FF2B5EF4-FFF2-40B4-BE49-F238E27FC236}">
                <a16:creationId xmlns:a16="http://schemas.microsoft.com/office/drawing/2014/main" id="{D026B8FE-3671-421A-B16C-899CA5CDF0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10200" y="50307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B</a:t>
            </a:r>
          </a:p>
        </p:txBody>
      </p:sp>
      <p:sp>
        <p:nvSpPr>
          <p:cNvPr id="136" name="AutoShape 6">
            <a:extLst>
              <a:ext uri="{FF2B5EF4-FFF2-40B4-BE49-F238E27FC236}">
                <a16:creationId xmlns:a16="http://schemas.microsoft.com/office/drawing/2014/main" id="{3465B6D7-4F4E-4A48-A931-95F898169F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37" name="AutoShape 6">
            <a:extLst>
              <a:ext uri="{FF2B5EF4-FFF2-40B4-BE49-F238E27FC236}">
                <a16:creationId xmlns:a16="http://schemas.microsoft.com/office/drawing/2014/main" id="{7F33CDB0-187A-4856-9004-13FEAB4505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53355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A</a:t>
            </a:r>
          </a:p>
        </p:txBody>
      </p:sp>
      <p:sp>
        <p:nvSpPr>
          <p:cNvPr id="138" name="AutoShape 6">
            <a:extLst>
              <a:ext uri="{FF2B5EF4-FFF2-40B4-BE49-F238E27FC236}">
                <a16:creationId xmlns:a16="http://schemas.microsoft.com/office/drawing/2014/main" id="{5A388EA6-64F4-437B-950D-98DBDF646C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98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39" name="AutoShape 6">
            <a:extLst>
              <a:ext uri="{FF2B5EF4-FFF2-40B4-BE49-F238E27FC236}">
                <a16:creationId xmlns:a16="http://schemas.microsoft.com/office/drawing/2014/main" id="{36235F94-53E6-4B5D-A90E-C61F268A11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9800" y="53355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A</a:t>
            </a:r>
          </a:p>
        </p:txBody>
      </p:sp>
      <p:sp>
        <p:nvSpPr>
          <p:cNvPr id="140" name="AutoShape 6">
            <a:extLst>
              <a:ext uri="{FF2B5EF4-FFF2-40B4-BE49-F238E27FC236}">
                <a16:creationId xmlns:a16="http://schemas.microsoft.com/office/drawing/2014/main" id="{3D78775D-09A4-48D5-9ECF-A977BC7C9F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9800" y="50307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B</a:t>
            </a:r>
          </a:p>
        </p:txBody>
      </p:sp>
      <p:sp>
        <p:nvSpPr>
          <p:cNvPr id="141" name="AutoShape 6">
            <a:extLst>
              <a:ext uri="{FF2B5EF4-FFF2-40B4-BE49-F238E27FC236}">
                <a16:creationId xmlns:a16="http://schemas.microsoft.com/office/drawing/2014/main" id="{11CFE8E6-0457-4979-8F37-0DEC7DD0CD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246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42" name="AutoShape 6">
            <a:extLst>
              <a:ext uri="{FF2B5EF4-FFF2-40B4-BE49-F238E27FC236}">
                <a16:creationId xmlns:a16="http://schemas.microsoft.com/office/drawing/2014/main" id="{3490EEB7-1189-4FEF-8A9A-2B6714B9A0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24600" y="53355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A</a:t>
            </a:r>
          </a:p>
        </p:txBody>
      </p:sp>
      <p:sp>
        <p:nvSpPr>
          <p:cNvPr id="143" name="AutoShape 6">
            <a:extLst>
              <a:ext uri="{FF2B5EF4-FFF2-40B4-BE49-F238E27FC236}">
                <a16:creationId xmlns:a16="http://schemas.microsoft.com/office/drawing/2014/main" id="{BCB5E4A1-80F9-4548-A483-C9B9350045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294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44" name="AutoShape 6">
            <a:extLst>
              <a:ext uri="{FF2B5EF4-FFF2-40B4-BE49-F238E27FC236}">
                <a16:creationId xmlns:a16="http://schemas.microsoft.com/office/drawing/2014/main" id="{4591C460-ED45-432A-8C2D-A90DA21994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29400" y="53355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A</a:t>
            </a:r>
          </a:p>
        </p:txBody>
      </p:sp>
      <p:sp>
        <p:nvSpPr>
          <p:cNvPr id="145" name="AutoShape 6">
            <a:extLst>
              <a:ext uri="{FF2B5EF4-FFF2-40B4-BE49-F238E27FC236}">
                <a16:creationId xmlns:a16="http://schemas.microsoft.com/office/drawing/2014/main" id="{F9660BF7-E392-4C84-BA60-361AB751CB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29400" y="50307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C</a:t>
            </a:r>
          </a:p>
        </p:txBody>
      </p:sp>
      <p:sp>
        <p:nvSpPr>
          <p:cNvPr id="146" name="AutoShape 6">
            <a:extLst>
              <a:ext uri="{FF2B5EF4-FFF2-40B4-BE49-F238E27FC236}">
                <a16:creationId xmlns:a16="http://schemas.microsoft.com/office/drawing/2014/main" id="{3CC7806E-946E-45EE-B577-21C42DBE2F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47" name="AutoShape 6">
            <a:extLst>
              <a:ext uri="{FF2B5EF4-FFF2-40B4-BE49-F238E27FC236}">
                <a16:creationId xmlns:a16="http://schemas.microsoft.com/office/drawing/2014/main" id="{DED1384F-BE73-4190-98E1-E03C9A8E81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390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48" name="AutoShape 6">
            <a:extLst>
              <a:ext uri="{FF2B5EF4-FFF2-40B4-BE49-F238E27FC236}">
                <a16:creationId xmlns:a16="http://schemas.microsoft.com/office/drawing/2014/main" id="{F3703143-1FE3-49F9-A960-174E9F504A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438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49" name="AutoShape 6">
            <a:extLst>
              <a:ext uri="{FF2B5EF4-FFF2-40B4-BE49-F238E27FC236}">
                <a16:creationId xmlns:a16="http://schemas.microsoft.com/office/drawing/2014/main" id="{C448DEE4-358D-47A6-9160-5F252F0C86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43800" y="53355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D</a:t>
            </a:r>
          </a:p>
        </p:txBody>
      </p:sp>
      <p:sp>
        <p:nvSpPr>
          <p:cNvPr id="150" name="AutoShape 6">
            <a:extLst>
              <a:ext uri="{FF2B5EF4-FFF2-40B4-BE49-F238E27FC236}">
                <a16:creationId xmlns:a16="http://schemas.microsoft.com/office/drawing/2014/main" id="{564A4A27-DF64-4243-BBA1-B11DAF0C1B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50307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B</a:t>
            </a:r>
          </a:p>
        </p:txBody>
      </p:sp>
      <p:sp>
        <p:nvSpPr>
          <p:cNvPr id="151" name="AutoShape 6">
            <a:extLst>
              <a:ext uri="{FF2B5EF4-FFF2-40B4-BE49-F238E27FC236}">
                <a16:creationId xmlns:a16="http://schemas.microsoft.com/office/drawing/2014/main" id="{323F3A28-0BF2-42CA-870C-15390FA588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47259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D</a:t>
            </a:r>
          </a:p>
        </p:txBody>
      </p:sp>
      <p:sp>
        <p:nvSpPr>
          <p:cNvPr id="152" name="AutoShape 6">
            <a:extLst>
              <a:ext uri="{FF2B5EF4-FFF2-40B4-BE49-F238E27FC236}">
                <a16:creationId xmlns:a16="http://schemas.microsoft.com/office/drawing/2014/main" id="{699F498D-5D61-4E4C-BBE9-981CD273D3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0" y="53355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A</a:t>
            </a:r>
          </a:p>
        </p:txBody>
      </p:sp>
      <p:sp>
        <p:nvSpPr>
          <p:cNvPr id="153" name="AutoShape 6">
            <a:extLst>
              <a:ext uri="{FF2B5EF4-FFF2-40B4-BE49-F238E27FC236}">
                <a16:creationId xmlns:a16="http://schemas.microsoft.com/office/drawing/2014/main" id="{8CBFA376-46CD-4F2A-BECC-A12E26363B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48600" y="5640386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M</a:t>
            </a:r>
          </a:p>
        </p:txBody>
      </p:sp>
      <p:sp>
        <p:nvSpPr>
          <p:cNvPr id="154" name="Rectangle 11">
            <a:extLst>
              <a:ext uri="{FF2B5EF4-FFF2-40B4-BE49-F238E27FC236}">
                <a16:creationId xmlns:a16="http://schemas.microsoft.com/office/drawing/2014/main" id="{B11B9756-28F6-4723-A7FD-CC5043D76515}"/>
              </a:ext>
            </a:extLst>
          </p:cNvPr>
          <p:cNvSpPr>
            <a:spLocks noChangeArrowheads="1"/>
          </p:cNvSpPr>
          <p:nvPr/>
        </p:nvSpPr>
        <p:spPr bwMode="black">
          <a:xfrm rot="16200000">
            <a:off x="4207669" y="5014117"/>
            <a:ext cx="6858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just">
              <a:defRPr/>
            </a:pPr>
            <a:r>
              <a:rPr lang="en-US" sz="1100" b="1" kern="0">
                <a:solidFill>
                  <a:srgbClr val="FF0000"/>
                </a:solidFill>
                <a:latin typeface="Arial" charset="0"/>
              </a:rPr>
              <a:t>STACK</a:t>
            </a:r>
            <a:endParaRPr lang="vi-VN" sz="1100" b="1" ker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5" name="Rectangle 11">
            <a:extLst>
              <a:ext uri="{FF2B5EF4-FFF2-40B4-BE49-F238E27FC236}">
                <a16:creationId xmlns:a16="http://schemas.microsoft.com/office/drawing/2014/main" id="{58273147-AEA9-4A2E-8312-3355B14CD5D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8229600" y="6097586"/>
            <a:ext cx="8382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just">
              <a:defRPr/>
            </a:pPr>
            <a:r>
              <a:rPr lang="en-US" sz="1100" b="1" kern="0">
                <a:solidFill>
                  <a:srgbClr val="FF0000"/>
                </a:solidFill>
                <a:latin typeface="Arial" charset="0"/>
              </a:rPr>
              <a:t>Thời gian</a:t>
            </a:r>
            <a:endParaRPr lang="vi-VN" sz="1100" b="1" kern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26A7F943-136E-489D-B976-113A88D9BA20}"/>
              </a:ext>
            </a:extLst>
          </p:cNvPr>
          <p:cNvGrpSpPr>
            <a:grpSpLocks/>
          </p:cNvGrpSpPr>
          <p:nvPr/>
        </p:nvGrpSpPr>
        <p:grpSpPr bwMode="auto">
          <a:xfrm>
            <a:off x="372193" y="1754187"/>
            <a:ext cx="2590800" cy="4419600"/>
            <a:chOff x="6324600" y="1752600"/>
            <a:chExt cx="2590800" cy="4419600"/>
          </a:xfrm>
        </p:grpSpPr>
        <p:sp>
          <p:nvSpPr>
            <p:cNvPr id="157" name="Rectangle 3">
              <a:extLst>
                <a:ext uri="{FF2B5EF4-FFF2-40B4-BE49-F238E27FC236}">
                  <a16:creationId xmlns:a16="http://schemas.microsoft.com/office/drawing/2014/main" id="{525C5ADB-514D-4D15-A911-5DFAD3571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4763" y="1752600"/>
              <a:ext cx="1600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742950" indent="-7429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2400">
                  <a:latin typeface="Tahoma" panose="020B0604030504040204" pitchFamily="34" charset="0"/>
                  <a:ea typeface="Arial-Rounded" pitchFamily="34" charset="0"/>
                  <a:cs typeface="Tahoma" panose="020B0604030504040204" pitchFamily="34" charset="0"/>
                </a:rPr>
                <a:t>RAM</a:t>
              </a:r>
            </a:p>
            <a:p>
              <a:pPr algn="ctr" eaLnBrk="1" hangingPunct="1">
                <a:lnSpc>
                  <a:spcPct val="110000"/>
                </a:lnSpc>
              </a:pPr>
              <a:endParaRPr lang="en-US" altLang="en-US" sz="2400">
                <a:latin typeface="Tahoma" panose="020B0604030504040204" pitchFamily="34" charset="0"/>
                <a:ea typeface="Arial-Rounded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7891524-0BC2-4CD0-9E47-11F69B363B41}"/>
                </a:ext>
              </a:extLst>
            </p:cNvPr>
            <p:cNvSpPr/>
            <p:nvPr/>
          </p:nvSpPr>
          <p:spPr bwMode="auto">
            <a:xfrm>
              <a:off x="6324600" y="5410200"/>
              <a:ext cx="1752600" cy="609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stack</a:t>
              </a:r>
              <a:endParaRPr lang="en-US" baseline="-250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618BC2A-3F1C-4FC1-B54E-E4A708FF9E26}"/>
                </a:ext>
              </a:extLst>
            </p:cNvPr>
            <p:cNvSpPr/>
            <p:nvPr/>
          </p:nvSpPr>
          <p:spPr bwMode="auto">
            <a:xfrm>
              <a:off x="6324600" y="4114800"/>
              <a:ext cx="1752600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6070DF2-4DAD-4912-AC63-957444122DD1}"/>
                </a:ext>
              </a:extLst>
            </p:cNvPr>
            <p:cNvSpPr/>
            <p:nvPr/>
          </p:nvSpPr>
          <p:spPr bwMode="auto">
            <a:xfrm>
              <a:off x="6324600" y="3505200"/>
              <a:ext cx="1752600" cy="609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heap</a:t>
              </a:r>
              <a:endParaRPr lang="en-US" baseline="-250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2FABB19-13F5-4610-9B71-49DFCA10E4AC}"/>
                </a:ext>
              </a:extLst>
            </p:cNvPr>
            <p:cNvSpPr/>
            <p:nvPr/>
          </p:nvSpPr>
          <p:spPr bwMode="auto">
            <a:xfrm>
              <a:off x="6324600" y="2895600"/>
              <a:ext cx="1752600" cy="609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data</a:t>
              </a:r>
              <a:endParaRPr lang="en-US" baseline="-250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FF94A4E-6AB5-4E94-B2E3-B03FF5D36673}"/>
                </a:ext>
              </a:extLst>
            </p:cNvPr>
            <p:cNvSpPr/>
            <p:nvPr/>
          </p:nvSpPr>
          <p:spPr bwMode="auto">
            <a:xfrm>
              <a:off x="6324600" y="2286000"/>
              <a:ext cx="1752600" cy="609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code</a:t>
              </a:r>
              <a:endParaRPr lang="en-US" baseline="-250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485FEEE-F410-47E6-AF06-BD57746D0685}"/>
                </a:ext>
              </a:extLst>
            </p:cNvPr>
            <p:cNvSpPr/>
            <p:nvPr/>
          </p:nvSpPr>
          <p:spPr bwMode="auto">
            <a:xfrm>
              <a:off x="8153400" y="2057400"/>
              <a:ext cx="450850" cy="381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0</a:t>
              </a:r>
              <a:endParaRPr lang="en-US" baseline="-250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EC9B37A-123E-4874-9533-22C00526F9B4}"/>
                </a:ext>
              </a:extLst>
            </p:cNvPr>
            <p:cNvSpPr/>
            <p:nvPr/>
          </p:nvSpPr>
          <p:spPr bwMode="auto">
            <a:xfrm>
              <a:off x="8153400" y="5791200"/>
              <a:ext cx="762000" cy="381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latin typeface="Tahoma" pitchFamily="34" charset="0"/>
                  <a:cs typeface="Tahoma" pitchFamily="34" charset="0"/>
                </a:rPr>
                <a:t>MAX</a:t>
              </a:r>
              <a:endParaRPr lang="en-US" baseline="-2500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BC3DD18-412D-4628-9E2E-27DF4D8723E8}"/>
                </a:ext>
              </a:extLst>
            </p:cNvPr>
            <p:cNvCxnSpPr/>
            <p:nvPr/>
          </p:nvCxnSpPr>
          <p:spPr>
            <a:xfrm rot="5400000" flipH="1" flipV="1">
              <a:off x="6974682" y="5182394"/>
              <a:ext cx="45720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D28DDD5-D95B-409B-9BE9-3B6B5235BEA0}"/>
                </a:ext>
              </a:extLst>
            </p:cNvPr>
            <p:cNvCxnSpPr/>
            <p:nvPr/>
          </p:nvCxnSpPr>
          <p:spPr>
            <a:xfrm rot="16200000" flipH="1">
              <a:off x="6976269" y="4336256"/>
              <a:ext cx="45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2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5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000"/>
                            </p:stCondLst>
                            <p:childTnLst>
                              <p:par>
                                <p:cTn id="16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u="sng">
                <a:latin typeface="Tahoma" pitchFamily="34" charset="0"/>
              </a:rPr>
              <a:t>Giải quyết :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sym typeface="Wingdings" pitchFamily="2" charset="2"/>
              </a:rPr>
              <a:t>  Dùng </a:t>
            </a:r>
            <a:r>
              <a:rPr lang="en-US" sz="2400" b="1" i="1">
                <a:sym typeface="Wingdings" pitchFamily="2" charset="2"/>
              </a:rPr>
              <a:t>điều kiện dừng:</a:t>
            </a:r>
            <a:endParaRPr lang="en-US" sz="2400"/>
          </a:p>
        </p:txBody>
      </p:sp>
      <p:sp>
        <p:nvSpPr>
          <p:cNvPr id="30725" name="Rectangle 3"/>
          <p:cNvSpPr txBox="1">
            <a:spLocks noChangeArrowheads="1"/>
          </p:cNvSpPr>
          <p:nvPr/>
        </p:nvSpPr>
        <p:spPr bwMode="auto">
          <a:xfrm>
            <a:off x="1219200" y="2362200"/>
            <a:ext cx="4267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(int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cout&lt;&lt; 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b="1">
                <a:latin typeface="Consolas" pitchFamily="49" charset="0"/>
              </a:rPr>
              <a:t>		if (n&lt;=7) A(n+1);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(5);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</p:txBody>
      </p:sp>
      <p:sp>
        <p:nvSpPr>
          <p:cNvPr id="26630" name="Rectangle 3"/>
          <p:cNvSpPr txBox="1">
            <a:spLocks noChangeArrowheads="1"/>
          </p:cNvSpPr>
          <p:nvPr/>
        </p:nvSpPr>
        <p:spPr bwMode="auto">
          <a:xfrm>
            <a:off x="5410200" y="41910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/>
              <a:t>Điều kiện dừng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505200" y="3962400"/>
            <a:ext cx="23622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7BF3D-57BA-4CD6-AD1C-77B9EDFD4B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7BF3D-57BA-4CD6-AD1C-77B9EDFD4B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5BF9E4F-43F2-40C0-9DFC-D4618A89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219200"/>
            <a:ext cx="8153400" cy="91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itchFamily="34" charset="0"/>
              <a:buAutoNum type="arabicParenR"/>
            </a:pPr>
            <a:r>
              <a:rPr lang="en-US" sz="2400">
                <a:sym typeface="Wingdings" pitchFamily="2" charset="2"/>
              </a:rPr>
              <a:t>Đệ quy tuyến tính: trong thân hàm chỉ có 1 lời gọi hàm đến chính nó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69F9C39-973F-444B-B704-C655AC77B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sz="3200" b="1">
                <a:latin typeface="Tahoma" pitchFamily="34" charset="0"/>
              </a:rPr>
              <a:t>Một số loại đệ quy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082DA4A-B0D0-4E25-AD22-D6898222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22513"/>
            <a:ext cx="441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(int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cout&lt;&lt; 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(n+1);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(5);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D53933-8269-47B6-9055-925CCA6756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3048000"/>
            <a:ext cx="8382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3863D-C4DF-43EF-9644-C030DEB20C4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943601" y="3505201"/>
            <a:ext cx="4572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1B559B-8CB3-4682-96B6-21069BE056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2200" y="3733800"/>
            <a:ext cx="5334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78AD15-65A8-4178-B4EE-151F119043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05600" y="3657600"/>
            <a:ext cx="5334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2E0C1-B902-41CA-B9D3-43D7B231C19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34201" y="3962401"/>
            <a:ext cx="6096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D2726-E633-485E-8E67-FB738C86B4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39000" y="4267200"/>
            <a:ext cx="16002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88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7BF3D-57BA-4CD6-AD1C-77B9EDFD4B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5BF9E4F-43F2-40C0-9DFC-D4618A89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219201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arenR" startAt="2"/>
            </a:pPr>
            <a:r>
              <a:rPr lang="en-US" sz="2400">
                <a:sym typeface="Wingdings" pitchFamily="2" charset="2"/>
              </a:rPr>
              <a:t>Đệ quy nhị phân: trong thân hàm có 2 lời gọi hàm đến chính nó.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082DA4A-B0D0-4E25-AD22-D6898222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22512"/>
            <a:ext cx="4419600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(int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cout&lt;&lt; 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(n+1);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A(n+2);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(5);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4B15A5-3104-4522-9B19-080499A5616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629400" y="3581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8C471A-344D-4CEE-AF31-0BE7C1E55A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96894" y="3390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E6EADB-7B1A-429C-9EB7-8AFB337C62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6600" y="3581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729BC0-78D1-4997-8174-9E78EEC05C6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24600" y="4038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0EBDDD-C8B3-42D5-9F9D-9113E0D9ED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39000" y="4038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15F691-E801-4B01-9D06-A1661EBF79F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553200" y="4038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C2F35-0CF3-46AC-9AC4-678FB97D6A7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467600" y="4038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F8B35-6BBF-45BF-9B28-8BD8393E2C3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134100" y="4457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5F6114-EA59-4D10-824E-393D449C739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286501" y="4457701"/>
            <a:ext cx="379413" cy="150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40C5EA-C0E6-48D2-BE38-80802634F4C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048500" y="4457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576E0C-0FBA-4480-8C07-938D7DAD662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200900" y="4457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F7D98F-0E45-4150-B490-405320F03D0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05700" y="4457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22C1B-E212-4458-9E0D-30B6E6B1E37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658100" y="4457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D0F90B-3DC1-48C2-8186-33B91B9D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7BF3D-57BA-4CD6-AD1C-77B9EDFD4B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5BF9E4F-43F2-40C0-9DFC-D4618A89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arenR" startAt="3"/>
            </a:pPr>
            <a:r>
              <a:rPr lang="en-US" sz="2400">
                <a:sym typeface="Wingdings" pitchFamily="2" charset="2"/>
              </a:rPr>
              <a:t>Đệ quy phi tuyến: trong thân hàm có nhiều lời gọi hàm đến chính nó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082DA4A-B0D0-4E25-AD22-D6898222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22512"/>
            <a:ext cx="75438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(int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cout&lt;&lt; 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for(int i=1; i&lt;=n; i++)	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(n+i);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	</a:t>
            </a:r>
            <a:r>
              <a:rPr lang="en-US" sz="2400" b="1">
                <a:latin typeface="Consolas" pitchFamily="49" charset="0"/>
              </a:rPr>
              <a:t>A</a:t>
            </a:r>
            <a:r>
              <a:rPr lang="en-US" sz="2400">
                <a:latin typeface="Consolas" pitchFamily="49" charset="0"/>
              </a:rPr>
              <a:t>(5);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AF7E0B-55D6-4AE6-A2D9-0452D61814B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704975" y="4555875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F9A9D2-FDD0-40C5-A788-67BBB42C12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72469" y="4364581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08210-D418-4E8F-93A6-3A32095921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2175" y="4555875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CBD003-4D2B-4B71-84A6-46EF82D0D44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400175" y="5013075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D13F10-6330-46EA-BBE3-5FDC2F96CBC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14575" y="5013075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02EC94-29AC-4B62-A790-CE4CDEEA338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628775" y="5013075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01E371-82CA-4F23-A639-19BD1A14CFD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543175" y="5013075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F0045B-7CD0-404F-AE3A-4950FD20A21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209675" y="5432175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0FA290-1250-4A90-87A6-20F03D0AB70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362076" y="5432176"/>
            <a:ext cx="379413" cy="150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1935C3-C8BB-4E00-A885-0E41EC19C17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00276" y="5508376"/>
            <a:ext cx="381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59ACC4-7B52-4368-9964-0F2C92F2AFB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81275" y="5432175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074D-D89D-426A-A3F5-61DEB0AD2D7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733675" y="5432175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40FCBA-9B14-4E50-9A15-293ABAE66FA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942975" y="4555875"/>
            <a:ext cx="1219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F1B347-E5FB-49F3-8672-338A013A83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2175" y="4555875"/>
            <a:ext cx="11430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C481F4-6D86-43EA-871C-70A4A7D3BB8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72469" y="4745581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3811A7-59FA-48B5-B7CC-781CA2A63C5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38175" y="5013075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AE26E5-9FFD-4E2D-BDFC-10C5DBA94B7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24669" y="5507581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3C36CF-EDBD-498F-AA7A-2FB448F91C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658269" y="5507581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18AE63-5D7E-461D-BC67-CB881BB7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GIẢI THUẬT ĐỆ QUY&amp;quot;&quot;/&gt;&lt;property id=&quot;20307&quot; value=&quot;256&quot;/&gt;&lt;/object&gt;&lt;object type=&quot;3&quot; unique_id=&quot;10004&quot;&gt;&lt;property id=&quot;20148&quot; value=&quot;5&quot;/&gt;&lt;property id=&quot;20300&quot; value=&quot;Slide 3 - &amp;quot;I. Hàm Đệ Quy&amp;quot;&quot;/&gt;&lt;property id=&quot;20307&quot; value=&quot;257&quot;/&gt;&lt;/object&gt;&lt;object type=&quot;3&quot; unique_id=&quot;10005&quot;&gt;&lt;property id=&quot;20148&quot; value=&quot;5&quot;/&gt;&lt;property id=&quot;20300&quot; value=&quot;Slide 4&quot;/&gt;&lt;property id=&quot;20307&quot; value=&quot;258&quot;/&gt;&lt;/object&gt;&lt;object type=&quot;3&quot; unique_id=&quot;10006&quot;&gt;&lt;property id=&quot;20148&quot; value=&quot;5&quot;/&gt;&lt;property id=&quot;20300&quot; value=&quot;Slide 5&quot;/&gt;&lt;property id=&quot;20307&quot; value=&quot;259&quot;/&gt;&lt;/object&gt;&lt;object type=&quot;3&quot; unique_id=&quot;10007&quot;&gt;&lt;property id=&quot;20148&quot; value=&quot;5&quot;/&gt;&lt;property id=&quot;20300&quot; value=&quot;Slide 11 - &amp;quot;II. Bài toán đệ quy&amp;quot;&quot;/&gt;&lt;property id=&quot;20307&quot; value=&quot;260&quot;/&gt;&lt;/object&gt;&lt;object type=&quot;3&quot; unique_id=&quot;10008&quot;&gt;&lt;property id=&quot;20148&quot; value=&quot;5&quot;/&gt;&lt;property id=&quot;20300&quot; value=&quot;Slide 12&quot;/&gt;&lt;property id=&quot;20307&quot; value=&quot;261&quot;/&gt;&lt;/object&gt;&lt;object type=&quot;3&quot; unique_id=&quot;10009&quot;&gt;&lt;property id=&quot;20148&quot; value=&quot;5&quot;/&gt;&lt;property id=&quot;20300&quot; value=&quot;Slide 13&quot;/&gt;&lt;property id=&quot;20307&quot; value=&quot;285&quot;/&gt;&lt;/object&gt;&lt;object type=&quot;3&quot; unique_id=&quot;10010&quot;&gt;&lt;property id=&quot;20148&quot; value=&quot;5&quot;/&gt;&lt;property id=&quot;20300&quot; value=&quot;Slide 17 - &amp;quot;III. Giải bài toán truy hồi bằng đệ quy&amp;quot;&quot;/&gt;&lt;property id=&quot;20307&quot; value=&quot;262&quot;/&gt;&lt;/object&gt;&lt;object type=&quot;3&quot; unique_id=&quot;10011&quot;&gt;&lt;property id=&quot;20148&quot; value=&quot;5&quot;/&gt;&lt;property id=&quot;20300&quot; value=&quot;Slide 19&quot;/&gt;&lt;property id=&quot;20307&quot; value=&quot;263&quot;/&gt;&lt;/object&gt;&lt;object type=&quot;3&quot; unique_id=&quot;10012&quot;&gt;&lt;property id=&quot;20148&quot; value=&quot;5&quot;/&gt;&lt;property id=&quot;20300&quot; value=&quot;Slide 20&quot;/&gt;&lt;property id=&quot;20307&quot; value=&quot;264&quot;/&gt;&lt;/object&gt;&lt;object type=&quot;3&quot; unique_id=&quot;10013&quot;&gt;&lt;property id=&quot;20148&quot; value=&quot;5&quot;/&gt;&lt;property id=&quot;20300&quot; value=&quot;Slide 21&quot;/&gt;&lt;property id=&quot;20307&quot; value=&quot;265&quot;/&gt;&lt;/object&gt;&lt;object type=&quot;3&quot; unique_id=&quot;10014&quot;&gt;&lt;property id=&quot;20148&quot; value=&quot;5&quot;/&gt;&lt;property id=&quot;20300&quot; value=&quot;Slide 22 - &amp;quot;IV. Giải bài toán chia để trị bằng đệ quy.&amp;quot;&quot;/&gt;&lt;property id=&quot;20307&quot; value=&quot;266&quot;/&gt;&lt;/object&gt;&lt;object type=&quot;3&quot; unique_id=&quot;10015&quot;&gt;&lt;property id=&quot;20148&quot; value=&quot;5&quot;/&gt;&lt;property id=&quot;20300&quot; value=&quot;Slide 23&quot;/&gt;&lt;property id=&quot;20307&quot; value=&quot;267&quot;/&gt;&lt;/object&gt;&lt;object type=&quot;3&quot; unique_id=&quot;10016&quot;&gt;&lt;property id=&quot;20148&quot; value=&quot;5&quot;/&gt;&lt;property id=&quot;20300&quot; value=&quot;Slide 24&quot;/&gt;&lt;property id=&quot;20307&quot; value=&quot;268&quot;/&gt;&lt;/object&gt;&lt;object type=&quot;3&quot; unique_id=&quot;10017&quot;&gt;&lt;property id=&quot;20148&quot; value=&quot;5&quot;/&gt;&lt;property id=&quot;20300&quot; value=&quot;Slide 25 - &amp;quot;IV. Giải bài toán quay lui bằng đệ quy&amp;quot;&quot;/&gt;&lt;property id=&quot;20307&quot; value=&quot;269&quot;/&gt;&lt;/object&gt;&lt;object type=&quot;3&quot; unique_id=&quot;10018&quot;&gt;&lt;property id=&quot;20148&quot; value=&quot;5&quot;/&gt;&lt;property id=&quot;20300&quot; value=&quot;Slide 27&quot;/&gt;&lt;property id=&quot;20307&quot; value=&quot;274&quot;/&gt;&lt;/object&gt;&lt;object type=&quot;3&quot; unique_id=&quot;10019&quot;&gt;&lt;property id=&quot;20148&quot; value=&quot;5&quot;/&gt;&lt;property id=&quot;20300&quot; value=&quot;Slide 29&quot;/&gt;&lt;property id=&quot;20307&quot; value=&quot;271&quot;/&gt;&lt;/object&gt;&lt;object type=&quot;3&quot; unique_id=&quot;10020&quot;&gt;&lt;property id=&quot;20148&quot; value=&quot;5&quot;/&gt;&lt;property id=&quot;20300&quot; value=&quot;Slide 30&quot;/&gt;&lt;property id=&quot;20307&quot; value=&quot;283&quot;/&gt;&lt;/object&gt;&lt;object type=&quot;3&quot; unique_id=&quot;10021&quot;&gt;&lt;property id=&quot;20148&quot; value=&quot;5&quot;/&gt;&lt;property id=&quot;20300&quot; value=&quot;Slide 32&quot;/&gt;&lt;property id=&quot;20307&quot; value=&quot;272&quot;/&gt;&lt;/object&gt;&lt;object type=&quot;3&quot; unique_id=&quot;10022&quot;&gt;&lt;property id=&quot;20148&quot; value=&quot;5&quot;/&gt;&lt;property id=&quot;20300&quot; value=&quot;Slide 33&quot;/&gt;&lt;property id=&quot;20307&quot; value=&quot;284&quot;/&gt;&lt;/object&gt;&lt;object type=&quot;3&quot; unique_id=&quot;10026&quot;&gt;&lt;property id=&quot;20148&quot; value=&quot;5&quot;/&gt;&lt;property id=&quot;20300&quot; value=&quot;Slide 34 - &amp;quot;IV. Bài tập&amp;quot;&quot;/&gt;&lt;property id=&quot;20307&quot; value=&quot;281&quot;/&gt;&lt;/object&gt;&lt;object type=&quot;3&quot; unique_id=&quot;10027&quot;&gt;&lt;property id=&quot;20148&quot; value=&quot;5&quot;/&gt;&lt;property id=&quot;20300&quot; value=&quot;Slide 35&quot;/&gt;&lt;property id=&quot;20307&quot; value=&quot;282&quot;/&gt;&lt;/object&gt;&lt;object type=&quot;3&quot; unique_id=&quot;10203&quot;&gt;&lt;property id=&quot;20148&quot; value=&quot;5&quot;/&gt;&lt;property id=&quot;20300&quot; value=&quot;Slide 7 - &amp;quot;Một số loại đệ quy&amp;quot;&quot;/&gt;&lt;property id=&quot;20307&quot; value=&quot;286&quot;/&gt;&lt;/object&gt;&lt;object type=&quot;3&quot; unique_id=&quot;10484&quot;&gt;&lt;property id=&quot;20148&quot; value=&quot;5&quot;/&gt;&lt;property id=&quot;20300&quot; value=&quot;Slide 8&quot;/&gt;&lt;property id=&quot;20307&quot; value=&quot;287&quot;/&gt;&lt;/object&gt;&lt;object type=&quot;3&quot; unique_id=&quot;10485&quot;&gt;&lt;property id=&quot;20148&quot; value=&quot;5&quot;/&gt;&lt;property id=&quot;20300&quot; value=&quot;Slide 9&quot;/&gt;&lt;property id=&quot;20307&quot; value=&quot;288&quot;/&gt;&lt;/object&gt;&lt;object type=&quot;3&quot; unique_id=&quot;10486&quot;&gt;&lt;property id=&quot;20148&quot; value=&quot;5&quot;/&gt;&lt;property id=&quot;20300&quot; value=&quot;Slide 10&quot;/&gt;&lt;property id=&quot;20307&quot; value=&quot;289&quot;/&gt;&lt;/object&gt;&lt;object type=&quot;3&quot; unique_id=&quot;10797&quot;&gt;&lt;property id=&quot;20148&quot; value=&quot;5&quot;/&gt;&lt;property id=&quot;20300&quot; value=&quot;Slide 6&quot;/&gt;&lt;property id=&quot;20307&quot; value=&quot;290&quot;/&gt;&lt;/object&gt;&lt;object type=&quot;3&quot; unique_id=&quot;17885&quot;&gt;&lt;property id=&quot;20148&quot; value=&quot;5&quot;/&gt;&lt;property id=&quot;20300&quot; value=&quot;Slide 14&quot;/&gt;&lt;property id=&quot;20307&quot; value=&quot;291&quot;/&gt;&lt;/object&gt;&lt;object type=&quot;3&quot; unique_id=&quot;18018&quot;&gt;&lt;property id=&quot;20148&quot; value=&quot;5&quot;/&gt;&lt;property id=&quot;20300&quot; value=&quot;Slide 16 - &amp;quot;3 dạng thường gặp của bài toán đệ quy&amp;quot;&quot;/&gt;&lt;property id=&quot;20307&quot; value=&quot;293&quot;/&gt;&lt;/object&gt;&lt;object type=&quot;3&quot; unique_id=&quot;18019&quot;&gt;&lt;property id=&quot;20148&quot; value=&quot;5&quot;/&gt;&lt;property id=&quot;20300&quot; value=&quot;Slide 18&quot;/&gt;&lt;property id=&quot;20307&quot; value=&quot;292&quot;/&gt;&lt;/object&gt;&lt;object type=&quot;3&quot; unique_id=&quot;18125&quot;&gt;&lt;property id=&quot;20148&quot; value=&quot;5&quot;/&gt;&lt;property id=&quot;20300&quot; value=&quot;Slide 15&quot;/&gt;&lt;property id=&quot;20307&quot; value=&quot;294&quot;/&gt;&lt;/object&gt;&lt;object type=&quot;3&quot; unique_id=&quot;18374&quot;&gt;&lt;property id=&quot;20148&quot; value=&quot;5&quot;/&gt;&lt;property id=&quot;20300&quot; value=&quot;Slide 26&quot;/&gt;&lt;property id=&quot;20307&quot; value=&quot;295&quot;/&gt;&lt;/object&gt;&lt;object type=&quot;3&quot; unique_id=&quot;18375&quot;&gt;&lt;property id=&quot;20148&quot; value=&quot;5&quot;/&gt;&lt;property id=&quot;20300&quot; value=&quot;Slide 28&quot;/&gt;&lt;property id=&quot;20307&quot; value=&quot;297&quot;/&gt;&lt;/object&gt;&lt;object type=&quot;3&quot; unique_id=&quot;18631&quot;&gt;&lt;property id=&quot;20148&quot; value=&quot;5&quot;/&gt;&lt;property id=&quot;20300&quot; value=&quot;Slide 31&quot;/&gt;&lt;property id=&quot;20307&quot; value=&quot;299&quot;/&gt;&lt;/object&gt;&lt;object type=&quot;3&quot; unique_id=&quot;18813&quot;&gt;&lt;property id=&quot;20148&quot; value=&quot;5&quot;/&gt;&lt;property id=&quot;20300&quot; value=&quot;Slide 2&quot;/&gt;&lt;property id=&quot;20307&quot; value=&quot;300&quot;/&gt;&lt;/object&gt;&lt;/object&gt;&lt;object type=&quot;8&quot; unique_id=&quot;1005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640</TotalTime>
  <Words>3278</Words>
  <Application>Microsoft Office PowerPoint</Application>
  <PresentationFormat>On-screen Show (4:3)</PresentationFormat>
  <Paragraphs>578</Paragraphs>
  <Slides>35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Arial Unicode MS</vt:lpstr>
      <vt:lpstr>Arial</vt:lpstr>
      <vt:lpstr>Arial Narrow</vt:lpstr>
      <vt:lpstr>Arial-Rounded</vt:lpstr>
      <vt:lpstr>Calibri</vt:lpstr>
      <vt:lpstr>Cambria</vt:lpstr>
      <vt:lpstr>Cambria Math</vt:lpstr>
      <vt:lpstr>Chelthm</vt:lpstr>
      <vt:lpstr>Consolas</vt:lpstr>
      <vt:lpstr>Constantia</vt:lpstr>
      <vt:lpstr>Fujiyama</vt:lpstr>
      <vt:lpstr>Tahoma</vt:lpstr>
      <vt:lpstr>Times New Roman</vt:lpstr>
      <vt:lpstr>Verdana</vt:lpstr>
      <vt:lpstr>Wingdings</vt:lpstr>
      <vt:lpstr>cdb2004123l</vt:lpstr>
      <vt:lpstr>Equation</vt:lpstr>
      <vt:lpstr>GIẢI THUẬT ĐỆ QUY</vt:lpstr>
      <vt:lpstr>PowerPoint Presentation</vt:lpstr>
      <vt:lpstr>I. Hàm Đệ Quy</vt:lpstr>
      <vt:lpstr>PowerPoint Presentation</vt:lpstr>
      <vt:lpstr>PowerPoint Presentation</vt:lpstr>
      <vt:lpstr>PowerPoint Presentation</vt:lpstr>
      <vt:lpstr>Một số loại đệ quy</vt:lpstr>
      <vt:lpstr>PowerPoint Presentation</vt:lpstr>
      <vt:lpstr>PowerPoint Presentation</vt:lpstr>
      <vt:lpstr>PowerPoint Presentation</vt:lpstr>
      <vt:lpstr>II. Bài toán đệ quy</vt:lpstr>
      <vt:lpstr>PowerPoint Presentation</vt:lpstr>
      <vt:lpstr>PowerPoint Presentation</vt:lpstr>
      <vt:lpstr>PowerPoint Presentation</vt:lpstr>
      <vt:lpstr>PowerPoint Presentation</vt:lpstr>
      <vt:lpstr>3 dạng thường gặp của bài toán đệ quy</vt:lpstr>
      <vt:lpstr>III. Giải bài toán truy hồi bằng đệ quy</vt:lpstr>
      <vt:lpstr>PowerPoint Presentation</vt:lpstr>
      <vt:lpstr>PowerPoint Presentation</vt:lpstr>
      <vt:lpstr>PowerPoint Presentation</vt:lpstr>
      <vt:lpstr>PowerPoint Presentation</vt:lpstr>
      <vt:lpstr>IV. Giải bài toán chia để trị bằng đệ quy.</vt:lpstr>
      <vt:lpstr>PowerPoint Presentation</vt:lpstr>
      <vt:lpstr>PowerPoint Presentation</vt:lpstr>
      <vt:lpstr>IV. Giải bài toán quay lui bằng đệ quy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82</cp:revision>
  <dcterms:created xsi:type="dcterms:W3CDTF">2012-08-23T07:09:20Z</dcterms:created>
  <dcterms:modified xsi:type="dcterms:W3CDTF">2020-05-10T16:26:32Z</dcterms:modified>
</cp:coreProperties>
</file>