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6C00"/>
    <a:srgbClr val="FFECAF"/>
    <a:srgbClr val="301F67"/>
    <a:srgbClr val="8BBC00"/>
    <a:srgbClr val="4A6400"/>
    <a:srgbClr val="16524F"/>
    <a:srgbClr val="173851"/>
    <a:srgbClr val="1E4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75" d="100"/>
          <a:sy n="75" d="100"/>
        </p:scale>
        <p:origin x="28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6832-282D-4A52-9021-3D432DA032E9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F9079-A2B0-4632-AD4E-3055FCA5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94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7312AC-6B4C-4A6D-A821-4912755CF3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334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4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037013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F9079-A2B0-4632-AD4E-3055FCA5BF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6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6FFB3-2A8A-4028-AD14-27932BB2251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498671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836A7E-0789-418D-9350-C40A8FD401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327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56861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6D5CDB-61E0-492F-9CEE-262BD20BDA8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328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8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066719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9EE295-DE39-4E72-8000-6EFC8C142E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  <p:sp>
        <p:nvSpPr>
          <p:cNvPr id="329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9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424075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D3C3EC-8C71-4052-B388-B11F498BDE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330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54837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05890A-912B-4EA5-8D07-EAD445A9A15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  <p:sp>
        <p:nvSpPr>
          <p:cNvPr id="331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1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717201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4012A6-BC6E-4952-A542-77071FD64C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332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2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911522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67F01B-38CF-4E4C-A463-8499E3D99F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333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33776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23A9963-A348-489E-A078-8F89107914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086100"/>
            <a:ext cx="9144000" cy="592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905000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58ADD-F6D5-4447-B201-793B45BC6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0DC57-09D7-4BBF-8C97-5DEFB1E5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DB9E937A-3ADE-49E0-A08F-FE8406E577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9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3C5F29E0-B3B3-4234-B135-EABB7CC30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>
                <a:latin typeface="+mj-lt"/>
              </a:defRPr>
            </a:lvl1pPr>
          </a:lstStyle>
          <a:p>
            <a:fld id="{ADD77C13-390F-400C-BEC5-92A0E1FA74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99138-99A1-4A5E-B84D-DF9D4476A9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88167-4551-49DA-989E-F9BDA476C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4308F-8145-4505-9178-3BF1FF612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3BD9F-54EB-44E0-A0D7-23A224760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01550-BF9C-41F9-8340-2C48129102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6DF10-34F5-49D8-9D01-2741B9C7A7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AC9A1-F280-4A33-9AE2-BBB6E29992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872332"/>
            <a:ext cx="9144000" cy="15636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A744CEE-9186-4AB4-8C33-90025AE8C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0" i="0" u="none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/>
          <p:cNvSpPr>
            <a:spLocks noGrp="1" noChangeArrowheads="1"/>
          </p:cNvSpPr>
          <p:nvPr>
            <p:ph type="ctrTitle"/>
          </p:nvPr>
        </p:nvSpPr>
        <p:spPr>
          <a:xfrm>
            <a:off x="0" y="762000"/>
            <a:ext cx="9144000" cy="213360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400"/>
              </a:spcBef>
            </a:pPr>
            <a:r>
              <a:rPr lang="en-US" sz="6000" b="1" dirty="0">
                <a:latin typeface="Chelthm" pitchFamily="18" charset="0"/>
                <a:cs typeface="Chelthm" pitchFamily="18" charset="0"/>
              </a:rPr>
              <a:t>TÌM KIẾM MẢNG</a:t>
            </a:r>
            <a:endParaRPr lang="en-US" sz="5400" b="1" dirty="0">
              <a:latin typeface="Chelthm" pitchFamily="18" charset="0"/>
              <a:cs typeface="Chelthm" pitchFamily="18" charset="0"/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762000" y="3088943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1"/>
                </a:solidFill>
                <a:latin typeface="Arial-Rounded" pitchFamily="34" charset="0"/>
                <a:cs typeface="Arial-Rounded" pitchFamily="34" charset="0"/>
              </a:rPr>
              <a:t>CHƯƠNG  3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71800" y="4897272"/>
            <a:ext cx="54864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b="1">
              <a:solidFill>
                <a:schemeClr val="tx1"/>
              </a:solidFill>
              <a:latin typeface="Cambria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2800" b="1">
                <a:solidFill>
                  <a:schemeClr val="tx1"/>
                </a:solidFill>
                <a:latin typeface="Cambria" pitchFamily="18" charset="0"/>
              </a:rPr>
              <a:t>4</a:t>
            </a:r>
          </a:p>
          <a:p>
            <a:pPr algn="ctr"/>
            <a:endParaRPr lang="en-US" sz="2800"/>
          </a:p>
        </p:txBody>
      </p:sp>
      <p:sp>
        <p:nvSpPr>
          <p:cNvPr id="9" name="Rounded Rectangle 8"/>
          <p:cNvSpPr/>
          <p:nvPr/>
        </p:nvSpPr>
        <p:spPr>
          <a:xfrm>
            <a:off x="3668291" y="4897272"/>
            <a:ext cx="54864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b="1">
              <a:solidFill>
                <a:schemeClr val="tx1"/>
              </a:solidFill>
              <a:latin typeface="Cambria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2800" b="1">
                <a:solidFill>
                  <a:schemeClr val="tx1"/>
                </a:solidFill>
                <a:latin typeface="Cambria" pitchFamily="18" charset="0"/>
              </a:rPr>
              <a:t>9</a:t>
            </a:r>
          </a:p>
          <a:p>
            <a:pPr algn="ctr"/>
            <a:endParaRPr lang="en-US" sz="2800"/>
          </a:p>
        </p:txBody>
      </p:sp>
      <p:sp>
        <p:nvSpPr>
          <p:cNvPr id="10" name="Rounded Rectangle 9"/>
          <p:cNvSpPr/>
          <p:nvPr/>
        </p:nvSpPr>
        <p:spPr>
          <a:xfrm>
            <a:off x="4364782" y="4897272"/>
            <a:ext cx="54864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b="1">
              <a:solidFill>
                <a:schemeClr val="tx1"/>
              </a:solidFill>
              <a:latin typeface="Cambria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2800" b="1">
                <a:solidFill>
                  <a:schemeClr val="tx1"/>
                </a:solidFill>
                <a:latin typeface="Cambria" pitchFamily="18" charset="0"/>
              </a:rPr>
              <a:t>8</a:t>
            </a:r>
          </a:p>
          <a:p>
            <a:pPr algn="ctr"/>
            <a:endParaRPr lang="en-US" sz="2800"/>
          </a:p>
        </p:txBody>
      </p:sp>
      <p:sp>
        <p:nvSpPr>
          <p:cNvPr id="11" name="Rounded Rectangle 10"/>
          <p:cNvSpPr/>
          <p:nvPr/>
        </p:nvSpPr>
        <p:spPr>
          <a:xfrm>
            <a:off x="5061273" y="4897272"/>
            <a:ext cx="54864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b="1">
              <a:solidFill>
                <a:schemeClr val="tx1"/>
              </a:solidFill>
              <a:latin typeface="Cambria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2800" b="1">
                <a:solidFill>
                  <a:schemeClr val="tx1"/>
                </a:solidFill>
                <a:latin typeface="Cambria" pitchFamily="18" charset="0"/>
              </a:rPr>
              <a:t>2</a:t>
            </a:r>
          </a:p>
          <a:p>
            <a:pPr algn="ctr"/>
            <a:endParaRPr lang="en-US" sz="2800"/>
          </a:p>
        </p:txBody>
      </p:sp>
      <p:sp>
        <p:nvSpPr>
          <p:cNvPr id="12" name="Rounded Rectangle 11"/>
          <p:cNvSpPr/>
          <p:nvPr/>
        </p:nvSpPr>
        <p:spPr>
          <a:xfrm>
            <a:off x="5757764" y="4897272"/>
            <a:ext cx="54864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b="1">
              <a:solidFill>
                <a:schemeClr val="tx1"/>
              </a:solidFill>
              <a:latin typeface="Cambria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2800" b="1">
                <a:solidFill>
                  <a:schemeClr val="tx1"/>
                </a:solidFill>
                <a:latin typeface="Cambria" pitchFamily="18" charset="0"/>
              </a:rPr>
              <a:t>7</a:t>
            </a:r>
          </a:p>
          <a:p>
            <a:pPr algn="ctr"/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3084620" y="4476690"/>
            <a:ext cx="328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0        1        2        3       4</a:t>
            </a:r>
          </a:p>
        </p:txBody>
      </p:sp>
    </p:spTree>
    <p:extLst>
      <p:ext uri="{BB962C8B-B14F-4D97-AF65-F5344CB8AC3E}">
        <p14:creationId xmlns:p14="http://schemas.microsoft.com/office/powerpoint/2010/main" val="283287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1251" name="Rectangle 3"/>
          <p:cNvSpPr txBox="1">
            <a:spLocks noChangeArrowheads="1"/>
          </p:cNvSpPr>
          <p:nvPr/>
        </p:nvSpPr>
        <p:spPr bwMode="auto">
          <a:xfrm>
            <a:off x="381000" y="1557338"/>
            <a:ext cx="83058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90000"/>
              </a:lnSpc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  <a:sym typeface="Wingdings" pitchFamily="2" charset="2"/>
              </a:rPr>
              <a:t>Độ phức tạp: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  <a:sym typeface="Wingdings" pitchFamily="2" charset="2"/>
              </a:rPr>
              <a:t>	Tốt nhất:  </a:t>
            </a:r>
            <a:r>
              <a:rPr lang="en-US" sz="2400">
                <a:latin typeface="Cambria Math" pitchFamily="18" charset="0"/>
                <a:sym typeface="Wingdings" pitchFamily="2" charset="2"/>
              </a:rPr>
              <a:t>1</a:t>
            </a:r>
            <a:r>
              <a:rPr lang="en-US" sz="2400">
                <a:latin typeface="Tahoma" pitchFamily="34" charset="0"/>
                <a:sym typeface="Wingdings" pitchFamily="2" charset="2"/>
              </a:rPr>
              <a:t>		(phần tử giữa của mảng là x)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  <a:sym typeface="Wingdings" pitchFamily="2" charset="2"/>
              </a:rPr>
              <a:t>	Xấu nhất:  </a:t>
            </a:r>
            <a:r>
              <a:rPr lang="en-US" sz="2400">
                <a:latin typeface="Cambria Math" pitchFamily="18" charset="0"/>
                <a:sym typeface="Wingdings" pitchFamily="2" charset="2"/>
              </a:rPr>
              <a:t>log</a:t>
            </a:r>
            <a:r>
              <a:rPr lang="en-US" sz="2400" baseline="-25000">
                <a:latin typeface="Cambria Math" pitchFamily="18" charset="0"/>
                <a:sym typeface="Wingdings" pitchFamily="2" charset="2"/>
              </a:rPr>
              <a:t>2</a:t>
            </a:r>
            <a:r>
              <a:rPr lang="en-US" sz="2400">
                <a:latin typeface="Cambria Math" pitchFamily="18" charset="0"/>
                <a:sym typeface="Wingdings" pitchFamily="2" charset="2"/>
              </a:rPr>
              <a:t>n</a:t>
            </a:r>
            <a:r>
              <a:rPr lang="en-US" sz="2400">
                <a:latin typeface="Tahoma" pitchFamily="34" charset="0"/>
                <a:sym typeface="Wingdings" pitchFamily="2" charset="2"/>
              </a:rPr>
              <a:t>	(x không tồn tại trong mảng)</a:t>
            </a: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None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marL="0" lvl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0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53326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120000"/>
              </a:lnSpc>
              <a:spcBef>
                <a:spcPts val="500"/>
              </a:spcBef>
              <a:buFont typeface="+mj-lt"/>
              <a:buAutoNum type="arabicParenR"/>
              <a:defRPr/>
            </a:pPr>
            <a:r>
              <a:rPr lang="en-US" sz="2800">
                <a:latin typeface="Tahoma" pitchFamily="34" charset="0"/>
              </a:rPr>
              <a:t>Viết </a:t>
            </a:r>
            <a:r>
              <a:rPr lang="en-US" sz="2800" dirty="0" err="1">
                <a:latin typeface="Tahoma" pitchFamily="34" charset="0"/>
              </a:rPr>
              <a:t>hàm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đảo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ngược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mảng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số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nguyên</a:t>
            </a:r>
            <a:r>
              <a:rPr lang="en-US" sz="2800" dirty="0">
                <a:latin typeface="Tahoma" pitchFamily="34" charset="0"/>
              </a:rPr>
              <a:t>.</a:t>
            </a:r>
          </a:p>
          <a:p>
            <a:pPr marL="1028700" lvl="1" indent="-571500">
              <a:lnSpc>
                <a:spcPct val="120000"/>
              </a:lnSpc>
              <a:spcBef>
                <a:spcPts val="500"/>
              </a:spcBef>
              <a:defRPr/>
            </a:pP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Ví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dụ</a:t>
            </a:r>
            <a:r>
              <a:rPr lang="en-US" sz="2800" dirty="0">
                <a:latin typeface="Tahoma" pitchFamily="34" charset="0"/>
              </a:rPr>
              <a:t>:  1 5 4 7  </a:t>
            </a:r>
            <a:r>
              <a:rPr lang="en-US" sz="2800" dirty="0">
                <a:latin typeface="Tahoma" pitchFamily="34" charset="0"/>
                <a:sym typeface="Wingdings" pitchFamily="2" charset="2"/>
              </a:rPr>
              <a:t>  7  4  5  1</a:t>
            </a:r>
            <a:endParaRPr lang="en-US" sz="2800" dirty="0">
              <a:latin typeface="Tahoma" pitchFamily="34" charset="0"/>
            </a:endParaRPr>
          </a:p>
          <a:p>
            <a:pPr marL="571500" indent="-571500">
              <a:lnSpc>
                <a:spcPct val="120000"/>
              </a:lnSpc>
              <a:spcBef>
                <a:spcPts val="500"/>
              </a:spcBef>
              <a:buFont typeface="Calibri" pitchFamily="34" charset="0"/>
              <a:buAutoNum type="arabicParenR"/>
              <a:defRPr/>
            </a:pPr>
            <a:r>
              <a:rPr lang="en-US" sz="2800" dirty="0" err="1">
                <a:latin typeface="Tahoma" pitchFamily="34" charset="0"/>
              </a:rPr>
              <a:t>Viết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hàm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dịch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trái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mảng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số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nguyên</a:t>
            </a:r>
            <a:r>
              <a:rPr lang="en-US" sz="2800" dirty="0">
                <a:latin typeface="Tahoma" pitchFamily="34" charset="0"/>
              </a:rPr>
              <a:t>.</a:t>
            </a:r>
          </a:p>
          <a:p>
            <a:pPr marL="571500" lvl="1" indent="-571500">
              <a:lnSpc>
                <a:spcPct val="120000"/>
              </a:lnSpc>
              <a:spcBef>
                <a:spcPts val="500"/>
              </a:spcBef>
              <a:defRPr/>
            </a:pPr>
            <a:r>
              <a:rPr lang="en-US" sz="2800" dirty="0">
                <a:latin typeface="Tahoma" pitchFamily="34" charset="0"/>
              </a:rPr>
              <a:t>	</a:t>
            </a:r>
            <a:r>
              <a:rPr lang="en-US" sz="2800" dirty="0" err="1">
                <a:latin typeface="Tahoma" pitchFamily="34" charset="0"/>
              </a:rPr>
              <a:t>Ví</a:t>
            </a:r>
            <a:r>
              <a:rPr lang="en-US" sz="2800" dirty="0">
                <a:latin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</a:rPr>
              <a:t>dụ</a:t>
            </a:r>
            <a:r>
              <a:rPr lang="en-US" sz="2800" dirty="0">
                <a:latin typeface="Tahoma" pitchFamily="34" charset="0"/>
              </a:rPr>
              <a:t>:  1 5 4 7  </a:t>
            </a:r>
            <a:r>
              <a:rPr lang="en-US" sz="2800" dirty="0">
                <a:latin typeface="Tahoma" pitchFamily="34" charset="0"/>
                <a:sym typeface="Wingdings" pitchFamily="2" charset="2"/>
              </a:rPr>
              <a:t>  5  4  7  </a:t>
            </a:r>
            <a:r>
              <a:rPr lang="en-US" sz="2800">
                <a:latin typeface="Tahoma" pitchFamily="34" charset="0"/>
                <a:sym typeface="Wingdings" pitchFamily="2" charset="2"/>
              </a:rPr>
              <a:t>1 </a:t>
            </a:r>
          </a:p>
          <a:p>
            <a:pPr marL="571500" lvl="1" indent="-571500">
              <a:lnSpc>
                <a:spcPct val="120000"/>
              </a:lnSpc>
              <a:spcBef>
                <a:spcPts val="500"/>
              </a:spcBef>
              <a:defRPr/>
            </a:pPr>
            <a:r>
              <a:rPr lang="en-US" sz="2800">
                <a:latin typeface="Tahoma" pitchFamily="34" charset="0"/>
                <a:sym typeface="Wingdings" pitchFamily="2" charset="2"/>
              </a:rPr>
              <a:t>3) Viết hàm tìm và xóa 1 số trong mảng số nguyên</a:t>
            </a:r>
          </a:p>
          <a:p>
            <a:pPr marL="571500" lvl="1" indent="-571500">
              <a:lnSpc>
                <a:spcPct val="120000"/>
              </a:lnSpc>
              <a:spcBef>
                <a:spcPts val="500"/>
              </a:spcBef>
              <a:defRPr/>
            </a:pPr>
            <a:r>
              <a:rPr lang="en-US" sz="2800">
                <a:latin typeface="Tahoma" pitchFamily="34" charset="0"/>
                <a:sym typeface="Wingdings" pitchFamily="2" charset="2"/>
              </a:rPr>
              <a:t>4) Trò chơi rắn săn mồi</a:t>
            </a:r>
            <a:endParaRPr lang="en-US" sz="2800" dirty="0">
              <a:latin typeface="Tahoma" pitchFamily="34" charset="0"/>
            </a:endParaRPr>
          </a:p>
          <a:p>
            <a:pPr marL="571500" lvl="1" indent="-571500">
              <a:lnSpc>
                <a:spcPct val="120000"/>
              </a:lnSpc>
              <a:spcBef>
                <a:spcPts val="500"/>
              </a:spcBef>
              <a:defRPr/>
            </a:pPr>
            <a:endParaRPr lang="en-US" sz="2400" dirty="0">
              <a:latin typeface="Tahoma" pitchFamily="34" charset="0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5CB56-EA0E-42A2-BBF2-545E477F138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685800"/>
          </a:xfrm>
        </p:spPr>
        <p:txBody>
          <a:bodyPr/>
          <a:lstStyle/>
          <a:p>
            <a:r>
              <a:rPr lang="en-US" sz="3200" b="1">
                <a:latin typeface="Tahoma" pitchFamily="34" charset="0"/>
              </a:rPr>
              <a:t>V. Bài tập</a:t>
            </a:r>
          </a:p>
        </p:txBody>
      </p:sp>
    </p:spTree>
    <p:extLst>
      <p:ext uri="{BB962C8B-B14F-4D97-AF65-F5344CB8AC3E}">
        <p14:creationId xmlns:p14="http://schemas.microsoft.com/office/powerpoint/2010/main" val="79995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ahoma" pitchFamily="34" charset="0"/>
              </a:rPr>
              <a:t>I. </a:t>
            </a:r>
            <a:r>
              <a:rPr lang="en-US" sz="3200" b="1" dirty="0" err="1">
                <a:latin typeface="Tahoma" pitchFamily="34" charset="0"/>
              </a:rPr>
              <a:t>Khái</a:t>
            </a:r>
            <a:r>
              <a:rPr lang="en-US" sz="3200" b="1" dirty="0">
                <a:latin typeface="Tahoma" pitchFamily="34" charset="0"/>
              </a:rPr>
              <a:t> </a:t>
            </a:r>
            <a:r>
              <a:rPr lang="en-US" sz="3200" b="1" dirty="0" err="1">
                <a:latin typeface="Tahoma" pitchFamily="34" charset="0"/>
              </a:rPr>
              <a:t>niệm</a:t>
            </a:r>
            <a:r>
              <a:rPr lang="en-US" sz="3200" b="1" dirty="0">
                <a:latin typeface="Tahoma" pitchFamily="34" charset="0"/>
              </a:rPr>
              <a:t> </a:t>
            </a:r>
            <a:r>
              <a:rPr lang="en-US" sz="3200" b="1" dirty="0" err="1">
                <a:latin typeface="Tahoma" pitchFamily="34" charset="0"/>
              </a:rPr>
              <a:t>tìm</a:t>
            </a:r>
            <a:r>
              <a:rPr lang="en-US" sz="3200" b="1" dirty="0">
                <a:latin typeface="Tahoma" pitchFamily="34" charset="0"/>
              </a:rPr>
              <a:t> </a:t>
            </a:r>
            <a:r>
              <a:rPr lang="en-US" sz="3200" b="1" dirty="0" err="1">
                <a:latin typeface="Tahoma" pitchFamily="34" charset="0"/>
              </a:rPr>
              <a:t>kiếm</a:t>
            </a:r>
            <a:r>
              <a:rPr lang="en-US" sz="3200" b="1" dirty="0">
                <a:latin typeface="Tahoma" pitchFamily="34" charset="0"/>
              </a:rPr>
              <a:t> </a:t>
            </a:r>
            <a:r>
              <a:rPr lang="en-US" sz="3200" b="1" dirty="0" err="1">
                <a:latin typeface="Tahoma" pitchFamily="34" charset="0"/>
              </a:rPr>
              <a:t>mảng</a:t>
            </a:r>
            <a:endParaRPr lang="en-US" sz="3200" b="1" dirty="0">
              <a:latin typeface="Tahoma" pitchFamily="34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20574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dirty="0">
                <a:latin typeface="Tahoma" pitchFamily="34" charset="0"/>
              </a:rPr>
              <a:t>Cho </a:t>
            </a:r>
            <a:r>
              <a:rPr lang="en-US" sz="2400" dirty="0" err="1">
                <a:latin typeface="Tahoma" pitchFamily="34" charset="0"/>
              </a:rPr>
              <a:t>một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mảng</a:t>
            </a:r>
            <a:r>
              <a:rPr lang="en-US" sz="2400" dirty="0">
                <a:latin typeface="Tahoma" pitchFamily="34" charset="0"/>
              </a:rPr>
              <a:t> a </a:t>
            </a:r>
            <a:r>
              <a:rPr lang="en-US" sz="2400" dirty="0" err="1">
                <a:latin typeface="Tahoma" pitchFamily="34" charset="0"/>
              </a:rPr>
              <a:t>và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giá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trị</a:t>
            </a:r>
            <a:r>
              <a:rPr lang="en-US" sz="2400" dirty="0">
                <a:latin typeface="Tahoma" pitchFamily="34" charset="0"/>
              </a:rPr>
              <a:t> x.</a:t>
            </a: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 dirty="0" err="1">
                <a:latin typeface="Tahoma" pitchFamily="34" charset="0"/>
              </a:rPr>
              <a:t>Tìm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kiếm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là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xác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định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vị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trí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của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x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trong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mảng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a.</a:t>
            </a:r>
            <a:br>
              <a:rPr lang="en-US" sz="2400" dirty="0">
                <a:latin typeface="Tahoma" pitchFamily="34" charset="0"/>
                <a:sym typeface="Wingdings" pitchFamily="2" charset="2"/>
              </a:rPr>
            </a:br>
            <a:endParaRPr lang="en-US" sz="2400" dirty="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400" dirty="0" err="1">
                <a:latin typeface="Tahoma" pitchFamily="34" charset="0"/>
                <a:sym typeface="Wingdings" pitchFamily="2" charset="2"/>
              </a:rPr>
              <a:t>Ví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dụ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1:    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int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 a[7];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49855"/>
              </p:ext>
            </p:extLst>
          </p:nvPr>
        </p:nvGraphicFramePr>
        <p:xfrm>
          <a:off x="2449068" y="3657600"/>
          <a:ext cx="4533900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2840"/>
              </p:ext>
            </p:extLst>
          </p:nvPr>
        </p:nvGraphicFramePr>
        <p:xfrm>
          <a:off x="2449068" y="4267200"/>
          <a:ext cx="45339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34568" y="5105400"/>
            <a:ext cx="754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      x = 9  vị trí của x là 4</a:t>
            </a: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	x = 7  không tìm thấy.</a:t>
            </a: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None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342900" indent="-34290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6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19187"/>
            <a:ext cx="8686800" cy="557213"/>
          </a:xfrm>
        </p:spPr>
        <p:txBody>
          <a:bodyPr/>
          <a:lstStyle/>
          <a:p>
            <a:pPr marL="914400" lvl="1" indent="-514350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en-US" sz="2400" u="sng">
                <a:latin typeface="Tahoma" pitchFamily="34" charset="0"/>
                <a:sym typeface="Wingdings" pitchFamily="2" charset="2"/>
              </a:rPr>
              <a:t>Ví dụ 2:</a:t>
            </a:r>
          </a:p>
        </p:txBody>
      </p:sp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14140"/>
              </p:ext>
            </p:extLst>
          </p:nvPr>
        </p:nvGraphicFramePr>
        <p:xfrm>
          <a:off x="2217965" y="2374900"/>
          <a:ext cx="451757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200"/>
                        <a:t>01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200"/>
                        <a:t>Tâm</a:t>
                      </a:r>
                      <a:r>
                        <a:rPr lang="en-US" sz="2200" baseline="0"/>
                        <a:t> 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200"/>
                        <a:t>04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200"/>
                        <a:t>Sơn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200"/>
                        <a:t>10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200"/>
                        <a:t>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sz="2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Hòa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37675"/>
              </p:ext>
            </p:extLst>
          </p:nvPr>
        </p:nvGraphicFramePr>
        <p:xfrm>
          <a:off x="2217965" y="3276600"/>
          <a:ext cx="451757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294165" y="2800350"/>
            <a:ext cx="762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0628" y="2797175"/>
            <a:ext cx="762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03915" y="2790825"/>
            <a:ext cx="7620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10378" y="2801937"/>
            <a:ext cx="76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89853" y="2792412"/>
            <a:ext cx="76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93" name="Rectangle 3"/>
          <p:cNvSpPr txBox="1">
            <a:spLocks noChangeArrowheads="1"/>
          </p:cNvSpPr>
          <p:nvPr/>
        </p:nvSpPr>
        <p:spPr bwMode="auto">
          <a:xfrm>
            <a:off x="304800" y="41910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Cho MaSV  9 </a:t>
            </a:r>
            <a:r>
              <a:rPr lang="en-US" sz="2400">
                <a:latin typeface="Tahoma" pitchFamily="34" charset="0"/>
                <a:sym typeface="Wingdings" pitchFamily="2" charset="2"/>
              </a:rPr>
              <a:t> vị trí thứ </a:t>
            </a:r>
            <a:r>
              <a:rPr lang="en-US" sz="2400">
                <a:latin typeface="Tahoma" pitchFamily="34" charset="0"/>
              </a:rPr>
              <a:t> 3, tên  ‘Nga’.</a:t>
            </a: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9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609788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  <a:sym typeface="Wingdings" pitchFamily="2" charset="2"/>
              </a:rPr>
              <a:t>Lần lượt duyệt qua các phần tử cho đến khi tìm thấy.</a:t>
            </a:r>
          </a:p>
          <a:p>
            <a:pPr marL="914400" lvl="1" indent="-514350" eaLnBrk="1" hangingPunct="1">
              <a:lnSpc>
                <a:spcPct val="90000"/>
              </a:lnSpc>
            </a:pPr>
            <a:endParaRPr lang="en-US" sz="2400">
              <a:latin typeface="Tahoma" pitchFamily="34" charset="0"/>
            </a:endParaRP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67000" y="2661857"/>
            <a:ext cx="888099" cy="1052512"/>
            <a:chOff x="2207525" y="2528248"/>
            <a:chExt cx="888099" cy="1053152"/>
          </a:xfrm>
        </p:grpSpPr>
        <p:sp>
          <p:nvSpPr>
            <p:cNvPr id="63521" name="TextBox 5"/>
            <p:cNvSpPr txBox="1">
              <a:spLocks noChangeArrowheads="1"/>
            </p:cNvSpPr>
            <p:nvPr/>
          </p:nvSpPr>
          <p:spPr bwMode="auto">
            <a:xfrm>
              <a:off x="2207525" y="2528248"/>
              <a:ext cx="888099" cy="3695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x = 9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2514600" y="2895183"/>
              <a:ext cx="228600" cy="686217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416550" y="2647569"/>
            <a:ext cx="831850" cy="1052513"/>
            <a:chOff x="2221812" y="2528248"/>
            <a:chExt cx="831850" cy="1053152"/>
          </a:xfrm>
        </p:grpSpPr>
        <p:sp>
          <p:nvSpPr>
            <p:cNvPr id="63519" name="TextBox 12"/>
            <p:cNvSpPr txBox="1">
              <a:spLocks noChangeArrowheads="1"/>
            </p:cNvSpPr>
            <p:nvPr/>
          </p:nvSpPr>
          <p:spPr bwMode="auto">
            <a:xfrm>
              <a:off x="2221812" y="2528248"/>
              <a:ext cx="83185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x = 9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2514600" y="2895184"/>
              <a:ext cx="228600" cy="686216"/>
            </a:xfrm>
            <a:prstGeom prst="downArrow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685800"/>
          </a:xfrm>
        </p:spPr>
        <p:txBody>
          <a:bodyPr/>
          <a:lstStyle/>
          <a:p>
            <a:r>
              <a:rPr lang="en-US" sz="3200" b="1" dirty="0">
                <a:latin typeface="Tahoma" pitchFamily="34" charset="0"/>
              </a:rPr>
              <a:t>II. </a:t>
            </a:r>
            <a:r>
              <a:rPr lang="en-US" dirty="0" err="1">
                <a:latin typeface="Tahoma" pitchFamily="34" charset="0"/>
              </a:rPr>
              <a:t>Tìm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kiếm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tuần</a:t>
            </a:r>
            <a:r>
              <a:rPr lang="en-US" dirty="0">
                <a:latin typeface="Tahoma" pitchFamily="34" charset="0"/>
              </a:rPr>
              <a:t> </a:t>
            </a:r>
            <a:r>
              <a:rPr lang="en-US" dirty="0" err="1">
                <a:latin typeface="Tahoma" pitchFamily="34" charset="0"/>
              </a:rPr>
              <a:t>tự</a:t>
            </a:r>
            <a:r>
              <a:rPr lang="en-US" dirty="0">
                <a:latin typeface="Tahoma" pitchFamily="34" charset="0"/>
              </a:rPr>
              <a:t> (Linear Search)</a:t>
            </a:r>
            <a:endParaRPr lang="en-US" sz="3200" b="1" dirty="0">
              <a:latin typeface="Tahoma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47739"/>
              </p:ext>
            </p:extLst>
          </p:nvPr>
        </p:nvGraphicFramePr>
        <p:xfrm>
          <a:off x="2819400" y="3742138"/>
          <a:ext cx="4533900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29476"/>
              </p:ext>
            </p:extLst>
          </p:nvPr>
        </p:nvGraphicFramePr>
        <p:xfrm>
          <a:off x="2819400" y="4351738"/>
          <a:ext cx="45339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0.09323 0.00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23 0.00139 L 0.2007 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7 0.00139 L 0.2967 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7155" name="Rectangle 3"/>
          <p:cNvSpPr txBox="1">
            <a:spLocks noChangeArrowheads="1"/>
          </p:cNvSpPr>
          <p:nvPr/>
        </p:nvSpPr>
        <p:spPr bwMode="auto">
          <a:xfrm>
            <a:off x="152400" y="430213"/>
            <a:ext cx="8915400" cy="589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90000"/>
              </a:lnSpc>
              <a:spcBef>
                <a:spcPts val="1200"/>
              </a:spcBef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#define MAX 100 </a:t>
            </a:r>
          </a:p>
          <a:p>
            <a:pPr marL="914400" lvl="1" indent="-514350">
              <a:lnSpc>
                <a:spcPct val="90000"/>
              </a:lnSpc>
              <a:spcBef>
                <a:spcPts val="1200"/>
              </a:spcBef>
              <a:buFont typeface="Arial" pitchFamily="34" charset="0"/>
              <a:buNone/>
            </a:pP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TimTuanTu</a:t>
            </a:r>
            <a:r>
              <a:rPr lang="en-US" sz="2200" dirty="0">
                <a:latin typeface="Consolas" pitchFamily="49" charset="0"/>
              </a:rPr>
              <a:t>(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a[MAX], 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n, 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x)</a:t>
            </a:r>
          </a:p>
          <a:p>
            <a:pPr marL="914400" lvl="1" indent="-514350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{</a:t>
            </a:r>
          </a:p>
          <a:p>
            <a:pPr marL="914400" lvl="1" indent="-514350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for (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</a:rPr>
              <a:t>= 0; </a:t>
            </a:r>
            <a:r>
              <a:rPr lang="en-US" sz="2200" dirty="0" err="1">
                <a:latin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</a:rPr>
              <a:t>&lt;n; </a:t>
            </a:r>
            <a:r>
              <a:rPr lang="en-US" sz="2200" dirty="0" err="1">
                <a:latin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</a:rPr>
              <a:t>++)</a:t>
            </a:r>
          </a:p>
          <a:p>
            <a:pPr marL="914400" lvl="1" indent="-514350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   if (a[</a:t>
            </a:r>
            <a:r>
              <a:rPr lang="en-US" sz="2200" dirty="0" err="1">
                <a:latin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</a:rPr>
              <a:t>]== x) </a:t>
            </a:r>
          </a:p>
          <a:p>
            <a:pPr marL="914400" lvl="1" indent="-514350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	 return </a:t>
            </a:r>
            <a:r>
              <a:rPr lang="en-US" sz="2200" dirty="0" err="1">
                <a:latin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</a:rPr>
              <a:t>;		// </a:t>
            </a:r>
            <a:r>
              <a:rPr lang="en-US" sz="2200" dirty="0" err="1">
                <a:latin typeface="Consolas" pitchFamily="49" charset="0"/>
              </a:rPr>
              <a:t>tìm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thấy</a:t>
            </a:r>
            <a:endParaRPr lang="en-US" sz="2200" dirty="0">
              <a:latin typeface="Consolas" pitchFamily="49" charset="0"/>
            </a:endParaRPr>
          </a:p>
          <a:p>
            <a:pPr marL="914400" lvl="1" indent="-514350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return -1;    		// </a:t>
            </a:r>
            <a:r>
              <a:rPr lang="en-US" sz="2200" dirty="0" err="1">
                <a:latin typeface="Consolas" pitchFamily="49" charset="0"/>
              </a:rPr>
              <a:t>không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tìm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thấy</a:t>
            </a:r>
            <a:endParaRPr lang="en-US" sz="2200" dirty="0">
              <a:latin typeface="Consolas" pitchFamily="49" charset="0"/>
            </a:endParaRPr>
          </a:p>
          <a:p>
            <a:pPr marL="914400" lvl="1" indent="-514350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}</a:t>
            </a:r>
          </a:p>
          <a:p>
            <a:pPr marL="914400" lvl="1" indent="-514350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void main()</a:t>
            </a:r>
          </a:p>
          <a:p>
            <a:pPr marL="914400" lvl="1" indent="-514350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{</a:t>
            </a:r>
          </a:p>
          <a:p>
            <a:pPr marL="914400" lvl="1" indent="-514350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a[MAX];</a:t>
            </a:r>
          </a:p>
          <a:p>
            <a:pPr marL="914400" lvl="1" indent="-514350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n, x, </a:t>
            </a:r>
            <a:r>
              <a:rPr lang="en-US" sz="2200" dirty="0" err="1">
                <a:latin typeface="Consolas" pitchFamily="49" charset="0"/>
              </a:rPr>
              <a:t>vt</a:t>
            </a:r>
            <a:r>
              <a:rPr lang="en-US" sz="2200" dirty="0">
                <a:latin typeface="Consolas" pitchFamily="49" charset="0"/>
              </a:rPr>
              <a:t>; </a:t>
            </a:r>
          </a:p>
          <a:p>
            <a:pPr marL="914400" lvl="1" indent="-51435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</a:t>
            </a:r>
            <a:r>
              <a:rPr lang="en-US" sz="2200" dirty="0" err="1">
                <a:latin typeface="Consolas" pitchFamily="49" charset="0"/>
              </a:rPr>
              <a:t>vt</a:t>
            </a:r>
            <a:r>
              <a:rPr lang="en-US" sz="2200" dirty="0">
                <a:latin typeface="Consolas" pitchFamily="49" charset="0"/>
              </a:rPr>
              <a:t> = </a:t>
            </a:r>
            <a:r>
              <a:rPr lang="en-US" sz="2200" dirty="0" err="1">
                <a:latin typeface="Consolas" pitchFamily="49" charset="0"/>
              </a:rPr>
              <a:t>TimTuanTu</a:t>
            </a:r>
            <a:r>
              <a:rPr lang="en-US" sz="2200" dirty="0">
                <a:latin typeface="Consolas" pitchFamily="49" charset="0"/>
              </a:rPr>
              <a:t>(a, n, x);</a:t>
            </a:r>
          </a:p>
          <a:p>
            <a:pPr marL="914400" lvl="1" indent="-514350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if (</a:t>
            </a:r>
            <a:r>
              <a:rPr lang="en-US" sz="2200" dirty="0" err="1">
                <a:latin typeface="Consolas" pitchFamily="49" charset="0"/>
              </a:rPr>
              <a:t>vt</a:t>
            </a:r>
            <a:r>
              <a:rPr lang="en-US" sz="2200" dirty="0">
                <a:latin typeface="Consolas" pitchFamily="49" charset="0"/>
              </a:rPr>
              <a:t>== -1)	</a:t>
            </a:r>
            <a:r>
              <a:rPr lang="en-US" sz="2200" dirty="0" err="1">
                <a:latin typeface="Consolas" pitchFamily="49" charset="0"/>
              </a:rPr>
              <a:t>cout</a:t>
            </a:r>
            <a:r>
              <a:rPr lang="en-US" sz="2200" dirty="0">
                <a:latin typeface="Consolas" pitchFamily="49" charset="0"/>
              </a:rPr>
              <a:t> &lt;&lt; “Khong </a:t>
            </a:r>
            <a:r>
              <a:rPr lang="en-US" sz="2200" dirty="0" err="1">
                <a:latin typeface="Consolas" pitchFamily="49" charset="0"/>
              </a:rPr>
              <a:t>tim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thay</a:t>
            </a:r>
            <a:r>
              <a:rPr lang="en-US" sz="2200" dirty="0">
                <a:latin typeface="Consolas" pitchFamily="49" charset="0"/>
              </a:rPr>
              <a:t>”;</a:t>
            </a:r>
          </a:p>
          <a:p>
            <a:pPr marL="914400" lvl="1" indent="-514350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	else		</a:t>
            </a:r>
            <a:r>
              <a:rPr lang="en-US" sz="2200" dirty="0" err="1">
                <a:latin typeface="Consolas" pitchFamily="49" charset="0"/>
              </a:rPr>
              <a:t>cout</a:t>
            </a:r>
            <a:r>
              <a:rPr lang="en-US" sz="2200" dirty="0">
                <a:latin typeface="Consolas" pitchFamily="49" charset="0"/>
              </a:rPr>
              <a:t> &lt;&lt; “Vi tri </a:t>
            </a:r>
            <a:r>
              <a:rPr lang="en-US" sz="2200" dirty="0" err="1">
                <a:latin typeface="Consolas" pitchFamily="49" charset="0"/>
              </a:rPr>
              <a:t>tim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thay</a:t>
            </a:r>
            <a:r>
              <a:rPr lang="en-US" sz="2200" dirty="0">
                <a:latin typeface="Consolas" pitchFamily="49" charset="0"/>
              </a:rPr>
              <a:t>: “&lt;&lt;</a:t>
            </a:r>
            <a:r>
              <a:rPr lang="en-US" sz="2200" dirty="0" err="1">
                <a:latin typeface="Consolas" pitchFamily="49" charset="0"/>
                <a:sym typeface="Wingdings" pitchFamily="2" charset="2"/>
              </a:rPr>
              <a:t>vt</a:t>
            </a:r>
            <a:r>
              <a:rPr lang="en-US" sz="2200" dirty="0">
                <a:latin typeface="Consolas" pitchFamily="49" charset="0"/>
                <a:sym typeface="Wingdings" pitchFamily="2" charset="2"/>
              </a:rPr>
              <a:t>;</a:t>
            </a:r>
            <a:r>
              <a:rPr lang="en-US" sz="2200" dirty="0">
                <a:latin typeface="Consolas" pitchFamily="49" charset="0"/>
              </a:rPr>
              <a:t> </a:t>
            </a:r>
          </a:p>
          <a:p>
            <a:pPr marL="914400" lvl="1" indent="-514350">
              <a:lnSpc>
                <a:spcPct val="9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}	</a:t>
            </a:r>
          </a:p>
          <a:p>
            <a:pPr marL="914400" lvl="1" indent="-514350">
              <a:lnSpc>
                <a:spcPct val="90000"/>
              </a:lnSpc>
              <a:buFont typeface="Arial" pitchFamily="34" charset="0"/>
              <a:buNone/>
            </a:pPr>
            <a:endParaRPr lang="en-US" sz="2200" dirty="0">
              <a:latin typeface="Consolas" pitchFamily="49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200" dirty="0">
              <a:latin typeface="Consolas" pitchFamily="49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200" dirty="0">
              <a:latin typeface="Consolas" pitchFamily="49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200" dirty="0">
              <a:latin typeface="Consolas" pitchFamily="49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200" dirty="0">
              <a:latin typeface="Consolas" pitchFamily="49" charset="0"/>
              <a:sym typeface="Wingdings" pitchFamily="2" charset="2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None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200" dirty="0">
              <a:latin typeface="Consolas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200" dirty="0">
              <a:latin typeface="Consolas" pitchFamily="49" charset="0"/>
              <a:cs typeface="Courier New" pitchFamily="49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200" dirty="0">
              <a:latin typeface="Consolas" pitchFamily="49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2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39" name="Rectangle 3"/>
          <p:cNvSpPr txBox="1">
            <a:spLocks noChangeArrowheads="1"/>
          </p:cNvSpPr>
          <p:nvPr/>
        </p:nvSpPr>
        <p:spPr bwMode="auto">
          <a:xfrm>
            <a:off x="152400" y="1905000"/>
            <a:ext cx="868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90000"/>
              </a:lnSpc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Độ phức tạp:  (số lượng phép so sánh a[i]!=x)</a:t>
            </a: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  <a:sym typeface="Wingdings" pitchFamily="2" charset="2"/>
              </a:rPr>
              <a:t>	Tốt nhất:  1		 (phần tử đầu mảng là x)</a:t>
            </a: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  <a:sym typeface="Wingdings" pitchFamily="2" charset="2"/>
              </a:rPr>
              <a:t>	Xấu nhất:  n   	 (x không tồn tại trong mảng)</a:t>
            </a: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 O (n)</a:t>
            </a:r>
            <a:endParaRPr lang="en-US" sz="2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46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37" y="1143000"/>
            <a:ext cx="8229600" cy="14478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  <a:sym typeface="Wingdings" pitchFamily="2" charset="2"/>
              </a:rPr>
              <a:t>Được áp dụng với mảng đã sắp thứ tự  (tăng hay giảm dần)</a:t>
            </a: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  <a:sym typeface="Wingdings" pitchFamily="2" charset="2"/>
              </a:rPr>
              <a:t>Phương pháp tìm giống như cách tìm từ điển</a:t>
            </a:r>
          </a:p>
          <a:p>
            <a:pPr marL="914400" lvl="1" indent="-51435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514350" indent="-514350" eaLnBrk="1" fontAlgn="t" hangingPunct="1">
              <a:buFont typeface="Arial" pitchFamily="34" charset="0"/>
              <a:buNone/>
            </a:pPr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914400" lvl="1" indent="-51435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514350" indent="-514350" eaLnBrk="1" fontAlgn="t" hangingPunct="1"/>
            <a:endParaRPr lang="en-US"/>
          </a:p>
          <a:p>
            <a:pPr marL="914400" lvl="1" indent="-514350"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marL="914400" lvl="1" indent="-514350" eaLnBrk="1" hangingPunct="1">
              <a:lnSpc>
                <a:spcPct val="90000"/>
              </a:lnSpc>
            </a:pPr>
            <a:endParaRPr lang="en-US" sz="2400">
              <a:latin typeface="Tahoma" pitchFamily="34" charset="0"/>
            </a:endParaRP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81000" y="2822575"/>
            <a:ext cx="8458200" cy="3425825"/>
            <a:chOff x="304800" y="2514600"/>
            <a:chExt cx="8458200" cy="3425825"/>
          </a:xfrm>
        </p:grpSpPr>
        <p:sp>
          <p:nvSpPr>
            <p:cNvPr id="17" name="TextBox 16"/>
            <p:cNvSpPr txBox="1"/>
            <p:nvPr/>
          </p:nvSpPr>
          <p:spPr>
            <a:xfrm>
              <a:off x="3505200" y="2667000"/>
              <a:ext cx="1676400" cy="40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/>
                <a:t>Mảng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71600" y="3505200"/>
              <a:ext cx="1371600" cy="40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>
                  <a:latin typeface="Arial Narrow" pitchFamily="34" charset="0"/>
                  <a:cs typeface="+mn-cs"/>
                </a:rPr>
                <a:t>Nửa trước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3600" y="3505200"/>
              <a:ext cx="1219200" cy="40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>
                  <a:latin typeface="Arial-Rounded"/>
                  <a:cs typeface="+mn-cs"/>
                </a:rPr>
                <a:t>Nửa sau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7200" y="4324350"/>
              <a:ext cx="1066800" cy="40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 err="1">
                  <a:latin typeface="Arial Narrow" pitchFamily="34" charset="0"/>
                  <a:cs typeface="+mn-cs"/>
                </a:rPr>
                <a:t>Phần</a:t>
              </a:r>
              <a:r>
                <a:rPr lang="en-US" sz="2000" b="1" dirty="0">
                  <a:latin typeface="Arial Narrow" pitchFamily="34" charset="0"/>
                  <a:cs typeface="+mn-cs"/>
                </a:rPr>
                <a:t> </a:t>
              </a:r>
              <a:r>
                <a:rPr lang="en-US" sz="2000" b="1" dirty="0" err="1">
                  <a:latin typeface="Arial Narrow" pitchFamily="34" charset="0"/>
                  <a:cs typeface="+mn-cs"/>
                </a:rPr>
                <a:t>tư</a:t>
              </a:r>
              <a:endParaRPr lang="en-US" sz="2000" b="1" dirty="0">
                <a:latin typeface="Arial Narrow" pitchFamily="34" charset="0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90800" y="4343400"/>
              <a:ext cx="1066800" cy="40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>
                  <a:latin typeface="Arial Narrow" pitchFamily="34" charset="0"/>
                  <a:cs typeface="+mn-cs"/>
                </a:rPr>
                <a:t>Phần tư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29200" y="4343400"/>
              <a:ext cx="1066800" cy="40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>
                  <a:latin typeface="Arial Narrow" pitchFamily="34" charset="0"/>
                  <a:cs typeface="+mn-cs"/>
                </a:rPr>
                <a:t>Phần tư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086600" y="4343400"/>
              <a:ext cx="1066800" cy="40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>
                  <a:latin typeface="Arial Narrow" pitchFamily="34" charset="0"/>
                  <a:cs typeface="+mn-cs"/>
                </a:rPr>
                <a:t>Phần tư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4800" y="5410200"/>
              <a:ext cx="838200" cy="40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US" sz="2000">
                  <a:latin typeface="Arial Narrow" pitchFamily="34" charset="0"/>
                  <a:cs typeface="+mn-cs"/>
                </a:rPr>
                <a:t>Phần tử</a:t>
              </a:r>
            </a:p>
          </p:txBody>
        </p:sp>
        <p:cxnSp>
          <p:nvCxnSpPr>
            <p:cNvPr id="34" name="Straight Connector 33"/>
            <p:cNvCxnSpPr>
              <a:stCxn id="17" idx="2"/>
              <a:endCxn id="20" idx="0"/>
            </p:cNvCxnSpPr>
            <p:nvPr/>
          </p:nvCxnSpPr>
          <p:spPr>
            <a:xfrm rot="5400000">
              <a:off x="2981325" y="2143125"/>
              <a:ext cx="438150" cy="228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7" idx="2"/>
              <a:endCxn id="21" idx="0"/>
            </p:cNvCxnSpPr>
            <p:nvPr/>
          </p:nvCxnSpPr>
          <p:spPr>
            <a:xfrm rot="16200000" flipH="1">
              <a:off x="5229225" y="2181225"/>
              <a:ext cx="438150" cy="2209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2" idx="0"/>
              <a:endCxn id="20" idx="2"/>
            </p:cNvCxnSpPr>
            <p:nvPr/>
          </p:nvCxnSpPr>
          <p:spPr>
            <a:xfrm rot="5400000" flipH="1" flipV="1">
              <a:off x="1314450" y="3581400"/>
              <a:ext cx="41910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3" idx="0"/>
              <a:endCxn id="20" idx="2"/>
            </p:cNvCxnSpPr>
            <p:nvPr/>
          </p:nvCxnSpPr>
          <p:spPr>
            <a:xfrm rot="16200000" flipV="1">
              <a:off x="2371725" y="3590925"/>
              <a:ext cx="43815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4" idx="0"/>
              <a:endCxn id="21" idx="2"/>
            </p:cNvCxnSpPr>
            <p:nvPr/>
          </p:nvCxnSpPr>
          <p:spPr>
            <a:xfrm rot="5400000" flipH="1" flipV="1">
              <a:off x="5838825" y="3629025"/>
              <a:ext cx="43815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5" idx="0"/>
              <a:endCxn id="21" idx="2"/>
            </p:cNvCxnSpPr>
            <p:nvPr/>
          </p:nvCxnSpPr>
          <p:spPr>
            <a:xfrm rot="16200000" flipV="1">
              <a:off x="6867525" y="3590925"/>
              <a:ext cx="438150" cy="1066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78" name="TextBox 40"/>
            <p:cNvSpPr txBox="1">
              <a:spLocks noChangeArrowheads="1"/>
            </p:cNvSpPr>
            <p:nvPr/>
          </p:nvSpPr>
          <p:spPr bwMode="auto">
            <a:xfrm>
              <a:off x="304800" y="4876800"/>
              <a:ext cx="84582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Tahoma" pitchFamily="34" charset="0"/>
                </a:rPr>
                <a:t>   …	…	     …	    …		…	 …	     …	     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71600" y="5410200"/>
              <a:ext cx="838200" cy="40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US" sz="2000">
                  <a:latin typeface="Arial Narrow" pitchFamily="34" charset="0"/>
                  <a:cs typeface="+mn-cs"/>
                </a:rPr>
                <a:t>Phần tử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8400" y="5410200"/>
              <a:ext cx="838200" cy="40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US" sz="2000">
                  <a:latin typeface="Arial Narrow" pitchFamily="34" charset="0"/>
                  <a:cs typeface="+mn-cs"/>
                </a:rPr>
                <a:t>Phần tử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05200" y="5410200"/>
              <a:ext cx="838200" cy="40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US" sz="2000">
                  <a:latin typeface="Arial Narrow" pitchFamily="34" charset="0"/>
                  <a:cs typeface="+mn-cs"/>
                </a:rPr>
                <a:t>Phần tử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2452688" y="2514600"/>
              <a:ext cx="1219200" cy="3425825"/>
            </a:xfrm>
            <a:custGeom>
              <a:avLst/>
              <a:gdLst>
                <a:gd name="connsiteX0" fmla="*/ 1062251 w 1219201"/>
                <a:gd name="connsiteY0" fmla="*/ 0 h 3425588"/>
                <a:gd name="connsiteX1" fmla="*/ 1062251 w 1219201"/>
                <a:gd name="connsiteY1" fmla="*/ 559558 h 3425588"/>
                <a:gd name="connsiteX2" fmla="*/ 270681 w 1219201"/>
                <a:gd name="connsiteY2" fmla="*/ 859809 h 3425588"/>
                <a:gd name="connsiteX3" fmla="*/ 257033 w 1219201"/>
                <a:gd name="connsiteY3" fmla="*/ 1392071 h 3425588"/>
                <a:gd name="connsiteX4" fmla="*/ 1075899 w 1219201"/>
                <a:gd name="connsiteY4" fmla="*/ 1760561 h 3425588"/>
                <a:gd name="connsiteX5" fmla="*/ 1116842 w 1219201"/>
                <a:gd name="connsiteY5" fmla="*/ 2224585 h 3425588"/>
                <a:gd name="connsiteX6" fmla="*/ 857535 w 1219201"/>
                <a:gd name="connsiteY6" fmla="*/ 2347414 h 3425588"/>
                <a:gd name="connsiteX7" fmla="*/ 134203 w 1219201"/>
                <a:gd name="connsiteY7" fmla="*/ 2442949 h 3425588"/>
                <a:gd name="connsiteX8" fmla="*/ 52317 w 1219201"/>
                <a:gd name="connsiteY8" fmla="*/ 3425588 h 342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1" h="3425588">
                  <a:moveTo>
                    <a:pt x="1062251" y="0"/>
                  </a:moveTo>
                  <a:cubicBezTo>
                    <a:pt x="1128215" y="208128"/>
                    <a:pt x="1194179" y="416257"/>
                    <a:pt x="1062251" y="559558"/>
                  </a:cubicBezTo>
                  <a:cubicBezTo>
                    <a:pt x="930323" y="702859"/>
                    <a:pt x="404884" y="721057"/>
                    <a:pt x="270681" y="859809"/>
                  </a:cubicBezTo>
                  <a:cubicBezTo>
                    <a:pt x="136478" y="998561"/>
                    <a:pt x="122830" y="1241946"/>
                    <a:pt x="257033" y="1392071"/>
                  </a:cubicBezTo>
                  <a:cubicBezTo>
                    <a:pt x="391236" y="1542196"/>
                    <a:pt x="932598" y="1621809"/>
                    <a:pt x="1075899" y="1760561"/>
                  </a:cubicBezTo>
                  <a:cubicBezTo>
                    <a:pt x="1219201" y="1899313"/>
                    <a:pt x="1153236" y="2126776"/>
                    <a:pt x="1116842" y="2224585"/>
                  </a:cubicBezTo>
                  <a:cubicBezTo>
                    <a:pt x="1080448" y="2322394"/>
                    <a:pt x="1021308" y="2311020"/>
                    <a:pt x="857535" y="2347414"/>
                  </a:cubicBezTo>
                  <a:cubicBezTo>
                    <a:pt x="693762" y="2383808"/>
                    <a:pt x="268406" y="2263253"/>
                    <a:pt x="134203" y="2442949"/>
                  </a:cubicBezTo>
                  <a:cubicBezTo>
                    <a:pt x="0" y="2622645"/>
                    <a:pt x="26158" y="3024116"/>
                    <a:pt x="52317" y="3425588"/>
                  </a:cubicBezTo>
                </a:path>
              </a:pathLst>
            </a:cu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8200" y="5410200"/>
              <a:ext cx="838200" cy="40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US" sz="2000">
                  <a:latin typeface="Arial Narrow" pitchFamily="34" charset="0"/>
                  <a:cs typeface="+mn-cs"/>
                </a:rPr>
                <a:t>Phần tử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15000" y="5410200"/>
              <a:ext cx="838200" cy="40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US" sz="2000">
                  <a:latin typeface="Arial Narrow" pitchFamily="34" charset="0"/>
                  <a:cs typeface="+mn-cs"/>
                </a:rPr>
                <a:t>Phần tử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81800" y="5410200"/>
              <a:ext cx="838200" cy="40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US" sz="2000">
                  <a:latin typeface="Arial Narrow" pitchFamily="34" charset="0"/>
                  <a:cs typeface="+mn-cs"/>
                </a:rPr>
                <a:t>Phần tử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48600" y="5410200"/>
              <a:ext cx="838200" cy="40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lIns="0" rIns="0">
              <a:spAutoFit/>
            </a:bodyPr>
            <a:lstStyle/>
            <a:p>
              <a:pPr algn="ctr">
                <a:defRPr/>
              </a:pPr>
              <a:r>
                <a:rPr lang="en-US" sz="2000">
                  <a:latin typeface="Arial Narrow" pitchFamily="34" charset="0"/>
                  <a:cs typeface="+mn-cs"/>
                </a:rPr>
                <a:t>Phần tử</a:t>
              </a:r>
            </a:p>
          </p:txBody>
        </p:sp>
      </p:grp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685800"/>
          </a:xfrm>
        </p:spPr>
        <p:txBody>
          <a:bodyPr/>
          <a:lstStyle/>
          <a:p>
            <a:r>
              <a:rPr lang="en-US" sz="3200" b="1">
                <a:latin typeface="Tahoma" pitchFamily="34" charset="0"/>
              </a:rPr>
              <a:t>IV. </a:t>
            </a:r>
            <a:r>
              <a:rPr lang="en-US">
                <a:latin typeface="Tahoma" pitchFamily="34" charset="0"/>
              </a:rPr>
              <a:t>Tìm kiếm nhị phân(Binary Search)</a:t>
            </a:r>
            <a:endParaRPr lang="en-US" sz="3200" b="1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595438"/>
          <a:ext cx="4800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2055813"/>
          <a:ext cx="48006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613" name="TextBox 5"/>
          <p:cNvSpPr txBox="1">
            <a:spLocks noChangeArrowheads="1"/>
          </p:cNvSpPr>
          <p:nvPr/>
        </p:nvSpPr>
        <p:spPr bwMode="auto">
          <a:xfrm>
            <a:off x="3810000" y="750888"/>
            <a:ext cx="8382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x = 11</a:t>
            </a:r>
          </a:p>
        </p:txBody>
      </p:sp>
      <p:sp>
        <p:nvSpPr>
          <p:cNvPr id="7" name="Down Arrow 6"/>
          <p:cNvSpPr/>
          <p:nvPr/>
        </p:nvSpPr>
        <p:spPr>
          <a:xfrm>
            <a:off x="4106863" y="1131888"/>
            <a:ext cx="236537" cy="454025"/>
          </a:xfrm>
          <a:prstGeom prst="downArrow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05000" y="3987800"/>
          <a:ext cx="4800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0273" name="TextBox 20"/>
          <p:cNvSpPr txBox="1">
            <a:spLocks noChangeArrowheads="1"/>
          </p:cNvSpPr>
          <p:nvPr/>
        </p:nvSpPr>
        <p:spPr bwMode="auto">
          <a:xfrm>
            <a:off x="5257800" y="3178175"/>
            <a:ext cx="838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x = 11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5554663" y="3559175"/>
            <a:ext cx="236537" cy="444500"/>
          </a:xfrm>
          <a:prstGeom prst="downArrow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905000" y="5797550"/>
          <a:ext cx="4800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11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0293" name="TextBox 26"/>
          <p:cNvSpPr txBox="1">
            <a:spLocks noChangeArrowheads="1"/>
          </p:cNvSpPr>
          <p:nvPr/>
        </p:nvSpPr>
        <p:spPr bwMode="auto">
          <a:xfrm>
            <a:off x="4572000" y="4987925"/>
            <a:ext cx="838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x = 11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4868863" y="5368925"/>
            <a:ext cx="236537" cy="444500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655" name="Rectangle 3"/>
          <p:cNvSpPr txBox="1">
            <a:spLocks noChangeArrowheads="1"/>
          </p:cNvSpPr>
          <p:nvPr/>
        </p:nvSpPr>
        <p:spPr bwMode="auto">
          <a:xfrm>
            <a:off x="0" y="152400"/>
            <a:ext cx="62595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  <a:sym typeface="Wingdings" pitchFamily="2" charset="2"/>
              </a:rPr>
              <a:t>Ví dụ: Tìm x = 11 trong mảng số nguyên</a:t>
            </a: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None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3200">
              <a:latin typeface="Calibri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67656" name="Rectangle 3"/>
          <p:cNvSpPr txBox="1">
            <a:spLocks noChangeArrowheads="1"/>
          </p:cNvSpPr>
          <p:nvPr/>
        </p:nvSpPr>
        <p:spPr bwMode="auto">
          <a:xfrm>
            <a:off x="1981200" y="2427288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</a:pPr>
            <a:r>
              <a:rPr lang="en-US" sz="2000">
                <a:latin typeface="Arial-Rounded" pitchFamily="34" charset="0"/>
                <a:sym typeface="Wingdings" pitchFamily="2" charset="2"/>
              </a:rPr>
              <a:t>nửa đầu</a:t>
            </a: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Arial-Rounded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Arial-Rounded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Arial-Rounded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Arial-Rounded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Arial-Rounded" pitchFamily="34" charset="0"/>
              <a:sym typeface="Wingdings" pitchFamily="2" charset="2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Arial-Rounded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000">
              <a:latin typeface="Arial-Rounded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905000" y="2427288"/>
            <a:ext cx="2057400" cy="15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58" name="Rectangle 3"/>
          <p:cNvSpPr txBox="1">
            <a:spLocks noChangeArrowheads="1"/>
          </p:cNvSpPr>
          <p:nvPr/>
        </p:nvSpPr>
        <p:spPr bwMode="auto">
          <a:xfrm>
            <a:off x="4648200" y="2427288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</a:pPr>
            <a:r>
              <a:rPr lang="en-US" sz="2000">
                <a:latin typeface="Arial-Rounded" pitchFamily="34" charset="0"/>
                <a:sym typeface="Wingdings" pitchFamily="2" charset="2"/>
              </a:rPr>
              <a:t>nửa cuối</a:t>
            </a: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514350" indent="-514350" fontAlgn="t">
              <a:spcBef>
                <a:spcPct val="20000"/>
              </a:spcBef>
              <a:buFont typeface="Arial" pitchFamily="34" charset="0"/>
              <a:buChar char="•"/>
            </a:pPr>
            <a:endParaRPr lang="en-US" sz="2000">
              <a:latin typeface="Arial-Rounded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000">
              <a:latin typeface="Arial-Rounded" pitchFamily="34" charset="0"/>
            </a:endParaRPr>
          </a:p>
          <a:p>
            <a:pPr marL="914400" lvl="1" indent="-5143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endParaRPr lang="en-US" sz="2000">
              <a:latin typeface="Arial-Rounded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72000" y="2427288"/>
            <a:ext cx="2057400" cy="15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26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3" grpId="0" animBg="1"/>
      <p:bldP spid="22" grpId="0" animBg="1"/>
      <p:bldP spid="180293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11" name="Rectangle 3"/>
          <p:cNvSpPr txBox="1">
            <a:spLocks noChangeArrowheads="1"/>
          </p:cNvSpPr>
          <p:nvPr/>
        </p:nvSpPr>
        <p:spPr bwMode="auto">
          <a:xfrm>
            <a:off x="173038" y="376238"/>
            <a:ext cx="8859837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ts val="1200"/>
              </a:spcBef>
              <a:buFont typeface="Arial" pitchFamily="34" charset="0"/>
              <a:buNone/>
            </a:pP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TimNhiPhan</a:t>
            </a:r>
            <a:r>
              <a:rPr lang="en-US" sz="2200" dirty="0">
                <a:latin typeface="Consolas" pitchFamily="49" charset="0"/>
              </a:rPr>
              <a:t>(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a[MAX], 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n, 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x)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{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  </a:t>
            </a:r>
            <a:r>
              <a:rPr lang="en-US" sz="2200" dirty="0" err="1">
                <a:latin typeface="Consolas" pitchFamily="49" charset="0"/>
              </a:rPr>
              <a:t>int</a:t>
            </a:r>
            <a:r>
              <a:rPr lang="en-US" sz="2200" dirty="0">
                <a:latin typeface="Consolas" pitchFamily="49" charset="0"/>
              </a:rPr>
              <a:t> p= 0, r= n-1, m;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  while (p&lt;= r) {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     m = (p+ r)/2;</a:t>
            </a:r>
          </a:p>
          <a:p>
            <a:pPr marL="0" lvl="1">
              <a:lnSpc>
                <a:spcPct val="110000"/>
              </a:lnSpc>
            </a:pPr>
            <a:r>
              <a:rPr lang="en-US" sz="2200" dirty="0">
                <a:latin typeface="Consolas" pitchFamily="49" charset="0"/>
              </a:rPr>
              <a:t>     if (a[m] == x) return m;      // </a:t>
            </a:r>
            <a:r>
              <a:rPr lang="en-US" sz="2200" dirty="0" err="1">
                <a:latin typeface="Consolas" pitchFamily="49" charset="0"/>
              </a:rPr>
              <a:t>tìm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thấy</a:t>
            </a:r>
            <a:r>
              <a:rPr lang="en-US" sz="2200" dirty="0">
                <a:latin typeface="Consolas" pitchFamily="49" charset="0"/>
              </a:rPr>
              <a:t> x </a:t>
            </a:r>
            <a:r>
              <a:rPr lang="en-US" sz="2200" dirty="0" err="1">
                <a:latin typeface="Consolas" pitchFamily="49" charset="0"/>
              </a:rPr>
              <a:t>tại</a:t>
            </a:r>
            <a:r>
              <a:rPr lang="en-US" sz="2200" dirty="0">
                <a:latin typeface="Consolas" pitchFamily="49" charset="0"/>
              </a:rPr>
              <a:t> m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     else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        if (a[m] &lt; x) p= m+ 1;     // </a:t>
            </a:r>
            <a:r>
              <a:rPr lang="en-US" sz="2200" dirty="0" err="1">
                <a:latin typeface="Consolas" pitchFamily="49" charset="0"/>
              </a:rPr>
              <a:t>điều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chỉnh</a:t>
            </a:r>
            <a:r>
              <a:rPr lang="en-US" sz="2200" dirty="0">
                <a:latin typeface="Consolas" pitchFamily="49" charset="0"/>
              </a:rPr>
              <a:t> left</a:t>
            </a:r>
          </a:p>
          <a:p>
            <a:pPr marL="0" lvl="1">
              <a:lnSpc>
                <a:spcPct val="110000"/>
              </a:lnSpc>
            </a:pPr>
            <a:r>
              <a:rPr lang="en-US" sz="2200" dirty="0">
                <a:latin typeface="Consolas" pitchFamily="49" charset="0"/>
              </a:rPr>
              <a:t>        else r= m- 1; 		    // </a:t>
            </a:r>
            <a:r>
              <a:rPr lang="en-US" sz="2200" dirty="0" err="1">
                <a:latin typeface="Consolas" pitchFamily="49" charset="0"/>
              </a:rPr>
              <a:t>điều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chỉnh</a:t>
            </a:r>
            <a:r>
              <a:rPr lang="en-US" sz="2200" dirty="0">
                <a:latin typeface="Consolas" pitchFamily="49" charset="0"/>
              </a:rPr>
              <a:t> right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  }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  return -1;  // </a:t>
            </a:r>
            <a:r>
              <a:rPr lang="en-US" sz="2200" dirty="0" err="1">
                <a:latin typeface="Consolas" pitchFamily="49" charset="0"/>
              </a:rPr>
              <a:t>không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tìm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</a:rPr>
              <a:t>thấy</a:t>
            </a:r>
            <a:r>
              <a:rPr lang="en-US" sz="2200" dirty="0">
                <a:latin typeface="Consolas" pitchFamily="49" charset="0"/>
              </a:rPr>
              <a:t> x 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 dirty="0">
                <a:latin typeface="Consolas" pitchFamily="49" charset="0"/>
              </a:rPr>
              <a:t>}</a:t>
            </a:r>
            <a:endParaRPr lang="en-US" sz="2200" dirty="0">
              <a:latin typeface="Tahom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25863" y="5519738"/>
          <a:ext cx="4162571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6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6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25863" y="5980113"/>
          <a:ext cx="417621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02063" y="6343650"/>
            <a:ext cx="1698625" cy="793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86475" y="6343650"/>
            <a:ext cx="1787525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3784600" y="5114925"/>
            <a:ext cx="487363" cy="3698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nsolas" pitchFamily="49" charset="0"/>
              </a:rPr>
              <a:t>p</a:t>
            </a: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7348538" y="5102225"/>
            <a:ext cx="487362" cy="3698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nsolas" pitchFamily="49" charset="0"/>
              </a:rPr>
              <a:t>r</a:t>
            </a:r>
          </a:p>
        </p:txBody>
      </p:sp>
      <p:sp>
        <p:nvSpPr>
          <p:cNvPr id="14" name="TextBox 20"/>
          <p:cNvSpPr txBox="1">
            <a:spLocks noChangeArrowheads="1"/>
          </p:cNvSpPr>
          <p:nvPr/>
        </p:nvSpPr>
        <p:spPr bwMode="auto">
          <a:xfrm>
            <a:off x="5521325" y="5037138"/>
            <a:ext cx="488950" cy="369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nsolas" pitchFamily="49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21052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82&quot;&gt;&lt;object type=&quot;3&quot; unique_id=&quot;10083&quot;&gt;&lt;property id=&quot;20148&quot; value=&quot;5&quot;/&gt;&lt;property id=&quot;20300&quot; value=&quot;Slide 1 - &amp;quot;TÌM KIẾM MẢNG&amp;quot;&quot;/&gt;&lt;property id=&quot;20307&quot; value=&quot;256&quot;/&gt;&lt;/object&gt;&lt;object type=&quot;3&quot; unique_id=&quot;10084&quot;&gt;&lt;property id=&quot;20148&quot; value=&quot;5&quot;/&gt;&lt;property id=&quot;20300&quot; value=&quot;Slide 2 - &amp;quot;I. Khái niệm tìm kiếm mảng&amp;quot;&quot;/&gt;&lt;property id=&quot;20307&quot; value=&quot;291&quot;/&gt;&lt;/object&gt;&lt;object type=&quot;3&quot; unique_id=&quot;10085&quot;&gt;&lt;property id=&quot;20148&quot; value=&quot;5&quot;/&gt;&lt;property id=&quot;20300&quot; value=&quot;Slide 3&quot;/&gt;&lt;property id=&quot;20307&quot; value=&quot;292&quot;/&gt;&lt;/object&gt;&lt;object type=&quot;3&quot; unique_id=&quot;10086&quot;&gt;&lt;property id=&quot;20148&quot; value=&quot;5&quot;/&gt;&lt;property id=&quot;20300&quot; value=&quot;Slide 4 - &amp;quot;II. Tìm kiếm tuần tự (Linear Search)&amp;quot;&quot;/&gt;&lt;property id=&quot;20307&quot; value=&quot;293&quot;/&gt;&lt;/object&gt;&lt;object type=&quot;3&quot; unique_id=&quot;10087&quot;&gt;&lt;property id=&quot;20148&quot; value=&quot;5&quot;/&gt;&lt;property id=&quot;20300&quot; value=&quot;Slide 5&quot;/&gt;&lt;property id=&quot;20307&quot; value=&quot;294&quot;/&gt;&lt;/object&gt;&lt;object type=&quot;3&quot; unique_id=&quot;10088&quot;&gt;&lt;property id=&quot;20148&quot; value=&quot;5&quot;/&gt;&lt;property id=&quot;20300&quot; value=&quot;Slide 6&quot;/&gt;&lt;property id=&quot;20307&quot; value=&quot;295&quot;/&gt;&lt;/object&gt;&lt;object type=&quot;3&quot; unique_id=&quot;10089&quot;&gt;&lt;property id=&quot;20148&quot; value=&quot;5&quot;/&gt;&lt;property id=&quot;20300&quot; value=&quot;Slide 7 - &amp;quot;IV. Tìm kiếm nhị phân(Binary Search)&amp;quot;&quot;/&gt;&lt;property id=&quot;20307&quot; value=&quot;296&quot;/&gt;&lt;/object&gt;&lt;object type=&quot;3&quot; unique_id=&quot;10090&quot;&gt;&lt;property id=&quot;20148&quot; value=&quot;5&quot;/&gt;&lt;property id=&quot;20300&quot; value=&quot;Slide 8&quot;/&gt;&lt;property id=&quot;20307&quot; value=&quot;297&quot;/&gt;&lt;/object&gt;&lt;object type=&quot;3&quot; unique_id=&quot;10091&quot;&gt;&lt;property id=&quot;20148&quot; value=&quot;5&quot;/&gt;&lt;property id=&quot;20300&quot; value=&quot;Slide 9&quot;/&gt;&lt;property id=&quot;20307&quot; value=&quot;298&quot;/&gt;&lt;/object&gt;&lt;object type=&quot;3&quot; unique_id=&quot;10092&quot;&gt;&lt;property id=&quot;20148&quot; value=&quot;5&quot;/&gt;&lt;property id=&quot;20300&quot; value=&quot;Slide 10&quot;/&gt;&lt;property id=&quot;20307&quot; value=&quot;299&quot;/&gt;&lt;/object&gt;&lt;object type=&quot;3&quot; unique_id=&quot;10093&quot;&gt;&lt;property id=&quot;20148&quot; value=&quot;5&quot;/&gt;&lt;property id=&quot;20300&quot; value=&quot;Slide 11 - &amp;quot;V. Bài tập&amp;quot;&quot;/&gt;&lt;property id=&quot;20307&quot; value=&quot;300&quot;/&gt;&lt;/object&gt;&lt;/object&gt;&lt;object type=&quot;8&quot; unique_id=&quot;101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cdb2004123l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823</TotalTime>
  <Words>751</Words>
  <Application>Microsoft Office PowerPoint</Application>
  <PresentationFormat>On-screen Show (4:3)</PresentationFormat>
  <Paragraphs>430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Arial Narrow</vt:lpstr>
      <vt:lpstr>Arial-Rounded</vt:lpstr>
      <vt:lpstr>Calibri</vt:lpstr>
      <vt:lpstr>Cambria</vt:lpstr>
      <vt:lpstr>Cambria Math</vt:lpstr>
      <vt:lpstr>Chelthm</vt:lpstr>
      <vt:lpstr>Consolas</vt:lpstr>
      <vt:lpstr>Courier</vt:lpstr>
      <vt:lpstr>Courier New</vt:lpstr>
      <vt:lpstr>Tahoma</vt:lpstr>
      <vt:lpstr>Verdana</vt:lpstr>
      <vt:lpstr>Wingdings</vt:lpstr>
      <vt:lpstr>cdb2004123l</vt:lpstr>
      <vt:lpstr>TÌM KIẾM MẢNG</vt:lpstr>
      <vt:lpstr>I. Khái niệm tìm kiếm mảng</vt:lpstr>
      <vt:lpstr>PowerPoint Presentation</vt:lpstr>
      <vt:lpstr>II. Tìm kiếm tuần tự (Linear Search)</vt:lpstr>
      <vt:lpstr>PowerPoint Presentation</vt:lpstr>
      <vt:lpstr>PowerPoint Presentation</vt:lpstr>
      <vt:lpstr>IV. Tìm kiếm nhị phân(Binary Search)</vt:lpstr>
      <vt:lpstr>PowerPoint Presentation</vt:lpstr>
      <vt:lpstr>PowerPoint Presentation</vt:lpstr>
      <vt:lpstr>PowerPoint Presentation</vt:lpstr>
      <vt:lpstr>V. 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MinhVan</dc:creator>
  <cp:lastModifiedBy>Tran Minh Van</cp:lastModifiedBy>
  <cp:revision>81</cp:revision>
  <dcterms:created xsi:type="dcterms:W3CDTF">2012-08-23T07:09:20Z</dcterms:created>
  <dcterms:modified xsi:type="dcterms:W3CDTF">2018-10-03T08:34:18Z</dcterms:modified>
</cp:coreProperties>
</file>