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98" r:id="rId4"/>
    <p:sldId id="259" r:id="rId5"/>
    <p:sldId id="260" r:id="rId6"/>
    <p:sldId id="261" r:id="rId7"/>
    <p:sldId id="262" r:id="rId8"/>
    <p:sldId id="263" r:id="rId9"/>
    <p:sldId id="264" r:id="rId10"/>
    <p:sldId id="30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99" r:id="rId23"/>
    <p:sldId id="276" r:id="rId24"/>
    <p:sldId id="300" r:id="rId25"/>
    <p:sldId id="301" r:id="rId26"/>
    <p:sldId id="302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304" r:id="rId48"/>
    <p:sldId id="306" r:id="rId49"/>
    <p:sldId id="297" r:id="rId50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6C00"/>
    <a:srgbClr val="FFECAF"/>
    <a:srgbClr val="301F67"/>
    <a:srgbClr val="8BBC00"/>
    <a:srgbClr val="4A6400"/>
    <a:srgbClr val="16524F"/>
    <a:srgbClr val="173851"/>
    <a:srgbClr val="1E4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718" autoAdjust="0"/>
  </p:normalViewPr>
  <p:slideViewPr>
    <p:cSldViewPr>
      <p:cViewPr varScale="1">
        <p:scale>
          <a:sx n="75" d="100"/>
          <a:sy n="75" d="100"/>
        </p:scale>
        <p:origin x="11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96832-282D-4A52-9021-3D432DA032E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F9079-A2B0-4632-AD4E-3055FCA5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98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F24529-F6BB-4AFC-A45C-EFAE9CF69E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  <p:sp>
        <p:nvSpPr>
          <p:cNvPr id="346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6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745330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4A3E90-7117-425B-9C07-BF529210E2A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  <p:sp>
        <p:nvSpPr>
          <p:cNvPr id="347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7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959331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813CCD-F490-4C2A-9510-DBA5E5C654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  <p:sp>
        <p:nvSpPr>
          <p:cNvPr id="348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4177433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2670CC-1F2A-40EF-A02B-07C506DB90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  <p:sp>
        <p:nvSpPr>
          <p:cNvPr id="349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9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774436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572BAB-91D1-413D-B6B9-42358FD47B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  <p:sp>
        <p:nvSpPr>
          <p:cNvPr id="350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283997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85CE77-A1BD-44E3-8F11-6940988CED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  <p:sp>
        <p:nvSpPr>
          <p:cNvPr id="351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1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13926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406842-1501-49F3-AA77-823A68F95FE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  <p:sp>
        <p:nvSpPr>
          <p:cNvPr id="352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2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290490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6A3BA3-DF00-45BA-A790-F93FB0A45ED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  <p:sp>
        <p:nvSpPr>
          <p:cNvPr id="353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3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827136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20D78C-CEEF-42B9-BF6B-33F8733E4D1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  <p:sp>
        <p:nvSpPr>
          <p:cNvPr id="354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4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86431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4D3AA8-1F4E-458A-8294-1F523062089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  <p:sp>
        <p:nvSpPr>
          <p:cNvPr id="356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6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98568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CAA52B-4A33-4B8C-9FB5-88BF5C47408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  <p:sp>
        <p:nvSpPr>
          <p:cNvPr id="336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6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472820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4D3AA8-1F4E-458A-8294-1F523062089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  <p:sp>
        <p:nvSpPr>
          <p:cNvPr id="356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6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570863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5EDE57-2A62-4039-BEDD-A24098B7DC6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  <p:sp>
        <p:nvSpPr>
          <p:cNvPr id="357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7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456441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5EDE57-2A62-4039-BEDD-A24098B7DC6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  <p:sp>
        <p:nvSpPr>
          <p:cNvPr id="357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7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212757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5EDE57-2A62-4039-BEDD-A24098B7DC6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  <p:sp>
        <p:nvSpPr>
          <p:cNvPr id="357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7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575842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5EDE57-2A62-4039-BEDD-A24098B7DC6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  <p:sp>
        <p:nvSpPr>
          <p:cNvPr id="357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7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8043880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1FD020-84EC-414A-97FB-652E51C1C7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  <p:sp>
        <p:nvSpPr>
          <p:cNvPr id="358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630479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F59203-45C3-439F-8405-4F2AFE8D804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  <p:sp>
        <p:nvSpPr>
          <p:cNvPr id="359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9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0205665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5A1DD1-8E51-43CB-A0C4-23D280713ED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  <p:sp>
        <p:nvSpPr>
          <p:cNvPr id="360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0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179828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5A1DD1-8E51-43CB-A0C4-23D280713ED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  <p:sp>
        <p:nvSpPr>
          <p:cNvPr id="360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0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0831326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5A1DD1-8E51-43CB-A0C4-23D280713ED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  <p:sp>
        <p:nvSpPr>
          <p:cNvPr id="360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0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932123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16A51B-1B66-4962-8B5D-50326D3D3F6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  <p:sp>
        <p:nvSpPr>
          <p:cNvPr id="338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8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6847300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5A1DD1-8E51-43CB-A0C4-23D280713ED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  <p:sp>
        <p:nvSpPr>
          <p:cNvPr id="360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0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560773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5A1DD1-8E51-43CB-A0C4-23D280713ED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/>
          </a:p>
        </p:txBody>
      </p:sp>
      <p:sp>
        <p:nvSpPr>
          <p:cNvPr id="360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0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6509349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63CEE8-97DB-45E5-AAA1-8C874E7CA0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  <p:sp>
        <p:nvSpPr>
          <p:cNvPr id="361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1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9492580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B89613-DA3D-4EC1-A9ED-DD7F85E302A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/>
          </a:p>
        </p:txBody>
      </p:sp>
      <p:sp>
        <p:nvSpPr>
          <p:cNvPr id="362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2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0160752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C9917C-8F7E-48C7-9583-8F0A968E090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/>
          </a:p>
        </p:txBody>
      </p:sp>
      <p:sp>
        <p:nvSpPr>
          <p:cNvPr id="363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9757413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052CDA-7EC3-4AD9-90A4-7D2EC88511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  <p:sp>
        <p:nvSpPr>
          <p:cNvPr id="364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4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9273779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A84AE7-29DE-4822-B00B-31D0F3C61F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/>
          </a:p>
        </p:txBody>
      </p:sp>
      <p:sp>
        <p:nvSpPr>
          <p:cNvPr id="36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244977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A84AE7-29DE-4822-B00B-31D0F3C61F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/>
          </a:p>
        </p:txBody>
      </p:sp>
      <p:sp>
        <p:nvSpPr>
          <p:cNvPr id="36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0032075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A84AE7-29DE-4822-B00B-31D0F3C61F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  <p:sp>
        <p:nvSpPr>
          <p:cNvPr id="36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1471617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C17C45-0471-41E5-B0EE-063EDF6D0C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/>
          </a:p>
        </p:txBody>
      </p:sp>
      <p:sp>
        <p:nvSpPr>
          <p:cNvPr id="366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6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527176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F881A6-3CD2-4894-B740-F178349002C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  <p:sp>
        <p:nvSpPr>
          <p:cNvPr id="339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9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93761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08176F-7027-4259-A1D4-801661CC6E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  <p:sp>
        <p:nvSpPr>
          <p:cNvPr id="340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0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62279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DEF0E9-F2C7-4125-98C1-9798047F3F9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  <p:sp>
        <p:nvSpPr>
          <p:cNvPr id="342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2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381210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85FA36-2471-4E93-86DA-CCC6A8E9039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  <p:sp>
        <p:nvSpPr>
          <p:cNvPr id="343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965634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9EB63D-1617-458E-8E55-FA632827AFC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  <p:sp>
        <p:nvSpPr>
          <p:cNvPr id="344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53263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14ECA5-1B47-42D5-9838-12A70AB513D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4521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6525"/>
            <a:ext cx="2895600" cy="168275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23A9963-A348-489E-A078-8F891079146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3086100"/>
            <a:ext cx="9144000" cy="592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905000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58ADD-F6D5-4447-B201-793B45BC6D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5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0DC57-09D7-4BBF-8C97-5DEFB1E528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DB9E937A-3ADE-49E0-A08F-FE8406E577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9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3C5F29E0-B3B3-4234-B135-EABB7CC303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Nha Trang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1">
                <a:latin typeface="+mj-lt"/>
              </a:defRPr>
            </a:lvl1pPr>
          </a:lstStyle>
          <a:p>
            <a:fld id="{ADD77C13-390F-400C-BEC5-92A0E1FA74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99138-99A1-4A5E-B84D-DF9D4476A9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5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88167-4551-49DA-989E-F9BDA476C3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4308F-8145-4505-9178-3BF1FF6120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3BD9F-54EB-44E0-A0D7-23A2247606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01550-BF9C-41F9-8340-2C48129102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6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6DF10-34F5-49D8-9D01-2741B9C7A7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AC9A1-F280-4A33-9AE2-BBB6E29992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872332"/>
            <a:ext cx="9144000" cy="15636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4600" y="6564313"/>
            <a:ext cx="236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r>
              <a:rPr lang="en-US"/>
              <a:t>Nha Trang University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1A744CEE-9186-4AB4-8C33-90025AE8C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u="none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0" i="0" u="none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eg"/><Relationship Id="rId7" Type="http://schemas.openxmlformats.org/officeDocument/2006/relationships/image" Target="../media/image15.jpg"/><Relationship Id="rId12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jp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5.jpg"/><Relationship Id="rId7" Type="http://schemas.openxmlformats.org/officeDocument/2006/relationships/image" Target="../media/image17.jpe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12.jpe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8.jpeg"/><Relationship Id="rId9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8.jpeg"/><Relationship Id="rId7" Type="http://schemas.openxmlformats.org/officeDocument/2006/relationships/image" Target="../media/image19.jpe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16.jpg"/><Relationship Id="rId4" Type="http://schemas.openxmlformats.org/officeDocument/2006/relationships/image" Target="../media/image17.jpeg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4"/>
          <p:cNvSpPr>
            <a:spLocks noGrp="1" noChangeArrowheads="1"/>
          </p:cNvSpPr>
          <p:nvPr>
            <p:ph type="ctrTitle"/>
          </p:nvPr>
        </p:nvSpPr>
        <p:spPr>
          <a:xfrm>
            <a:off x="0" y="762000"/>
            <a:ext cx="9144000" cy="2133600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sz="6000">
                <a:latin typeface="Chelthm" pitchFamily="18" charset="0"/>
                <a:cs typeface="Chelthm" pitchFamily="18" charset="0"/>
              </a:rPr>
              <a:t>SẮP XẾP MẢNG</a:t>
            </a:r>
            <a:endParaRPr lang="en-US" sz="6000" b="1">
              <a:latin typeface="Chelthm" pitchFamily="18" charset="0"/>
              <a:cs typeface="Chelthm" pitchFamily="18" charset="0"/>
            </a:endParaRP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762000" y="3088943"/>
            <a:ext cx="7696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1"/>
                </a:solidFill>
                <a:latin typeface="Arial-Rounded" pitchFamily="34" charset="0"/>
                <a:cs typeface="Arial-Rounded" pitchFamily="34" charset="0"/>
              </a:rPr>
              <a:t>CHƯƠNG 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91000"/>
            <a:ext cx="6362700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7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5312" y="527050"/>
            <a:ext cx="7253288" cy="655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lvl="1" indent="0">
              <a:spcBef>
                <a:spcPct val="0"/>
              </a:spcBef>
              <a:buFont typeface="Arial" pitchFamily="34" charset="0"/>
              <a:buNone/>
            </a:pPr>
            <a:r>
              <a:rPr lang="en-US" sz="2400" dirty="0">
                <a:latin typeface="Consolas" pitchFamily="49" charset="0"/>
                <a:sym typeface="Wingdings" pitchFamily="2" charset="2"/>
              </a:rPr>
              <a:t>void  </a:t>
            </a:r>
            <a:r>
              <a:rPr lang="en-US" sz="2400" dirty="0" err="1">
                <a:latin typeface="Consolas" pitchFamily="49" charset="0"/>
                <a:sym typeface="Wingdings" pitchFamily="2" charset="2"/>
              </a:rPr>
              <a:t>SelectionSort</a:t>
            </a:r>
            <a:r>
              <a:rPr lang="en-US" sz="2400" dirty="0">
                <a:latin typeface="Consolas" pitchFamily="49" charset="0"/>
                <a:sym typeface="Wingdings" pitchFamily="2" charset="2"/>
              </a:rPr>
              <a:t>(</a:t>
            </a:r>
            <a:r>
              <a:rPr lang="en-US" sz="2400" dirty="0" err="1">
                <a:latin typeface="Consolas" pitchFamily="49" charset="0"/>
                <a:sym typeface="Wingdings" pitchFamily="2" charset="2"/>
              </a:rPr>
              <a:t>int</a:t>
            </a:r>
            <a:r>
              <a:rPr lang="en-US" sz="2400" dirty="0">
                <a:latin typeface="Consolas" pitchFamily="49" charset="0"/>
                <a:sym typeface="Wingdings" pitchFamily="2" charset="2"/>
              </a:rPr>
              <a:t> a[MAX], </a:t>
            </a:r>
            <a:r>
              <a:rPr lang="en-US" sz="2400" dirty="0" err="1">
                <a:latin typeface="Consolas" pitchFamily="49" charset="0"/>
                <a:sym typeface="Wingdings" pitchFamily="2" charset="2"/>
              </a:rPr>
              <a:t>int</a:t>
            </a:r>
            <a:r>
              <a:rPr lang="en-US" sz="2400" dirty="0">
                <a:latin typeface="Consolas" pitchFamily="49" charset="0"/>
                <a:sym typeface="Wingdings" pitchFamily="2" charset="2"/>
              </a:rPr>
              <a:t> n) </a:t>
            </a:r>
          </a:p>
          <a:p>
            <a:pPr marL="457200" lvl="1" indent="0">
              <a:spcBef>
                <a:spcPct val="0"/>
              </a:spcBef>
              <a:buFont typeface="Arial" pitchFamily="34" charset="0"/>
              <a:buNone/>
            </a:pPr>
            <a:r>
              <a:rPr lang="en-US" sz="2400" dirty="0">
                <a:latin typeface="Consolas" pitchFamily="49" charset="0"/>
                <a:sym typeface="Wingdings" pitchFamily="2" charset="2"/>
              </a:rPr>
              <a:t>{</a:t>
            </a:r>
          </a:p>
          <a:p>
            <a:pPr marL="457200" lvl="1" indent="0">
              <a:spcBef>
                <a:spcPct val="0"/>
              </a:spcBef>
              <a:buFont typeface="Arial" pitchFamily="34" charset="0"/>
              <a:buNone/>
            </a:pPr>
            <a:r>
              <a:rPr lang="en-US" sz="2400" dirty="0">
                <a:latin typeface="Consolas" pitchFamily="49" charset="0"/>
                <a:sym typeface="Wingdings" pitchFamily="2" charset="2"/>
              </a:rPr>
              <a:t>	for(</a:t>
            </a:r>
            <a:r>
              <a:rPr lang="en-US" sz="2400" dirty="0" err="1">
                <a:latin typeface="Consolas" pitchFamily="49" charset="0"/>
                <a:sym typeface="Wingdings" pitchFamily="2" charset="2"/>
              </a:rPr>
              <a:t>int</a:t>
            </a:r>
            <a:r>
              <a:rPr lang="en-US" sz="2400" dirty="0">
                <a:latin typeface="Consolas" pitchFamily="49" charset="0"/>
                <a:sym typeface="Wingdings" pitchFamily="2" charset="2"/>
              </a:rPr>
              <a:t> </a:t>
            </a:r>
            <a:r>
              <a:rPr lang="en-US" sz="2400" dirty="0" err="1">
                <a:latin typeface="Consolas" pitchFamily="49" charset="0"/>
                <a:sym typeface="Wingdings" pitchFamily="2" charset="2"/>
              </a:rPr>
              <a:t>i</a:t>
            </a:r>
            <a:r>
              <a:rPr lang="en-US" sz="2400" dirty="0">
                <a:latin typeface="Consolas" pitchFamily="49" charset="0"/>
                <a:sym typeface="Wingdings" pitchFamily="2" charset="2"/>
              </a:rPr>
              <a:t> = 0; </a:t>
            </a:r>
            <a:r>
              <a:rPr lang="en-US" sz="2400" dirty="0" err="1">
                <a:latin typeface="Consolas" pitchFamily="49" charset="0"/>
                <a:sym typeface="Wingdings" pitchFamily="2" charset="2"/>
              </a:rPr>
              <a:t>i</a:t>
            </a:r>
            <a:r>
              <a:rPr lang="en-US" sz="2400" dirty="0">
                <a:latin typeface="Consolas" pitchFamily="49" charset="0"/>
                <a:sym typeface="Wingdings" pitchFamily="2" charset="2"/>
              </a:rPr>
              <a:t>&lt; n-1; </a:t>
            </a:r>
            <a:r>
              <a:rPr lang="en-US" sz="2400" dirty="0" err="1">
                <a:latin typeface="Consolas" pitchFamily="49" charset="0"/>
                <a:sym typeface="Wingdings" pitchFamily="2" charset="2"/>
              </a:rPr>
              <a:t>i</a:t>
            </a:r>
            <a:r>
              <a:rPr lang="en-US" sz="2400" dirty="0">
                <a:latin typeface="Consolas" pitchFamily="49" charset="0"/>
                <a:sym typeface="Wingdings" pitchFamily="2" charset="2"/>
              </a:rPr>
              <a:t>++)	</a:t>
            </a:r>
          </a:p>
          <a:p>
            <a:pPr marL="457200" lvl="1" indent="0">
              <a:spcBef>
                <a:spcPct val="0"/>
              </a:spcBef>
              <a:buFont typeface="Arial" pitchFamily="34" charset="0"/>
              <a:buNone/>
            </a:pPr>
            <a:r>
              <a:rPr lang="en-US" sz="2400" dirty="0">
                <a:latin typeface="Consolas" pitchFamily="49" charset="0"/>
                <a:sym typeface="Wingdings" pitchFamily="2" charset="2"/>
              </a:rPr>
              <a:t>	{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sz="2400" dirty="0">
                <a:latin typeface="Consolas" pitchFamily="49" charset="0"/>
                <a:sym typeface="Wingdings" pitchFamily="2" charset="2"/>
              </a:rPr>
              <a:t>	    </a:t>
            </a:r>
            <a:r>
              <a:rPr lang="en-US" sz="2400" dirty="0" err="1">
                <a:latin typeface="Consolas" pitchFamily="49" charset="0"/>
                <a:sym typeface="Wingdings" pitchFamily="2" charset="2"/>
              </a:rPr>
              <a:t>int</a:t>
            </a:r>
            <a:r>
              <a:rPr lang="en-US" sz="2400" dirty="0">
                <a:latin typeface="Consolas" pitchFamily="49" charset="0"/>
                <a:sym typeface="Wingdings" pitchFamily="2" charset="2"/>
              </a:rPr>
              <a:t> k = </a:t>
            </a:r>
            <a:r>
              <a:rPr lang="en-US" sz="2400" dirty="0" err="1">
                <a:latin typeface="Consolas" pitchFamily="49" charset="0"/>
                <a:sym typeface="Wingdings" pitchFamily="2" charset="2"/>
              </a:rPr>
              <a:t>i</a:t>
            </a:r>
            <a:r>
              <a:rPr lang="en-US" sz="2400" dirty="0">
                <a:latin typeface="Consolas" pitchFamily="49" charset="0"/>
                <a:sym typeface="Wingdings" pitchFamily="2" charset="2"/>
              </a:rPr>
              <a:t>;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sz="2400" dirty="0">
                <a:latin typeface="Consolas" pitchFamily="49" charset="0"/>
                <a:sym typeface="Wingdings" pitchFamily="2" charset="2"/>
              </a:rPr>
              <a:t>	    for(</a:t>
            </a:r>
            <a:r>
              <a:rPr lang="en-US" sz="2400" dirty="0" err="1">
                <a:latin typeface="Consolas" pitchFamily="49" charset="0"/>
                <a:sym typeface="Wingdings" pitchFamily="2" charset="2"/>
              </a:rPr>
              <a:t>int</a:t>
            </a:r>
            <a:r>
              <a:rPr lang="en-US" sz="2400" dirty="0">
                <a:latin typeface="Consolas" pitchFamily="49" charset="0"/>
                <a:sym typeface="Wingdings" pitchFamily="2" charset="2"/>
              </a:rPr>
              <a:t> j = i+1; j&lt; n; </a:t>
            </a:r>
            <a:r>
              <a:rPr lang="en-US" sz="2400" dirty="0" err="1">
                <a:latin typeface="Consolas" pitchFamily="49" charset="0"/>
                <a:sym typeface="Wingdings" pitchFamily="2" charset="2"/>
              </a:rPr>
              <a:t>j++</a:t>
            </a:r>
            <a:r>
              <a:rPr lang="en-US" sz="2400" dirty="0">
                <a:latin typeface="Consolas" pitchFamily="49" charset="0"/>
                <a:sym typeface="Wingdings" pitchFamily="2" charset="2"/>
              </a:rPr>
              <a:t>)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sz="2400" dirty="0">
                <a:latin typeface="Consolas" pitchFamily="49" charset="0"/>
                <a:sym typeface="Wingdings" pitchFamily="2" charset="2"/>
              </a:rPr>
              <a:t>		 if (a[j]&lt; a[k]) 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sz="2400" dirty="0">
                <a:latin typeface="Consolas" pitchFamily="49" charset="0"/>
                <a:sym typeface="Wingdings" pitchFamily="2" charset="2"/>
              </a:rPr>
              <a:t>			k = j;</a:t>
            </a:r>
          </a:p>
          <a:p>
            <a:pPr marL="457200" lvl="1" indent="0">
              <a:spcBef>
                <a:spcPts val="600"/>
              </a:spcBef>
              <a:buFont typeface="Arial" pitchFamily="34" charset="0"/>
              <a:buNone/>
            </a:pPr>
            <a:r>
              <a:rPr lang="en-US" sz="2400" dirty="0">
                <a:latin typeface="Consolas" pitchFamily="49" charset="0"/>
                <a:sym typeface="Wingdings" pitchFamily="2" charset="2"/>
              </a:rPr>
              <a:t>	    if (k!=</a:t>
            </a:r>
            <a:r>
              <a:rPr lang="en-US" sz="2400" dirty="0" err="1">
                <a:latin typeface="Consolas" pitchFamily="49" charset="0"/>
                <a:sym typeface="Wingdings" pitchFamily="2" charset="2"/>
              </a:rPr>
              <a:t>i</a:t>
            </a:r>
            <a:r>
              <a:rPr lang="en-US" sz="2400" dirty="0">
                <a:latin typeface="Consolas" pitchFamily="49" charset="0"/>
                <a:sym typeface="Wingdings" pitchFamily="2" charset="2"/>
              </a:rPr>
              <a:t>) swap(a[k], a[</a:t>
            </a:r>
            <a:r>
              <a:rPr lang="en-US" sz="2400" dirty="0" err="1">
                <a:latin typeface="Consolas" pitchFamily="49" charset="0"/>
                <a:sym typeface="Wingdings" pitchFamily="2" charset="2"/>
              </a:rPr>
              <a:t>i</a:t>
            </a:r>
            <a:r>
              <a:rPr lang="en-US" sz="2400" dirty="0">
                <a:latin typeface="Consolas" pitchFamily="49" charset="0"/>
                <a:sym typeface="Wingdings" pitchFamily="2" charset="2"/>
              </a:rPr>
              <a:t>]);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400" dirty="0">
                <a:latin typeface="Consolas" pitchFamily="49" charset="0"/>
                <a:sym typeface="Wingdings" pitchFamily="2" charset="2"/>
              </a:rPr>
              <a:t>	}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400" dirty="0">
                <a:latin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79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171972"/>
              </p:ext>
            </p:extLst>
          </p:nvPr>
        </p:nvGraphicFramePr>
        <p:xfrm>
          <a:off x="990600" y="2743200"/>
          <a:ext cx="738028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2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4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itchFamily="34" charset="0"/>
                          <a:cs typeface="Arial" pitchFamily="34" charset="0"/>
                        </a:rPr>
                        <a:t>Trường</a:t>
                      </a:r>
                      <a:r>
                        <a:rPr lang="en-US" sz="2800" baseline="0">
                          <a:latin typeface="Arial" pitchFamily="34" charset="0"/>
                          <a:cs typeface="Arial" pitchFamily="34" charset="0"/>
                        </a:rPr>
                        <a:t> hợp</a:t>
                      </a:r>
                      <a:endParaRPr lang="en-US" sz="2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itchFamily="34" charset="0"/>
                          <a:cs typeface="Arial" pitchFamily="34" charset="0"/>
                        </a:rPr>
                        <a:t>Số</a:t>
                      </a:r>
                      <a:r>
                        <a:rPr lang="en-US" sz="2800" baseline="0">
                          <a:latin typeface="Arial" pitchFamily="34" charset="0"/>
                          <a:cs typeface="Arial" pitchFamily="34" charset="0"/>
                        </a:rPr>
                        <a:t> lần so sánh </a:t>
                      </a:r>
                      <a:r>
                        <a:rPr lang="en-US" sz="2800" baseline="0"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a[j] &lt; a[k]</a:t>
                      </a:r>
                      <a:endParaRPr lang="en-US" sz="2800">
                        <a:latin typeface="Cambria Math" pitchFamily="18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itchFamily="34" charset="0"/>
                          <a:cs typeface="Arial" pitchFamily="34" charset="0"/>
                        </a:rPr>
                        <a:t>Số</a:t>
                      </a:r>
                      <a:r>
                        <a:rPr lang="en-US" sz="2800" baseline="0">
                          <a:latin typeface="Arial" pitchFamily="34" charset="0"/>
                          <a:cs typeface="Arial" pitchFamily="34" charset="0"/>
                        </a:rPr>
                        <a:t> phép gán</a:t>
                      </a:r>
                    </a:p>
                    <a:p>
                      <a:pPr algn="ctr"/>
                      <a:r>
                        <a:rPr lang="en-US" sz="2800" baseline="0"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k = j</a:t>
                      </a:r>
                      <a:endParaRPr lang="en-US" sz="2800">
                        <a:latin typeface="Cambria Math" pitchFamily="18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itchFamily="34" charset="0"/>
                          <a:cs typeface="Arial" pitchFamily="34" charset="0"/>
                        </a:rPr>
                        <a:t>Tốt</a:t>
                      </a:r>
                      <a:r>
                        <a:rPr lang="en-US" sz="2800" baseline="0">
                          <a:latin typeface="Arial" pitchFamily="34" charset="0"/>
                          <a:cs typeface="Arial" pitchFamily="34" charset="0"/>
                        </a:rPr>
                        <a:t> nhất</a:t>
                      </a:r>
                      <a:endParaRPr lang="en-US" sz="2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itchFamily="34" charset="0"/>
                          <a:cs typeface="Arial" pitchFamily="34" charset="0"/>
                        </a:rPr>
                        <a:t>n(n-1)/2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itchFamily="34" charset="0"/>
                          <a:cs typeface="Arial" pitchFamily="34" charset="0"/>
                        </a:rPr>
                        <a:t>Xấu</a:t>
                      </a:r>
                      <a:r>
                        <a:rPr lang="en-US" sz="2800" baseline="0">
                          <a:latin typeface="Arial" pitchFamily="34" charset="0"/>
                          <a:cs typeface="Arial" pitchFamily="34" charset="0"/>
                        </a:rPr>
                        <a:t> nhất</a:t>
                      </a:r>
                      <a:endParaRPr lang="en-US" sz="2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itchFamily="34" charset="0"/>
                          <a:cs typeface="Arial" pitchFamily="34" charset="0"/>
                        </a:rPr>
                        <a:t>n(n-1)/2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>
                          <a:latin typeface="Arial" pitchFamily="34" charset="0"/>
                          <a:cs typeface="Arial" pitchFamily="34" charset="0"/>
                        </a:rPr>
                        <a:t>n(n-1)/2</a:t>
                      </a:r>
                      <a:endParaRPr lang="en-US" sz="2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pitchFamily="34" charset="0"/>
              </a:rPr>
              <a:t>Độ phức tạp</a:t>
            </a:r>
            <a:endParaRPr lang="en-US" sz="32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5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sz="3200" b="1">
                <a:latin typeface="Tahoma" pitchFamily="34" charset="0"/>
              </a:rPr>
              <a:t>2) Sắp xếp chèn (Insertion Sort)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143000"/>
            <a:ext cx="8153400" cy="533400"/>
          </a:xfrm>
        </p:spPr>
        <p:txBody>
          <a:bodyPr/>
          <a:lstStyle/>
          <a:p>
            <a:pPr marL="400050" lvl="1" indent="0" eaLnBrk="1" hangingPunct="1">
              <a:lnSpc>
                <a:spcPct val="110000"/>
              </a:lnSpc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Ví dụ xếp bài: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819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394" y="4191000"/>
            <a:ext cx="1280160" cy="1792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71" y="4191000"/>
            <a:ext cx="1280160" cy="1792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318" y="4178785"/>
            <a:ext cx="1280160" cy="18044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70" y="4191000"/>
            <a:ext cx="1280160" cy="17922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70" y="4174022"/>
            <a:ext cx="1280160" cy="179162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70" y="4174022"/>
            <a:ext cx="1280160" cy="1791627"/>
          </a:xfrm>
          <a:prstGeom prst="rect">
            <a:avLst/>
          </a:prstGeom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152400" y="6172200"/>
            <a:ext cx="8736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>
                <a:latin typeface="Tahoma" pitchFamily="34" charset="0"/>
                <a:cs typeface="Tahoma" pitchFamily="34" charset="0"/>
              </a:rPr>
              <a:t>      0             1              2              3             4              5    </a:t>
            </a:r>
          </a:p>
        </p:txBody>
      </p:sp>
    </p:spTree>
    <p:extLst>
      <p:ext uri="{BB962C8B-B14F-4D97-AF65-F5344CB8AC3E}">
        <p14:creationId xmlns:p14="http://schemas.microsoft.com/office/powerpoint/2010/main" val="380319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6725E-6 L 0.00086 -0.316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58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68363E-6 L 0.16007 -0.000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-0.31661 L -0.15747 -0.3166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47 -0.31661 L -0.15747 0.005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5.73543E-7 L -0.00208 -0.3191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59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07 -0.00047 L 0.31841 -0.000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47 0.00531 L 0.00086 0.0053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31915 L -0.31875 -0.3191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875 -0.31915 L -0.31875 0.0027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5.73543E-7 L 0.00086 -0.3302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6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4 -0.00047 L 0.4842 0.0053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-0.33025 L -0.1658 -0.3302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8 -0.31915 L -0.1658 0.0027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9584E-6 L 0.00209 -0.3293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64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32933 L 0.00209 0.003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5.73543E-7 L 0.00087 -0.3302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6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21832E-6 L 0.15833 4.21832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42 0.00532 L 0.64254 0.00532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94 -0.00301 L 0.00086 -0.0083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046 L 0.16094 0.0048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1" y="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33025 L -0.6408 -0.3302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0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08 -0.31915 L -0.6408 0.00278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81" name="TextBox 26"/>
          <p:cNvSpPr txBox="1">
            <a:spLocks noChangeArrowheads="1"/>
          </p:cNvSpPr>
          <p:nvPr/>
        </p:nvSpPr>
        <p:spPr bwMode="auto">
          <a:xfrm>
            <a:off x="3200400" y="4979589"/>
            <a:ext cx="510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2      5      7      8      9      3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1752600" cy="533400"/>
          </a:xfrm>
        </p:spPr>
        <p:txBody>
          <a:bodyPr/>
          <a:lstStyle/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Ví dụ: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829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268" name="Rectangle 3"/>
          <p:cNvSpPr txBox="1">
            <a:spLocks noChangeArrowheads="1"/>
          </p:cNvSpPr>
          <p:nvPr/>
        </p:nvSpPr>
        <p:spPr bwMode="auto">
          <a:xfrm>
            <a:off x="609600" y="1602977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Tahoma" pitchFamily="34" charset="0"/>
                <a:sym typeface="Wingdings" pitchFamily="2" charset="2"/>
              </a:rPr>
              <a:t>Lần i =1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82950" name="TextBox 8"/>
          <p:cNvSpPr txBox="1">
            <a:spLocks noChangeArrowheads="1"/>
          </p:cNvSpPr>
          <p:nvPr/>
        </p:nvSpPr>
        <p:spPr bwMode="auto">
          <a:xfrm>
            <a:off x="3165475" y="1526777"/>
            <a:ext cx="510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8      5      2      7      9      3</a:t>
            </a:r>
          </a:p>
        </p:txBody>
      </p:sp>
      <p:sp>
        <p:nvSpPr>
          <p:cNvPr id="139271" name="Rectangle 3"/>
          <p:cNvSpPr txBox="1">
            <a:spLocks noChangeArrowheads="1"/>
          </p:cNvSpPr>
          <p:nvPr/>
        </p:nvSpPr>
        <p:spPr bwMode="auto">
          <a:xfrm>
            <a:off x="609600" y="2504677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Tahoma" pitchFamily="34" charset="0"/>
                <a:sym typeface="Wingdings" pitchFamily="2" charset="2"/>
              </a:rPr>
              <a:t>Lần i =2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139273" name="TextBox 11"/>
          <p:cNvSpPr txBox="1">
            <a:spLocks noChangeArrowheads="1"/>
          </p:cNvSpPr>
          <p:nvPr/>
        </p:nvSpPr>
        <p:spPr bwMode="auto">
          <a:xfrm>
            <a:off x="3186113" y="2428477"/>
            <a:ext cx="510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5      8      2      7      9      3</a:t>
            </a:r>
          </a:p>
        </p:txBody>
      </p:sp>
      <p:sp>
        <p:nvSpPr>
          <p:cNvPr id="139274" name="Rectangle 3"/>
          <p:cNvSpPr txBox="1">
            <a:spLocks noChangeArrowheads="1"/>
          </p:cNvSpPr>
          <p:nvPr/>
        </p:nvSpPr>
        <p:spPr bwMode="auto">
          <a:xfrm>
            <a:off x="609600" y="3431777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Tahoma" pitchFamily="34" charset="0"/>
                <a:sym typeface="Wingdings" pitchFamily="2" charset="2"/>
              </a:rPr>
              <a:t>Lần i =3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139276" name="TextBox 18"/>
          <p:cNvSpPr txBox="1">
            <a:spLocks noChangeArrowheads="1"/>
          </p:cNvSpPr>
          <p:nvPr/>
        </p:nvSpPr>
        <p:spPr bwMode="auto">
          <a:xfrm>
            <a:off x="3200400" y="3355577"/>
            <a:ext cx="510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2      5      8      7      9      3</a:t>
            </a:r>
          </a:p>
        </p:txBody>
      </p:sp>
      <p:sp>
        <p:nvSpPr>
          <p:cNvPr id="139277" name="Rectangle 3"/>
          <p:cNvSpPr txBox="1">
            <a:spLocks noChangeArrowheads="1"/>
          </p:cNvSpPr>
          <p:nvPr/>
        </p:nvSpPr>
        <p:spPr bwMode="auto">
          <a:xfrm>
            <a:off x="609600" y="4193777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Tahoma" pitchFamily="34" charset="0"/>
                <a:sym typeface="Wingdings" pitchFamily="2" charset="2"/>
              </a:rPr>
              <a:t>Lần i =4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139278" name="TextBox 22"/>
          <p:cNvSpPr txBox="1">
            <a:spLocks noChangeArrowheads="1"/>
          </p:cNvSpPr>
          <p:nvPr/>
        </p:nvSpPr>
        <p:spPr bwMode="auto">
          <a:xfrm>
            <a:off x="3200400" y="4117577"/>
            <a:ext cx="510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2      5      7      8      9      3</a:t>
            </a:r>
          </a:p>
        </p:txBody>
      </p:sp>
      <p:sp>
        <p:nvSpPr>
          <p:cNvPr id="139279" name="Rectangle 3"/>
          <p:cNvSpPr txBox="1">
            <a:spLocks noChangeArrowheads="1"/>
          </p:cNvSpPr>
          <p:nvPr/>
        </p:nvSpPr>
        <p:spPr bwMode="auto">
          <a:xfrm>
            <a:off x="609600" y="5055789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Tahoma" pitchFamily="34" charset="0"/>
                <a:sym typeface="Wingdings" pitchFamily="2" charset="2"/>
              </a:rPr>
              <a:t>Lần i =5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139282" name="TextBox 30"/>
          <p:cNvSpPr txBox="1">
            <a:spLocks noChangeArrowheads="1"/>
          </p:cNvSpPr>
          <p:nvPr/>
        </p:nvSpPr>
        <p:spPr bwMode="auto">
          <a:xfrm>
            <a:off x="3200400" y="5817789"/>
            <a:ext cx="533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2      3      5       7     8      9</a:t>
            </a:r>
          </a:p>
        </p:txBody>
      </p:sp>
      <p:sp>
        <p:nvSpPr>
          <p:cNvPr id="27" name="Left Bracket 26"/>
          <p:cNvSpPr/>
          <p:nvPr/>
        </p:nvSpPr>
        <p:spPr>
          <a:xfrm rot="16200000">
            <a:off x="5029200" y="3522264"/>
            <a:ext cx="76200" cy="3886200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Left Bracket 28"/>
          <p:cNvSpPr/>
          <p:nvPr/>
        </p:nvSpPr>
        <p:spPr>
          <a:xfrm rot="16200000">
            <a:off x="5486400" y="3903264"/>
            <a:ext cx="76200" cy="4800600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Left Bracket 29"/>
          <p:cNvSpPr/>
          <p:nvPr/>
        </p:nvSpPr>
        <p:spPr>
          <a:xfrm rot="16200000">
            <a:off x="4636294" y="3053158"/>
            <a:ext cx="100012" cy="3124200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Left Bracket 31"/>
          <p:cNvSpPr/>
          <p:nvPr/>
        </p:nvSpPr>
        <p:spPr>
          <a:xfrm rot="16200000">
            <a:off x="4176712" y="2745977"/>
            <a:ext cx="104775" cy="2209800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Left Bracket 32"/>
          <p:cNvSpPr/>
          <p:nvPr/>
        </p:nvSpPr>
        <p:spPr>
          <a:xfrm rot="16200000">
            <a:off x="3848100" y="2147489"/>
            <a:ext cx="76200" cy="1524000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Left Bracket 33"/>
          <p:cNvSpPr/>
          <p:nvPr/>
        </p:nvSpPr>
        <p:spPr>
          <a:xfrm rot="16200000">
            <a:off x="3294062" y="1787127"/>
            <a:ext cx="117475" cy="457200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971800" y="685800"/>
            <a:ext cx="571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a[0]   a[1]   a[2]   a[3]   a[4]   a[5]    </a:t>
            </a:r>
          </a:p>
        </p:txBody>
      </p:sp>
      <p:sp>
        <p:nvSpPr>
          <p:cNvPr id="31" name="Oval 30"/>
          <p:cNvSpPr/>
          <p:nvPr/>
        </p:nvSpPr>
        <p:spPr>
          <a:xfrm>
            <a:off x="3930041" y="1536927"/>
            <a:ext cx="498475" cy="502920"/>
          </a:xfrm>
          <a:prstGeom prst="ellipse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18062" y="2438954"/>
            <a:ext cx="498475" cy="502920"/>
          </a:xfrm>
          <a:prstGeom prst="ellipse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06083" y="3340981"/>
            <a:ext cx="498475" cy="502920"/>
          </a:xfrm>
          <a:prstGeom prst="ellipse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66807" y="4131225"/>
            <a:ext cx="498475" cy="502920"/>
          </a:xfrm>
          <a:prstGeom prst="ellipse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26325" y="4991440"/>
            <a:ext cx="498475" cy="502920"/>
          </a:xfrm>
          <a:prstGeom prst="ellipse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1" grpId="0"/>
      <p:bldP spid="139268" grpId="0"/>
      <p:bldP spid="139271" grpId="0"/>
      <p:bldP spid="139273" grpId="0"/>
      <p:bldP spid="139274" grpId="0"/>
      <p:bldP spid="139276" grpId="0"/>
      <p:bldP spid="139277" grpId="0"/>
      <p:bldP spid="139278" grpId="0"/>
      <p:bldP spid="139279" grpId="0"/>
      <p:bldP spid="139282" grpId="0"/>
      <p:bldP spid="27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1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2" y="1236034"/>
            <a:ext cx="8558213" cy="619125"/>
          </a:xfrm>
        </p:spPr>
        <p:txBody>
          <a:bodyPr/>
          <a:lstStyle/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>
                <a:latin typeface="Tahoma" pitchFamily="34" charset="0"/>
                <a:sym typeface="Wingdings" pitchFamily="2" charset="2"/>
              </a:rPr>
              <a:t>Tại bước i:</a:t>
            </a:r>
          </a:p>
        </p:txBody>
      </p:sp>
      <p:sp>
        <p:nvSpPr>
          <p:cNvPr id="839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972" name="Rectangle 3"/>
          <p:cNvSpPr txBox="1">
            <a:spLocks noChangeArrowheads="1"/>
          </p:cNvSpPr>
          <p:nvPr/>
        </p:nvSpPr>
        <p:spPr bwMode="auto">
          <a:xfrm>
            <a:off x="228600" y="3367088"/>
            <a:ext cx="230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Tahoma" pitchFamily="34" charset="0"/>
                <a:sym typeface="Wingdings" pitchFamily="2" charset="2"/>
              </a:rPr>
              <a:t>Trước khi chèn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124450" y="3086100"/>
            <a:ext cx="914400" cy="200025"/>
          </a:xfrm>
          <a:custGeom>
            <a:avLst/>
            <a:gdLst>
              <a:gd name="connsiteX0" fmla="*/ 0 w 1937983"/>
              <a:gd name="connsiteY0" fmla="*/ 300251 h 300251"/>
              <a:gd name="connsiteX1" fmla="*/ 0 w 1937983"/>
              <a:gd name="connsiteY1" fmla="*/ 0 h 300251"/>
              <a:gd name="connsiteX2" fmla="*/ 1937983 w 1937983"/>
              <a:gd name="connsiteY2" fmla="*/ 0 h 300251"/>
              <a:gd name="connsiteX3" fmla="*/ 1937983 w 1937983"/>
              <a:gd name="connsiteY3" fmla="*/ 286603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983" h="300251">
                <a:moveTo>
                  <a:pt x="0" y="300251"/>
                </a:moveTo>
                <a:lnTo>
                  <a:pt x="0" y="0"/>
                </a:lnTo>
                <a:lnTo>
                  <a:pt x="1937983" y="0"/>
                </a:lnTo>
                <a:lnTo>
                  <a:pt x="1937983" y="286603"/>
                </a:lnTo>
              </a:path>
            </a:pathLst>
          </a:custGeom>
          <a:ln w="19050">
            <a:solidFill>
              <a:schemeClr val="tx1"/>
            </a:solidFill>
            <a:headEnd type="triangl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3974" name="TextBox 18"/>
          <p:cNvSpPr txBox="1">
            <a:spLocks noChangeArrowheads="1"/>
          </p:cNvSpPr>
          <p:nvPr/>
        </p:nvSpPr>
        <p:spPr bwMode="auto">
          <a:xfrm>
            <a:off x="3295650" y="3290888"/>
            <a:ext cx="510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2      5      8      7      9      3</a:t>
            </a:r>
          </a:p>
        </p:txBody>
      </p:sp>
      <p:sp>
        <p:nvSpPr>
          <p:cNvPr id="7" name="Left Bracket 6"/>
          <p:cNvSpPr/>
          <p:nvPr/>
        </p:nvSpPr>
        <p:spPr>
          <a:xfrm rot="16200000">
            <a:off x="4271962" y="2681288"/>
            <a:ext cx="104775" cy="2209800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03900" y="3303588"/>
            <a:ext cx="498475" cy="457200"/>
          </a:xfrm>
          <a:prstGeom prst="ellipse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5352196" y="3554389"/>
            <a:ext cx="4776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pitchFamily="34" charset="0"/>
              </a:rPr>
              <a:t>Nhận xét:</a:t>
            </a:r>
            <a:endParaRPr lang="en-US" sz="3200" b="1">
              <a:latin typeface="Tahoma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276600" y="4171950"/>
            <a:ext cx="510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2      5      7      8      9      3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6238164" y="4433887"/>
            <a:ext cx="4776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/>
          <p:cNvSpPr/>
          <p:nvPr/>
        </p:nvSpPr>
        <p:spPr>
          <a:xfrm rot="16200000">
            <a:off x="4762548" y="3260771"/>
            <a:ext cx="104774" cy="2974883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19501" y="4243387"/>
            <a:ext cx="230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Tahoma" pitchFamily="34" charset="0"/>
                <a:sym typeface="Wingdings" pitchFamily="2" charset="2"/>
              </a:rPr>
              <a:t>Sau khi chèn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3181350" y="2419350"/>
            <a:ext cx="571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a[0]    …   a[i-1]   a[i]    …     a[n-1]    </a:t>
            </a:r>
          </a:p>
        </p:txBody>
      </p:sp>
    </p:spTree>
    <p:extLst>
      <p:ext uri="{BB962C8B-B14F-4D97-AF65-F5344CB8AC3E}">
        <p14:creationId xmlns:p14="http://schemas.microsoft.com/office/powerpoint/2010/main" val="141248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9" grpId="0"/>
      <p:bldP spid="21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893" y="1295400"/>
            <a:ext cx="8558213" cy="2590800"/>
          </a:xfrm>
        </p:spPr>
        <p:txBody>
          <a:bodyPr/>
          <a:lstStyle/>
          <a:p>
            <a:pPr marL="457200" lvl="1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sym typeface="Wingdings" pitchFamily="2" charset="2"/>
              </a:rPr>
              <a:t>void  InsertionSort(int a[MAX], int n) </a:t>
            </a:r>
          </a:p>
          <a:p>
            <a:pPr marL="457200" lvl="1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sym typeface="Wingdings" pitchFamily="2" charset="2"/>
              </a:rPr>
              <a:t>{</a:t>
            </a:r>
          </a:p>
          <a:p>
            <a:pPr marL="457200" lvl="1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i : 1 -&gt; n-1</a:t>
            </a:r>
          </a:p>
          <a:p>
            <a:pPr marL="457200" lvl="1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{</a:t>
            </a:r>
          </a:p>
          <a:p>
            <a:pPr marL="457200" lvl="1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    </a:t>
            </a:r>
            <a:r>
              <a:rPr lang="en-US" sz="2200">
                <a:latin typeface="Tahoma" pitchFamily="34" charset="0"/>
                <a:cs typeface="Tahoma" pitchFamily="34" charset="0"/>
                <a:sym typeface="Wingdings" pitchFamily="2" charset="2"/>
              </a:rPr>
              <a:t>chèn </a:t>
            </a:r>
            <a:r>
              <a:rPr lang="en-US" sz="2200">
                <a:latin typeface="Consolas" pitchFamily="49" charset="0"/>
                <a:sym typeface="Wingdings" pitchFamily="2" charset="2"/>
              </a:rPr>
              <a:t>a[i] </a:t>
            </a:r>
            <a:r>
              <a:rPr lang="en-US" sz="2200">
                <a:latin typeface="Tahoma" pitchFamily="34" charset="0"/>
                <a:cs typeface="Tahoma" pitchFamily="34" charset="0"/>
                <a:sym typeface="Wingdings" pitchFamily="2" charset="2"/>
              </a:rPr>
              <a:t>vào </a:t>
            </a:r>
            <a:r>
              <a:rPr lang="en-US" sz="2200">
                <a:latin typeface="Consolas" pitchFamily="49" charset="0"/>
                <a:sym typeface="Wingdings" pitchFamily="2" charset="2"/>
              </a:rPr>
              <a:t>a[0],a[1],…,a[i-1]</a:t>
            </a:r>
          </a:p>
          <a:p>
            <a:pPr marL="457200" lvl="1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}</a:t>
            </a:r>
          </a:p>
          <a:p>
            <a:pPr marL="457200" lvl="1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sym typeface="Wingdings" pitchFamily="2" charset="2"/>
              </a:rPr>
              <a:t>}</a:t>
            </a:r>
            <a:endParaRPr lang="en-US" sz="2200">
              <a:latin typeface="Tahoma" pitchFamily="34" charset="0"/>
            </a:endParaRPr>
          </a:p>
        </p:txBody>
      </p:sp>
      <p:sp>
        <p:nvSpPr>
          <p:cNvPr id="849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pitchFamily="34" charset="0"/>
              </a:rPr>
              <a:t>Thuật toán</a:t>
            </a:r>
            <a:endParaRPr lang="en-US" sz="3200" b="1">
              <a:latin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05200" y="3664424"/>
            <a:ext cx="4572000" cy="2693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lvl="1">
              <a:spcBef>
                <a:spcPts val="300"/>
              </a:spcBef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  <a:sym typeface="Wingdings" pitchFamily="2" charset="2"/>
              </a:rPr>
              <a:t>x= a[i];</a:t>
            </a:r>
          </a:p>
          <a:p>
            <a:pPr lvl="1">
              <a:spcBef>
                <a:spcPts val="300"/>
              </a:spcBef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  <a:sym typeface="Wingdings" pitchFamily="2" charset="2"/>
              </a:rPr>
              <a:t>for(j= i-1; j&gt;= 0; j--)</a:t>
            </a:r>
          </a:p>
          <a:p>
            <a:pPr lvl="1">
              <a:spcBef>
                <a:spcPts val="300"/>
              </a:spcBef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  <a:sym typeface="Wingdings" pitchFamily="2" charset="2"/>
              </a:rPr>
              <a:t>	if (a[j]&gt; x)</a:t>
            </a:r>
          </a:p>
          <a:p>
            <a:pPr lvl="1">
              <a:spcBef>
                <a:spcPts val="300"/>
              </a:spcBef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  <a:sym typeface="Wingdings" pitchFamily="2" charset="2"/>
              </a:rPr>
              <a:t>       a[j+1] = a[j];</a:t>
            </a:r>
          </a:p>
          <a:p>
            <a:pPr lvl="1">
              <a:spcBef>
                <a:spcPts val="300"/>
              </a:spcBef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  <a:sym typeface="Wingdings" pitchFamily="2" charset="2"/>
              </a:rPr>
              <a:t>   else</a:t>
            </a:r>
          </a:p>
          <a:p>
            <a:pPr lvl="1">
              <a:spcBef>
                <a:spcPts val="300"/>
              </a:spcBef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  <a:sym typeface="Wingdings" pitchFamily="2" charset="2"/>
              </a:rPr>
              <a:t>	    break;	</a:t>
            </a:r>
          </a:p>
          <a:p>
            <a:pPr lvl="1">
              <a:spcBef>
                <a:spcPts val="300"/>
              </a:spcBef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  <a:sym typeface="Wingdings" pitchFamily="2" charset="2"/>
              </a:rPr>
              <a:t>a[j+1] = x;</a:t>
            </a:r>
          </a:p>
        </p:txBody>
      </p:sp>
      <p:sp>
        <p:nvSpPr>
          <p:cNvPr id="7" name="Down Arrow 6"/>
          <p:cNvSpPr/>
          <p:nvPr/>
        </p:nvSpPr>
        <p:spPr>
          <a:xfrm rot="19689369">
            <a:off x="2710529" y="3114295"/>
            <a:ext cx="381000" cy="100370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8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1825"/>
              </p:ext>
            </p:extLst>
          </p:nvPr>
        </p:nvGraphicFramePr>
        <p:xfrm>
          <a:off x="5064125" y="2261235"/>
          <a:ext cx="274249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67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18458"/>
              </p:ext>
            </p:extLst>
          </p:nvPr>
        </p:nvGraphicFramePr>
        <p:xfrm>
          <a:off x="5064125" y="1881822"/>
          <a:ext cx="27288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040" name="TextBox 55"/>
          <p:cNvSpPr txBox="1">
            <a:spLocks noChangeArrowheads="1"/>
          </p:cNvSpPr>
          <p:nvPr/>
        </p:nvSpPr>
        <p:spPr bwMode="auto">
          <a:xfrm>
            <a:off x="6708775" y="1430972"/>
            <a:ext cx="101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ambria" pitchFamily="18" charset="0"/>
                <a:cs typeface="Courier New" pitchFamily="49" charset="0"/>
              </a:rPr>
              <a:t>i-1       i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15346"/>
              </p:ext>
            </p:extLst>
          </p:nvPr>
        </p:nvGraphicFramePr>
        <p:xfrm>
          <a:off x="5053013" y="3396297"/>
          <a:ext cx="274249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67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16200000" flipH="1">
            <a:off x="6912769" y="2757328"/>
            <a:ext cx="682625" cy="5318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56" name="TextBox 55"/>
          <p:cNvSpPr txBox="1">
            <a:spLocks noChangeArrowheads="1"/>
          </p:cNvSpPr>
          <p:nvPr/>
        </p:nvSpPr>
        <p:spPr bwMode="auto">
          <a:xfrm>
            <a:off x="1101725" y="2785110"/>
            <a:ext cx="2487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mbria" pitchFamily="18" charset="0"/>
                <a:cs typeface="Courier New" pitchFamily="49" charset="0"/>
              </a:rPr>
              <a:t>9 &gt; 6: dời 9 ra sau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27563"/>
              </p:ext>
            </p:extLst>
          </p:nvPr>
        </p:nvGraphicFramePr>
        <p:xfrm>
          <a:off x="5081588" y="4518660"/>
          <a:ext cx="274249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67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rot="16200000" flipH="1">
            <a:off x="6396037" y="3891598"/>
            <a:ext cx="682625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72" name="TextBox 55"/>
          <p:cNvSpPr txBox="1">
            <a:spLocks noChangeArrowheads="1"/>
          </p:cNvSpPr>
          <p:nvPr/>
        </p:nvSpPr>
        <p:spPr bwMode="auto">
          <a:xfrm>
            <a:off x="1131888" y="3905885"/>
            <a:ext cx="24876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mbria" pitchFamily="18" charset="0"/>
                <a:cs typeface="Courier New" pitchFamily="49" charset="0"/>
              </a:rPr>
              <a:t>7 &gt; 6: dời 7 ra sau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52572"/>
              </p:ext>
            </p:extLst>
          </p:nvPr>
        </p:nvGraphicFramePr>
        <p:xfrm>
          <a:off x="5070475" y="5775960"/>
          <a:ext cx="274249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67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087" name="TextBox 55"/>
          <p:cNvSpPr txBox="1">
            <a:spLocks noChangeArrowheads="1"/>
          </p:cNvSpPr>
          <p:nvPr/>
        </p:nvSpPr>
        <p:spPr bwMode="auto">
          <a:xfrm>
            <a:off x="1120775" y="4959985"/>
            <a:ext cx="2486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mbria" pitchFamily="18" charset="0"/>
                <a:cs typeface="Courier New" pitchFamily="49" charset="0"/>
              </a:rPr>
              <a:t>5 &lt; 6: dừng</a:t>
            </a:r>
          </a:p>
        </p:txBody>
      </p:sp>
      <p:sp>
        <p:nvSpPr>
          <p:cNvPr id="86088" name="TextBox 55"/>
          <p:cNvSpPr txBox="1">
            <a:spLocks noChangeArrowheads="1"/>
          </p:cNvSpPr>
          <p:nvPr/>
        </p:nvSpPr>
        <p:spPr bwMode="auto">
          <a:xfrm>
            <a:off x="1122363" y="5329872"/>
            <a:ext cx="24876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mbria" pitchFamily="18" charset="0"/>
                <a:cs typeface="Courier New" pitchFamily="49" charset="0"/>
              </a:rPr>
              <a:t>chèn 6 sau 5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pitchFamily="34" charset="0"/>
              </a:rPr>
              <a:t>Phương pháp chèn</a:t>
            </a:r>
            <a:endParaRPr lang="en-US" sz="32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14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63538"/>
            <a:ext cx="7162800" cy="6021387"/>
          </a:xfrm>
        </p:spPr>
        <p:txBody>
          <a:bodyPr/>
          <a:lstStyle/>
          <a:p>
            <a:pPr marL="457200" lvl="1" indent="0" eaLnBrk="1" hangingPunct="1">
              <a:spcBef>
                <a:spcPts val="3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ea typeface="Arial-Rounded" pitchFamily="34" charset="0"/>
                <a:cs typeface="Courier New" pitchFamily="49" charset="0"/>
                <a:sym typeface="Wingdings" pitchFamily="2" charset="2"/>
              </a:rPr>
              <a:t>void InsertionSort(int a[MAX], int n) </a:t>
            </a:r>
          </a:p>
          <a:p>
            <a:pPr marL="457200" lvl="1" indent="0" eaLnBrk="1" hangingPunct="1">
              <a:spcBef>
                <a:spcPts val="3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ea typeface="Arial-Rounded" pitchFamily="34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marL="457200" lvl="1" indent="0" eaLnBrk="1" hangingPunct="1">
              <a:spcBef>
                <a:spcPts val="3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ea typeface="Arial-Rounded" pitchFamily="34" charset="0"/>
                <a:cs typeface="Courier New" pitchFamily="49" charset="0"/>
                <a:sym typeface="Wingdings" pitchFamily="2" charset="2"/>
              </a:rPr>
              <a:t>	int i, j, x;</a:t>
            </a:r>
          </a:p>
          <a:p>
            <a:pPr marL="457200" lvl="1" indent="0" eaLnBrk="1" hangingPunct="1">
              <a:spcBef>
                <a:spcPts val="3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ea typeface="Arial-Rounded" pitchFamily="34" charset="0"/>
                <a:cs typeface="Courier New" pitchFamily="49" charset="0"/>
                <a:sym typeface="Wingdings" pitchFamily="2" charset="2"/>
              </a:rPr>
              <a:t>	for(i = 1; i&lt; n; i++)</a:t>
            </a:r>
          </a:p>
          <a:p>
            <a:pPr marL="457200" lvl="1" indent="0" eaLnBrk="1" hangingPunct="1">
              <a:spcBef>
                <a:spcPts val="3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ea typeface="Arial-Rounded" pitchFamily="34" charset="0"/>
                <a:cs typeface="Courier New" pitchFamily="49" charset="0"/>
                <a:sym typeface="Wingdings" pitchFamily="2" charset="2"/>
              </a:rPr>
              <a:t>	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2200">
                <a:latin typeface="Consolas" pitchFamily="49" charset="0"/>
                <a:ea typeface="Arial-Rounded" pitchFamily="34" charset="0"/>
                <a:cs typeface="Courier New" pitchFamily="49" charset="0"/>
                <a:sym typeface="Wingdings" pitchFamily="2" charset="2"/>
              </a:rPr>
              <a:t>	    </a:t>
            </a: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  <a:sym typeface="Wingdings" pitchFamily="2" charset="2"/>
              </a:rPr>
              <a:t>x= a[i];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  <a:sym typeface="Wingdings" pitchFamily="2" charset="2"/>
              </a:rPr>
              <a:t>	    j= i-1;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  <a:sym typeface="Wingdings" pitchFamily="2" charset="2"/>
              </a:rPr>
              <a:t>	    while(j&gt;=0 &amp;&amp; a[j]&gt; x)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  <a:sym typeface="Wingdings" pitchFamily="2" charset="2"/>
              </a:rPr>
              <a:t>	   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  <a:sym typeface="Wingdings" pitchFamily="2" charset="2"/>
              </a:rPr>
              <a:t>     	 a[j+1] = a[j];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  <a:sym typeface="Wingdings" pitchFamily="2" charset="2"/>
              </a:rPr>
              <a:t>		 j--;	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  <a:sym typeface="Wingdings" pitchFamily="2" charset="2"/>
              </a:rPr>
              <a:t>	    }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  <a:sym typeface="Wingdings" pitchFamily="2" charset="2"/>
              </a:rPr>
              <a:t>       a[j+1] = x;</a:t>
            </a:r>
          </a:p>
          <a:p>
            <a:pPr marL="457200" lvl="1" indent="0" eaLnBrk="1" hangingPunct="1">
              <a:spcBef>
                <a:spcPts val="3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ea typeface="Arial-Rounded" pitchFamily="34" charset="0"/>
                <a:cs typeface="Courier New" pitchFamily="49" charset="0"/>
                <a:sym typeface="Wingdings" pitchFamily="2" charset="2"/>
              </a:rPr>
              <a:t>	}</a:t>
            </a:r>
          </a:p>
          <a:p>
            <a:pPr marL="457200" lvl="1" indent="0" eaLnBrk="1" hangingPunct="1">
              <a:spcBef>
                <a:spcPts val="3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ea typeface="Arial-Rounded" pitchFamily="34" charset="0"/>
                <a:cs typeface="Courier New" pitchFamily="49" charset="0"/>
                <a:sym typeface="Wingdings" pitchFamily="2" charset="2"/>
              </a:rPr>
              <a:t>}</a:t>
            </a:r>
            <a:endParaRPr lang="en-US" sz="2200">
              <a:latin typeface="Consolas" pitchFamily="49" charset="0"/>
              <a:ea typeface="Arial-Rounded" pitchFamily="34" charset="0"/>
              <a:cs typeface="Courier New" pitchFamily="49" charset="0"/>
            </a:endParaRPr>
          </a:p>
        </p:txBody>
      </p:sp>
      <p:sp>
        <p:nvSpPr>
          <p:cNvPr id="870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85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358641"/>
              </p:ext>
            </p:extLst>
          </p:nvPr>
        </p:nvGraphicFramePr>
        <p:xfrm>
          <a:off x="762000" y="2590800"/>
          <a:ext cx="7559676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3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8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itchFamily="34" charset="0"/>
                          <a:cs typeface="Arial" pitchFamily="34" charset="0"/>
                        </a:rPr>
                        <a:t>Trường</a:t>
                      </a:r>
                      <a:r>
                        <a:rPr lang="en-US" sz="2800" baseline="0">
                          <a:latin typeface="Arial" pitchFamily="34" charset="0"/>
                          <a:cs typeface="Arial" pitchFamily="34" charset="0"/>
                        </a:rPr>
                        <a:t> hợp</a:t>
                      </a:r>
                      <a:endParaRPr lang="en-US" sz="2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itchFamily="34" charset="0"/>
                          <a:cs typeface="Arial" pitchFamily="34" charset="0"/>
                        </a:rPr>
                        <a:t>Số</a:t>
                      </a:r>
                      <a:r>
                        <a:rPr lang="en-US" sz="2800" baseline="0">
                          <a:latin typeface="Arial" pitchFamily="34" charset="0"/>
                          <a:cs typeface="Arial" pitchFamily="34" charset="0"/>
                        </a:rPr>
                        <a:t> lần so sánh</a:t>
                      </a:r>
                    </a:p>
                    <a:p>
                      <a:pPr algn="ctr"/>
                      <a:r>
                        <a:rPr lang="en-US" sz="2800" baseline="0">
                          <a:latin typeface="Cambria Math" pitchFamily="18" charset="0"/>
                          <a:ea typeface="Cambria Math" pitchFamily="18" charset="0"/>
                          <a:cs typeface="Courier New" pitchFamily="49" charset="0"/>
                        </a:rPr>
                        <a:t>a[j]&gt;x</a:t>
                      </a:r>
                      <a:endParaRPr lang="en-US" sz="2800">
                        <a:latin typeface="Cambria Math" pitchFamily="18" charset="0"/>
                        <a:ea typeface="Cambria Math" pitchFamily="18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itchFamily="34" charset="0"/>
                          <a:cs typeface="Arial" pitchFamily="34" charset="0"/>
                        </a:rPr>
                        <a:t>Số</a:t>
                      </a:r>
                      <a:r>
                        <a:rPr lang="en-US" sz="2800" baseline="0">
                          <a:latin typeface="Arial" pitchFamily="34" charset="0"/>
                          <a:cs typeface="Arial" pitchFamily="34" charset="0"/>
                        </a:rPr>
                        <a:t> phép gán</a:t>
                      </a:r>
                    </a:p>
                    <a:p>
                      <a:pPr algn="ctr"/>
                      <a:r>
                        <a:rPr lang="en-US" sz="2800" baseline="0">
                          <a:latin typeface="Cambria Math" pitchFamily="18" charset="0"/>
                          <a:ea typeface="Cambria Math" pitchFamily="18" charset="0"/>
                          <a:cs typeface="Courier New" pitchFamily="49" charset="0"/>
                        </a:rPr>
                        <a:t>a[j+1]= a[j]</a:t>
                      </a:r>
                      <a:endParaRPr lang="en-US" sz="2800">
                        <a:latin typeface="Cambria Math" pitchFamily="18" charset="0"/>
                        <a:ea typeface="Cambria Math" pitchFamily="18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itchFamily="34" charset="0"/>
                          <a:cs typeface="Arial" pitchFamily="34" charset="0"/>
                        </a:rPr>
                        <a:t>Tốt</a:t>
                      </a:r>
                      <a:r>
                        <a:rPr lang="en-US" sz="2800" baseline="0">
                          <a:latin typeface="Arial" pitchFamily="34" charset="0"/>
                          <a:cs typeface="Arial" pitchFamily="34" charset="0"/>
                        </a:rPr>
                        <a:t> nhất</a:t>
                      </a:r>
                      <a:endParaRPr lang="en-US" sz="2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itchFamily="34" charset="0"/>
                          <a:cs typeface="Arial" pitchFamily="34" charset="0"/>
                        </a:rPr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itchFamily="34" charset="0"/>
                          <a:cs typeface="Arial" pitchFamily="34" charset="0"/>
                        </a:rPr>
                        <a:t>(n-1)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itchFamily="34" charset="0"/>
                          <a:cs typeface="Arial" pitchFamily="34" charset="0"/>
                        </a:rPr>
                        <a:t>Xấu</a:t>
                      </a:r>
                      <a:r>
                        <a:rPr lang="en-US" sz="2800" baseline="0">
                          <a:latin typeface="Arial" pitchFamily="34" charset="0"/>
                          <a:cs typeface="Arial" pitchFamily="34" charset="0"/>
                        </a:rPr>
                        <a:t> nhất</a:t>
                      </a:r>
                      <a:endParaRPr lang="en-US" sz="2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itchFamily="34" charset="0"/>
                          <a:cs typeface="Arial" pitchFamily="34" charset="0"/>
                        </a:rPr>
                        <a:t>n(n-1)/2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>
                          <a:latin typeface="Arial" pitchFamily="34" charset="0"/>
                          <a:cs typeface="Arial" pitchFamily="34" charset="0"/>
                        </a:rPr>
                        <a:t>n(n+1)/2  - 1</a:t>
                      </a:r>
                      <a:endParaRPr lang="en-US" sz="2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pitchFamily="34" charset="0"/>
              </a:rPr>
              <a:t>Độ phức tạp</a:t>
            </a:r>
            <a:endParaRPr lang="en-US" sz="32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016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82000" cy="762000"/>
          </a:xfrm>
        </p:spPr>
        <p:txBody>
          <a:bodyPr/>
          <a:lstStyle/>
          <a:p>
            <a:pPr eaLnBrk="1" hangingPunct="1"/>
            <a:r>
              <a:rPr lang="en-US" sz="4000" b="1">
                <a:latin typeface="Fujiyama" pitchFamily="18" charset="0"/>
              </a:rPr>
              <a:t>3) Sắp xếp nổi bọt (Bubble Sort)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648200" cy="2895600"/>
          </a:xfrm>
        </p:spPr>
        <p:txBody>
          <a:bodyPr/>
          <a:lstStyle/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Giống như nổi bọt nước: </a:t>
            </a: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  <a:sym typeface="Wingdings" pitchFamily="2" charset="2"/>
              </a:rPr>
              <a:t>Các bọt nước nhỏ hơn sẽ nổi dần lên trên.</a:t>
            </a: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  <a:sym typeface="Wingdings" pitchFamily="2" charset="2"/>
              </a:rPr>
              <a:t>Nổi bọt n-1 lần (1  n-1)</a:t>
            </a: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  <a:sym typeface="Wingdings" pitchFamily="2" charset="2"/>
              </a:rPr>
              <a:t>Lần nổi bọt thứ i xác định bọt bé thứ i.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890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78738" y="4953000"/>
            <a:ext cx="390525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07300" y="4038600"/>
            <a:ext cx="538163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23163" y="2209800"/>
            <a:ext cx="684212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10450" y="3581400"/>
            <a:ext cx="917575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53300" y="2667000"/>
            <a:ext cx="1031875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269163" y="4495800"/>
            <a:ext cx="1203325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197725" y="3124200"/>
            <a:ext cx="1336675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29200" y="21336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Tahoma" pitchFamily="34" charset="0"/>
                <a:sym typeface="Wingdings" pitchFamily="2" charset="2"/>
              </a:rPr>
              <a:t>Lần 1</a:t>
            </a: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Tahoma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Courier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29200" y="2590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Tahoma" pitchFamily="34" charset="0"/>
                <a:sym typeface="Wingdings" pitchFamily="2" charset="2"/>
              </a:rPr>
              <a:t>Lần 2</a:t>
            </a: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Tahoma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Courier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endParaRPr lang="en-US" sz="20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6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21832E-6 L 0.00034 -0.0666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7.86309E-7 L 0.00034 0.0666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0.06661 L 0.00034 -0.1332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4.20907E-6 L 0.00069 0.066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0.13321 L 0.00034 -0.1998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7.9556E-7 L 0.00034 0.0666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0.19982 L 0.00034 -0.2664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4.19981E-6 L 0.00069 0.066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64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0.26642 L 0.00034 -0.3330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8.0481E-7 L 0.00069 0.0666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64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0.33303 L 0.00034 -0.3996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4.19056E-6 L 0.00069 0.066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666 L 0.00156 4.20907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3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06661 L 0.00225 0.1332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4.20907E-6 L 0.00173 -0.0666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3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0.0666 L 0.0026 0.1332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6661 L 0.00156 -0.1332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3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06661 L 0.00225 0.1332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64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13321 L 0.00156 -0.1998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3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0.0666 L 0.0026 0.1332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13321 L 0.00225 0.0666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3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0.13321 L 0.0026 0.19981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06661 L 0.00225 -7.9556E-7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3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13321 L 0.00225 0.19982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6661 L 0.00208 -7.86309E-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33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0.19981 L 0.0026 0.26642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 animBg="1"/>
      <p:bldP spid="15" grpId="1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19" grpId="2" animBg="1"/>
      <p:bldP spid="19" grpId="3" animBg="1"/>
      <p:bldP spid="20" grpId="0"/>
      <p:bldP spid="20" grpId="1"/>
      <p:bldP spid="21" grpId="0"/>
      <p:bldP spid="2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sz="4000" b="1">
                <a:latin typeface="Fujiyama" pitchFamily="18" charset="0"/>
              </a:rPr>
              <a:t>Nội Dung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08113"/>
            <a:ext cx="7772400" cy="4189412"/>
          </a:xfrm>
        </p:spPr>
        <p:txBody>
          <a:bodyPr/>
          <a:lstStyle/>
          <a:p>
            <a:pPr marL="914400" lvl="1" indent="-514350" eaLnBrk="1" hangingPunct="1">
              <a:spcBef>
                <a:spcPts val="1200"/>
              </a:spcBef>
              <a:buFont typeface="Calibri" pitchFamily="34" charset="0"/>
              <a:buAutoNum type="arabicParenR"/>
            </a:pPr>
            <a:r>
              <a:rPr lang="en-US">
                <a:latin typeface="Tahoma" pitchFamily="34" charset="0"/>
              </a:rPr>
              <a:t>Khái niệm sắp xếp</a:t>
            </a:r>
          </a:p>
          <a:p>
            <a:pPr marL="914400" lvl="1" indent="-514350" eaLnBrk="1" hangingPunct="1">
              <a:spcBef>
                <a:spcPts val="1200"/>
              </a:spcBef>
              <a:buFont typeface="Calibri" pitchFamily="34" charset="0"/>
              <a:buAutoNum type="arabicParenR"/>
            </a:pPr>
            <a:r>
              <a:rPr lang="en-US">
                <a:latin typeface="Tahoma" pitchFamily="34" charset="0"/>
              </a:rPr>
              <a:t>Sắp xếp chọn (Selection Sort)</a:t>
            </a:r>
          </a:p>
          <a:p>
            <a:pPr marL="914400" lvl="1" indent="-514350" eaLnBrk="1" hangingPunct="1">
              <a:spcBef>
                <a:spcPts val="1200"/>
              </a:spcBef>
              <a:buFont typeface="Calibri" pitchFamily="34" charset="0"/>
              <a:buAutoNum type="arabicParenR"/>
            </a:pPr>
            <a:r>
              <a:rPr lang="en-US">
                <a:latin typeface="Tahoma" pitchFamily="34" charset="0"/>
              </a:rPr>
              <a:t>Sắp xếp chèn (Insertion Sort)</a:t>
            </a:r>
          </a:p>
          <a:p>
            <a:pPr marL="914400" lvl="1" indent="-514350" eaLnBrk="1" hangingPunct="1">
              <a:spcBef>
                <a:spcPts val="1200"/>
              </a:spcBef>
              <a:buFont typeface="Calibri" pitchFamily="34" charset="0"/>
              <a:buAutoNum type="arabicParenR"/>
            </a:pPr>
            <a:r>
              <a:rPr lang="en-US">
                <a:latin typeface="Tahoma" pitchFamily="34" charset="0"/>
              </a:rPr>
              <a:t>Sắp xếp nổi bọt (Bubble Sort)</a:t>
            </a:r>
          </a:p>
          <a:p>
            <a:pPr marL="914400" lvl="1" indent="-514350" eaLnBrk="1" hangingPunct="1">
              <a:spcBef>
                <a:spcPts val="1200"/>
              </a:spcBef>
              <a:buFont typeface="Calibri" pitchFamily="34" charset="0"/>
              <a:buAutoNum type="arabicParenR"/>
            </a:pPr>
            <a:r>
              <a:rPr lang="en-US">
                <a:latin typeface="Tahoma" pitchFamily="34" charset="0"/>
              </a:rPr>
              <a:t>Sắp xếp nhanh (Quick Sort)</a:t>
            </a:r>
          </a:p>
          <a:p>
            <a:pPr marL="914400" lvl="1" indent="-514350" eaLnBrk="1" hangingPunct="1">
              <a:spcBef>
                <a:spcPts val="1200"/>
              </a:spcBef>
              <a:buFont typeface="Calibri" pitchFamily="34" charset="0"/>
              <a:buAutoNum type="arabicParenR"/>
            </a:pPr>
            <a:r>
              <a:rPr lang="en-US">
                <a:latin typeface="Tahoma" pitchFamily="34" charset="0"/>
              </a:rPr>
              <a:t>Sắp xếp trộn (Merge Sort)</a:t>
            </a:r>
          </a:p>
        </p:txBody>
      </p:sp>
      <p:sp>
        <p:nvSpPr>
          <p:cNvPr id="727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57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1625"/>
            <a:ext cx="1800225" cy="533400"/>
          </a:xfrm>
        </p:spPr>
        <p:txBody>
          <a:bodyPr/>
          <a:lstStyle/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Ví dụ: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901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0" name="Rectangle 3"/>
          <p:cNvSpPr txBox="1">
            <a:spLocks noChangeArrowheads="1"/>
          </p:cNvSpPr>
          <p:nvPr/>
        </p:nvSpPr>
        <p:spPr bwMode="auto">
          <a:xfrm>
            <a:off x="609600" y="1112838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Tahoma" pitchFamily="34" charset="0"/>
                <a:sym typeface="Wingdings" pitchFamily="2" charset="2"/>
              </a:rPr>
              <a:t>Lần i=0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943600" y="857250"/>
            <a:ext cx="838200" cy="228600"/>
          </a:xfrm>
          <a:custGeom>
            <a:avLst/>
            <a:gdLst>
              <a:gd name="connsiteX0" fmla="*/ 0 w 1937983"/>
              <a:gd name="connsiteY0" fmla="*/ 300251 h 300251"/>
              <a:gd name="connsiteX1" fmla="*/ 0 w 1937983"/>
              <a:gd name="connsiteY1" fmla="*/ 0 h 300251"/>
              <a:gd name="connsiteX2" fmla="*/ 1937983 w 1937983"/>
              <a:gd name="connsiteY2" fmla="*/ 0 h 300251"/>
              <a:gd name="connsiteX3" fmla="*/ 1937983 w 1937983"/>
              <a:gd name="connsiteY3" fmla="*/ 286603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983" h="300251">
                <a:moveTo>
                  <a:pt x="0" y="300251"/>
                </a:moveTo>
                <a:lnTo>
                  <a:pt x="0" y="0"/>
                </a:lnTo>
                <a:lnTo>
                  <a:pt x="1937983" y="0"/>
                </a:lnTo>
                <a:lnTo>
                  <a:pt x="1937983" y="286603"/>
                </a:lnTo>
              </a:path>
            </a:pathLst>
          </a:cu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2344" name="TextBox 11"/>
          <p:cNvSpPr txBox="1">
            <a:spLocks noChangeArrowheads="1"/>
          </p:cNvSpPr>
          <p:nvPr/>
        </p:nvSpPr>
        <p:spPr bwMode="auto">
          <a:xfrm>
            <a:off x="3186113" y="1008063"/>
            <a:ext cx="51054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8      5      2      7      3         </a:t>
            </a:r>
          </a:p>
        </p:txBody>
      </p:sp>
      <p:sp>
        <p:nvSpPr>
          <p:cNvPr id="18" name="Freeform 17"/>
          <p:cNvSpPr/>
          <p:nvPr/>
        </p:nvSpPr>
        <p:spPr>
          <a:xfrm>
            <a:off x="4267200" y="1570038"/>
            <a:ext cx="838200" cy="228600"/>
          </a:xfrm>
          <a:custGeom>
            <a:avLst/>
            <a:gdLst>
              <a:gd name="connsiteX0" fmla="*/ 0 w 1937983"/>
              <a:gd name="connsiteY0" fmla="*/ 300251 h 300251"/>
              <a:gd name="connsiteX1" fmla="*/ 0 w 1937983"/>
              <a:gd name="connsiteY1" fmla="*/ 0 h 300251"/>
              <a:gd name="connsiteX2" fmla="*/ 1937983 w 1937983"/>
              <a:gd name="connsiteY2" fmla="*/ 0 h 300251"/>
              <a:gd name="connsiteX3" fmla="*/ 1937983 w 1937983"/>
              <a:gd name="connsiteY3" fmla="*/ 286603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983" h="300251">
                <a:moveTo>
                  <a:pt x="0" y="300251"/>
                </a:moveTo>
                <a:lnTo>
                  <a:pt x="0" y="0"/>
                </a:lnTo>
                <a:lnTo>
                  <a:pt x="1937983" y="0"/>
                </a:lnTo>
                <a:lnTo>
                  <a:pt x="1937983" y="286603"/>
                </a:lnTo>
              </a:path>
            </a:pathLst>
          </a:cu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2346" name="TextBox 18"/>
          <p:cNvSpPr txBox="1">
            <a:spLocks noChangeArrowheads="1"/>
          </p:cNvSpPr>
          <p:nvPr/>
        </p:nvSpPr>
        <p:spPr bwMode="auto">
          <a:xfrm>
            <a:off x="3200400" y="1720850"/>
            <a:ext cx="510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8      5      2      3      7      </a:t>
            </a:r>
          </a:p>
        </p:txBody>
      </p:sp>
      <p:sp>
        <p:nvSpPr>
          <p:cNvPr id="22" name="Freeform 21"/>
          <p:cNvSpPr/>
          <p:nvPr/>
        </p:nvSpPr>
        <p:spPr>
          <a:xfrm>
            <a:off x="3351213" y="2341563"/>
            <a:ext cx="914400" cy="228600"/>
          </a:xfrm>
          <a:custGeom>
            <a:avLst/>
            <a:gdLst>
              <a:gd name="connsiteX0" fmla="*/ 0 w 1937983"/>
              <a:gd name="connsiteY0" fmla="*/ 300251 h 300251"/>
              <a:gd name="connsiteX1" fmla="*/ 0 w 1937983"/>
              <a:gd name="connsiteY1" fmla="*/ 0 h 300251"/>
              <a:gd name="connsiteX2" fmla="*/ 1937983 w 1937983"/>
              <a:gd name="connsiteY2" fmla="*/ 0 h 300251"/>
              <a:gd name="connsiteX3" fmla="*/ 1937983 w 1937983"/>
              <a:gd name="connsiteY3" fmla="*/ 286603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983" h="300251">
                <a:moveTo>
                  <a:pt x="0" y="300251"/>
                </a:moveTo>
                <a:lnTo>
                  <a:pt x="0" y="0"/>
                </a:lnTo>
                <a:lnTo>
                  <a:pt x="1937983" y="0"/>
                </a:lnTo>
                <a:lnTo>
                  <a:pt x="1937983" y="286603"/>
                </a:lnTo>
              </a:path>
            </a:pathLst>
          </a:cu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2349" name="TextBox 22"/>
          <p:cNvSpPr txBox="1">
            <a:spLocks noChangeArrowheads="1"/>
          </p:cNvSpPr>
          <p:nvPr/>
        </p:nvSpPr>
        <p:spPr bwMode="auto">
          <a:xfrm>
            <a:off x="3200400" y="2482850"/>
            <a:ext cx="510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8      2      5      3      7       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57225" y="3217863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Tahoma" pitchFamily="34" charset="0"/>
                <a:sym typeface="Wingdings" pitchFamily="2" charset="2"/>
              </a:rPr>
              <a:t>Lần i=1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90132" name="Rectangle 5"/>
          <p:cNvSpPr>
            <a:spLocks noChangeArrowheads="1"/>
          </p:cNvSpPr>
          <p:nvPr/>
        </p:nvSpPr>
        <p:spPr bwMode="auto">
          <a:xfrm>
            <a:off x="31750" y="482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TextBox 30"/>
          <p:cNvSpPr txBox="1">
            <a:spLocks noChangeArrowheads="1"/>
          </p:cNvSpPr>
          <p:nvPr/>
        </p:nvSpPr>
        <p:spPr bwMode="auto">
          <a:xfrm>
            <a:off x="3216275" y="4011613"/>
            <a:ext cx="510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2      8      3      5      7    </a:t>
            </a:r>
          </a:p>
        </p:txBody>
      </p:sp>
      <p:sp>
        <p:nvSpPr>
          <p:cNvPr id="41" name="Freeform 40"/>
          <p:cNvSpPr/>
          <p:nvPr/>
        </p:nvSpPr>
        <p:spPr>
          <a:xfrm>
            <a:off x="4283075" y="3868738"/>
            <a:ext cx="838200" cy="228600"/>
          </a:xfrm>
          <a:custGeom>
            <a:avLst/>
            <a:gdLst>
              <a:gd name="connsiteX0" fmla="*/ 0 w 1937983"/>
              <a:gd name="connsiteY0" fmla="*/ 300251 h 300251"/>
              <a:gd name="connsiteX1" fmla="*/ 0 w 1937983"/>
              <a:gd name="connsiteY1" fmla="*/ 0 h 300251"/>
              <a:gd name="connsiteX2" fmla="*/ 1937983 w 1937983"/>
              <a:gd name="connsiteY2" fmla="*/ 0 h 300251"/>
              <a:gd name="connsiteX3" fmla="*/ 1937983 w 1937983"/>
              <a:gd name="connsiteY3" fmla="*/ 286603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983" h="300251">
                <a:moveTo>
                  <a:pt x="0" y="300251"/>
                </a:moveTo>
                <a:lnTo>
                  <a:pt x="0" y="0"/>
                </a:lnTo>
                <a:lnTo>
                  <a:pt x="1937983" y="0"/>
                </a:lnTo>
                <a:lnTo>
                  <a:pt x="1937983" y="286603"/>
                </a:lnTo>
              </a:path>
            </a:pathLst>
          </a:cu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5078413" y="3057525"/>
            <a:ext cx="914400" cy="228600"/>
          </a:xfrm>
          <a:custGeom>
            <a:avLst/>
            <a:gdLst>
              <a:gd name="connsiteX0" fmla="*/ 0 w 1937983"/>
              <a:gd name="connsiteY0" fmla="*/ 300251 h 300251"/>
              <a:gd name="connsiteX1" fmla="*/ 0 w 1937983"/>
              <a:gd name="connsiteY1" fmla="*/ 0 h 300251"/>
              <a:gd name="connsiteX2" fmla="*/ 1937983 w 1937983"/>
              <a:gd name="connsiteY2" fmla="*/ 0 h 300251"/>
              <a:gd name="connsiteX3" fmla="*/ 1937983 w 1937983"/>
              <a:gd name="connsiteY3" fmla="*/ 286603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983" h="300251">
                <a:moveTo>
                  <a:pt x="0" y="300251"/>
                </a:moveTo>
                <a:lnTo>
                  <a:pt x="0" y="0"/>
                </a:lnTo>
                <a:lnTo>
                  <a:pt x="1937983" y="0"/>
                </a:lnTo>
                <a:lnTo>
                  <a:pt x="1937983" y="286603"/>
                </a:lnTo>
              </a:path>
            </a:pathLst>
          </a:cu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26"/>
          <p:cNvSpPr txBox="1">
            <a:spLocks noChangeArrowheads="1"/>
          </p:cNvSpPr>
          <p:nvPr/>
        </p:nvSpPr>
        <p:spPr bwMode="auto">
          <a:xfrm>
            <a:off x="3211513" y="3214688"/>
            <a:ext cx="510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2      8      5      3      7   </a:t>
            </a:r>
          </a:p>
        </p:txBody>
      </p:sp>
      <p:sp>
        <p:nvSpPr>
          <p:cNvPr id="44" name="Left Bracket 43"/>
          <p:cNvSpPr/>
          <p:nvPr/>
        </p:nvSpPr>
        <p:spPr>
          <a:xfrm rot="16200000">
            <a:off x="3363913" y="3357563"/>
            <a:ext cx="76200" cy="685800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TextBox 30"/>
          <p:cNvSpPr txBox="1">
            <a:spLocks noChangeArrowheads="1"/>
          </p:cNvSpPr>
          <p:nvPr/>
        </p:nvSpPr>
        <p:spPr bwMode="auto">
          <a:xfrm>
            <a:off x="3211513" y="4698999"/>
            <a:ext cx="525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2      3      8      5      7      </a:t>
            </a:r>
          </a:p>
        </p:txBody>
      </p:sp>
      <p:sp>
        <p:nvSpPr>
          <p:cNvPr id="53" name="Freeform 52"/>
          <p:cNvSpPr/>
          <p:nvPr/>
        </p:nvSpPr>
        <p:spPr>
          <a:xfrm>
            <a:off x="5116513" y="4543424"/>
            <a:ext cx="838200" cy="238125"/>
          </a:xfrm>
          <a:custGeom>
            <a:avLst/>
            <a:gdLst>
              <a:gd name="connsiteX0" fmla="*/ 0 w 1937983"/>
              <a:gd name="connsiteY0" fmla="*/ 300251 h 300251"/>
              <a:gd name="connsiteX1" fmla="*/ 0 w 1937983"/>
              <a:gd name="connsiteY1" fmla="*/ 0 h 300251"/>
              <a:gd name="connsiteX2" fmla="*/ 1937983 w 1937983"/>
              <a:gd name="connsiteY2" fmla="*/ 0 h 300251"/>
              <a:gd name="connsiteX3" fmla="*/ 1937983 w 1937983"/>
              <a:gd name="connsiteY3" fmla="*/ 286603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983" h="300251">
                <a:moveTo>
                  <a:pt x="0" y="300251"/>
                </a:moveTo>
                <a:lnTo>
                  <a:pt x="0" y="0"/>
                </a:lnTo>
                <a:lnTo>
                  <a:pt x="1937983" y="0"/>
                </a:lnTo>
                <a:lnTo>
                  <a:pt x="1937983" y="286603"/>
                </a:lnTo>
              </a:path>
            </a:pathLst>
          </a:cu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TextBox 30"/>
          <p:cNvSpPr txBox="1">
            <a:spLocks noChangeArrowheads="1"/>
          </p:cNvSpPr>
          <p:nvPr/>
        </p:nvSpPr>
        <p:spPr bwMode="auto">
          <a:xfrm>
            <a:off x="3211513" y="5473699"/>
            <a:ext cx="525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2      3      5      8      7     </a:t>
            </a:r>
          </a:p>
        </p:txBody>
      </p:sp>
      <p:sp>
        <p:nvSpPr>
          <p:cNvPr id="55" name="Freeform 54"/>
          <p:cNvSpPr/>
          <p:nvPr/>
        </p:nvSpPr>
        <p:spPr>
          <a:xfrm>
            <a:off x="5967413" y="5333999"/>
            <a:ext cx="914400" cy="228600"/>
          </a:xfrm>
          <a:custGeom>
            <a:avLst/>
            <a:gdLst>
              <a:gd name="connsiteX0" fmla="*/ 0 w 1937983"/>
              <a:gd name="connsiteY0" fmla="*/ 300251 h 300251"/>
              <a:gd name="connsiteX1" fmla="*/ 0 w 1937983"/>
              <a:gd name="connsiteY1" fmla="*/ 0 h 300251"/>
              <a:gd name="connsiteX2" fmla="*/ 1937983 w 1937983"/>
              <a:gd name="connsiteY2" fmla="*/ 0 h 300251"/>
              <a:gd name="connsiteX3" fmla="*/ 1937983 w 1937983"/>
              <a:gd name="connsiteY3" fmla="*/ 286603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983" h="300251">
                <a:moveTo>
                  <a:pt x="0" y="300251"/>
                </a:moveTo>
                <a:lnTo>
                  <a:pt x="0" y="0"/>
                </a:lnTo>
                <a:lnTo>
                  <a:pt x="1937983" y="0"/>
                </a:lnTo>
                <a:lnTo>
                  <a:pt x="1937983" y="286603"/>
                </a:lnTo>
              </a:path>
            </a:pathLst>
          </a:cu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 bwMode="auto">
          <a:xfrm>
            <a:off x="620713" y="5470524"/>
            <a:ext cx="18129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Tahoma" pitchFamily="34" charset="0"/>
                <a:sym typeface="Wingdings" pitchFamily="2" charset="2"/>
              </a:rPr>
              <a:t>Lần i= 3</a:t>
            </a: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Tahoma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Courier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endParaRPr lang="en-US" sz="2000">
              <a:latin typeface="Tahoma" pitchFamily="34" charset="0"/>
            </a:endParaRPr>
          </a:p>
        </p:txBody>
      </p:sp>
      <p:sp>
        <p:nvSpPr>
          <p:cNvPr id="57" name="TextBox 30"/>
          <p:cNvSpPr txBox="1">
            <a:spLocks noChangeArrowheads="1"/>
          </p:cNvSpPr>
          <p:nvPr/>
        </p:nvSpPr>
        <p:spPr bwMode="auto">
          <a:xfrm>
            <a:off x="3211513" y="6197599"/>
            <a:ext cx="533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2      3      5      7      8      </a:t>
            </a:r>
          </a:p>
        </p:txBody>
      </p:sp>
      <p:sp>
        <p:nvSpPr>
          <p:cNvPr id="58" name="Left Bracket 57"/>
          <p:cNvSpPr/>
          <p:nvPr/>
        </p:nvSpPr>
        <p:spPr>
          <a:xfrm rot="16200000">
            <a:off x="3859213" y="4444999"/>
            <a:ext cx="76200" cy="1371600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Left Bracket 58"/>
          <p:cNvSpPr/>
          <p:nvPr/>
        </p:nvSpPr>
        <p:spPr>
          <a:xfrm rot="16200000">
            <a:off x="4240213" y="4838699"/>
            <a:ext cx="76200" cy="2133600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Left Bracket 59"/>
          <p:cNvSpPr/>
          <p:nvPr/>
        </p:nvSpPr>
        <p:spPr>
          <a:xfrm rot="16200000">
            <a:off x="4659313" y="5143499"/>
            <a:ext cx="76200" cy="2971800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631826" y="4714080"/>
            <a:ext cx="200660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Tahoma" pitchFamily="34" charset="0"/>
                <a:sym typeface="Wingdings" pitchFamily="2" charset="2"/>
              </a:rPr>
              <a:t>Lần i= 2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3059113" y="228600"/>
            <a:ext cx="440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a[0]   a[1]   a[2]   a[3]   a[4]</a:t>
            </a:r>
          </a:p>
        </p:txBody>
      </p:sp>
    </p:spTree>
    <p:extLst>
      <p:ext uri="{BB962C8B-B14F-4D97-AF65-F5344CB8AC3E}">
        <p14:creationId xmlns:p14="http://schemas.microsoft.com/office/powerpoint/2010/main" val="352984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/>
      <p:bldP spid="11" grpId="0" animBg="1"/>
      <p:bldP spid="18" grpId="0" animBg="1"/>
      <p:bldP spid="142346" grpId="0"/>
      <p:bldP spid="22" grpId="0" animBg="1"/>
      <p:bldP spid="142349" grpId="0"/>
      <p:bldP spid="29" grpId="0"/>
      <p:bldP spid="40" grpId="0"/>
      <p:bldP spid="41" grpId="0" animBg="1"/>
      <p:bldP spid="42" grpId="0" animBg="1"/>
      <p:bldP spid="43" grpId="0"/>
      <p:bldP spid="44" grpId="0" animBg="1"/>
      <p:bldP spid="52" grpId="0"/>
      <p:bldP spid="53" grpId="0" animBg="1"/>
      <p:bldP spid="54" grpId="0"/>
      <p:bldP spid="55" grpId="0" animBg="1"/>
      <p:bldP spid="56" grpId="0"/>
      <p:bldP spid="57" grpId="0"/>
      <p:bldP spid="58" grpId="0" animBg="1"/>
      <p:bldP spid="59" grpId="0" animBg="1"/>
      <p:bldP spid="60" grpId="0" animBg="1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613275"/>
          </a:xfrm>
        </p:spPr>
        <p:txBody>
          <a:bodyPr/>
          <a:lstStyle/>
          <a:p>
            <a:pPr marL="914400" lvl="1" indent="-514350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void BubbleSort(int a[MAX], int n) </a:t>
            </a:r>
          </a:p>
          <a:p>
            <a:pPr marL="914400" lvl="1" indent="-514350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{</a:t>
            </a:r>
          </a:p>
          <a:p>
            <a:pPr marL="914400" lvl="1" indent="-514350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int i, j;</a:t>
            </a:r>
          </a:p>
          <a:p>
            <a:pPr marL="914400" lvl="1" indent="-514350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for(i = 0; i&lt; n-1; i++)</a:t>
            </a:r>
          </a:p>
          <a:p>
            <a:pPr marL="914400" lvl="1" indent="-514350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{</a:t>
            </a:r>
          </a:p>
          <a:p>
            <a:pPr marL="914400" lvl="1" indent="-514350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   for(j= n-1; j&gt;i; j--)</a:t>
            </a:r>
          </a:p>
          <a:p>
            <a:pPr marL="914400" lvl="1" indent="-514350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	if (a[j-1]&gt; a[j]) </a:t>
            </a:r>
          </a:p>
          <a:p>
            <a:pPr marL="914400" lvl="1" indent="-514350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		Swap(a[j-1], a[j]);</a:t>
            </a:r>
          </a:p>
          <a:p>
            <a:pPr marL="914400" lvl="1" indent="-514350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}</a:t>
            </a:r>
          </a:p>
          <a:p>
            <a:pPr marL="914400" lvl="1" indent="-514350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}</a:t>
            </a:r>
            <a:endParaRPr lang="en-US" sz="2200">
              <a:latin typeface="Consolas" pitchFamily="49" charset="0"/>
            </a:endParaRPr>
          </a:p>
        </p:txBody>
      </p:sp>
      <p:sp>
        <p:nvSpPr>
          <p:cNvPr id="9216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pitchFamily="34" charset="0"/>
              </a:rPr>
              <a:t>Cài đặt</a:t>
            </a:r>
            <a:endParaRPr lang="en-US" sz="32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025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96606"/>
              </p:ext>
            </p:extLst>
          </p:nvPr>
        </p:nvGraphicFramePr>
        <p:xfrm>
          <a:off x="914399" y="2743200"/>
          <a:ext cx="7086601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3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itchFamily="34" charset="0"/>
                          <a:cs typeface="Arial" pitchFamily="34" charset="0"/>
                        </a:rPr>
                        <a:t>Trường</a:t>
                      </a:r>
                      <a:r>
                        <a:rPr lang="en-US" sz="2800" baseline="0">
                          <a:latin typeface="Arial" pitchFamily="34" charset="0"/>
                          <a:cs typeface="Arial" pitchFamily="34" charset="0"/>
                        </a:rPr>
                        <a:t> hợp</a:t>
                      </a:r>
                      <a:endParaRPr lang="en-US" sz="2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itchFamily="34" charset="0"/>
                          <a:cs typeface="Arial" pitchFamily="34" charset="0"/>
                        </a:rPr>
                        <a:t>Số</a:t>
                      </a:r>
                      <a:r>
                        <a:rPr lang="en-US" sz="2800" baseline="0">
                          <a:latin typeface="Arial" pitchFamily="34" charset="0"/>
                          <a:cs typeface="Arial" pitchFamily="34" charset="0"/>
                        </a:rPr>
                        <a:t> lần so sánh</a:t>
                      </a:r>
                    </a:p>
                    <a:p>
                      <a:pPr algn="ctr"/>
                      <a:r>
                        <a:rPr lang="en-US" sz="2800">
                          <a:latin typeface="Cambria Math" pitchFamily="18" charset="0"/>
                          <a:ea typeface="Cambria Math" pitchFamily="18" charset="0"/>
                          <a:cs typeface="Courier New" pitchFamily="49" charset="0"/>
                          <a:sym typeface="Wingdings" pitchFamily="2" charset="2"/>
                        </a:rPr>
                        <a:t>a[j-1]&gt;a[j]</a:t>
                      </a:r>
                      <a:endParaRPr lang="en-US" sz="2800">
                        <a:latin typeface="Cambria Math" pitchFamily="18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itchFamily="34" charset="0"/>
                          <a:cs typeface="Arial" pitchFamily="34" charset="0"/>
                        </a:rPr>
                        <a:t>Số</a:t>
                      </a:r>
                      <a:r>
                        <a:rPr lang="en-US" sz="2800" baseline="0">
                          <a:latin typeface="Arial" pitchFamily="34" charset="0"/>
                          <a:cs typeface="Arial" pitchFamily="34" charset="0"/>
                        </a:rPr>
                        <a:t> phép hoán vị</a:t>
                      </a:r>
                      <a:endParaRPr lang="en-US" sz="2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itchFamily="34" charset="0"/>
                          <a:cs typeface="Arial" pitchFamily="34" charset="0"/>
                        </a:rPr>
                        <a:t>Tốt</a:t>
                      </a:r>
                      <a:r>
                        <a:rPr lang="en-US" sz="2800" baseline="0">
                          <a:latin typeface="Arial" pitchFamily="34" charset="0"/>
                          <a:cs typeface="Arial" pitchFamily="34" charset="0"/>
                        </a:rPr>
                        <a:t> nhất</a:t>
                      </a:r>
                      <a:endParaRPr lang="en-US" sz="2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itchFamily="34" charset="0"/>
                          <a:cs typeface="Arial" pitchFamily="34" charset="0"/>
                        </a:rPr>
                        <a:t>n(n-1) 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itchFamily="34" charset="0"/>
                          <a:cs typeface="Arial" pitchFamily="34" charset="0"/>
                        </a:rPr>
                        <a:t>Xấu</a:t>
                      </a:r>
                      <a:r>
                        <a:rPr lang="en-US" sz="2800" baseline="0">
                          <a:latin typeface="Arial" pitchFamily="34" charset="0"/>
                          <a:cs typeface="Arial" pitchFamily="34" charset="0"/>
                        </a:rPr>
                        <a:t> nhất</a:t>
                      </a:r>
                      <a:endParaRPr lang="en-US" sz="2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itchFamily="34" charset="0"/>
                          <a:cs typeface="Arial" pitchFamily="34" charset="0"/>
                        </a:rPr>
                        <a:t>n(n-1)/2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>
                          <a:latin typeface="Arial" pitchFamily="34" charset="0"/>
                          <a:cs typeface="Arial" pitchFamily="34" charset="0"/>
                        </a:rPr>
                        <a:t>n(n-1)/2 </a:t>
                      </a:r>
                      <a:endParaRPr lang="en-US" sz="2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pitchFamily="34" charset="0"/>
              </a:rPr>
              <a:t>Độ phức tạp</a:t>
            </a:r>
            <a:endParaRPr lang="en-US" sz="32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772400" cy="914400"/>
          </a:xfrm>
        </p:spPr>
        <p:txBody>
          <a:bodyPr/>
          <a:lstStyle/>
          <a:p>
            <a:pPr eaLnBrk="1" hangingPunct="1"/>
            <a:r>
              <a:rPr lang="en-US" sz="4000" b="1">
                <a:latin typeface="Fujiyama" pitchFamily="18" charset="0"/>
              </a:rPr>
              <a:t>4) Sắp xếp nhanh (Quick Sort)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10600" cy="1295400"/>
          </a:xfrm>
        </p:spPr>
        <p:txBody>
          <a:bodyPr/>
          <a:lstStyle/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 i="1">
                <a:latin typeface="Tahoma" pitchFamily="34" charset="0"/>
                <a:sym typeface="Wingdings" pitchFamily="2" charset="2"/>
              </a:rPr>
              <a:t>Vấn đề xếp tiền</a:t>
            </a:r>
            <a:r>
              <a:rPr lang="en-US" sz="2400">
                <a:latin typeface="Tahoma" pitchFamily="34" charset="0"/>
                <a:sym typeface="Wingdings" pitchFamily="2" charset="2"/>
              </a:rPr>
              <a:t>: Có một xấp tiền gồm nhiều tờ mệnh giá khác nhau đang xếp lộn xộn, cần sắp lại theo mệnh giá từ nhỏ đến lớn.</a:t>
            </a:r>
          </a:p>
        </p:txBody>
      </p:sp>
      <p:sp>
        <p:nvSpPr>
          <p:cNvPr id="931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704757"/>
            <a:ext cx="5181600" cy="40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50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www.sbv.gov.vn/wps/wcm/connect/376c128043638b8cb363fbad7097747d/19/2000t.jpg?MOD=AJPERES&amp;CACHEID=376c128043638b8cb363fbad7097747d/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8" y="4551323"/>
            <a:ext cx="37528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bv.gov.vn/wps/wcm/connect/376c128043638b8cb363fbad7097747d/3/200000t.jpg?MOD=AJPERES&amp;CACHEID=376c128043638b8cb363fbad7097747d/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366" y="4713249"/>
            <a:ext cx="3752850" cy="16478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19200"/>
            <a:ext cx="8610600" cy="609600"/>
          </a:xfrm>
        </p:spPr>
        <p:txBody>
          <a:bodyPr/>
          <a:lstStyle/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Tách ra làm 2 nhóm: từ 10.000 trở xuống và 20.000 trở lên</a:t>
            </a:r>
          </a:p>
        </p:txBody>
      </p:sp>
      <p:sp>
        <p:nvSpPr>
          <p:cNvPr id="931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90" y="4161876"/>
            <a:ext cx="3752850" cy="160888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940" y="3274965"/>
            <a:ext cx="3776876" cy="175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340" y="2487598"/>
            <a:ext cx="3776877" cy="18129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740" y="2015063"/>
            <a:ext cx="3797060" cy="16568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34" name="Picture 10" descr="http://www.sbv.gov.vn/wps/wcm/connect/376c128043638b8cb363fbad7097747d/21/1000t.jpg?MOD=AJPERES&amp;CACHEID=376c128043638b8cb363fbad7097747d/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1445"/>
            <a:ext cx="37528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bv.gov.vn/wps/wcm/connect/376c128043638b8cb363fbad7097747d/23/500t.jpg?MOD=AJPERES&amp;CACHEID=376c128043638b8cb363fbad7097747d/2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31" y="3148010"/>
            <a:ext cx="37528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bv.gov.vn/wps/wcm/connect/376c128043638b8cb363fbad7097747d/15/10000pt.jpg?MOD=AJPERES&amp;CACHEID=376c128043638b8cb363fbad7097747d/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8" y="2618872"/>
            <a:ext cx="3752850" cy="17240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sbv.gov.vn/wps/wcm/connect/376c128043638b8cb363fbad7097747d/17/5000t.jpg?MOD=AJPERES&amp;CACHEID=376c128043638b8cb363fbad7097747d/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015063"/>
            <a:ext cx="37528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949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39" y="4640649"/>
            <a:ext cx="3776877" cy="181290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032" name="Picture 8" descr="http://www.sbv.gov.vn/wps/wcm/connect/376c128043638b8cb363fbad7097747d/23/500t.jpg?MOD=AJPERES&amp;CACHEID=376c128043638b8cb363fbad7097747d/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8" y="4517985"/>
            <a:ext cx="37528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19200"/>
            <a:ext cx="8610600" cy="609600"/>
          </a:xfrm>
        </p:spPr>
        <p:txBody>
          <a:bodyPr/>
          <a:lstStyle/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Sắp xếp từng nhóm</a:t>
            </a:r>
          </a:p>
        </p:txBody>
      </p:sp>
      <p:sp>
        <p:nvSpPr>
          <p:cNvPr id="931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683" y="4045964"/>
            <a:ext cx="3776876" cy="175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266182"/>
            <a:ext cx="3797060" cy="165689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034" name="Picture 10" descr="http://www.sbv.gov.vn/wps/wcm/connect/376c128043638b8cb363fbad7097747d/21/1000t.jpg?MOD=AJPERES&amp;CACHEID=376c128043638b8cb363fbad7097747d/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48" y="4061445"/>
            <a:ext cx="37528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bv.gov.vn/wps/wcm/connect/376c128043638b8cb363fbad7097747d/19/2000t.jpg?MOD=AJPERES&amp;CACHEID=376c128043638b8cb363fbad7097747d/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89757"/>
            <a:ext cx="37528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sbv.gov.vn/wps/wcm/connect/376c128043638b8cb363fbad7097747d/17/5000t.jpg?MOD=AJPERES&amp;CACHEID=376c128043638b8cb363fbad7097747d/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75" y="2703828"/>
            <a:ext cx="37528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bv.gov.vn/wps/wcm/connect/376c128043638b8cb363fbad7097747d/15/10000pt.jpg?MOD=AJPERES&amp;CACHEID=376c128043638b8cb363fbad7097747d/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13" y="1941596"/>
            <a:ext cx="3752850" cy="172402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bv.gov.vn/wps/wcm/connect/376c128043638b8cb363fbad7097747d/3/200000t.jpg?MOD=AJPERES&amp;CACHEID=376c128043638b8cb363fbad7097747d/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705" y="2652674"/>
            <a:ext cx="3752850" cy="164782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759" y="1941596"/>
            <a:ext cx="3752850" cy="160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53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sbv.gov.vn/wps/wcm/connect/376c128043638b8cb363fbad7097747d/23/500t.jpg?MOD=AJPERES&amp;CACHEID=376c128043638b8cb363fbad7097747d/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02" y="4905375"/>
            <a:ext cx="37528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12" y="1110190"/>
            <a:ext cx="2857500" cy="609600"/>
          </a:xfrm>
        </p:spPr>
        <p:txBody>
          <a:bodyPr/>
          <a:lstStyle/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Ráp 2 nhóm lại</a:t>
            </a:r>
          </a:p>
        </p:txBody>
      </p:sp>
      <p:sp>
        <p:nvSpPr>
          <p:cNvPr id="93188" name="Rectangle 5"/>
          <p:cNvSpPr>
            <a:spLocks noChangeArrowheads="1"/>
          </p:cNvSpPr>
          <p:nvPr/>
        </p:nvSpPr>
        <p:spPr bwMode="auto">
          <a:xfrm>
            <a:off x="0" y="4339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34" name="Picture 10" descr="http://www.sbv.gov.vn/wps/wcm/connect/376c128043638b8cb363fbad7097747d/21/1000t.jpg?MOD=AJPERES&amp;CACHEID=376c128043638b8cb363fbad7097747d/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77292"/>
            <a:ext cx="37528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bv.gov.vn/wps/wcm/connect/376c128043638b8cb363fbad7097747d/19/2000t.jpg?MOD=AJPERES&amp;CACHEID=376c128043638b8cb363fbad7097747d/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92" y="4000499"/>
            <a:ext cx="37528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sbv.gov.vn/wps/wcm/connect/376c128043638b8cb363fbad7097747d/17/5000t.jpg?MOD=AJPERES&amp;CACHEID=376c128043638b8cb363fbad7097747d/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732" y="3319990"/>
            <a:ext cx="37528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bv.gov.vn/wps/wcm/connect/376c128043638b8cb363fbad7097747d/15/10000pt.jpg?MOD=AJPERES&amp;CACHEID=376c128043638b8cb363fbad7097747d/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58" y="2819400"/>
            <a:ext cx="3752850" cy="172402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149499"/>
            <a:ext cx="3776877" cy="181290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0"/>
            <a:ext cx="3776876" cy="175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78" y="1066800"/>
            <a:ext cx="3797060" cy="165689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028" name="Picture 4" descr="http://www.sbv.gov.vn/wps/wcm/connect/376c128043638b8cb363fbad7097747d/3/200000t.jpg?MOD=AJPERES&amp;CACHEID=376c128043638b8cb363fbad7097747d/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64" y="529165"/>
            <a:ext cx="3752850" cy="164782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55" y="43390"/>
            <a:ext cx="3752850" cy="160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83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10600" cy="5562600"/>
          </a:xfrm>
        </p:spPr>
        <p:txBody>
          <a:bodyPr/>
          <a:lstStyle/>
          <a:p>
            <a:pPr marL="400050" lvl="1" indent="0" eaLnBrk="1" hangingPunct="1">
              <a:lnSpc>
                <a:spcPct val="110000"/>
              </a:lnSpc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Dùng giải pháp đệ quy (chia để trị)</a:t>
            </a: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 i="1" u="sng">
                <a:latin typeface="Tahoma" pitchFamily="34" charset="0"/>
                <a:sym typeface="Wingdings" pitchFamily="2" charset="2"/>
              </a:rPr>
              <a:t>Bước 1</a:t>
            </a:r>
            <a:r>
              <a:rPr lang="en-US" sz="2400">
                <a:latin typeface="Tahoma" pitchFamily="34" charset="0"/>
                <a:sym typeface="Wingdings" pitchFamily="2" charset="2"/>
              </a:rPr>
              <a:t>: Phân hoạch mảng A thành 2 mảng con B và C sao cho  </a:t>
            </a:r>
            <a:r>
              <a:rPr lang="en-US">
                <a:latin typeface="Cambria Math" pitchFamily="18" charset="0"/>
                <a:sym typeface="Wingdings" pitchFamily="2" charset="2"/>
              </a:rPr>
              <a:t>b</a:t>
            </a:r>
            <a:r>
              <a:rPr lang="en-US" baseline="-25000">
                <a:latin typeface="Cambria Math" pitchFamily="18" charset="0"/>
                <a:sym typeface="Wingdings" pitchFamily="2" charset="2"/>
              </a:rPr>
              <a:t>i</a:t>
            </a:r>
            <a:r>
              <a:rPr lang="en-US">
                <a:latin typeface="Cambria Math" pitchFamily="18" charset="0"/>
                <a:sym typeface="Wingdings" pitchFamily="2" charset="2"/>
              </a:rPr>
              <a:t> </a:t>
            </a:r>
            <a:r>
              <a:rPr lang="en-US">
                <a:latin typeface="Cambria Math" pitchFamily="18" charset="0"/>
                <a:sym typeface="Symbol" pitchFamily="18" charset="2"/>
              </a:rPr>
              <a:t></a:t>
            </a:r>
            <a:r>
              <a:rPr lang="en-US">
                <a:latin typeface="Cambria Math" pitchFamily="18" charset="0"/>
                <a:sym typeface="Wingdings" pitchFamily="2" charset="2"/>
              </a:rPr>
              <a:t> c</a:t>
            </a:r>
            <a:r>
              <a:rPr lang="en-US" baseline="-25000">
                <a:latin typeface="Cambria Math" pitchFamily="18" charset="0"/>
                <a:sym typeface="Wingdings" pitchFamily="2" charset="2"/>
              </a:rPr>
              <a:t>j</a:t>
            </a:r>
            <a:r>
              <a:rPr lang="en-US">
                <a:latin typeface="Cambria Math" pitchFamily="18" charset="0"/>
                <a:sym typeface="Wingdings" pitchFamily="2" charset="2"/>
              </a:rPr>
              <a:t>   </a:t>
            </a:r>
            <a:r>
              <a:rPr lang="en-US">
                <a:latin typeface="Cambria Math" pitchFamily="18" charset="0"/>
                <a:sym typeface="Symbol" pitchFamily="18" charset="2"/>
              </a:rPr>
              <a:t> b</a:t>
            </a:r>
            <a:r>
              <a:rPr lang="en-US" baseline="-25000">
                <a:latin typeface="Cambria Math" pitchFamily="18" charset="0"/>
                <a:sym typeface="Symbol" pitchFamily="18" charset="2"/>
              </a:rPr>
              <a:t>i</a:t>
            </a:r>
            <a:r>
              <a:rPr lang="en-US">
                <a:latin typeface="Cambria Math" pitchFamily="18" charset="0"/>
                <a:sym typeface="Symbol" pitchFamily="18" charset="2"/>
              </a:rPr>
              <a:t>  B, </a:t>
            </a:r>
            <a:r>
              <a:rPr lang="en-US">
                <a:latin typeface="Cambria Math" pitchFamily="18" charset="0"/>
                <a:sym typeface="Wingdings" pitchFamily="2" charset="2"/>
              </a:rPr>
              <a:t>c</a:t>
            </a:r>
            <a:r>
              <a:rPr lang="en-US" baseline="-25000">
                <a:latin typeface="Cambria Math" pitchFamily="18" charset="0"/>
                <a:sym typeface="Wingdings" pitchFamily="2" charset="2"/>
              </a:rPr>
              <a:t>j</a:t>
            </a:r>
            <a:r>
              <a:rPr lang="en-US">
                <a:latin typeface="Cambria Math" pitchFamily="18" charset="0"/>
                <a:sym typeface="Symbol" pitchFamily="18" charset="2"/>
              </a:rPr>
              <a:t>  C</a:t>
            </a:r>
            <a:r>
              <a:rPr lang="en-US" sz="2400">
                <a:latin typeface="Tahoma" pitchFamily="34" charset="0"/>
                <a:sym typeface="Symbol" pitchFamily="18" charset="2"/>
              </a:rPr>
              <a:t>. </a:t>
            </a: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 i="1" u="sng">
                <a:latin typeface="Tahoma" pitchFamily="34" charset="0"/>
                <a:sym typeface="Wingdings" pitchFamily="2" charset="2"/>
              </a:rPr>
              <a:t>Bước 2</a:t>
            </a:r>
            <a:r>
              <a:rPr lang="en-US" sz="2400">
                <a:latin typeface="Tahoma" pitchFamily="34" charset="0"/>
                <a:sym typeface="Wingdings" pitchFamily="2" charset="2"/>
              </a:rPr>
              <a:t>: Sắp xếp mảng con B, C bằng đệ quy</a:t>
            </a: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Char char="•"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Char char="•"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Char char="•"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Char char="•"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Char char="•"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Char char="•"/>
            </a:pPr>
            <a:endParaRPr lang="en-US" sz="3600">
              <a:latin typeface="Tahoma" pitchFamily="34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  <a:sym typeface="Wingdings" pitchFamily="2" charset="2"/>
              </a:rPr>
              <a:t>Vì B, C được sắp và </a:t>
            </a:r>
            <a:r>
              <a:rPr lang="en-US">
                <a:latin typeface="Cambria Math" pitchFamily="18" charset="0"/>
                <a:sym typeface="Wingdings" pitchFamily="2" charset="2"/>
              </a:rPr>
              <a:t>b</a:t>
            </a:r>
            <a:r>
              <a:rPr lang="en-US" baseline="-25000">
                <a:latin typeface="Cambria Math" pitchFamily="18" charset="0"/>
                <a:sym typeface="Wingdings" pitchFamily="2" charset="2"/>
              </a:rPr>
              <a:t>i</a:t>
            </a:r>
            <a:r>
              <a:rPr lang="en-US">
                <a:latin typeface="Cambria Math" pitchFamily="18" charset="0"/>
                <a:sym typeface="Wingdings" pitchFamily="2" charset="2"/>
              </a:rPr>
              <a:t> </a:t>
            </a:r>
            <a:r>
              <a:rPr lang="en-US">
                <a:latin typeface="Cambria Math" pitchFamily="18" charset="0"/>
                <a:sym typeface="Symbol" pitchFamily="18" charset="2"/>
              </a:rPr>
              <a:t></a:t>
            </a:r>
            <a:r>
              <a:rPr lang="en-US">
                <a:latin typeface="Cambria Math" pitchFamily="18" charset="0"/>
                <a:sym typeface="Wingdings" pitchFamily="2" charset="2"/>
              </a:rPr>
              <a:t> c</a:t>
            </a:r>
            <a:r>
              <a:rPr lang="en-US" baseline="-25000">
                <a:latin typeface="Cambria Math" pitchFamily="18" charset="0"/>
                <a:sym typeface="Wingdings" pitchFamily="2" charset="2"/>
              </a:rPr>
              <a:t>j  </a:t>
            </a:r>
            <a:r>
              <a:rPr lang="en-US" sz="2400">
                <a:latin typeface="Tahoma" pitchFamily="34" charset="0"/>
                <a:sym typeface="Wingdings" pitchFamily="2" charset="2"/>
              </a:rPr>
              <a:t>nên mảng A là được sắp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942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438400" y="3290888"/>
            <a:ext cx="5029200" cy="442912"/>
          </a:xfrm>
          <a:custGeom>
            <a:avLst/>
            <a:gdLst>
              <a:gd name="connsiteX0" fmla="*/ 0 w 5868537"/>
              <a:gd name="connsiteY0" fmla="*/ 873457 h 873457"/>
              <a:gd name="connsiteX1" fmla="*/ 477672 w 5868537"/>
              <a:gd name="connsiteY1" fmla="*/ 341194 h 873457"/>
              <a:gd name="connsiteX2" fmla="*/ 1214651 w 5868537"/>
              <a:gd name="connsiteY2" fmla="*/ 573206 h 873457"/>
              <a:gd name="connsiteX3" fmla="*/ 1965278 w 5868537"/>
              <a:gd name="connsiteY3" fmla="*/ 272956 h 873457"/>
              <a:gd name="connsiteX4" fmla="*/ 2729552 w 5868537"/>
              <a:gd name="connsiteY4" fmla="*/ 641445 h 873457"/>
              <a:gd name="connsiteX5" fmla="*/ 3575713 w 5868537"/>
              <a:gd name="connsiteY5" fmla="*/ 464024 h 873457"/>
              <a:gd name="connsiteX6" fmla="*/ 4012442 w 5868537"/>
              <a:gd name="connsiteY6" fmla="*/ 0 h 873457"/>
              <a:gd name="connsiteX7" fmla="*/ 4339988 w 5868537"/>
              <a:gd name="connsiteY7" fmla="*/ 655093 h 873457"/>
              <a:gd name="connsiteX8" fmla="*/ 4776716 w 5868537"/>
              <a:gd name="connsiteY8" fmla="*/ 477672 h 873457"/>
              <a:gd name="connsiteX9" fmla="*/ 5172502 w 5868537"/>
              <a:gd name="connsiteY9" fmla="*/ 150126 h 873457"/>
              <a:gd name="connsiteX10" fmla="*/ 5500048 w 5868537"/>
              <a:gd name="connsiteY10" fmla="*/ 736979 h 873457"/>
              <a:gd name="connsiteX11" fmla="*/ 5650173 w 5868537"/>
              <a:gd name="connsiteY11" fmla="*/ 777923 h 873457"/>
              <a:gd name="connsiteX12" fmla="*/ 5691116 w 5868537"/>
              <a:gd name="connsiteY12" fmla="*/ 354842 h 873457"/>
              <a:gd name="connsiteX13" fmla="*/ 5868537 w 5868537"/>
              <a:gd name="connsiteY13" fmla="*/ 832514 h 873457"/>
              <a:gd name="connsiteX14" fmla="*/ 0 w 5868537"/>
              <a:gd name="connsiteY14" fmla="*/ 873457 h 87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68537" h="873457">
                <a:moveTo>
                  <a:pt x="0" y="873457"/>
                </a:moveTo>
                <a:lnTo>
                  <a:pt x="477672" y="341194"/>
                </a:lnTo>
                <a:lnTo>
                  <a:pt x="1214651" y="573206"/>
                </a:lnTo>
                <a:lnTo>
                  <a:pt x="1965278" y="272956"/>
                </a:lnTo>
                <a:lnTo>
                  <a:pt x="2729552" y="641445"/>
                </a:lnTo>
                <a:lnTo>
                  <a:pt x="3575713" y="464024"/>
                </a:lnTo>
                <a:lnTo>
                  <a:pt x="4012442" y="0"/>
                </a:lnTo>
                <a:lnTo>
                  <a:pt x="4339988" y="655093"/>
                </a:lnTo>
                <a:lnTo>
                  <a:pt x="4776716" y="477672"/>
                </a:lnTo>
                <a:lnTo>
                  <a:pt x="5172502" y="150126"/>
                </a:lnTo>
                <a:lnTo>
                  <a:pt x="5500048" y="736979"/>
                </a:lnTo>
                <a:lnTo>
                  <a:pt x="5650173" y="777923"/>
                </a:lnTo>
                <a:lnTo>
                  <a:pt x="5691116" y="354842"/>
                </a:lnTo>
                <a:lnTo>
                  <a:pt x="5868537" y="832514"/>
                </a:lnTo>
                <a:lnTo>
                  <a:pt x="0" y="873457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6000" y="3124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>
                <a:latin typeface="+mn-lt"/>
                <a:ea typeface="Arial-Rounded" pitchFamily="34" charset="0"/>
                <a:cs typeface="Tahoma" pitchFamily="34" charset="0"/>
                <a:sym typeface="Wingdings" pitchFamily="2" charset="2"/>
              </a:rPr>
              <a:t>A</a:t>
            </a:r>
            <a:endParaRPr lang="en-US" sz="2400">
              <a:latin typeface="+mn-lt"/>
              <a:cs typeface="Arial-Rounded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00400" y="3886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>
                <a:latin typeface="+mn-lt"/>
                <a:ea typeface="Arial-Rounded" pitchFamily="34" charset="0"/>
                <a:cs typeface="Tahoma" pitchFamily="34" charset="0"/>
                <a:sym typeface="Wingdings" pitchFamily="2" charset="2"/>
              </a:rPr>
              <a:t>B</a:t>
            </a:r>
            <a:endParaRPr lang="en-US" sz="2400">
              <a:latin typeface="+mn-lt"/>
              <a:cs typeface="Arial-Rounded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715000" y="3886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>
                <a:latin typeface="+mn-lt"/>
                <a:ea typeface="Arial-Rounded" pitchFamily="34" charset="0"/>
                <a:cs typeface="Tahoma" pitchFamily="34" charset="0"/>
                <a:sym typeface="Wingdings" pitchFamily="2" charset="2"/>
              </a:rPr>
              <a:t>C</a:t>
            </a:r>
            <a:endParaRPr lang="en-US" sz="2400">
              <a:latin typeface="+mn-lt"/>
              <a:cs typeface="Arial-Rounded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428875" y="4506913"/>
            <a:ext cx="1828800" cy="204787"/>
          </a:xfrm>
          <a:custGeom>
            <a:avLst/>
            <a:gdLst>
              <a:gd name="connsiteX0" fmla="*/ 0 w 1828800"/>
              <a:gd name="connsiteY0" fmla="*/ 204716 h 204716"/>
              <a:gd name="connsiteX1" fmla="*/ 0 w 1828800"/>
              <a:gd name="connsiteY1" fmla="*/ 204716 h 204716"/>
              <a:gd name="connsiteX2" fmla="*/ 327547 w 1828800"/>
              <a:gd name="connsiteY2" fmla="*/ 81886 h 204716"/>
              <a:gd name="connsiteX3" fmla="*/ 614150 w 1828800"/>
              <a:gd name="connsiteY3" fmla="*/ 109182 h 204716"/>
              <a:gd name="connsiteX4" fmla="*/ 805218 w 1828800"/>
              <a:gd name="connsiteY4" fmla="*/ 54591 h 204716"/>
              <a:gd name="connsiteX5" fmla="*/ 1105469 w 1828800"/>
              <a:gd name="connsiteY5" fmla="*/ 81886 h 204716"/>
              <a:gd name="connsiteX6" fmla="*/ 1419368 w 1828800"/>
              <a:gd name="connsiteY6" fmla="*/ 0 h 204716"/>
              <a:gd name="connsiteX7" fmla="*/ 1487606 w 1828800"/>
              <a:gd name="connsiteY7" fmla="*/ 109182 h 204716"/>
              <a:gd name="connsiteX8" fmla="*/ 1583141 w 1828800"/>
              <a:gd name="connsiteY8" fmla="*/ 40943 h 204716"/>
              <a:gd name="connsiteX9" fmla="*/ 1760562 w 1828800"/>
              <a:gd name="connsiteY9" fmla="*/ 95534 h 204716"/>
              <a:gd name="connsiteX10" fmla="*/ 1828800 w 1828800"/>
              <a:gd name="connsiteY10" fmla="*/ 27295 h 204716"/>
              <a:gd name="connsiteX11" fmla="*/ 1828800 w 1828800"/>
              <a:gd name="connsiteY11" fmla="*/ 191068 h 204716"/>
              <a:gd name="connsiteX12" fmla="*/ 0 w 1828800"/>
              <a:gd name="connsiteY12" fmla="*/ 204716 h 20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0" h="204716">
                <a:moveTo>
                  <a:pt x="0" y="204716"/>
                </a:moveTo>
                <a:lnTo>
                  <a:pt x="0" y="204716"/>
                </a:lnTo>
                <a:cubicBezTo>
                  <a:pt x="308672" y="78441"/>
                  <a:pt x="192116" y="81886"/>
                  <a:pt x="327547" y="81886"/>
                </a:cubicBezTo>
                <a:cubicBezTo>
                  <a:pt x="596902" y="124417"/>
                  <a:pt x="508586" y="161964"/>
                  <a:pt x="614150" y="109182"/>
                </a:cubicBezTo>
                <a:lnTo>
                  <a:pt x="805218" y="54591"/>
                </a:lnTo>
                <a:lnTo>
                  <a:pt x="1105469" y="81886"/>
                </a:lnTo>
                <a:lnTo>
                  <a:pt x="1419368" y="0"/>
                </a:lnTo>
                <a:lnTo>
                  <a:pt x="1487606" y="109182"/>
                </a:lnTo>
                <a:lnTo>
                  <a:pt x="1583141" y="40943"/>
                </a:lnTo>
                <a:lnTo>
                  <a:pt x="1760562" y="95534"/>
                </a:lnTo>
                <a:lnTo>
                  <a:pt x="1828800" y="27295"/>
                </a:lnTo>
                <a:lnTo>
                  <a:pt x="1828800" y="191068"/>
                </a:lnTo>
                <a:lnTo>
                  <a:pt x="0" y="204716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ight Triangle 15"/>
          <p:cNvSpPr/>
          <p:nvPr/>
        </p:nvSpPr>
        <p:spPr>
          <a:xfrm flipH="1">
            <a:off x="2403475" y="4949825"/>
            <a:ext cx="5092700" cy="449263"/>
          </a:xfrm>
          <a:prstGeom prst="rt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4251325" y="4267200"/>
            <a:ext cx="3214688" cy="430213"/>
          </a:xfrm>
          <a:custGeom>
            <a:avLst/>
            <a:gdLst>
              <a:gd name="connsiteX0" fmla="*/ 0 w 3214047"/>
              <a:gd name="connsiteY0" fmla="*/ 184245 h 429904"/>
              <a:gd name="connsiteX1" fmla="*/ 0 w 3214047"/>
              <a:gd name="connsiteY1" fmla="*/ 184245 h 429904"/>
              <a:gd name="connsiteX2" fmla="*/ 266131 w 3214047"/>
              <a:gd name="connsiteY2" fmla="*/ 122830 h 429904"/>
              <a:gd name="connsiteX3" fmla="*/ 511791 w 3214047"/>
              <a:gd name="connsiteY3" fmla="*/ 184245 h 429904"/>
              <a:gd name="connsiteX4" fmla="*/ 791570 w 3214047"/>
              <a:gd name="connsiteY4" fmla="*/ 109182 h 429904"/>
              <a:gd name="connsiteX5" fmla="*/ 900752 w 3214047"/>
              <a:gd name="connsiteY5" fmla="*/ 177421 h 429904"/>
              <a:gd name="connsiteX6" fmla="*/ 1337480 w 3214047"/>
              <a:gd name="connsiteY6" fmla="*/ 109182 h 429904"/>
              <a:gd name="connsiteX7" fmla="*/ 1617259 w 3214047"/>
              <a:gd name="connsiteY7" fmla="*/ 197893 h 429904"/>
              <a:gd name="connsiteX8" fmla="*/ 1937982 w 3214047"/>
              <a:gd name="connsiteY8" fmla="*/ 0 h 429904"/>
              <a:gd name="connsiteX9" fmla="*/ 2047164 w 3214047"/>
              <a:gd name="connsiteY9" fmla="*/ 177421 h 429904"/>
              <a:gd name="connsiteX10" fmla="*/ 2422477 w 3214047"/>
              <a:gd name="connsiteY10" fmla="*/ 81887 h 429904"/>
              <a:gd name="connsiteX11" fmla="*/ 2743200 w 3214047"/>
              <a:gd name="connsiteY11" fmla="*/ 156949 h 429904"/>
              <a:gd name="connsiteX12" fmla="*/ 2900149 w 3214047"/>
              <a:gd name="connsiteY12" fmla="*/ 47767 h 429904"/>
              <a:gd name="connsiteX13" fmla="*/ 3214047 w 3214047"/>
              <a:gd name="connsiteY13" fmla="*/ 156949 h 429904"/>
              <a:gd name="connsiteX14" fmla="*/ 3214047 w 3214047"/>
              <a:gd name="connsiteY14" fmla="*/ 429904 h 429904"/>
              <a:gd name="connsiteX15" fmla="*/ 0 w 3214047"/>
              <a:gd name="connsiteY15" fmla="*/ 429904 h 429904"/>
              <a:gd name="connsiteX16" fmla="*/ 0 w 3214047"/>
              <a:gd name="connsiteY16" fmla="*/ 184245 h 42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14047" h="429904">
                <a:moveTo>
                  <a:pt x="0" y="184245"/>
                </a:moveTo>
                <a:lnTo>
                  <a:pt x="0" y="184245"/>
                </a:lnTo>
                <a:lnTo>
                  <a:pt x="266131" y="122830"/>
                </a:lnTo>
                <a:lnTo>
                  <a:pt x="511791" y="184245"/>
                </a:lnTo>
                <a:cubicBezTo>
                  <a:pt x="784026" y="93499"/>
                  <a:pt x="711801" y="29413"/>
                  <a:pt x="791570" y="109182"/>
                </a:cubicBezTo>
                <a:lnTo>
                  <a:pt x="900752" y="177421"/>
                </a:lnTo>
                <a:lnTo>
                  <a:pt x="1337480" y="109182"/>
                </a:lnTo>
                <a:lnTo>
                  <a:pt x="1617259" y="197893"/>
                </a:lnTo>
                <a:lnTo>
                  <a:pt x="1937982" y="0"/>
                </a:lnTo>
                <a:lnTo>
                  <a:pt x="2047164" y="177421"/>
                </a:lnTo>
                <a:lnTo>
                  <a:pt x="2422477" y="81887"/>
                </a:lnTo>
                <a:cubicBezTo>
                  <a:pt x="2739489" y="164585"/>
                  <a:pt x="2659913" y="240236"/>
                  <a:pt x="2743200" y="156949"/>
                </a:cubicBezTo>
                <a:lnTo>
                  <a:pt x="2900149" y="47767"/>
                </a:lnTo>
                <a:lnTo>
                  <a:pt x="3214047" y="156949"/>
                </a:lnTo>
                <a:lnTo>
                  <a:pt x="3214047" y="429904"/>
                </a:lnTo>
                <a:lnTo>
                  <a:pt x="0" y="429904"/>
                </a:lnTo>
                <a:lnTo>
                  <a:pt x="0" y="184245"/>
                </a:lnTo>
                <a:close/>
              </a:path>
            </a:pathLst>
          </a:cu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447800" y="4494213"/>
            <a:ext cx="70104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948907" y="4496594"/>
            <a:ext cx="60960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27238" y="3721100"/>
            <a:ext cx="6049962" cy="12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025650" y="4708525"/>
            <a:ext cx="6051550" cy="14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35175" y="5387975"/>
            <a:ext cx="6051550" cy="14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3992563" y="52609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pitchFamily="34" charset="0"/>
              </a:rPr>
              <a:t>a) Phương pháp</a:t>
            </a:r>
            <a:endParaRPr lang="en-US" sz="32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89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6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19200"/>
            <a:ext cx="1943100" cy="609600"/>
          </a:xfrm>
        </p:spPr>
        <p:txBody>
          <a:bodyPr/>
          <a:lstStyle/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mảng A:</a:t>
            </a: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Char char="•"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Char char="•"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eaLnBrk="1" fontAlgn="t" hangingPunct="1">
              <a:buFont typeface="Arial" pitchFamily="34" charset="0"/>
              <a:buNone/>
            </a:pPr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marL="914400" lvl="1" indent="-514350"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marL="914400" lvl="1" indent="-514350"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000">
              <a:latin typeface="Courier"/>
            </a:endParaRPr>
          </a:p>
          <a:p>
            <a:pPr marL="914400" lvl="1" indent="-514350" eaLnBrk="1" hangingPunct="1">
              <a:lnSpc>
                <a:spcPct val="90000"/>
              </a:lnSpc>
            </a:pPr>
            <a:endParaRPr lang="en-US" sz="2400">
              <a:latin typeface="Tahoma" pitchFamily="34" charset="0"/>
            </a:endParaRPr>
          </a:p>
        </p:txBody>
      </p:sp>
      <p:sp>
        <p:nvSpPr>
          <p:cNvPr id="9523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03349"/>
              </p:ext>
            </p:extLst>
          </p:nvPr>
        </p:nvGraphicFramePr>
        <p:xfrm>
          <a:off x="2514600" y="1229360"/>
          <a:ext cx="4724400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1905000"/>
            <a:ext cx="861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Chọn số 4 để chia A thành 2 mảng B, C:</a:t>
            </a: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  <a:sym typeface="Wingdings" pitchFamily="2" charset="2"/>
              </a:rPr>
              <a:t>			b</a:t>
            </a:r>
            <a:r>
              <a:rPr lang="en-US" sz="2800" baseline="-25000">
                <a:latin typeface="Cambria Math" pitchFamily="18" charset="0"/>
                <a:sym typeface="Wingdings" pitchFamily="2" charset="2"/>
              </a:rPr>
              <a:t>i</a:t>
            </a:r>
            <a:r>
              <a:rPr lang="en-US" sz="2800">
                <a:latin typeface="Cambria Math" pitchFamily="18" charset="0"/>
                <a:sym typeface="Wingdings" pitchFamily="2" charset="2"/>
              </a:rPr>
              <a:t> </a:t>
            </a:r>
            <a:r>
              <a:rPr lang="en-US" sz="2800">
                <a:latin typeface="Cambria Math" pitchFamily="18" charset="0"/>
                <a:sym typeface="Symbol" pitchFamily="18" charset="2"/>
              </a:rPr>
              <a:t></a:t>
            </a:r>
            <a:r>
              <a:rPr lang="en-US" sz="2800">
                <a:latin typeface="Cambria Math" pitchFamily="18" charset="0"/>
                <a:sym typeface="Wingdings" pitchFamily="2" charset="2"/>
              </a:rPr>
              <a:t> 4  và  4 </a:t>
            </a:r>
            <a:r>
              <a:rPr lang="en-US" sz="2800">
                <a:latin typeface="Cambria Math" pitchFamily="18" charset="0"/>
                <a:sym typeface="Symbol" pitchFamily="18" charset="2"/>
              </a:rPr>
              <a:t></a:t>
            </a:r>
            <a:r>
              <a:rPr lang="en-US" sz="2800">
                <a:latin typeface="Cambria Math" pitchFamily="18" charset="0"/>
                <a:sym typeface="Wingdings" pitchFamily="2" charset="2"/>
              </a:rPr>
              <a:t> c</a:t>
            </a:r>
            <a:r>
              <a:rPr lang="en-US" sz="2800" baseline="-25000">
                <a:latin typeface="Cambria Math" pitchFamily="18" charset="0"/>
                <a:sym typeface="Wingdings" pitchFamily="2" charset="2"/>
              </a:rPr>
              <a:t>j</a:t>
            </a: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None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Courier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endParaRPr lang="en-US" sz="2400">
              <a:latin typeface="Tahoma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514600" y="3352800"/>
          <a:ext cx="2362200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876800" y="3352800"/>
          <a:ext cx="2362200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rot="16200000" flipH="1">
            <a:off x="4457700" y="3619500"/>
            <a:ext cx="83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859213" y="3619500"/>
            <a:ext cx="838200" cy="3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507" name="Rectangle 3"/>
          <p:cNvSpPr txBox="1">
            <a:spLocks noChangeArrowheads="1"/>
          </p:cNvSpPr>
          <p:nvPr/>
        </p:nvSpPr>
        <p:spPr bwMode="auto">
          <a:xfrm>
            <a:off x="2819400" y="38862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 b="1">
                <a:latin typeface="Cambria Math" pitchFamily="18" charset="0"/>
                <a:sym typeface="Wingdings" pitchFamily="2" charset="2"/>
              </a:rPr>
              <a:t>B</a:t>
            </a: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 b="1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sz="2400" b="1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sz="2400" b="1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 b="1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 b="1">
              <a:latin typeface="Cambria Math" pitchFamily="18" charset="0"/>
              <a:sym typeface="Wingdings" pitchFamily="2" charset="2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None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 b="1">
              <a:latin typeface="Cambria Math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endParaRPr lang="en-US" sz="2400" b="1">
              <a:latin typeface="Cambria Math" pitchFamily="18" charset="0"/>
            </a:endParaRPr>
          </a:p>
        </p:txBody>
      </p:sp>
      <p:sp>
        <p:nvSpPr>
          <p:cNvPr id="147508" name="Rectangle 3"/>
          <p:cNvSpPr txBox="1">
            <a:spLocks noChangeArrowheads="1"/>
          </p:cNvSpPr>
          <p:nvPr/>
        </p:nvSpPr>
        <p:spPr bwMode="auto">
          <a:xfrm>
            <a:off x="5486400" y="38862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 b="1">
                <a:latin typeface="Cambria Math" pitchFamily="18" charset="0"/>
                <a:sym typeface="Wingdings" pitchFamily="2" charset="2"/>
              </a:rPr>
              <a:t>C</a:t>
            </a: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 b="1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sz="2400" b="1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sz="2400" b="1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 b="1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 b="1">
              <a:latin typeface="Cambria Math" pitchFamily="18" charset="0"/>
              <a:sym typeface="Wingdings" pitchFamily="2" charset="2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None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 b="1">
              <a:latin typeface="Cambria Math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endParaRPr lang="en-US" sz="2400" b="1">
              <a:latin typeface="Cambria Math" pitchFamily="18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861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Sắp xếp mảng B (1 2 3) và mảng C (5 6 7 8)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  <a:sym typeface="Wingdings" pitchFamily="2" charset="2"/>
              </a:rPr>
              <a:t>			</a:t>
            </a:r>
            <a:endParaRPr lang="en-US" sz="2400">
              <a:latin typeface="Tahoma" pitchFamily="34" charset="0"/>
              <a:sym typeface="Wingdings" pitchFamily="2" charset="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None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Courier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endParaRPr lang="en-US" sz="2400">
              <a:latin typeface="Tahoma" pitchFamily="34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438400" y="5103813"/>
          <a:ext cx="2362200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800600" y="5103813"/>
          <a:ext cx="2362200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 rot="5400000">
            <a:off x="4416425" y="5403850"/>
            <a:ext cx="76993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837782" y="5409406"/>
            <a:ext cx="762000" cy="1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536" name="Rectangle 3"/>
          <p:cNvSpPr txBox="1">
            <a:spLocks noChangeArrowheads="1"/>
          </p:cNvSpPr>
          <p:nvPr/>
        </p:nvSpPr>
        <p:spPr bwMode="auto">
          <a:xfrm>
            <a:off x="2743200" y="56388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 b="1">
                <a:latin typeface="Cambria Math" pitchFamily="18" charset="0"/>
                <a:sym typeface="Wingdings" pitchFamily="2" charset="2"/>
              </a:rPr>
              <a:t>B</a:t>
            </a: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 b="1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sz="2400" b="1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sz="2400" b="1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 b="1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 b="1">
              <a:latin typeface="Cambria Math" pitchFamily="18" charset="0"/>
              <a:sym typeface="Wingdings" pitchFamily="2" charset="2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None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 b="1">
              <a:latin typeface="Cambria Math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endParaRPr lang="en-US" sz="2400" b="1">
              <a:latin typeface="Cambria Math" pitchFamily="18" charset="0"/>
            </a:endParaRPr>
          </a:p>
        </p:txBody>
      </p:sp>
      <p:sp>
        <p:nvSpPr>
          <p:cNvPr id="147537" name="Rectangle 3"/>
          <p:cNvSpPr txBox="1">
            <a:spLocks noChangeArrowheads="1"/>
          </p:cNvSpPr>
          <p:nvPr/>
        </p:nvSpPr>
        <p:spPr bwMode="auto">
          <a:xfrm>
            <a:off x="5410200" y="56388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 b="1">
                <a:latin typeface="Cambria Math" pitchFamily="18" charset="0"/>
                <a:sym typeface="Wingdings" pitchFamily="2" charset="2"/>
              </a:rPr>
              <a:t>C</a:t>
            </a: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 b="1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sz="2400" b="1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sz="2400" b="1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 b="1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 b="1">
              <a:latin typeface="Cambria Math" pitchFamily="18" charset="0"/>
              <a:sym typeface="Wingdings" pitchFamily="2" charset="2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None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 b="1">
              <a:latin typeface="Cambria Math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 b="1">
              <a:latin typeface="Cambria Math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endParaRPr lang="en-US" sz="2400" b="1">
              <a:latin typeface="Cambria Math" pitchFamily="18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81000" y="6172200"/>
            <a:ext cx="487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=&gt; mảng A đã được sắp. 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  <a:sym typeface="Wingdings" pitchFamily="2" charset="2"/>
              </a:rPr>
              <a:t>			</a:t>
            </a:r>
            <a:endParaRPr lang="en-US" sz="2400">
              <a:latin typeface="Tahoma" pitchFamily="34" charset="0"/>
              <a:sym typeface="Wingdings" pitchFamily="2" charset="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None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Courier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endParaRPr lang="en-US" sz="2400">
              <a:latin typeface="Tahoma" pitchFamily="34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pitchFamily="34" charset="0"/>
              </a:rPr>
              <a:t>b) Ví dụ:</a:t>
            </a:r>
            <a:endParaRPr lang="en-US" sz="32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9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7507" grpId="0"/>
      <p:bldP spid="147508" grpId="0"/>
      <p:bldP spid="20" grpId="0"/>
      <p:bldP spid="147536" grpId="0"/>
      <p:bldP spid="147537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/>
          <p:cNvSpPr txBox="1">
            <a:spLocks noChangeArrowheads="1"/>
          </p:cNvSpPr>
          <p:nvPr/>
        </p:nvSpPr>
        <p:spPr bwMode="auto">
          <a:xfrm>
            <a:off x="304800" y="304800"/>
            <a:ext cx="858678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9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int Partition(int a[MAX], int p, int r)</a:t>
            </a:r>
          </a:p>
          <a:p>
            <a:pPr marL="0" lvl="1">
              <a:lnSpc>
                <a:spcPct val="9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{</a:t>
            </a:r>
          </a:p>
          <a:p>
            <a:pPr marL="0" lvl="1">
              <a:lnSpc>
                <a:spcPct val="9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int t;</a:t>
            </a:r>
          </a:p>
          <a:p>
            <a:pPr marL="0" lvl="1">
              <a:lnSpc>
                <a:spcPct val="90000"/>
              </a:lnSpc>
              <a:spcAft>
                <a:spcPts val="600"/>
              </a:spcAft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// phân hoạch</a:t>
            </a:r>
          </a:p>
          <a:p>
            <a:pPr marL="0" lvl="1">
              <a:lnSpc>
                <a:spcPct val="9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return t;</a:t>
            </a:r>
          </a:p>
          <a:p>
            <a:pPr marL="0" lvl="1">
              <a:lnSpc>
                <a:spcPct val="9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}</a:t>
            </a:r>
          </a:p>
          <a:p>
            <a:pPr marL="0" lvl="1">
              <a:lnSpc>
                <a:spcPct val="9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void QuickSort(int a[MAX], int p, int r)</a:t>
            </a:r>
          </a:p>
          <a:p>
            <a:pPr marL="0" lvl="1">
              <a:lnSpc>
                <a:spcPct val="9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{</a:t>
            </a:r>
          </a:p>
          <a:p>
            <a:pPr marL="0" lvl="1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if (p&lt;r) {	    </a:t>
            </a:r>
          </a:p>
          <a:p>
            <a:pPr marL="0" lvl="1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int t = Partition(a, p, r);     </a:t>
            </a:r>
            <a:r>
              <a:rPr lang="en-US" sz="2200">
                <a:latin typeface="Tahoma" pitchFamily="34" charset="0"/>
                <a:cs typeface="Tahoma" pitchFamily="34" charset="0"/>
                <a:sym typeface="Wingdings" pitchFamily="2" charset="2"/>
              </a:rPr>
              <a:t>// Chia A thành B, C</a:t>
            </a:r>
            <a:r>
              <a:rPr lang="en-US" sz="2200">
                <a:latin typeface="Consolas" pitchFamily="49" charset="0"/>
                <a:sym typeface="Wingdings" pitchFamily="2" charset="2"/>
              </a:rPr>
              <a:t> </a:t>
            </a:r>
          </a:p>
          <a:p>
            <a:pPr marL="0" lvl="1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QuickSort(a, p, t-1); 		  </a:t>
            </a:r>
            <a:r>
              <a:rPr lang="en-US" sz="2200">
                <a:latin typeface="Tahoma" pitchFamily="34" charset="0"/>
                <a:cs typeface="Tahoma" pitchFamily="34" charset="0"/>
                <a:sym typeface="Wingdings" pitchFamily="2" charset="2"/>
              </a:rPr>
              <a:t>// Sắp xếp B</a:t>
            </a:r>
            <a:endParaRPr lang="en-US" sz="2200">
              <a:latin typeface="Consolas" pitchFamily="49" charset="0"/>
              <a:sym typeface="Wingdings" pitchFamily="2" charset="2"/>
            </a:endParaRPr>
          </a:p>
          <a:p>
            <a:pPr marL="0" lvl="1"/>
            <a:r>
              <a:rPr lang="en-US" sz="2200">
                <a:latin typeface="Consolas" pitchFamily="49" charset="0"/>
                <a:sym typeface="Wingdings" pitchFamily="2" charset="2"/>
              </a:rPr>
              <a:t>      QuickSort(a, t+1, r);		</a:t>
            </a:r>
            <a:r>
              <a:rPr lang="en-US" sz="2200">
                <a:latin typeface="Tahoma" pitchFamily="34" charset="0"/>
                <a:cs typeface="Tahoma" pitchFamily="34" charset="0"/>
                <a:sym typeface="Wingdings" pitchFamily="2" charset="2"/>
              </a:rPr>
              <a:t>   // Sắp xếp C</a:t>
            </a:r>
            <a:endParaRPr lang="en-US" sz="2200">
              <a:latin typeface="Consolas" pitchFamily="49" charset="0"/>
              <a:sym typeface="Wingdings" pitchFamily="2" charset="2"/>
            </a:endParaRPr>
          </a:p>
          <a:p>
            <a:pPr marL="0" lvl="1">
              <a:lnSpc>
                <a:spcPct val="90000"/>
              </a:lnSpc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}</a:t>
            </a:r>
          </a:p>
          <a:p>
            <a:pPr marL="0" lvl="1">
              <a:lnSpc>
                <a:spcPct val="9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}</a:t>
            </a:r>
          </a:p>
          <a:p>
            <a:pPr marL="0" lvl="1">
              <a:lnSpc>
                <a:spcPct val="9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void main()</a:t>
            </a:r>
          </a:p>
          <a:p>
            <a:pPr marL="0" lvl="1">
              <a:lnSpc>
                <a:spcPct val="9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{</a:t>
            </a:r>
          </a:p>
          <a:p>
            <a:pPr marL="0" lvl="1">
              <a:lnSpc>
                <a:spcPct val="9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QuickSort(a, 0, n-1);</a:t>
            </a:r>
          </a:p>
          <a:p>
            <a:pPr marL="0" lvl="1">
              <a:lnSpc>
                <a:spcPct val="9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}</a:t>
            </a:r>
            <a:endParaRPr lang="en-US" sz="2200">
              <a:latin typeface="Consolas" pitchFamily="49" charset="0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4724400" y="5829300"/>
          <a:ext cx="1981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6705600" y="5829300"/>
          <a:ext cx="2133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Straight Connector 47"/>
          <p:cNvCxnSpPr/>
          <p:nvPr/>
        </p:nvCxnSpPr>
        <p:spPr>
          <a:xfrm rot="5400000">
            <a:off x="6377142" y="6069806"/>
            <a:ext cx="685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84" name="Rectangle 3"/>
          <p:cNvSpPr txBox="1">
            <a:spLocks noChangeArrowheads="1"/>
          </p:cNvSpPr>
          <p:nvPr/>
        </p:nvSpPr>
        <p:spPr bwMode="auto">
          <a:xfrm>
            <a:off x="4938713" y="62865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b="1">
                <a:latin typeface="Cambria Math" pitchFamily="18" charset="0"/>
                <a:sym typeface="Wingdings" pitchFamily="2" charset="2"/>
              </a:rPr>
              <a:t>B                </a:t>
            </a: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b="1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b="1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b="1">
              <a:latin typeface="Cambria Math" pitchFamily="18" charset="0"/>
              <a:sym typeface="Wingdings" pitchFamily="2" charset="2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None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b="1">
              <a:latin typeface="Cambria Math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endParaRPr lang="en-US" b="1">
              <a:latin typeface="Cambria Math" pitchFamily="18" charset="0"/>
            </a:endParaRPr>
          </a:p>
        </p:txBody>
      </p:sp>
      <p:sp>
        <p:nvSpPr>
          <p:cNvPr id="96285" name="Rectangle 3"/>
          <p:cNvSpPr txBox="1">
            <a:spLocks noChangeArrowheads="1"/>
          </p:cNvSpPr>
          <p:nvPr/>
        </p:nvSpPr>
        <p:spPr bwMode="auto">
          <a:xfrm>
            <a:off x="7216775" y="62865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b="1">
                <a:latin typeface="Cambria Math" pitchFamily="18" charset="0"/>
                <a:sym typeface="Wingdings" pitchFamily="2" charset="2"/>
              </a:rPr>
              <a:t>C </a:t>
            </a: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b="1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b="1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b="1">
              <a:latin typeface="Cambria Math" pitchFamily="18" charset="0"/>
              <a:sym typeface="Wingdings" pitchFamily="2" charset="2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None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b="1">
              <a:latin typeface="Cambria Math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b="1">
              <a:latin typeface="Cambria Math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endParaRPr lang="en-US" b="1">
              <a:latin typeface="Cambria Math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879307" y="6074569"/>
            <a:ext cx="68580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87" name="Rectangle 3"/>
          <p:cNvSpPr txBox="1">
            <a:spLocks noChangeArrowheads="1"/>
          </p:cNvSpPr>
          <p:nvPr/>
        </p:nvSpPr>
        <p:spPr bwMode="auto">
          <a:xfrm>
            <a:off x="4411663" y="5386388"/>
            <a:ext cx="2370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mbria Math" pitchFamily="18" charset="0"/>
                <a:sym typeface="Wingdings" pitchFamily="2" charset="2"/>
              </a:rPr>
              <a:t>p                            t</a:t>
            </a:r>
            <a:endParaRPr lang="en-US">
              <a:latin typeface="Cambria Math" pitchFamily="18" charset="0"/>
            </a:endParaRPr>
          </a:p>
        </p:txBody>
      </p:sp>
      <p:sp>
        <p:nvSpPr>
          <p:cNvPr id="96288" name="Rectangle 3"/>
          <p:cNvSpPr txBox="1">
            <a:spLocks noChangeArrowheads="1"/>
          </p:cNvSpPr>
          <p:nvPr/>
        </p:nvSpPr>
        <p:spPr bwMode="auto">
          <a:xfrm>
            <a:off x="8077200" y="541337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mbria Math" pitchFamily="18" charset="0"/>
                <a:sym typeface="Wingdings" pitchFamily="2" charset="2"/>
              </a:rPr>
              <a:t>r</a:t>
            </a:r>
            <a:endParaRPr lang="en-US"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8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Khái niệm sắp xếp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51435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Cho một mảng a gồm các số nguyên chưa có thứ tự.</a:t>
            </a:r>
          </a:p>
          <a:p>
            <a:pPr marL="914400" lvl="1" indent="-51435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Sắp xếp là thực hiện một số phép hoán đổi làm cho a có thứ tự (tăng hay giảm dần).</a:t>
            </a: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514350" indent="-514350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	Ví dụ 1:</a:t>
            </a:r>
            <a:endParaRPr lang="en-US" sz="2400">
              <a:latin typeface="Tahoma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70211"/>
              </p:ext>
            </p:extLst>
          </p:nvPr>
        </p:nvGraphicFramePr>
        <p:xfrm>
          <a:off x="2286000" y="3276600"/>
          <a:ext cx="3886200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9913"/>
              </p:ext>
            </p:extLst>
          </p:nvPr>
        </p:nvGraphicFramePr>
        <p:xfrm>
          <a:off x="2308225" y="5334000"/>
          <a:ext cx="3886200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5400000">
            <a:off x="3659188" y="4572000"/>
            <a:ext cx="1217612" cy="1588"/>
          </a:xfrm>
          <a:prstGeom prst="straightConnector1">
            <a:avLst/>
          </a:prstGeom>
          <a:ln w="381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67000" y="43434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</a:pP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Sắp xếp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0" y="4845050"/>
            <a:ext cx="411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Consolas" pitchFamily="49" charset="0"/>
                <a:sym typeface="Wingdings" pitchFamily="2" charset="2"/>
              </a:rPr>
              <a:t>a[0]&lt;=a[1]&lt;= … &lt;=a[n-1] </a:t>
            </a:r>
            <a:endParaRPr lang="en-US" sz="200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5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839200" cy="1905000"/>
          </a:xfrm>
        </p:spPr>
        <p:txBody>
          <a:bodyPr/>
          <a:lstStyle/>
          <a:p>
            <a:pPr marL="914400" lvl="1" indent="-514350" eaLnBrk="1" hangingPunct="1">
              <a:lnSpc>
                <a:spcPct val="110000"/>
              </a:lnSpc>
              <a:buFont typeface="Wingdings" pitchFamily="2" charset="2"/>
              <a:buChar char="v"/>
            </a:pPr>
            <a:r>
              <a:rPr lang="en-US" u="sng">
                <a:solidFill>
                  <a:schemeClr val="tx2"/>
                </a:solidFill>
                <a:latin typeface="Tahoma" pitchFamily="34" charset="0"/>
                <a:sym typeface="Wingdings" pitchFamily="2" charset="2"/>
              </a:rPr>
              <a:t>Phương pháp Lô-mu-tô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Wingdings" pitchFamily="2" charset="2"/>
              </a:rPr>
              <a:t>:</a:t>
            </a:r>
          </a:p>
          <a:p>
            <a:pPr marL="1314450" lvl="2" indent="-514350" eaLnBrk="1" hangingPunct="1">
              <a:lnSpc>
                <a:spcPct val="110000"/>
              </a:lnSpc>
            </a:pPr>
            <a:r>
              <a:rPr lang="en-US">
                <a:latin typeface="Tahoma" pitchFamily="34" charset="0"/>
                <a:sym typeface="Wingdings" pitchFamily="2" charset="2"/>
              </a:rPr>
              <a:t>Dùng phần tử cuối mảng làm chốt phân hoạch x.      </a:t>
            </a:r>
            <a:endParaRPr lang="en-US">
              <a:latin typeface="Cambria Math" pitchFamily="18" charset="0"/>
              <a:sym typeface="Wingdings" pitchFamily="2" charset="2"/>
            </a:endParaRPr>
          </a:p>
          <a:p>
            <a:pPr marL="1314450" lvl="2" indent="-514350" eaLnBrk="1" hangingPunct="1">
              <a:lnSpc>
                <a:spcPct val="110000"/>
              </a:lnSpc>
            </a:pPr>
            <a:r>
              <a:rPr lang="en-US">
                <a:latin typeface="Tahoma" pitchFamily="34" charset="0"/>
                <a:sym typeface="Wingdings" pitchFamily="2" charset="2"/>
              </a:rPr>
              <a:t>Nếu </a:t>
            </a:r>
            <a:r>
              <a:rPr lang="en-US" sz="2800">
                <a:latin typeface="Cambria Math" pitchFamily="18" charset="0"/>
                <a:sym typeface="Wingdings" pitchFamily="2" charset="2"/>
              </a:rPr>
              <a:t>a[i]</a:t>
            </a:r>
            <a:r>
              <a:rPr lang="en-US" baseline="-25000">
                <a:latin typeface="Tahoma" pitchFamily="34" charset="0"/>
                <a:sym typeface="Wingdings" pitchFamily="2" charset="2"/>
              </a:rPr>
              <a:t> </a:t>
            </a:r>
            <a:r>
              <a:rPr lang="en-US">
                <a:latin typeface="Tahoma" pitchFamily="34" charset="0"/>
                <a:sym typeface="Wingdings" pitchFamily="2" charset="2"/>
              </a:rPr>
              <a:t>&lt; x thì hoán chuyển </a:t>
            </a:r>
            <a:r>
              <a:rPr lang="en-US" sz="2800">
                <a:latin typeface="Cambria Math" pitchFamily="18" charset="0"/>
                <a:sym typeface="Wingdings" pitchFamily="2" charset="2"/>
              </a:rPr>
              <a:t>a[i]</a:t>
            </a:r>
            <a:r>
              <a:rPr lang="en-US">
                <a:latin typeface="Tahoma" pitchFamily="34" charset="0"/>
                <a:sym typeface="Wingdings" pitchFamily="2" charset="2"/>
              </a:rPr>
              <a:t> về phía đầu mảng.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9728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762000"/>
          </a:xfrm>
        </p:spPr>
        <p:txBody>
          <a:bodyPr/>
          <a:lstStyle/>
          <a:p>
            <a:r>
              <a:rPr lang="en-US">
                <a:latin typeface="Tahoma" pitchFamily="34" charset="0"/>
              </a:rPr>
              <a:t>b) Phương pháp </a:t>
            </a:r>
            <a:r>
              <a:rPr lang="en-US">
                <a:latin typeface="Tahoma" pitchFamily="34" charset="0"/>
                <a:sym typeface="Wingdings" pitchFamily="2" charset="2"/>
              </a:rPr>
              <a:t>phân hoạch A -&gt; B, C</a:t>
            </a:r>
            <a:endParaRPr lang="en-US" sz="3200" b="1">
              <a:latin typeface="Tahom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396640"/>
              </p:ext>
            </p:extLst>
          </p:nvPr>
        </p:nvGraphicFramePr>
        <p:xfrm>
          <a:off x="3124200" y="4953000"/>
          <a:ext cx="4724400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7086600" y="4648200"/>
            <a:ext cx="1066800" cy="106680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>
            <a:off x="3385782" y="4507742"/>
            <a:ext cx="1262418" cy="838200"/>
          </a:xfrm>
          <a:prstGeom prst="arc">
            <a:avLst>
              <a:gd name="adj1" fmla="val 10786777"/>
              <a:gd name="adj2" fmla="val 0"/>
            </a:avLst>
          </a:prstGeom>
          <a:ln w="381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3940791" y="4507742"/>
            <a:ext cx="1262418" cy="838200"/>
          </a:xfrm>
          <a:prstGeom prst="arc">
            <a:avLst>
              <a:gd name="adj1" fmla="val 10786777"/>
              <a:gd name="adj2" fmla="val 0"/>
            </a:avLst>
          </a:prstGeom>
          <a:ln w="381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4419600" y="4507742"/>
            <a:ext cx="1905000" cy="838200"/>
          </a:xfrm>
          <a:prstGeom prst="arc">
            <a:avLst>
              <a:gd name="adj1" fmla="val 10786777"/>
              <a:gd name="adj2" fmla="val 0"/>
            </a:avLst>
          </a:prstGeom>
          <a:ln w="381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5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6802050" y="1198077"/>
            <a:ext cx="457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359431" y="250538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>
                <a:latin typeface="Cambria Math" pitchFamily="18" charset="0"/>
                <a:ea typeface="Cambria Math" pitchFamily="18" charset="0"/>
                <a:cs typeface="Tahoma" pitchFamily="34" charset="0"/>
                <a:sym typeface="Wingdings" pitchFamily="2" charset="2"/>
              </a:rPr>
              <a:t>B</a:t>
            </a: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None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Arial-Rounded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>
              <a:latin typeface="Cambria Math" pitchFamily="18" charset="0"/>
              <a:ea typeface="Cambria Math" pitchFamily="18" charset="0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Arial-Rounded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606645"/>
              </p:ext>
            </p:extLst>
          </p:nvPr>
        </p:nvGraphicFramePr>
        <p:xfrm>
          <a:off x="2207031" y="968683"/>
          <a:ext cx="54864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8296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5400000">
            <a:off x="6802050" y="2277577"/>
            <a:ext cx="457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717410"/>
              </p:ext>
            </p:extLst>
          </p:nvPr>
        </p:nvGraphicFramePr>
        <p:xfrm>
          <a:off x="2207031" y="2048183"/>
          <a:ext cx="54864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8296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767419" y="357218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>
                <a:latin typeface="Cambria Math" pitchFamily="18" charset="0"/>
                <a:ea typeface="Cambria Math" pitchFamily="18" charset="0"/>
                <a:cs typeface="Tahoma" pitchFamily="34" charset="0"/>
                <a:sym typeface="Wingdings" pitchFamily="2" charset="2"/>
              </a:rPr>
              <a:t>B</a:t>
            </a: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>
              <a:latin typeface="Cambria Math" pitchFamily="18" charset="0"/>
              <a:ea typeface="Cambria Math" pitchFamily="18" charset="0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Arial-Rounded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6802050" y="3344377"/>
            <a:ext cx="457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984547"/>
              </p:ext>
            </p:extLst>
          </p:nvPr>
        </p:nvGraphicFramePr>
        <p:xfrm>
          <a:off x="2207031" y="3114983"/>
          <a:ext cx="54864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8296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Freeform 13"/>
          <p:cNvSpPr/>
          <p:nvPr/>
        </p:nvSpPr>
        <p:spPr>
          <a:xfrm>
            <a:off x="3209076" y="1801386"/>
            <a:ext cx="1395412" cy="201613"/>
          </a:xfrm>
          <a:custGeom>
            <a:avLst/>
            <a:gdLst>
              <a:gd name="connsiteX0" fmla="*/ 0 w 1937983"/>
              <a:gd name="connsiteY0" fmla="*/ 300251 h 300251"/>
              <a:gd name="connsiteX1" fmla="*/ 0 w 1937983"/>
              <a:gd name="connsiteY1" fmla="*/ 0 h 300251"/>
              <a:gd name="connsiteX2" fmla="*/ 1937983 w 1937983"/>
              <a:gd name="connsiteY2" fmla="*/ 0 h 300251"/>
              <a:gd name="connsiteX3" fmla="*/ 1937983 w 1937983"/>
              <a:gd name="connsiteY3" fmla="*/ 286603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983" h="300251">
                <a:moveTo>
                  <a:pt x="0" y="300251"/>
                </a:moveTo>
                <a:lnTo>
                  <a:pt x="0" y="0"/>
                </a:lnTo>
                <a:lnTo>
                  <a:pt x="1937983" y="0"/>
                </a:lnTo>
                <a:lnTo>
                  <a:pt x="1937983" y="286603"/>
                </a:lnTo>
              </a:path>
            </a:pathLst>
          </a:cu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918355" y="2886383"/>
            <a:ext cx="2030437" cy="253621"/>
          </a:xfrm>
          <a:custGeom>
            <a:avLst/>
            <a:gdLst>
              <a:gd name="connsiteX0" fmla="*/ 0 w 1937983"/>
              <a:gd name="connsiteY0" fmla="*/ 300251 h 300251"/>
              <a:gd name="connsiteX1" fmla="*/ 0 w 1937983"/>
              <a:gd name="connsiteY1" fmla="*/ 0 h 300251"/>
              <a:gd name="connsiteX2" fmla="*/ 1937983 w 1937983"/>
              <a:gd name="connsiteY2" fmla="*/ 0 h 300251"/>
              <a:gd name="connsiteX3" fmla="*/ 1937983 w 1937983"/>
              <a:gd name="connsiteY3" fmla="*/ 286603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983" h="300251">
                <a:moveTo>
                  <a:pt x="0" y="300251"/>
                </a:moveTo>
                <a:lnTo>
                  <a:pt x="0" y="0"/>
                </a:lnTo>
                <a:lnTo>
                  <a:pt x="1937983" y="0"/>
                </a:lnTo>
                <a:lnTo>
                  <a:pt x="1937983" y="286603"/>
                </a:lnTo>
              </a:path>
            </a:pathLst>
          </a:cu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Left Bracket 15"/>
          <p:cNvSpPr/>
          <p:nvPr/>
        </p:nvSpPr>
        <p:spPr>
          <a:xfrm rot="16200000">
            <a:off x="2473731" y="2287896"/>
            <a:ext cx="76200" cy="457200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Left Bracket 16"/>
          <p:cNvSpPr/>
          <p:nvPr/>
        </p:nvSpPr>
        <p:spPr>
          <a:xfrm rot="16200000">
            <a:off x="2873781" y="3045134"/>
            <a:ext cx="52387" cy="1052512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57532" y="1006783"/>
            <a:ext cx="498475" cy="457200"/>
          </a:xfrm>
          <a:prstGeom prst="ellipse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39850" y="2090406"/>
            <a:ext cx="498475" cy="457200"/>
          </a:xfrm>
          <a:prstGeom prst="ellipse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05644" y="3176255"/>
            <a:ext cx="498475" cy="457200"/>
          </a:xfrm>
          <a:prstGeom prst="ellipse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536853" y="731322"/>
            <a:ext cx="1364775" cy="209265"/>
          </a:xfrm>
          <a:custGeom>
            <a:avLst/>
            <a:gdLst>
              <a:gd name="connsiteX0" fmla="*/ 0 w 1937983"/>
              <a:gd name="connsiteY0" fmla="*/ 300251 h 300251"/>
              <a:gd name="connsiteX1" fmla="*/ 0 w 1937983"/>
              <a:gd name="connsiteY1" fmla="*/ 0 h 300251"/>
              <a:gd name="connsiteX2" fmla="*/ 1937983 w 1937983"/>
              <a:gd name="connsiteY2" fmla="*/ 0 h 300251"/>
              <a:gd name="connsiteX3" fmla="*/ 1937983 w 1937983"/>
              <a:gd name="connsiteY3" fmla="*/ 286603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983" h="300251">
                <a:moveTo>
                  <a:pt x="0" y="300251"/>
                </a:moveTo>
                <a:lnTo>
                  <a:pt x="0" y="0"/>
                </a:lnTo>
                <a:lnTo>
                  <a:pt x="1937983" y="0"/>
                </a:lnTo>
                <a:lnTo>
                  <a:pt x="1937983" y="286603"/>
                </a:lnTo>
              </a:path>
            </a:pathLst>
          </a:cu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16986" y="42976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sym typeface="Wingdings" pitchFamily="2" charset="2"/>
              </a:rPr>
              <a:t>Hoán vị chốt</a:t>
            </a: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/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/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endParaRPr lang="en-US" sz="200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3069945" y="472977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>
                <a:latin typeface="Cambria Math" pitchFamily="18" charset="0"/>
                <a:ea typeface="Cambria Math" pitchFamily="18" charset="0"/>
                <a:cs typeface="Tahoma" pitchFamily="34" charset="0"/>
                <a:sym typeface="Wingdings" pitchFamily="2" charset="2"/>
              </a:rPr>
              <a:t>B</a:t>
            </a: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>
              <a:latin typeface="Cambria Math" pitchFamily="18" charset="0"/>
              <a:ea typeface="Cambria Math" pitchFamily="18" charset="0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Arial-Rounded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6817973" y="4461030"/>
            <a:ext cx="457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821905"/>
              </p:ext>
            </p:extLst>
          </p:nvPr>
        </p:nvGraphicFramePr>
        <p:xfrm>
          <a:off x="2222954" y="4231636"/>
          <a:ext cx="54864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8296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Freeform 25"/>
          <p:cNvSpPr/>
          <p:nvPr/>
        </p:nvSpPr>
        <p:spPr>
          <a:xfrm>
            <a:off x="4630313" y="3975741"/>
            <a:ext cx="2710551" cy="237697"/>
          </a:xfrm>
          <a:custGeom>
            <a:avLst/>
            <a:gdLst>
              <a:gd name="connsiteX0" fmla="*/ 0 w 1937983"/>
              <a:gd name="connsiteY0" fmla="*/ 300251 h 300251"/>
              <a:gd name="connsiteX1" fmla="*/ 0 w 1937983"/>
              <a:gd name="connsiteY1" fmla="*/ 0 h 300251"/>
              <a:gd name="connsiteX2" fmla="*/ 1937983 w 1937983"/>
              <a:gd name="connsiteY2" fmla="*/ 0 h 300251"/>
              <a:gd name="connsiteX3" fmla="*/ 1937983 w 1937983"/>
              <a:gd name="connsiteY3" fmla="*/ 286603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983" h="300251">
                <a:moveTo>
                  <a:pt x="0" y="300251"/>
                </a:moveTo>
                <a:lnTo>
                  <a:pt x="0" y="0"/>
                </a:lnTo>
                <a:lnTo>
                  <a:pt x="1937983" y="0"/>
                </a:lnTo>
                <a:lnTo>
                  <a:pt x="1937983" y="286603"/>
                </a:lnTo>
              </a:path>
            </a:pathLst>
          </a:cu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Left Bracket 26"/>
          <p:cNvSpPr/>
          <p:nvPr/>
        </p:nvSpPr>
        <p:spPr>
          <a:xfrm rot="16200000">
            <a:off x="3175017" y="3837497"/>
            <a:ext cx="91363" cy="1662115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113163" y="580119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>
                <a:latin typeface="Cambria Math" pitchFamily="18" charset="0"/>
                <a:ea typeface="Cambria Math" pitchFamily="18" charset="0"/>
                <a:cs typeface="Tahoma" pitchFamily="34" charset="0"/>
                <a:sym typeface="Wingdings" pitchFamily="2" charset="2"/>
              </a:rPr>
              <a:t>B</a:t>
            </a: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>
              <a:latin typeface="Cambria Math" pitchFamily="18" charset="0"/>
              <a:ea typeface="Cambria Math" pitchFamily="18" charset="0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Arial-Rounded" pitchFamily="34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74228"/>
              </p:ext>
            </p:extLst>
          </p:nvPr>
        </p:nvGraphicFramePr>
        <p:xfrm>
          <a:off x="2279820" y="5271141"/>
          <a:ext cx="54864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4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01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8296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Left Bracket 29"/>
          <p:cNvSpPr/>
          <p:nvPr/>
        </p:nvSpPr>
        <p:spPr>
          <a:xfrm rot="16200000">
            <a:off x="3218235" y="4908909"/>
            <a:ext cx="91363" cy="1662115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285179" y="5806541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>
                <a:latin typeface="Cambria Math" pitchFamily="18" charset="0"/>
                <a:ea typeface="Cambria Math" pitchFamily="18" charset="0"/>
                <a:cs typeface="Tahoma" pitchFamily="34" charset="0"/>
                <a:sym typeface="Wingdings" pitchFamily="2" charset="2"/>
              </a:rPr>
              <a:t>C</a:t>
            </a: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>
              <a:latin typeface="Cambria Math" pitchFamily="18" charset="0"/>
              <a:ea typeface="Cambria Math" pitchFamily="18" charset="0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Arial-Rounded" pitchFamily="34" charset="0"/>
            </a:endParaRPr>
          </a:p>
        </p:txBody>
      </p:sp>
      <p:sp>
        <p:nvSpPr>
          <p:cNvPr id="32" name="Left Bracket 31"/>
          <p:cNvSpPr/>
          <p:nvPr/>
        </p:nvSpPr>
        <p:spPr>
          <a:xfrm rot="16200000">
            <a:off x="6323290" y="4543337"/>
            <a:ext cx="118279" cy="2353599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6" grpId="0" animBg="1"/>
      <p:bldP spid="27" grpId="0" animBg="1"/>
      <p:bldP spid="28" grpId="0"/>
      <p:bldP spid="30" grpId="0" animBg="1"/>
      <p:bldP spid="31" grpId="0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3"/>
          <p:cNvSpPr txBox="1">
            <a:spLocks noChangeArrowheads="1"/>
          </p:cNvSpPr>
          <p:nvPr/>
        </p:nvSpPr>
        <p:spPr bwMode="auto">
          <a:xfrm>
            <a:off x="2822266" y="3810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>
                <a:latin typeface="Cambria Math" pitchFamily="18" charset="0"/>
                <a:ea typeface="Cambria Math" pitchFamily="18" charset="0"/>
                <a:cs typeface="Tahoma" pitchFamily="34" charset="0"/>
                <a:sym typeface="Wingdings" pitchFamily="2" charset="2"/>
              </a:rPr>
              <a:t>B</a:t>
            </a: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Arial-Rounded" pitchFamily="34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rot="5400000">
            <a:off x="7587147" y="3472657"/>
            <a:ext cx="4905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67637"/>
              </p:ext>
            </p:extLst>
          </p:nvPr>
        </p:nvGraphicFramePr>
        <p:xfrm>
          <a:off x="2182504" y="3243263"/>
          <a:ext cx="642809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3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3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35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8296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Left Bracket 57"/>
          <p:cNvSpPr/>
          <p:nvPr/>
        </p:nvSpPr>
        <p:spPr>
          <a:xfrm rot="16200000">
            <a:off x="2984985" y="3102769"/>
            <a:ext cx="85725" cy="1227137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314766" y="3276600"/>
            <a:ext cx="498475" cy="457200"/>
          </a:xfrm>
          <a:prstGeom prst="ellipse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6314766" y="2481263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i</a:t>
            </a:r>
            <a:endParaRPr lang="en-US" sz="2200">
              <a:latin typeface="Consolas" pitchFamily="49" charset="0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200">
              <a:latin typeface="Consolas" pitchFamily="49" charset="0"/>
              <a:cs typeface="Arial-Rounded" pitchFamily="34" charset="0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7832416" y="2471738"/>
            <a:ext cx="60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 r</a:t>
            </a:r>
            <a:endParaRPr lang="en-US" sz="2200">
              <a:latin typeface="Consolas" pitchFamily="49" charset="0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200">
              <a:latin typeface="Consolas" pitchFamily="49" charset="0"/>
              <a:cs typeface="Arial-Rounded" pitchFamily="34" charset="0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382529" y="245903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p</a:t>
            </a:r>
            <a:endParaRPr lang="en-US" sz="2200">
              <a:latin typeface="Consolas" pitchFamily="49" charset="0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200">
              <a:latin typeface="Consolas" pitchFamily="49" charset="0"/>
              <a:cs typeface="Arial-Rounded" pitchFamily="34" charset="0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4004088" y="2450886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t</a:t>
            </a:r>
            <a:endParaRPr lang="en-US" sz="2200">
              <a:latin typeface="Consolas" pitchFamily="49" charset="0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200">
              <a:latin typeface="Consolas" pitchFamily="49" charset="0"/>
              <a:cs typeface="Arial-Rounded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181166" y="2938463"/>
            <a:ext cx="2382837" cy="304800"/>
          </a:xfrm>
          <a:custGeom>
            <a:avLst/>
            <a:gdLst>
              <a:gd name="connsiteX0" fmla="*/ 0 w 1937983"/>
              <a:gd name="connsiteY0" fmla="*/ 300251 h 300251"/>
              <a:gd name="connsiteX1" fmla="*/ 0 w 1937983"/>
              <a:gd name="connsiteY1" fmla="*/ 0 h 300251"/>
              <a:gd name="connsiteX2" fmla="*/ 1937983 w 1937983"/>
              <a:gd name="connsiteY2" fmla="*/ 0 h 300251"/>
              <a:gd name="connsiteX3" fmla="*/ 1937983 w 1937983"/>
              <a:gd name="connsiteY3" fmla="*/ 286603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983" h="300251">
                <a:moveTo>
                  <a:pt x="0" y="300251"/>
                </a:moveTo>
                <a:lnTo>
                  <a:pt x="0" y="0"/>
                </a:lnTo>
                <a:lnTo>
                  <a:pt x="1937983" y="0"/>
                </a:lnTo>
                <a:lnTo>
                  <a:pt x="1937983" y="286603"/>
                </a:lnTo>
              </a:path>
            </a:pathLst>
          </a:cu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998913" y="5457825"/>
            <a:ext cx="446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200">
              <a:latin typeface="Tahoma" pitchFamily="34" charset="0"/>
              <a:cs typeface="Tahoma" pitchFamily="34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200">
              <a:latin typeface="Consolas" pitchFamily="49" charset="0"/>
              <a:cs typeface="Arial-Rounded" pitchFamily="34" charset="0"/>
            </a:endParaRPr>
          </a:p>
        </p:txBody>
      </p:sp>
      <p:sp>
        <p:nvSpPr>
          <p:cNvPr id="100378" name="Rectangle 3"/>
          <p:cNvSpPr txBox="1">
            <a:spLocks noChangeArrowheads="1"/>
          </p:cNvSpPr>
          <p:nvPr/>
        </p:nvSpPr>
        <p:spPr bwMode="auto">
          <a:xfrm>
            <a:off x="4777034" y="5791200"/>
            <a:ext cx="4110928" cy="92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>
                <a:latin typeface="Tahoma" pitchFamily="34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Mảng A: từ chỉ số </a:t>
            </a:r>
            <a:r>
              <a:rPr lang="en-US" sz="2200">
                <a:latin typeface="Consolas" pitchFamily="49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p</a:t>
            </a:r>
            <a:r>
              <a:rPr lang="en-US" sz="2200">
                <a:latin typeface="Tahoma" pitchFamily="34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 đến </a:t>
            </a:r>
            <a:r>
              <a:rPr lang="en-US" sz="2200">
                <a:latin typeface="Consolas" pitchFamily="49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r</a:t>
            </a: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>
                <a:latin typeface="Tahoma" pitchFamily="34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Mảng B: từ </a:t>
            </a:r>
            <a:r>
              <a:rPr lang="en-US" sz="2200">
                <a:latin typeface="Consolas" pitchFamily="49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p</a:t>
            </a:r>
            <a:r>
              <a:rPr lang="en-US" sz="2200">
                <a:latin typeface="Tahoma" pitchFamily="34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 đến </a:t>
            </a:r>
            <a:r>
              <a:rPr lang="en-US" sz="2200">
                <a:latin typeface="Consolas" pitchFamily="49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t-1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28612" y="1236034"/>
            <a:ext cx="269923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514350">
              <a:lnSpc>
                <a:spcPct val="110000"/>
              </a:lnSpc>
              <a:buFont typeface="Arial" pitchFamily="34" charset="0"/>
              <a:buNone/>
            </a:pPr>
            <a:r>
              <a:rPr lang="en-US">
                <a:latin typeface="Tahoma" pitchFamily="34" charset="0"/>
                <a:sym typeface="Wingdings" pitchFamily="2" charset="2"/>
              </a:rPr>
              <a:t>Tại bước i: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pitchFamily="34" charset="0"/>
              </a:rPr>
              <a:t>Nhận xét</a:t>
            </a:r>
            <a:endParaRPr lang="en-US" sz="3200" b="1">
              <a:latin typeface="Tahoma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-228600" y="3282156"/>
            <a:ext cx="2548435" cy="47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Trước hoán vị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-228600" y="4399757"/>
            <a:ext cx="2548435" cy="47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Sau hoán vị</a:t>
            </a:r>
            <a:endParaRPr lang="en-US" sz="2400">
              <a:latin typeface="Tahoma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840400"/>
              </p:ext>
            </p:extLst>
          </p:nvPr>
        </p:nvGraphicFramePr>
        <p:xfrm>
          <a:off x="2182504" y="4320654"/>
          <a:ext cx="642809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3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3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35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8296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3249130" y="4967264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>
                <a:latin typeface="Cambria Math" pitchFamily="18" charset="0"/>
                <a:ea typeface="Cambria Math" pitchFamily="18" charset="0"/>
                <a:cs typeface="Tahoma" pitchFamily="34" charset="0"/>
                <a:sym typeface="Wingdings" pitchFamily="2" charset="2"/>
              </a:rPr>
              <a:t>B</a:t>
            </a: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400">
              <a:latin typeface="Cambria Math" pitchFamily="18" charset="0"/>
              <a:ea typeface="Cambria Math" pitchFamily="18" charset="0"/>
              <a:cs typeface="Arial-Rounded" pitchFamily="34" charset="0"/>
            </a:endParaRPr>
          </a:p>
        </p:txBody>
      </p:sp>
      <p:sp>
        <p:nvSpPr>
          <p:cNvPr id="25" name="Left Bracket 24"/>
          <p:cNvSpPr/>
          <p:nvPr/>
        </p:nvSpPr>
        <p:spPr>
          <a:xfrm rot="16200000">
            <a:off x="3383275" y="3827361"/>
            <a:ext cx="85725" cy="2013151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4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8" grpId="0" animBg="1"/>
      <p:bldP spid="22" grpId="0"/>
      <p:bldP spid="24" grpId="0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 txBox="1">
            <a:spLocks noChangeArrowheads="1"/>
          </p:cNvSpPr>
          <p:nvPr/>
        </p:nvSpPr>
        <p:spPr bwMode="auto">
          <a:xfrm>
            <a:off x="176213" y="1295400"/>
            <a:ext cx="8763000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int Partition(int a[MAX], int p, int r)</a:t>
            </a:r>
          </a:p>
          <a:p>
            <a:pPr marL="0" lvl="1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{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int t= p;			     // </a:t>
            </a:r>
            <a:r>
              <a:rPr lang="en-US" sz="2200">
                <a:latin typeface="Tahoma" pitchFamily="34" charset="0"/>
                <a:cs typeface="Tahoma" pitchFamily="34" charset="0"/>
                <a:sym typeface="Wingdings" pitchFamily="2" charset="2"/>
              </a:rPr>
              <a:t>B rỗng </a:t>
            </a:r>
            <a:endParaRPr lang="en-US" sz="2200">
              <a:latin typeface="Tahoma" pitchFamily="34" charset="0"/>
              <a:sym typeface="Wingdings" pitchFamily="2" charset="2"/>
            </a:endParaRP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Tahoma" pitchFamily="34" charset="0"/>
                <a:sym typeface="Wingdings" pitchFamily="2" charset="2"/>
              </a:rPr>
              <a:t>       </a:t>
            </a:r>
            <a:r>
              <a:rPr lang="en-US" sz="2200">
                <a:latin typeface="Consolas" pitchFamily="49" charset="0"/>
                <a:sym typeface="Wingdings" pitchFamily="2" charset="2"/>
              </a:rPr>
              <a:t>for(int i= p; i&lt;= r-1; i++)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if (a[i]&lt;= a[r])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{  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   Swap(a[t], a[i]); 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   t++; 		          // B mở rộng</a:t>
            </a:r>
            <a:r>
              <a:rPr lang="en-US" sz="2200">
                <a:latin typeface="Courier New" pitchFamily="49" charset="0"/>
                <a:sym typeface="Wingdings" pitchFamily="2" charset="2"/>
              </a:rPr>
              <a:t>	</a:t>
            </a:r>
            <a:endParaRPr lang="en-US" sz="2200">
              <a:latin typeface="Tahoma" pitchFamily="34" charset="0"/>
              <a:sym typeface="Wingdings" pitchFamily="2" charset="2"/>
            </a:endParaRP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}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Swap(a[t], a[r]);	 </a:t>
            </a:r>
            <a:r>
              <a:rPr lang="en-US" sz="2200">
                <a:latin typeface="Courier New" pitchFamily="49" charset="0"/>
                <a:sym typeface="Wingdings" pitchFamily="2" charset="2"/>
              </a:rPr>
              <a:t>        // </a:t>
            </a:r>
            <a:r>
              <a:rPr lang="en-US" sz="2200">
                <a:latin typeface="Tahoma" pitchFamily="34" charset="0"/>
                <a:sym typeface="Wingdings" pitchFamily="2" charset="2"/>
              </a:rPr>
              <a:t>hoán vị chốt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return t;			    // t </a:t>
            </a:r>
            <a:r>
              <a:rPr lang="en-US" sz="2200">
                <a:latin typeface="Tahoma" pitchFamily="34" charset="0"/>
                <a:cs typeface="Tahoma" pitchFamily="34" charset="0"/>
                <a:sym typeface="Wingdings" pitchFamily="2" charset="2"/>
              </a:rPr>
              <a:t>là chốt giữa B, C</a:t>
            </a:r>
          </a:p>
          <a:p>
            <a:pPr marL="0" lvl="1">
              <a:lnSpc>
                <a:spcPct val="90000"/>
              </a:lnSpc>
              <a:buFont typeface="Arial" pitchFamily="34" charset="0"/>
              <a:buNone/>
            </a:pPr>
            <a:r>
              <a:rPr lang="en-US" sz="2200">
                <a:latin typeface="Courier New" pitchFamily="49" charset="0"/>
                <a:sym typeface="Wingdings" pitchFamily="2" charset="2"/>
              </a:rPr>
              <a:t>}</a:t>
            </a:r>
            <a:endParaRPr lang="en-US" sz="220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pitchFamily="34" charset="0"/>
              </a:rPr>
              <a:t>Cài đặt thuật toán Lô-mu-tô </a:t>
            </a:r>
            <a:endParaRPr lang="en-US" sz="32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59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1371600"/>
            <a:ext cx="8839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514350">
              <a:lnSpc>
                <a:spcPct val="110000"/>
              </a:lnSpc>
              <a:buFont typeface="Wingdings" pitchFamily="2" charset="2"/>
              <a:buChar char="v"/>
            </a:pPr>
            <a:r>
              <a:rPr lang="en-US" u="sng">
                <a:solidFill>
                  <a:schemeClr val="tx2"/>
                </a:solidFill>
                <a:latin typeface="Tahoma" pitchFamily="34" charset="0"/>
                <a:sym typeface="Wingdings" pitchFamily="2" charset="2"/>
              </a:rPr>
              <a:t>Phương pháp Hoare</a:t>
            </a:r>
            <a:r>
              <a:rPr lang="en-US">
                <a:solidFill>
                  <a:schemeClr val="tx2"/>
                </a:solidFill>
                <a:latin typeface="Tahoma" pitchFamily="34" charset="0"/>
                <a:sym typeface="Wingdings" pitchFamily="2" charset="2"/>
              </a:rPr>
              <a:t>:</a:t>
            </a:r>
          </a:p>
          <a:p>
            <a:pPr marL="1314450" lvl="2" indent="-514350">
              <a:lnSpc>
                <a:spcPct val="110000"/>
              </a:lnSpc>
            </a:pPr>
            <a:r>
              <a:rPr lang="en-US">
                <a:latin typeface="Tahoma" pitchFamily="34" charset="0"/>
                <a:sym typeface="Wingdings" pitchFamily="2" charset="2"/>
              </a:rPr>
              <a:t>Dùng phần tử giữa mảng làm chốt phân hoạch x.      </a:t>
            </a:r>
            <a:endParaRPr lang="en-US">
              <a:latin typeface="Cambria Math" pitchFamily="18" charset="0"/>
              <a:sym typeface="Wingdings" pitchFamily="2" charset="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762000"/>
          </a:xfrm>
        </p:spPr>
        <p:txBody>
          <a:bodyPr/>
          <a:lstStyle/>
          <a:p>
            <a:r>
              <a:rPr lang="en-US">
                <a:latin typeface="Tahoma" pitchFamily="34" charset="0"/>
              </a:rPr>
              <a:t>b) Phương pháp </a:t>
            </a:r>
            <a:r>
              <a:rPr lang="en-US">
                <a:latin typeface="Tahoma" pitchFamily="34" charset="0"/>
                <a:sym typeface="Wingdings" pitchFamily="2" charset="2"/>
              </a:rPr>
              <a:t>phân hoạch A -&gt; B, C</a:t>
            </a:r>
            <a:endParaRPr lang="en-US" sz="3200" b="1">
              <a:latin typeface="Tahoma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24625"/>
              </p:ext>
            </p:extLst>
          </p:nvPr>
        </p:nvGraphicFramePr>
        <p:xfrm>
          <a:off x="2286000" y="4038600"/>
          <a:ext cx="4724400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886200" y="3886199"/>
            <a:ext cx="914400" cy="8382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>
            <a:off x="2557818" y="3276600"/>
            <a:ext cx="4071582" cy="1447800"/>
          </a:xfrm>
          <a:prstGeom prst="arc">
            <a:avLst>
              <a:gd name="adj1" fmla="val 10786777"/>
              <a:gd name="adj2" fmla="val 0"/>
            </a:avLst>
          </a:prstGeom>
          <a:ln w="381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0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128259"/>
              </p:ext>
            </p:extLst>
          </p:nvPr>
        </p:nvGraphicFramePr>
        <p:xfrm>
          <a:off x="1864131" y="2542540"/>
          <a:ext cx="54864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8296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61358"/>
              </p:ext>
            </p:extLst>
          </p:nvPr>
        </p:nvGraphicFramePr>
        <p:xfrm>
          <a:off x="1864131" y="1653540"/>
          <a:ext cx="54864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8296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28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12350" y="1689619"/>
            <a:ext cx="498475" cy="457200"/>
          </a:xfrm>
          <a:prstGeom prst="ellipse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124275" y="493718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>
                <a:latin typeface="Cambria Math" pitchFamily="18" charset="0"/>
                <a:ea typeface="Cambria Math" pitchFamily="18" charset="0"/>
                <a:cs typeface="Tahoma" pitchFamily="34" charset="0"/>
                <a:sym typeface="Wingdings" pitchFamily="2" charset="2"/>
              </a:rPr>
              <a:t>B</a:t>
            </a: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>
              <a:latin typeface="Cambria Math" pitchFamily="18" charset="0"/>
              <a:ea typeface="Cambria Math" pitchFamily="18" charset="0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Arial-Rounded" pitchFamily="34" charset="0"/>
            </a:endParaRPr>
          </a:p>
        </p:txBody>
      </p:sp>
      <p:sp>
        <p:nvSpPr>
          <p:cNvPr id="30" name="Left Bracket 29"/>
          <p:cNvSpPr/>
          <p:nvPr/>
        </p:nvSpPr>
        <p:spPr>
          <a:xfrm rot="16200000">
            <a:off x="3243800" y="3615979"/>
            <a:ext cx="91363" cy="2442687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939370" y="493718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>
                <a:latin typeface="Cambria Math" pitchFamily="18" charset="0"/>
                <a:ea typeface="Cambria Math" pitchFamily="18" charset="0"/>
                <a:cs typeface="Tahoma" pitchFamily="34" charset="0"/>
                <a:sym typeface="Wingdings" pitchFamily="2" charset="2"/>
              </a:rPr>
              <a:t>C</a:t>
            </a: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>
              <a:latin typeface="Cambria Math" pitchFamily="18" charset="0"/>
              <a:ea typeface="Cambria Math" pitchFamily="18" charset="0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Arial-Rounded" pitchFamily="34" charset="0"/>
            </a:endParaRPr>
          </a:p>
        </p:txBody>
      </p:sp>
      <p:sp>
        <p:nvSpPr>
          <p:cNvPr id="32" name="Left Bracket 31"/>
          <p:cNvSpPr/>
          <p:nvPr/>
        </p:nvSpPr>
        <p:spPr>
          <a:xfrm rot="16200000">
            <a:off x="5977481" y="3673981"/>
            <a:ext cx="118279" cy="2353599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068138" y="2160981"/>
            <a:ext cx="4246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791688" y="2160981"/>
            <a:ext cx="4246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99634" y="3010419"/>
            <a:ext cx="4246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420088" y="3013343"/>
            <a:ext cx="4246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78389"/>
              </p:ext>
            </p:extLst>
          </p:nvPr>
        </p:nvGraphicFramePr>
        <p:xfrm>
          <a:off x="1864131" y="3444240"/>
          <a:ext cx="54864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8296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>
            <a:off x="4086184" y="3912119"/>
            <a:ext cx="4246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746988" y="3919429"/>
            <a:ext cx="4246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77166"/>
              </p:ext>
            </p:extLst>
          </p:nvPr>
        </p:nvGraphicFramePr>
        <p:xfrm>
          <a:off x="1920025" y="4333240"/>
          <a:ext cx="54864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8296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565505"/>
              </p:ext>
            </p:extLst>
          </p:nvPr>
        </p:nvGraphicFramePr>
        <p:xfrm>
          <a:off x="1905000" y="5577840"/>
          <a:ext cx="54864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8296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54560" y="1689619"/>
            <a:ext cx="60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 i</a:t>
            </a:r>
            <a:endParaRPr lang="en-US" sz="2200">
              <a:solidFill>
                <a:srgbClr val="FF0000"/>
              </a:solidFill>
              <a:latin typeface="Consolas" pitchFamily="49" charset="0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200">
              <a:solidFill>
                <a:srgbClr val="FF0000"/>
              </a:solidFill>
              <a:latin typeface="Consolas" pitchFamily="49" charset="0"/>
              <a:cs typeface="Arial-Rounded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7848600" y="1703862"/>
            <a:ext cx="60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 j</a:t>
            </a:r>
            <a:endParaRPr lang="en-US" sz="2200">
              <a:solidFill>
                <a:srgbClr val="FF0000"/>
              </a:solidFill>
              <a:latin typeface="Consolas" pitchFamily="49" charset="0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200">
              <a:solidFill>
                <a:srgbClr val="FF0000"/>
              </a:solidFill>
              <a:latin typeface="Consolas" pitchFamily="49" charset="0"/>
              <a:cs typeface="Arial-Rounded" pitchFamily="34" charset="0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762000"/>
          </a:xfrm>
        </p:spPr>
        <p:txBody>
          <a:bodyPr/>
          <a:lstStyle/>
          <a:p>
            <a:r>
              <a:rPr lang="en-US">
                <a:latin typeface="Tahoma" pitchFamily="34" charset="0"/>
              </a:rPr>
              <a:t>Ví dụ 1:</a:t>
            </a:r>
            <a:endParaRPr lang="en-US" sz="32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62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/>
      <p:bldP spid="30" grpId="0" animBg="1"/>
      <p:bldP spid="31" grpId="0"/>
      <p:bldP spid="32" grpId="0" animBg="1"/>
      <p:bldP spid="19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279272"/>
              </p:ext>
            </p:extLst>
          </p:nvPr>
        </p:nvGraphicFramePr>
        <p:xfrm>
          <a:off x="1920025" y="4279900"/>
          <a:ext cx="54864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8296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368109"/>
              </p:ext>
            </p:extLst>
          </p:nvPr>
        </p:nvGraphicFramePr>
        <p:xfrm>
          <a:off x="1864131" y="2489200"/>
          <a:ext cx="54864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8296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338112"/>
              </p:ext>
            </p:extLst>
          </p:nvPr>
        </p:nvGraphicFramePr>
        <p:xfrm>
          <a:off x="1864131" y="1600200"/>
          <a:ext cx="54864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8296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28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12350" y="1636279"/>
            <a:ext cx="498475" cy="457200"/>
          </a:xfrm>
          <a:prstGeom prst="ellipse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2832175" y="488384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>
                <a:latin typeface="Cambria Math" pitchFamily="18" charset="0"/>
                <a:ea typeface="Cambria Math" pitchFamily="18" charset="0"/>
                <a:cs typeface="Tahoma" pitchFamily="34" charset="0"/>
                <a:sym typeface="Wingdings" pitchFamily="2" charset="2"/>
              </a:rPr>
              <a:t>B</a:t>
            </a: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>
              <a:latin typeface="Cambria Math" pitchFamily="18" charset="0"/>
              <a:ea typeface="Cambria Math" pitchFamily="18" charset="0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Arial-Rounded" pitchFamily="34" charset="0"/>
            </a:endParaRPr>
          </a:p>
        </p:txBody>
      </p:sp>
      <p:sp>
        <p:nvSpPr>
          <p:cNvPr id="30" name="Left Bracket 29"/>
          <p:cNvSpPr/>
          <p:nvPr/>
        </p:nvSpPr>
        <p:spPr>
          <a:xfrm rot="16200000">
            <a:off x="2876749" y="3929690"/>
            <a:ext cx="91363" cy="1708584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939370" y="488384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>
                <a:latin typeface="Cambria Math" pitchFamily="18" charset="0"/>
                <a:ea typeface="Cambria Math" pitchFamily="18" charset="0"/>
                <a:cs typeface="Tahoma" pitchFamily="34" charset="0"/>
                <a:sym typeface="Wingdings" pitchFamily="2" charset="2"/>
              </a:rPr>
              <a:t>C</a:t>
            </a: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>
              <a:latin typeface="Cambria Math" pitchFamily="18" charset="0"/>
              <a:ea typeface="Cambria Math" pitchFamily="18" charset="0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Arial-Rounded" pitchFamily="34" charset="0"/>
            </a:endParaRPr>
          </a:p>
        </p:txBody>
      </p:sp>
      <p:sp>
        <p:nvSpPr>
          <p:cNvPr id="32" name="Left Bracket 31"/>
          <p:cNvSpPr/>
          <p:nvPr/>
        </p:nvSpPr>
        <p:spPr>
          <a:xfrm rot="16200000">
            <a:off x="5977481" y="3620641"/>
            <a:ext cx="118279" cy="2353599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068138" y="2083703"/>
            <a:ext cx="4246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791688" y="2107641"/>
            <a:ext cx="4246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52081" y="2961465"/>
            <a:ext cx="4246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420088" y="2960003"/>
            <a:ext cx="4246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625486"/>
              </p:ext>
            </p:extLst>
          </p:nvPr>
        </p:nvGraphicFramePr>
        <p:xfrm>
          <a:off x="1864131" y="3390900"/>
          <a:ext cx="54864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8296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>
            <a:off x="4086184" y="3858779"/>
            <a:ext cx="4246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068275" y="4018489"/>
            <a:ext cx="4246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58513"/>
              </p:ext>
            </p:extLst>
          </p:nvPr>
        </p:nvGraphicFramePr>
        <p:xfrm>
          <a:off x="1905000" y="5524500"/>
          <a:ext cx="54864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8296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762000"/>
          </a:xfrm>
        </p:spPr>
        <p:txBody>
          <a:bodyPr/>
          <a:lstStyle/>
          <a:p>
            <a:r>
              <a:rPr lang="en-US">
                <a:latin typeface="Tahoma" pitchFamily="34" charset="0"/>
              </a:rPr>
              <a:t>Ví dụ 2:</a:t>
            </a:r>
            <a:endParaRPr lang="en-US" sz="3200" b="1">
              <a:latin typeface="Tahoma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54560" y="1689619"/>
            <a:ext cx="60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 i</a:t>
            </a:r>
            <a:endParaRPr lang="en-US" sz="2200">
              <a:solidFill>
                <a:srgbClr val="FF0000"/>
              </a:solidFill>
              <a:latin typeface="Consolas" pitchFamily="49" charset="0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200">
              <a:solidFill>
                <a:srgbClr val="FF0000"/>
              </a:solidFill>
              <a:latin typeface="Consolas" pitchFamily="49" charset="0"/>
              <a:cs typeface="Arial-Rounded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7848600" y="1703862"/>
            <a:ext cx="60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Tahoma" pitchFamily="34" charset="0"/>
                <a:sym typeface="Wingdings" pitchFamily="2" charset="2"/>
              </a:rPr>
              <a:t> j</a:t>
            </a:r>
            <a:endParaRPr lang="en-US" sz="2200">
              <a:solidFill>
                <a:srgbClr val="FF0000"/>
              </a:solidFill>
              <a:latin typeface="Consolas" pitchFamily="49" charset="0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200">
              <a:solidFill>
                <a:srgbClr val="FF0000"/>
              </a:solidFill>
              <a:latin typeface="Consolas" pitchFamily="49" charset="0"/>
              <a:cs typeface="Arial-Round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2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/>
      <p:bldP spid="30" grpId="0" animBg="1"/>
      <p:bldP spid="31" grpId="0"/>
      <p:bldP spid="32" grpId="0" animBg="1"/>
      <p:bldP spid="21" grpId="0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 txBox="1">
            <a:spLocks noChangeArrowheads="1"/>
          </p:cNvSpPr>
          <p:nvPr/>
        </p:nvSpPr>
        <p:spPr bwMode="auto">
          <a:xfrm>
            <a:off x="176213" y="12192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void QuickSort(int a[MAX], int p, int r)</a:t>
            </a:r>
          </a:p>
          <a:p>
            <a:pPr marL="0" lvl="1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{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int i= p, j= r, x= a[(p+r)/2];			</a:t>
            </a:r>
            <a:endParaRPr lang="en-US" sz="2200">
              <a:latin typeface="Tahoma" pitchFamily="34" charset="0"/>
              <a:sym typeface="Wingdings" pitchFamily="2" charset="2"/>
            </a:endParaRP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Tahoma" pitchFamily="34" charset="0"/>
                <a:sym typeface="Wingdings" pitchFamily="2" charset="2"/>
              </a:rPr>
              <a:t>       </a:t>
            </a:r>
            <a:r>
              <a:rPr lang="en-US" sz="2200">
                <a:latin typeface="Consolas" pitchFamily="49" charset="0"/>
                <a:sym typeface="Wingdings" pitchFamily="2" charset="2"/>
              </a:rPr>
              <a:t>do{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	 while (a[i]&lt;x) i++;</a:t>
            </a:r>
          </a:p>
          <a:p>
            <a:pPr marL="0" lvl="1">
              <a:lnSpc>
                <a:spcPct val="110000"/>
              </a:lnSpc>
            </a:pPr>
            <a:r>
              <a:rPr lang="en-US" sz="2200">
                <a:latin typeface="Consolas" pitchFamily="49" charset="0"/>
                <a:sym typeface="Wingdings" pitchFamily="2" charset="2"/>
              </a:rPr>
              <a:t>	 while (a[j]&gt;x) j--;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 if (i&lt;=j)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 {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		Swap(a[i], a[j]);	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	i++; j--;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 }</a:t>
            </a:r>
            <a:endParaRPr lang="en-US" sz="2200">
              <a:latin typeface="Tahoma" pitchFamily="34" charset="0"/>
              <a:sym typeface="Wingdings" pitchFamily="2" charset="2"/>
            </a:endParaRP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}while (i&lt;=j);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if (p&lt;j) QuickSort(a, p, j);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if (i&lt;r) QuickSort(a, i, r);</a:t>
            </a:r>
          </a:p>
          <a:p>
            <a:pPr marL="0" lvl="1">
              <a:lnSpc>
                <a:spcPct val="90000"/>
              </a:lnSpc>
              <a:buFont typeface="Arial" pitchFamily="34" charset="0"/>
              <a:buNone/>
            </a:pPr>
            <a:r>
              <a:rPr lang="en-US" sz="2200">
                <a:latin typeface="Courier New" pitchFamily="49" charset="0"/>
                <a:sym typeface="Wingdings" pitchFamily="2" charset="2"/>
              </a:rPr>
              <a:t>}</a:t>
            </a:r>
            <a:endParaRPr lang="en-US" sz="220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pitchFamily="34" charset="0"/>
              </a:rPr>
              <a:t>Cài đặt thuật toán Hoarse</a:t>
            </a:r>
            <a:endParaRPr lang="en-US" sz="32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319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81200" y="2286000"/>
          <a:ext cx="487680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ahoma" pitchFamily="34" charset="0"/>
                          <a:cs typeface="Tahoma" pitchFamily="34" charset="0"/>
                        </a:rPr>
                        <a:t>Trường</a:t>
                      </a:r>
                      <a:r>
                        <a:rPr lang="en-US" sz="2800" baseline="0">
                          <a:latin typeface="Tahoma" pitchFamily="34" charset="0"/>
                          <a:cs typeface="Tahoma" pitchFamily="34" charset="0"/>
                        </a:rPr>
                        <a:t> hợp</a:t>
                      </a:r>
                      <a:endParaRPr lang="en-US" sz="2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ahoma" pitchFamily="34" charset="0"/>
                          <a:cs typeface="Tahoma" pitchFamily="34" charset="0"/>
                        </a:rPr>
                        <a:t>Số</a:t>
                      </a:r>
                      <a:r>
                        <a:rPr lang="en-US" sz="2800" baseline="0">
                          <a:latin typeface="Tahoma" pitchFamily="34" charset="0"/>
                          <a:cs typeface="Tahoma" pitchFamily="34" charset="0"/>
                        </a:rPr>
                        <a:t> lần hoán vị</a:t>
                      </a:r>
                      <a:endParaRPr lang="en-US" sz="2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ahoma" pitchFamily="34" charset="0"/>
                          <a:cs typeface="Tahoma" pitchFamily="34" charset="0"/>
                        </a:rPr>
                        <a:t>Tốt</a:t>
                      </a:r>
                      <a:r>
                        <a:rPr lang="en-US" sz="2800" baseline="0">
                          <a:latin typeface="Tahoma" pitchFamily="34" charset="0"/>
                          <a:cs typeface="Tahoma" pitchFamily="34" charset="0"/>
                        </a:rPr>
                        <a:t> nhất</a:t>
                      </a:r>
                      <a:endParaRPr lang="en-US" sz="2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ahoma" pitchFamily="34" charset="0"/>
                          <a:cs typeface="Tahoma" pitchFamily="34" charset="0"/>
                        </a:rPr>
                        <a:t>nlog</a:t>
                      </a:r>
                      <a:r>
                        <a:rPr lang="en-US" sz="2800" baseline="-25000"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2800">
                          <a:latin typeface="Tahoma" pitchFamily="34" charset="0"/>
                          <a:cs typeface="Tahoma" pitchFamily="34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ahoma" pitchFamily="34" charset="0"/>
                          <a:cs typeface="Tahoma" pitchFamily="34" charset="0"/>
                        </a:rPr>
                        <a:t>Xấu</a:t>
                      </a:r>
                      <a:r>
                        <a:rPr lang="en-US" sz="2800" baseline="0">
                          <a:latin typeface="Tahoma" pitchFamily="34" charset="0"/>
                          <a:cs typeface="Tahoma" pitchFamily="34" charset="0"/>
                        </a:rPr>
                        <a:t> nhất</a:t>
                      </a:r>
                      <a:endParaRPr lang="en-US" sz="28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ahoma" pitchFamily="34" charset="0"/>
                          <a:cs typeface="Tahoma" pitchFamily="34" charset="0"/>
                        </a:rPr>
                        <a:t>n</a:t>
                      </a:r>
                      <a:r>
                        <a:rPr lang="en-US" sz="2800" baseline="30000"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ahoma" pitchFamily="34" charset="0"/>
                          <a:cs typeface="Tahoma" pitchFamily="34" charset="0"/>
                        </a:rPr>
                        <a:t>Trung bình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latin typeface="Tahoma" pitchFamily="34" charset="0"/>
                          <a:cs typeface="Tahoma" pitchFamily="34" charset="0"/>
                        </a:rPr>
                        <a:t>nlog</a:t>
                      </a:r>
                      <a:r>
                        <a:rPr lang="en-US" sz="2800" baseline="-25000"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2800">
                          <a:latin typeface="Tahoma" pitchFamily="34" charset="0"/>
                          <a:cs typeface="Tahoma" pitchFamily="34" charset="0"/>
                        </a:rPr>
                        <a:t>n</a:t>
                      </a:r>
                      <a:endParaRPr lang="en-US" sz="2800" baseline="3000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pitchFamily="34" charset="0"/>
              </a:rPr>
              <a:t>c) Độ phức tạp Quick-Sort</a:t>
            </a:r>
            <a:endParaRPr lang="en-US" sz="32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498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b="1"/>
              <a:t>5) Sắp xếp trộn (Merge Sort)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763000" cy="2667000"/>
          </a:xfrm>
        </p:spPr>
        <p:txBody>
          <a:bodyPr/>
          <a:lstStyle/>
          <a:p>
            <a:pPr marL="914400" lvl="1" indent="-514350" eaLnBrk="1" hangingPunct="1">
              <a:lnSpc>
                <a:spcPct val="110000"/>
              </a:lnSpc>
              <a:buFont typeface="Calibri" pitchFamily="34" charset="0"/>
              <a:buAutoNum type="alphaLcPeriod"/>
            </a:pPr>
            <a:r>
              <a:rPr lang="en-US">
                <a:latin typeface="Tahoma" pitchFamily="34" charset="0"/>
                <a:sym typeface="Wingdings" pitchFamily="2" charset="2"/>
              </a:rPr>
              <a:t>Phương pháp:</a:t>
            </a: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 Cũng sử dụng giải pháp chia để trị</a:t>
            </a: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 i="1" u="sng">
                <a:latin typeface="Tahoma" pitchFamily="34" charset="0"/>
                <a:sym typeface="Wingdings" pitchFamily="2" charset="2"/>
              </a:rPr>
              <a:t>Bước 1</a:t>
            </a:r>
            <a:r>
              <a:rPr lang="en-US" sz="2400">
                <a:latin typeface="Tahoma" pitchFamily="34" charset="0"/>
                <a:sym typeface="Wingdings" pitchFamily="2" charset="2"/>
              </a:rPr>
              <a:t>: Chia mảng A ban đầu thành 2 mảng con B và C</a:t>
            </a:r>
            <a:r>
              <a:rPr lang="en-US" sz="2400">
                <a:latin typeface="Tahoma" pitchFamily="34" charset="0"/>
                <a:sym typeface="Symbol" pitchFamily="18" charset="2"/>
              </a:rPr>
              <a:t>. </a:t>
            </a: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 i="1" u="sng">
                <a:latin typeface="Tahoma" pitchFamily="34" charset="0"/>
                <a:sym typeface="Wingdings" pitchFamily="2" charset="2"/>
              </a:rPr>
              <a:t>Bước 2</a:t>
            </a:r>
            <a:r>
              <a:rPr lang="en-US" sz="2400">
                <a:latin typeface="Tahoma" pitchFamily="34" charset="0"/>
                <a:sym typeface="Wingdings" pitchFamily="2" charset="2"/>
              </a:rPr>
              <a:t>:  Sắp xếp mảng con B và C bằng đệ quy</a:t>
            </a: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 i="1" u="sng">
                <a:latin typeface="Tahoma" pitchFamily="34" charset="0"/>
                <a:sym typeface="Wingdings" pitchFamily="2" charset="2"/>
              </a:rPr>
              <a:t>Bước 3</a:t>
            </a:r>
            <a:r>
              <a:rPr lang="en-US" sz="2400">
                <a:latin typeface="Tahoma" pitchFamily="34" charset="0"/>
                <a:sym typeface="Wingdings" pitchFamily="2" charset="2"/>
              </a:rPr>
              <a:t>: Trộn (merge) B, C thành mảng A được sắp.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034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ight Triangle 10"/>
          <p:cNvSpPr/>
          <p:nvPr/>
        </p:nvSpPr>
        <p:spPr>
          <a:xfrm flipH="1">
            <a:off x="3276600" y="5451475"/>
            <a:ext cx="2514600" cy="274638"/>
          </a:xfrm>
          <a:prstGeom prst="rt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Triangle 11"/>
          <p:cNvSpPr/>
          <p:nvPr/>
        </p:nvSpPr>
        <p:spPr>
          <a:xfrm flipH="1">
            <a:off x="5791200" y="5348288"/>
            <a:ext cx="2514600" cy="373062"/>
          </a:xfrm>
          <a:prstGeom prst="rt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Triangle 13"/>
          <p:cNvSpPr/>
          <p:nvPr/>
        </p:nvSpPr>
        <p:spPr>
          <a:xfrm flipH="1">
            <a:off x="3276600" y="6061075"/>
            <a:ext cx="5029200" cy="373063"/>
          </a:xfrm>
          <a:prstGeom prst="rt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276600" y="3810000"/>
            <a:ext cx="5029200" cy="381000"/>
          </a:xfrm>
          <a:custGeom>
            <a:avLst/>
            <a:gdLst>
              <a:gd name="connsiteX0" fmla="*/ 0 w 5868537"/>
              <a:gd name="connsiteY0" fmla="*/ 873457 h 873457"/>
              <a:gd name="connsiteX1" fmla="*/ 477672 w 5868537"/>
              <a:gd name="connsiteY1" fmla="*/ 341194 h 873457"/>
              <a:gd name="connsiteX2" fmla="*/ 1214651 w 5868537"/>
              <a:gd name="connsiteY2" fmla="*/ 573206 h 873457"/>
              <a:gd name="connsiteX3" fmla="*/ 1965278 w 5868537"/>
              <a:gd name="connsiteY3" fmla="*/ 272956 h 873457"/>
              <a:gd name="connsiteX4" fmla="*/ 2729552 w 5868537"/>
              <a:gd name="connsiteY4" fmla="*/ 641445 h 873457"/>
              <a:gd name="connsiteX5" fmla="*/ 3575713 w 5868537"/>
              <a:gd name="connsiteY5" fmla="*/ 464024 h 873457"/>
              <a:gd name="connsiteX6" fmla="*/ 4012442 w 5868537"/>
              <a:gd name="connsiteY6" fmla="*/ 0 h 873457"/>
              <a:gd name="connsiteX7" fmla="*/ 4339988 w 5868537"/>
              <a:gd name="connsiteY7" fmla="*/ 655093 h 873457"/>
              <a:gd name="connsiteX8" fmla="*/ 4776716 w 5868537"/>
              <a:gd name="connsiteY8" fmla="*/ 477672 h 873457"/>
              <a:gd name="connsiteX9" fmla="*/ 5172502 w 5868537"/>
              <a:gd name="connsiteY9" fmla="*/ 150126 h 873457"/>
              <a:gd name="connsiteX10" fmla="*/ 5500048 w 5868537"/>
              <a:gd name="connsiteY10" fmla="*/ 736979 h 873457"/>
              <a:gd name="connsiteX11" fmla="*/ 5650173 w 5868537"/>
              <a:gd name="connsiteY11" fmla="*/ 777923 h 873457"/>
              <a:gd name="connsiteX12" fmla="*/ 5691116 w 5868537"/>
              <a:gd name="connsiteY12" fmla="*/ 354842 h 873457"/>
              <a:gd name="connsiteX13" fmla="*/ 5868537 w 5868537"/>
              <a:gd name="connsiteY13" fmla="*/ 832514 h 873457"/>
              <a:gd name="connsiteX14" fmla="*/ 0 w 5868537"/>
              <a:gd name="connsiteY14" fmla="*/ 873457 h 87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68537" h="873457">
                <a:moveTo>
                  <a:pt x="0" y="873457"/>
                </a:moveTo>
                <a:lnTo>
                  <a:pt x="477672" y="341194"/>
                </a:lnTo>
                <a:lnTo>
                  <a:pt x="1214651" y="573206"/>
                </a:lnTo>
                <a:lnTo>
                  <a:pt x="1965278" y="272956"/>
                </a:lnTo>
                <a:lnTo>
                  <a:pt x="2729552" y="641445"/>
                </a:lnTo>
                <a:lnTo>
                  <a:pt x="3575713" y="464024"/>
                </a:lnTo>
                <a:lnTo>
                  <a:pt x="4012442" y="0"/>
                </a:lnTo>
                <a:lnTo>
                  <a:pt x="4339988" y="655093"/>
                </a:lnTo>
                <a:lnTo>
                  <a:pt x="4776716" y="477672"/>
                </a:lnTo>
                <a:lnTo>
                  <a:pt x="5172502" y="150126"/>
                </a:lnTo>
                <a:lnTo>
                  <a:pt x="5500048" y="736979"/>
                </a:lnTo>
                <a:lnTo>
                  <a:pt x="5650173" y="777923"/>
                </a:lnTo>
                <a:lnTo>
                  <a:pt x="5691116" y="354842"/>
                </a:lnTo>
                <a:lnTo>
                  <a:pt x="5868537" y="832514"/>
                </a:lnTo>
                <a:lnTo>
                  <a:pt x="0" y="873457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819400" y="3733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>
                <a:latin typeface="+mn-lt"/>
                <a:ea typeface="Arial-Rounded" pitchFamily="34" charset="0"/>
                <a:cs typeface="Tahoma" pitchFamily="34" charset="0"/>
                <a:sym typeface="Wingdings" pitchFamily="2" charset="2"/>
              </a:rPr>
              <a:t>A</a:t>
            </a: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None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+mn-lt"/>
              <a:cs typeface="Arial-Rounded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+mn-lt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400">
              <a:latin typeface="+mn-lt"/>
              <a:cs typeface="Arial-Rounded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5506243" y="5542757"/>
            <a:ext cx="5699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819400" y="5257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>
                <a:latin typeface="+mn-lt"/>
                <a:ea typeface="Arial-Rounded" pitchFamily="34" charset="0"/>
                <a:cs typeface="Tahoma" pitchFamily="34" charset="0"/>
                <a:sym typeface="Wingdings" pitchFamily="2" charset="2"/>
              </a:rPr>
              <a:t>B</a:t>
            </a: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None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+mn-lt"/>
              <a:cs typeface="Arial-Rounded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+mn-lt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400">
              <a:latin typeface="+mn-lt"/>
              <a:cs typeface="Arial-Rounded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458200" y="5257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>
                <a:latin typeface="+mn-lt"/>
                <a:ea typeface="Arial-Rounded" pitchFamily="34" charset="0"/>
                <a:cs typeface="Tahoma" pitchFamily="34" charset="0"/>
                <a:sym typeface="Wingdings" pitchFamily="2" charset="2"/>
              </a:rPr>
              <a:t>C</a:t>
            </a: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None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+mn-lt"/>
              <a:cs typeface="Arial-Rounded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+mn-lt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400">
              <a:latin typeface="+mn-lt"/>
              <a:cs typeface="Arial-Rounded" pitchFamily="34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841625" y="6019800"/>
            <a:ext cx="38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>
                <a:latin typeface="+mn-lt"/>
                <a:ea typeface="Arial-Rounded" pitchFamily="34" charset="0"/>
                <a:cs typeface="Tahoma" pitchFamily="34" charset="0"/>
                <a:sym typeface="Wingdings" pitchFamily="2" charset="2"/>
              </a:rPr>
              <a:t>A</a:t>
            </a: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None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+mn-lt"/>
              <a:cs typeface="Arial-Rounded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+mn-lt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400">
              <a:latin typeface="+mn-lt"/>
              <a:cs typeface="Arial-Rounded" pitchFamily="34" charset="0"/>
            </a:endParaRPr>
          </a:p>
        </p:txBody>
      </p:sp>
      <p:sp>
        <p:nvSpPr>
          <p:cNvPr id="28" name="8-Point Star 27"/>
          <p:cNvSpPr/>
          <p:nvPr/>
        </p:nvSpPr>
        <p:spPr>
          <a:xfrm>
            <a:off x="0" y="4876800"/>
            <a:ext cx="2743200" cy="1371600"/>
          </a:xfrm>
          <a:prstGeom prst="star8">
            <a:avLst>
              <a:gd name="adj" fmla="val 325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So sánh với QuickSort?</a:t>
            </a:r>
          </a:p>
        </p:txBody>
      </p:sp>
      <p:sp>
        <p:nvSpPr>
          <p:cNvPr id="24" name="Freeform 23"/>
          <p:cNvSpPr/>
          <p:nvPr/>
        </p:nvSpPr>
        <p:spPr>
          <a:xfrm>
            <a:off x="3276600" y="4572000"/>
            <a:ext cx="5029200" cy="381000"/>
          </a:xfrm>
          <a:custGeom>
            <a:avLst/>
            <a:gdLst>
              <a:gd name="connsiteX0" fmla="*/ 0 w 5868537"/>
              <a:gd name="connsiteY0" fmla="*/ 873457 h 873457"/>
              <a:gd name="connsiteX1" fmla="*/ 477672 w 5868537"/>
              <a:gd name="connsiteY1" fmla="*/ 341194 h 873457"/>
              <a:gd name="connsiteX2" fmla="*/ 1214651 w 5868537"/>
              <a:gd name="connsiteY2" fmla="*/ 573206 h 873457"/>
              <a:gd name="connsiteX3" fmla="*/ 1965278 w 5868537"/>
              <a:gd name="connsiteY3" fmla="*/ 272956 h 873457"/>
              <a:gd name="connsiteX4" fmla="*/ 2729552 w 5868537"/>
              <a:gd name="connsiteY4" fmla="*/ 641445 h 873457"/>
              <a:gd name="connsiteX5" fmla="*/ 3575713 w 5868537"/>
              <a:gd name="connsiteY5" fmla="*/ 464024 h 873457"/>
              <a:gd name="connsiteX6" fmla="*/ 4012442 w 5868537"/>
              <a:gd name="connsiteY6" fmla="*/ 0 h 873457"/>
              <a:gd name="connsiteX7" fmla="*/ 4339988 w 5868537"/>
              <a:gd name="connsiteY7" fmla="*/ 655093 h 873457"/>
              <a:gd name="connsiteX8" fmla="*/ 4776716 w 5868537"/>
              <a:gd name="connsiteY8" fmla="*/ 477672 h 873457"/>
              <a:gd name="connsiteX9" fmla="*/ 5172502 w 5868537"/>
              <a:gd name="connsiteY9" fmla="*/ 150126 h 873457"/>
              <a:gd name="connsiteX10" fmla="*/ 5500048 w 5868537"/>
              <a:gd name="connsiteY10" fmla="*/ 736979 h 873457"/>
              <a:gd name="connsiteX11" fmla="*/ 5650173 w 5868537"/>
              <a:gd name="connsiteY11" fmla="*/ 777923 h 873457"/>
              <a:gd name="connsiteX12" fmla="*/ 5691116 w 5868537"/>
              <a:gd name="connsiteY12" fmla="*/ 354842 h 873457"/>
              <a:gd name="connsiteX13" fmla="*/ 5868537 w 5868537"/>
              <a:gd name="connsiteY13" fmla="*/ 832514 h 873457"/>
              <a:gd name="connsiteX14" fmla="*/ 0 w 5868537"/>
              <a:gd name="connsiteY14" fmla="*/ 873457 h 87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68537" h="873457">
                <a:moveTo>
                  <a:pt x="0" y="873457"/>
                </a:moveTo>
                <a:lnTo>
                  <a:pt x="477672" y="341194"/>
                </a:lnTo>
                <a:lnTo>
                  <a:pt x="1214651" y="573206"/>
                </a:lnTo>
                <a:lnTo>
                  <a:pt x="1965278" y="272956"/>
                </a:lnTo>
                <a:lnTo>
                  <a:pt x="2729552" y="641445"/>
                </a:lnTo>
                <a:lnTo>
                  <a:pt x="3575713" y="464024"/>
                </a:lnTo>
                <a:lnTo>
                  <a:pt x="4012442" y="0"/>
                </a:lnTo>
                <a:lnTo>
                  <a:pt x="4339988" y="655093"/>
                </a:lnTo>
                <a:lnTo>
                  <a:pt x="4776716" y="477672"/>
                </a:lnTo>
                <a:lnTo>
                  <a:pt x="5172502" y="150126"/>
                </a:lnTo>
                <a:lnTo>
                  <a:pt x="5500048" y="736979"/>
                </a:lnTo>
                <a:lnTo>
                  <a:pt x="5650173" y="777923"/>
                </a:lnTo>
                <a:lnTo>
                  <a:pt x="5691116" y="354842"/>
                </a:lnTo>
                <a:lnTo>
                  <a:pt x="5868537" y="832514"/>
                </a:lnTo>
                <a:lnTo>
                  <a:pt x="0" y="873457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2819400" y="4495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>
                <a:latin typeface="+mn-lt"/>
                <a:ea typeface="Arial-Rounded" pitchFamily="34" charset="0"/>
                <a:cs typeface="Tahoma" pitchFamily="34" charset="0"/>
                <a:sym typeface="Wingdings" pitchFamily="2" charset="2"/>
              </a:rPr>
              <a:t>B</a:t>
            </a: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None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+mn-lt"/>
              <a:cs typeface="Arial-Rounded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+mn-lt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400">
              <a:latin typeface="+mn-lt"/>
              <a:cs typeface="Arial-Rounded" pitchFamily="34" charset="0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8458200" y="4495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>
                <a:latin typeface="+mn-lt"/>
                <a:ea typeface="Arial-Rounded" pitchFamily="34" charset="0"/>
                <a:cs typeface="Tahoma" pitchFamily="34" charset="0"/>
                <a:sym typeface="Wingdings" pitchFamily="2" charset="2"/>
              </a:rPr>
              <a:t>C</a:t>
            </a: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+mn-lt"/>
              <a:ea typeface="Arial-Rounded" pitchFamily="34" charset="0"/>
              <a:cs typeface="Tahoma" pitchFamily="34" charset="0"/>
              <a:sym typeface="Wingdings" pitchFamily="2" charset="2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None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>
              <a:latin typeface="+mn-lt"/>
              <a:cs typeface="Arial-Rounded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+mn-lt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400">
              <a:latin typeface="+mn-lt"/>
              <a:cs typeface="Arial-Rounded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5507037" y="4779963"/>
            <a:ext cx="5683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95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20" grpId="0"/>
      <p:bldP spid="21" grpId="0"/>
      <p:bldP spid="25" grpId="0"/>
      <p:bldP spid="28" grpId="0" animBg="1"/>
      <p:bldP spid="24" grpId="0" animBg="1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8918" y="1143000"/>
            <a:ext cx="5088482" cy="533400"/>
          </a:xfrm>
        </p:spPr>
        <p:txBody>
          <a:bodyPr/>
          <a:lstStyle/>
          <a:p>
            <a:pPr marL="514350" lvl="1" indent="-514350">
              <a:lnSpc>
                <a:spcPct val="110000"/>
              </a:lnSpc>
              <a:buClr>
                <a:schemeClr val="hlink"/>
              </a:buClr>
              <a:buNone/>
            </a:pPr>
            <a:r>
              <a:rPr lang="en-US" sz="2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  <a:sym typeface="Wingdings" pitchFamily="2" charset="2"/>
              </a:rPr>
              <a:t>Ví dụ 2: mảng sinh viên</a:t>
            </a:r>
          </a:p>
          <a:p>
            <a:pPr marL="914400" lvl="1" indent="-514350"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eaLnBrk="1" fontAlgn="t" hangingPunct="1">
              <a:buFont typeface="Arial" pitchFamily="34" charset="0"/>
              <a:buNone/>
            </a:pPr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marL="914400" lvl="1" indent="-514350"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eaLnBrk="1" fontAlgn="t" hangingPunct="1"/>
            <a:endParaRPr lang="en-US"/>
          </a:p>
          <a:p>
            <a:pPr marL="914400" lvl="1" indent="-514350"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000">
              <a:latin typeface="Courier"/>
            </a:endParaRPr>
          </a:p>
          <a:p>
            <a:pPr marL="914400" lvl="1" indent="-514350" eaLnBrk="1" hangingPunct="1">
              <a:lnSpc>
                <a:spcPct val="90000"/>
              </a:lnSpc>
            </a:pPr>
            <a:endParaRPr lang="en-US" sz="2400">
              <a:latin typeface="Tahoma" pitchFamily="34" charset="0"/>
            </a:endParaRPr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09625" y="3505200"/>
            <a:ext cx="1752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</a:pPr>
            <a:r>
              <a:rPr lang="en-US" sz="2000">
                <a:latin typeface="Tahoma" pitchFamily="34" charset="0"/>
                <a:sym typeface="Wingdings" pitchFamily="2" charset="2"/>
              </a:rPr>
              <a:t>Sắp xếp theo mã sinh viên: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Tahoma" pitchFamily="34" charset="0"/>
              <a:sym typeface="Wingdings" pitchFamily="2" charset="2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Tahoma" pitchFamily="34" charset="0"/>
              <a:sym typeface="Wingdings" pitchFamily="2" charset="2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Tahoma" pitchFamily="34" charset="0"/>
              <a:sym typeface="Wingdings" pitchFamily="2" charset="2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Tahoma" pitchFamily="34" charset="0"/>
              <a:sym typeface="Wingdings" pitchFamily="2" charset="2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Tahoma" pitchFamily="34" charset="0"/>
              <a:sym typeface="Wingdings" pitchFamily="2" charset="2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Tahoma" pitchFamily="34" charset="0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endParaRPr lang="en-US" sz="2000">
              <a:latin typeface="Tahoma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867025" y="2373313"/>
            <a:ext cx="762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73488" y="2386013"/>
            <a:ext cx="762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676775" y="2395538"/>
            <a:ext cx="762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83238" y="2406650"/>
            <a:ext cx="762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62713" y="2397125"/>
            <a:ext cx="762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042528"/>
              </p:ext>
            </p:extLst>
          </p:nvPr>
        </p:nvGraphicFramePr>
        <p:xfrm>
          <a:off x="2797175" y="1974850"/>
          <a:ext cx="4517570" cy="844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455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/>
                        <a:t>01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/>
                        <a:t>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/>
                        <a:t>04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/>
                        <a:t>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/>
                        <a:t>10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/>
                        <a:t>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2860675" y="3903663"/>
            <a:ext cx="762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67138" y="3916363"/>
            <a:ext cx="762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70425" y="3925888"/>
            <a:ext cx="762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76888" y="3937000"/>
            <a:ext cx="762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56363" y="3927475"/>
            <a:ext cx="762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40433"/>
              </p:ext>
            </p:extLst>
          </p:nvPr>
        </p:nvGraphicFramePr>
        <p:xfrm>
          <a:off x="2790825" y="3505200"/>
          <a:ext cx="4517570" cy="83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/>
                        <a:t>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03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/>
                        <a:t>Hoa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04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/>
                        <a:t>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sz="20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sz="20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809625" y="5029200"/>
            <a:ext cx="1676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</a:pPr>
            <a:r>
              <a:rPr lang="en-US" sz="2000">
                <a:latin typeface="Tahoma" pitchFamily="34" charset="0"/>
                <a:sym typeface="Wingdings" pitchFamily="2" charset="2"/>
              </a:rPr>
              <a:t>Sắp xếp theo họ tên: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Tahoma" pitchFamily="34" charset="0"/>
              <a:sym typeface="Wingdings" pitchFamily="2" charset="2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Tahoma" pitchFamily="34" charset="0"/>
              <a:sym typeface="Wingdings" pitchFamily="2" charset="2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Tahoma" pitchFamily="34" charset="0"/>
              <a:sym typeface="Wingdings" pitchFamily="2" charset="2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Tahoma" pitchFamily="34" charset="0"/>
              <a:sym typeface="Wingdings" pitchFamily="2" charset="2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Tahoma" pitchFamily="34" charset="0"/>
              <a:sym typeface="Wingdings" pitchFamily="2" charset="2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Tahoma" pitchFamily="34" charset="0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Tahoma" pitchFamily="34" charset="0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endParaRPr lang="en-US" sz="2000">
              <a:latin typeface="Tahoma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2860675" y="5427663"/>
            <a:ext cx="762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767138" y="5440363"/>
            <a:ext cx="762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670425" y="5449888"/>
            <a:ext cx="762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576888" y="5461000"/>
            <a:ext cx="762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456363" y="5451475"/>
            <a:ext cx="762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244"/>
              </p:ext>
            </p:extLst>
          </p:nvPr>
        </p:nvGraphicFramePr>
        <p:xfrm>
          <a:off x="2790825" y="5029200"/>
          <a:ext cx="4517570" cy="83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/>
                        <a:t>03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b="1" err="1">
                          <a:solidFill>
                            <a:srgbClr val="FF0000"/>
                          </a:solidFill>
                        </a:rPr>
                        <a:t>Hoa</a:t>
                      </a:r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/>
                        <a:t>10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Nam</a:t>
                      </a:r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sz="2000" b="1" kern="120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Nga</a:t>
                      </a:r>
                      <a:endParaRPr lang="en-US" sz="20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sz="20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Son</a:t>
                      </a:r>
                      <a:endParaRPr lang="en-US" sz="20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sz="20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Tam</a:t>
                      </a:r>
                      <a:endParaRPr lang="en-US" sz="20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28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187450" y="1574800"/>
          <a:ext cx="14630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ym typeface="Symbol"/>
                        </a:rPr>
                        <a:t></a:t>
                      </a:r>
                      <a:endParaRPr lang="en-US" sz="2400" b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321050" y="1576388"/>
          <a:ext cx="14630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>
                          <a:sym typeface="Symbol"/>
                        </a:rPr>
                        <a:t></a:t>
                      </a:r>
                      <a:endParaRPr lang="en-US" sz="2400" b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5851525" y="1563688"/>
          <a:ext cx="27432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678" name="Rectangle 3"/>
          <p:cNvSpPr txBox="1">
            <a:spLocks noChangeArrowheads="1"/>
          </p:cNvSpPr>
          <p:nvPr/>
        </p:nvSpPr>
        <p:spPr bwMode="auto">
          <a:xfrm>
            <a:off x="365125" y="15636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/>
            <a:r>
              <a:rPr lang="en-US" sz="2000">
                <a:latin typeface="Tahoma" pitchFamily="34" charset="0"/>
                <a:sym typeface="Wingdings" pitchFamily="2" charset="2"/>
              </a:rPr>
              <a:t>1)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1203325" y="2528888"/>
          <a:ext cx="14630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ym typeface="Symbol"/>
                        </a:rPr>
                        <a:t></a:t>
                      </a:r>
                      <a:endParaRPr lang="en-US" sz="2400" b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3336925" y="2541588"/>
          <a:ext cx="14630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>
                          <a:sym typeface="Symbol"/>
                        </a:rPr>
                        <a:t></a:t>
                      </a:r>
                      <a:endParaRPr lang="en-US" sz="2400" b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689" name="Rectangle 3"/>
          <p:cNvSpPr txBox="1">
            <a:spLocks noChangeArrowheads="1"/>
          </p:cNvSpPr>
          <p:nvPr/>
        </p:nvSpPr>
        <p:spPr bwMode="auto">
          <a:xfrm>
            <a:off x="381000" y="25288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/>
            <a:r>
              <a:rPr lang="en-US" sz="2000">
                <a:latin typeface="Tahoma" pitchFamily="34" charset="0"/>
                <a:sym typeface="Wingdings" pitchFamily="2" charset="2"/>
              </a:rPr>
              <a:t>2)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1203325" y="3467100"/>
          <a:ext cx="14630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ym typeface="Symbol"/>
                        </a:rPr>
                        <a:t></a:t>
                      </a:r>
                      <a:endParaRPr lang="en-US" sz="2400" b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3336925" y="3468688"/>
          <a:ext cx="14630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>
                          <a:sym typeface="Symbol"/>
                        </a:rPr>
                        <a:t></a:t>
                      </a:r>
                      <a:endParaRPr lang="en-US" sz="2400" b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700" name="Rectangle 3"/>
          <p:cNvSpPr txBox="1">
            <a:spLocks noChangeArrowheads="1"/>
          </p:cNvSpPr>
          <p:nvPr/>
        </p:nvSpPr>
        <p:spPr bwMode="auto">
          <a:xfrm>
            <a:off x="381000" y="34559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/>
            <a:r>
              <a:rPr lang="en-US" sz="2000">
                <a:latin typeface="Tahoma" pitchFamily="34" charset="0"/>
                <a:sym typeface="Wingdings" pitchFamily="2" charset="2"/>
              </a:rPr>
              <a:t>3)</a:t>
            </a:r>
          </a:p>
        </p:txBody>
      </p:sp>
      <p:sp>
        <p:nvSpPr>
          <p:cNvPr id="64" name="Freeform 63"/>
          <p:cNvSpPr/>
          <p:nvPr/>
        </p:nvSpPr>
        <p:spPr>
          <a:xfrm flipV="1">
            <a:off x="1355725" y="1398588"/>
            <a:ext cx="4724400" cy="165100"/>
          </a:xfrm>
          <a:custGeom>
            <a:avLst/>
            <a:gdLst>
              <a:gd name="connsiteX0" fmla="*/ 0 w 4667003"/>
              <a:gd name="connsiteY0" fmla="*/ 11875 h 249382"/>
              <a:gd name="connsiteX1" fmla="*/ 0 w 4667003"/>
              <a:gd name="connsiteY1" fmla="*/ 249382 h 249382"/>
              <a:gd name="connsiteX2" fmla="*/ 4667003 w 4667003"/>
              <a:gd name="connsiteY2" fmla="*/ 249382 h 249382"/>
              <a:gd name="connsiteX3" fmla="*/ 4667003 w 4667003"/>
              <a:gd name="connsiteY3" fmla="*/ 0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003" h="249382">
                <a:moveTo>
                  <a:pt x="0" y="11875"/>
                </a:moveTo>
                <a:lnTo>
                  <a:pt x="0" y="249382"/>
                </a:lnTo>
                <a:lnTo>
                  <a:pt x="4667003" y="249382"/>
                </a:lnTo>
                <a:lnTo>
                  <a:pt x="4667003" y="0"/>
                </a:lnTo>
              </a:path>
            </a:pathLst>
          </a:cu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1744663" y="2378075"/>
            <a:ext cx="4797425" cy="179388"/>
          </a:xfrm>
          <a:custGeom>
            <a:avLst/>
            <a:gdLst>
              <a:gd name="connsiteX0" fmla="*/ 0 w 4797631"/>
              <a:gd name="connsiteY0" fmla="*/ 178129 h 178129"/>
              <a:gd name="connsiteX1" fmla="*/ 0 w 4797631"/>
              <a:gd name="connsiteY1" fmla="*/ 0 h 178129"/>
              <a:gd name="connsiteX2" fmla="*/ 4797631 w 4797631"/>
              <a:gd name="connsiteY2" fmla="*/ 0 h 17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7631" h="178129">
                <a:moveTo>
                  <a:pt x="0" y="178129"/>
                </a:moveTo>
                <a:lnTo>
                  <a:pt x="0" y="0"/>
                </a:lnTo>
                <a:lnTo>
                  <a:pt x="4797631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 rot="5400000" flipH="1" flipV="1">
            <a:off x="6326187" y="2178051"/>
            <a:ext cx="422275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168400" y="1616075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02000" y="1616075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547813" y="2557463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13113" y="2581275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930400" y="3478213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313113" y="3478213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3524250" y="3303588"/>
            <a:ext cx="3470275" cy="152400"/>
          </a:xfrm>
          <a:custGeom>
            <a:avLst/>
            <a:gdLst>
              <a:gd name="connsiteX0" fmla="*/ 0 w 4797631"/>
              <a:gd name="connsiteY0" fmla="*/ 178129 h 178129"/>
              <a:gd name="connsiteX1" fmla="*/ 0 w 4797631"/>
              <a:gd name="connsiteY1" fmla="*/ 0 h 178129"/>
              <a:gd name="connsiteX2" fmla="*/ 4797631 w 4797631"/>
              <a:gd name="connsiteY2" fmla="*/ 0 h 17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7631" h="178129">
                <a:moveTo>
                  <a:pt x="0" y="178129"/>
                </a:moveTo>
                <a:lnTo>
                  <a:pt x="0" y="0"/>
                </a:lnTo>
                <a:lnTo>
                  <a:pt x="4797631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1" name="Straight Arrow Connector 40"/>
          <p:cNvCxnSpPr>
            <a:stCxn id="40" idx="2"/>
          </p:cNvCxnSpPr>
          <p:nvPr/>
        </p:nvCxnSpPr>
        <p:spPr>
          <a:xfrm flipV="1">
            <a:off x="6994525" y="1966913"/>
            <a:ext cx="1588" cy="133667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1187450" y="4318000"/>
          <a:ext cx="14630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ym typeface="Symbol"/>
                        </a:rPr>
                        <a:t></a:t>
                      </a:r>
                      <a:endParaRPr lang="en-US" sz="2400" b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3321050" y="4319588"/>
          <a:ext cx="14630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>
                          <a:sym typeface="Symbol"/>
                        </a:rPr>
                        <a:t></a:t>
                      </a:r>
                      <a:endParaRPr lang="en-US" sz="2400" b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722" name="Rectangle 3"/>
          <p:cNvSpPr txBox="1">
            <a:spLocks noChangeArrowheads="1"/>
          </p:cNvSpPr>
          <p:nvPr/>
        </p:nvSpPr>
        <p:spPr bwMode="auto">
          <a:xfrm>
            <a:off x="365125" y="43068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/>
            <a:r>
              <a:rPr lang="en-US" sz="2000">
                <a:latin typeface="Tahoma" pitchFamily="34" charset="0"/>
                <a:sym typeface="Wingdings" pitchFamily="2" charset="2"/>
              </a:rPr>
              <a:t>4)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1203325" y="5272088"/>
          <a:ext cx="14630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ym typeface="Symbol"/>
                        </a:rPr>
                        <a:t></a:t>
                      </a:r>
                      <a:endParaRPr lang="en-US" sz="2400" b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3336925" y="5284788"/>
          <a:ext cx="14630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>
                          <a:sym typeface="Symbol"/>
                        </a:rPr>
                        <a:t></a:t>
                      </a:r>
                      <a:endParaRPr lang="en-US" sz="2400" b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733" name="Rectangle 3"/>
          <p:cNvSpPr txBox="1">
            <a:spLocks noChangeArrowheads="1"/>
          </p:cNvSpPr>
          <p:nvPr/>
        </p:nvSpPr>
        <p:spPr bwMode="auto">
          <a:xfrm>
            <a:off x="381000" y="52720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/>
            <a:r>
              <a:rPr lang="en-US" sz="2000">
                <a:latin typeface="Tahoma" pitchFamily="34" charset="0"/>
                <a:sym typeface="Wingdings" pitchFamily="2" charset="2"/>
              </a:rPr>
              <a:t>5)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1203325" y="6199188"/>
          <a:ext cx="14630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ym typeface="Symbol"/>
                        </a:rPr>
                        <a:t></a:t>
                      </a:r>
                      <a:endParaRPr lang="en-US" sz="2400" b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3336925" y="6200775"/>
          <a:ext cx="14630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>
                          <a:sym typeface="Symbol"/>
                        </a:rPr>
                        <a:t></a:t>
                      </a:r>
                      <a:endParaRPr lang="en-US" sz="2400" b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744" name="Rectangle 3"/>
          <p:cNvSpPr txBox="1">
            <a:spLocks noChangeArrowheads="1"/>
          </p:cNvSpPr>
          <p:nvPr/>
        </p:nvSpPr>
        <p:spPr bwMode="auto">
          <a:xfrm>
            <a:off x="381000" y="61880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/>
            <a:r>
              <a:rPr lang="en-US" sz="2000">
                <a:latin typeface="Tahoma" pitchFamily="34" charset="0"/>
                <a:sym typeface="Wingdings" pitchFamily="2" charset="2"/>
              </a:rPr>
              <a:t>6)</a:t>
            </a:r>
          </a:p>
        </p:txBody>
      </p:sp>
      <p:sp>
        <p:nvSpPr>
          <p:cNvPr id="66" name="Oval 65"/>
          <p:cNvSpPr/>
          <p:nvPr/>
        </p:nvSpPr>
        <p:spPr>
          <a:xfrm>
            <a:off x="1917700" y="4359275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76650" y="4359275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943100" y="5326063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060825" y="5311775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309813" y="6245225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060825" y="6234113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3848100" y="4141788"/>
            <a:ext cx="3603625" cy="225425"/>
          </a:xfrm>
          <a:custGeom>
            <a:avLst/>
            <a:gdLst>
              <a:gd name="connsiteX0" fmla="*/ 0 w 4797631"/>
              <a:gd name="connsiteY0" fmla="*/ 178129 h 178129"/>
              <a:gd name="connsiteX1" fmla="*/ 0 w 4797631"/>
              <a:gd name="connsiteY1" fmla="*/ 0 h 178129"/>
              <a:gd name="connsiteX2" fmla="*/ 4797631 w 4797631"/>
              <a:gd name="connsiteY2" fmla="*/ 0 h 17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7631" h="178129">
                <a:moveTo>
                  <a:pt x="0" y="178129"/>
                </a:moveTo>
                <a:lnTo>
                  <a:pt x="0" y="0"/>
                </a:lnTo>
                <a:lnTo>
                  <a:pt x="4797631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3" name="Straight Arrow Connector 82"/>
          <p:cNvCxnSpPr>
            <a:stCxn id="82" idx="2"/>
          </p:cNvCxnSpPr>
          <p:nvPr/>
        </p:nvCxnSpPr>
        <p:spPr>
          <a:xfrm flipV="1">
            <a:off x="7451725" y="1931988"/>
            <a:ext cx="1588" cy="22098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/>
          <p:cNvSpPr/>
          <p:nvPr/>
        </p:nvSpPr>
        <p:spPr>
          <a:xfrm>
            <a:off x="2128838" y="5067300"/>
            <a:ext cx="5780087" cy="255588"/>
          </a:xfrm>
          <a:custGeom>
            <a:avLst/>
            <a:gdLst>
              <a:gd name="connsiteX0" fmla="*/ 0 w 4797631"/>
              <a:gd name="connsiteY0" fmla="*/ 178129 h 178129"/>
              <a:gd name="connsiteX1" fmla="*/ 0 w 4797631"/>
              <a:gd name="connsiteY1" fmla="*/ 0 h 178129"/>
              <a:gd name="connsiteX2" fmla="*/ 4797631 w 4797631"/>
              <a:gd name="connsiteY2" fmla="*/ 0 h 17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7631" h="178129">
                <a:moveTo>
                  <a:pt x="0" y="178129"/>
                </a:moveTo>
                <a:lnTo>
                  <a:pt x="0" y="0"/>
                </a:lnTo>
                <a:lnTo>
                  <a:pt x="4797631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4251325" y="6005513"/>
            <a:ext cx="4114800" cy="269875"/>
          </a:xfrm>
          <a:custGeom>
            <a:avLst/>
            <a:gdLst>
              <a:gd name="connsiteX0" fmla="*/ 0 w 4797631"/>
              <a:gd name="connsiteY0" fmla="*/ 178129 h 178129"/>
              <a:gd name="connsiteX1" fmla="*/ 0 w 4797631"/>
              <a:gd name="connsiteY1" fmla="*/ 0 h 178129"/>
              <a:gd name="connsiteX2" fmla="*/ 4797631 w 4797631"/>
              <a:gd name="connsiteY2" fmla="*/ 0 h 17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7631" h="178129">
                <a:moveTo>
                  <a:pt x="0" y="178129"/>
                </a:moveTo>
                <a:lnTo>
                  <a:pt x="0" y="0"/>
                </a:lnTo>
                <a:lnTo>
                  <a:pt x="4797631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 rot="5400000" flipH="1" flipV="1">
            <a:off x="6359525" y="3505200"/>
            <a:ext cx="3100388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7" idx="2"/>
          </p:cNvCxnSpPr>
          <p:nvPr/>
        </p:nvCxnSpPr>
        <p:spPr>
          <a:xfrm flipV="1">
            <a:off x="8366125" y="1966913"/>
            <a:ext cx="1588" cy="40386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56" name="Rectangle 3"/>
          <p:cNvSpPr txBox="1">
            <a:spLocks noChangeArrowheads="1"/>
          </p:cNvSpPr>
          <p:nvPr/>
        </p:nvSpPr>
        <p:spPr bwMode="auto">
          <a:xfrm>
            <a:off x="6689725" y="1143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Cambria Math" pitchFamily="18" charset="0"/>
                <a:sym typeface="Wingdings" pitchFamily="2" charset="2"/>
              </a:rPr>
              <a:t>A</a:t>
            </a:r>
            <a:endParaRPr lang="en-US" sz="2000">
              <a:latin typeface="Cambria Math" pitchFamily="18" charset="0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5942013" y="1565275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>
              <a:defRPr/>
            </a:pPr>
            <a:r>
              <a:rPr lang="en-US" sz="2000">
                <a:latin typeface="+mn-lt"/>
                <a:ea typeface="Arial-Rounded" pitchFamily="34" charset="0"/>
                <a:cs typeface="Tahoma" pitchFamily="34" charset="0"/>
                <a:sym typeface="Wingdings" pitchFamily="2" charset="2"/>
              </a:rPr>
              <a:t>1</a:t>
            </a: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6376988" y="1565275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>
              <a:defRPr/>
            </a:pPr>
            <a:r>
              <a:rPr lang="en-US" sz="2000">
                <a:latin typeface="+mn-lt"/>
                <a:ea typeface="Arial-Rounded" pitchFamily="34" charset="0"/>
                <a:cs typeface="Tahoma" pitchFamily="34" charset="0"/>
                <a:sym typeface="Wingdings" pitchFamily="2" charset="2"/>
              </a:rPr>
              <a:t>2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6826250" y="1565275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>
              <a:defRPr/>
            </a:pPr>
            <a:r>
              <a:rPr lang="en-US" sz="2000">
                <a:latin typeface="+mn-lt"/>
                <a:ea typeface="Arial-Rounded" pitchFamily="34" charset="0"/>
                <a:cs typeface="Tahoma" pitchFamily="34" charset="0"/>
                <a:sym typeface="Wingdings" pitchFamily="2" charset="2"/>
              </a:rPr>
              <a:t>3</a:t>
            </a: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7275513" y="1565275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>
              <a:defRPr/>
            </a:pPr>
            <a:r>
              <a:rPr lang="en-US" sz="2000">
                <a:latin typeface="+mn-lt"/>
                <a:ea typeface="Arial-Rounded" pitchFamily="34" charset="0"/>
                <a:cs typeface="Tahoma" pitchFamily="34" charset="0"/>
                <a:sym typeface="Wingdings" pitchFamily="2" charset="2"/>
              </a:rPr>
              <a:t>5</a:t>
            </a: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7724775" y="1565275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>
              <a:defRPr/>
            </a:pPr>
            <a:r>
              <a:rPr lang="en-US" sz="2000">
                <a:latin typeface="+mn-lt"/>
                <a:ea typeface="Arial-Rounded" pitchFamily="34" charset="0"/>
                <a:cs typeface="Tahoma" pitchFamily="34" charset="0"/>
                <a:sym typeface="Wingdings" pitchFamily="2" charset="2"/>
              </a:rPr>
              <a:t>6</a:t>
            </a: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 bwMode="auto">
          <a:xfrm>
            <a:off x="8201025" y="1565275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>
              <a:defRPr/>
            </a:pPr>
            <a:r>
              <a:rPr lang="en-US" sz="2000">
                <a:latin typeface="+mn-lt"/>
                <a:ea typeface="Arial-Rounded" pitchFamily="34" charset="0"/>
                <a:cs typeface="Tahoma" pitchFamily="34" charset="0"/>
                <a:sym typeface="Wingdings" pitchFamily="2" charset="2"/>
              </a:rPr>
              <a:t>7</a:t>
            </a:r>
          </a:p>
        </p:txBody>
      </p:sp>
      <p:sp>
        <p:nvSpPr>
          <p:cNvPr id="104563" name="Rectangle 3"/>
          <p:cNvSpPr txBox="1">
            <a:spLocks noChangeArrowheads="1"/>
          </p:cNvSpPr>
          <p:nvPr/>
        </p:nvSpPr>
        <p:spPr bwMode="auto">
          <a:xfrm>
            <a:off x="0" y="125413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Calibri" pitchFamily="34" charset="0"/>
              <a:buAutoNum type="alphaLcPeriod" startAt="2"/>
            </a:pPr>
            <a:r>
              <a:rPr lang="en-US" sz="2800">
                <a:latin typeface="Tahoma" pitchFamily="34" charset="0"/>
                <a:sym typeface="Wingdings" pitchFamily="2" charset="2"/>
              </a:rPr>
              <a:t>Thuật toán trộn 2 dãy đã sắp xếp:</a:t>
            </a: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Ví dụ:  B ( 1, 2, 6)  C (3, 5, 7)</a:t>
            </a: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 </a:t>
            </a:r>
            <a:endParaRPr lang="en-US" sz="2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2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78" grpId="0"/>
      <p:bldP spid="155689" grpId="0"/>
      <p:bldP spid="155700" grpId="0"/>
      <p:bldP spid="64" grpId="0" animBg="1"/>
      <p:bldP spid="72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155722" grpId="0"/>
      <p:bldP spid="155733" grpId="0"/>
      <p:bldP spid="155744" grpId="0"/>
      <p:bldP spid="66" grpId="0" animBg="1"/>
      <p:bldP spid="67" grpId="0" animBg="1"/>
      <p:bldP spid="68" grpId="0" animBg="1"/>
      <p:bldP spid="73" grpId="0" animBg="1"/>
      <p:bldP spid="75" grpId="0" animBg="1"/>
      <p:bldP spid="79" grpId="0" animBg="1"/>
      <p:bldP spid="82" grpId="0" animBg="1"/>
      <p:bldP spid="86" grpId="0" animBg="1"/>
      <p:bldP spid="87" grpId="0" animBg="1"/>
      <p:bldP spid="47" grpId="0"/>
      <p:bldP spid="48" grpId="0"/>
      <p:bldP spid="49" grpId="0"/>
      <p:bldP spid="50" grpId="0"/>
      <p:bldP spid="53" grpId="0"/>
      <p:bldP spid="5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14366"/>
              </p:ext>
            </p:extLst>
          </p:nvPr>
        </p:nvGraphicFramePr>
        <p:xfrm>
          <a:off x="2908157" y="2524125"/>
          <a:ext cx="321063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491" name="Rectangle 3"/>
          <p:cNvSpPr txBox="1">
            <a:spLocks noChangeArrowheads="1"/>
          </p:cNvSpPr>
          <p:nvPr/>
        </p:nvSpPr>
        <p:spPr bwMode="auto">
          <a:xfrm>
            <a:off x="1849295" y="2525713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Cambria Math" pitchFamily="18" charset="0"/>
                <a:sym typeface="Wingdings" pitchFamily="2" charset="2"/>
              </a:rPr>
              <a:t>A</a:t>
            </a:r>
            <a:endParaRPr lang="en-US" sz="2000">
              <a:latin typeface="Cambria Math" pitchFamily="18" charset="0"/>
            </a:endParaRP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233216"/>
              </p:ext>
            </p:extLst>
          </p:nvPr>
        </p:nvGraphicFramePr>
        <p:xfrm>
          <a:off x="2911332" y="3932238"/>
          <a:ext cx="322200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latin typeface="Tahoma" pitchFamily="34" charset="0"/>
                          <a:cs typeface="Tahoma" pitchFamily="34" charset="0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99262"/>
              </p:ext>
            </p:extLst>
          </p:nvPr>
        </p:nvGraphicFramePr>
        <p:xfrm>
          <a:off x="2924032" y="5324475"/>
          <a:ext cx="378156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2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sz="2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>
                          <a:latin typeface="Tahoma" pitchFamily="34" charset="0"/>
                          <a:cs typeface="Tahoma" pitchFamily="34" charset="0"/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526" name="Rectangle 3"/>
          <p:cNvSpPr txBox="1">
            <a:spLocks noChangeArrowheads="1"/>
          </p:cNvSpPr>
          <p:nvPr/>
        </p:nvSpPr>
        <p:spPr bwMode="auto">
          <a:xfrm>
            <a:off x="2589070" y="2132013"/>
            <a:ext cx="196056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Cambria Math" pitchFamily="18" charset="0"/>
                <a:sym typeface="Wingdings" pitchFamily="2" charset="2"/>
              </a:rPr>
              <a:t>p                  t</a:t>
            </a:r>
            <a:endParaRPr lang="en-US" sz="2000">
              <a:latin typeface="Cambria Math" pitchFamily="18" charset="0"/>
            </a:endParaRPr>
          </a:p>
        </p:txBody>
      </p:sp>
      <p:sp>
        <p:nvSpPr>
          <p:cNvPr id="105527" name="Rectangle 3"/>
          <p:cNvSpPr txBox="1">
            <a:spLocks noChangeArrowheads="1"/>
          </p:cNvSpPr>
          <p:nvPr/>
        </p:nvSpPr>
        <p:spPr bwMode="auto">
          <a:xfrm>
            <a:off x="5333857" y="21209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Cambria Math" pitchFamily="18" charset="0"/>
                <a:sym typeface="Wingdings" pitchFamily="2" charset="2"/>
              </a:rPr>
              <a:t>r</a:t>
            </a:r>
            <a:endParaRPr lang="en-US" sz="2000">
              <a:latin typeface="Cambria Math" pitchFamily="18" charset="0"/>
            </a:endParaRPr>
          </a:p>
        </p:txBody>
      </p:sp>
      <p:sp>
        <p:nvSpPr>
          <p:cNvPr id="97" name="Rectangle 3"/>
          <p:cNvSpPr txBox="1">
            <a:spLocks noChangeArrowheads="1"/>
          </p:cNvSpPr>
          <p:nvPr/>
        </p:nvSpPr>
        <p:spPr bwMode="auto">
          <a:xfrm>
            <a:off x="3466957" y="143986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>
                <a:latin typeface="Cambria Math" pitchFamily="18" charset="0"/>
                <a:ea typeface="Cambria Math" pitchFamily="18" charset="0"/>
                <a:cs typeface="Tahoma" pitchFamily="34" charset="0"/>
                <a:sym typeface="Wingdings" pitchFamily="2" charset="2"/>
              </a:rPr>
              <a:t>B</a:t>
            </a: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None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Arial-Rounded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>
              <a:latin typeface="Cambria Math" pitchFamily="18" charset="0"/>
              <a:ea typeface="Cambria Math" pitchFamily="18" charset="0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Arial-Rounded" pitchFamily="34" charset="0"/>
            </a:endParaRPr>
          </a:p>
        </p:txBody>
      </p:sp>
      <p:sp>
        <p:nvSpPr>
          <p:cNvPr id="98" name="Left Bracket 97"/>
          <p:cNvSpPr/>
          <p:nvPr/>
        </p:nvSpPr>
        <p:spPr>
          <a:xfrm rot="16200000" flipH="1">
            <a:off x="3640789" y="1373981"/>
            <a:ext cx="139700" cy="1433513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 bwMode="auto">
          <a:xfrm>
            <a:off x="5121132" y="14430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>
                <a:latin typeface="Cambria Math" pitchFamily="18" charset="0"/>
                <a:ea typeface="Cambria Math" pitchFamily="18" charset="0"/>
                <a:cs typeface="Tahoma" pitchFamily="34" charset="0"/>
                <a:sym typeface="Wingdings" pitchFamily="2" charset="2"/>
              </a:rPr>
              <a:t>C</a:t>
            </a: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None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Arial-Rounded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>
              <a:latin typeface="Cambria Math" pitchFamily="18" charset="0"/>
              <a:ea typeface="Cambria Math" pitchFamily="18" charset="0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Arial-Rounded" pitchFamily="34" charset="0"/>
            </a:endParaRPr>
          </a:p>
        </p:txBody>
      </p:sp>
      <p:sp>
        <p:nvSpPr>
          <p:cNvPr id="100" name="Left Bracket 99"/>
          <p:cNvSpPr/>
          <p:nvPr/>
        </p:nvSpPr>
        <p:spPr>
          <a:xfrm rot="16200000" flipH="1">
            <a:off x="5265595" y="1376362"/>
            <a:ext cx="141288" cy="1433513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5532" name="Rectangle 3"/>
          <p:cNvSpPr txBox="1">
            <a:spLocks noChangeArrowheads="1"/>
          </p:cNvSpPr>
          <p:nvPr/>
        </p:nvSpPr>
        <p:spPr bwMode="auto">
          <a:xfrm>
            <a:off x="2577957" y="3527425"/>
            <a:ext cx="19605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Cambria Math" pitchFamily="18" charset="0"/>
                <a:sym typeface="Wingdings" pitchFamily="2" charset="2"/>
              </a:rPr>
              <a:t>p                  t</a:t>
            </a:r>
            <a:endParaRPr lang="en-US" sz="2000">
              <a:latin typeface="Cambria Math" pitchFamily="18" charset="0"/>
            </a:endParaRPr>
          </a:p>
        </p:txBody>
      </p:sp>
      <p:sp>
        <p:nvSpPr>
          <p:cNvPr id="105533" name="Rectangle 3"/>
          <p:cNvSpPr txBox="1">
            <a:spLocks noChangeArrowheads="1"/>
          </p:cNvSpPr>
          <p:nvPr/>
        </p:nvSpPr>
        <p:spPr bwMode="auto">
          <a:xfrm>
            <a:off x="4133707" y="4864100"/>
            <a:ext cx="19605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Cambria Math" pitchFamily="18" charset="0"/>
                <a:sym typeface="Wingdings" pitchFamily="2" charset="2"/>
              </a:rPr>
              <a:t>t+1               r</a:t>
            </a:r>
            <a:endParaRPr lang="en-US" sz="2000">
              <a:latin typeface="Cambria Math" pitchFamily="18" charset="0"/>
            </a:endParaRPr>
          </a:p>
        </p:txBody>
      </p:sp>
      <p:sp>
        <p:nvSpPr>
          <p:cNvPr id="103" name="Rectangle 3"/>
          <p:cNvSpPr txBox="1">
            <a:spLocks noChangeArrowheads="1"/>
          </p:cNvSpPr>
          <p:nvPr/>
        </p:nvSpPr>
        <p:spPr bwMode="auto">
          <a:xfrm>
            <a:off x="2254107" y="398145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>
                <a:latin typeface="Cambria Math" pitchFamily="18" charset="0"/>
                <a:ea typeface="Cambria Math" pitchFamily="18" charset="0"/>
                <a:cs typeface="Tahoma" pitchFamily="34" charset="0"/>
                <a:sym typeface="Wingdings" pitchFamily="2" charset="2"/>
              </a:rPr>
              <a:t>B</a:t>
            </a: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None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Arial-Rounded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>
              <a:latin typeface="Cambria Math" pitchFamily="18" charset="0"/>
              <a:ea typeface="Cambria Math" pitchFamily="18" charset="0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Arial-Rounded" pitchFamily="34" charset="0"/>
            </a:endParaRPr>
          </a:p>
        </p:txBody>
      </p:sp>
      <p:sp>
        <p:nvSpPr>
          <p:cNvPr id="104" name="Rectangle 3"/>
          <p:cNvSpPr txBox="1">
            <a:spLocks noChangeArrowheads="1"/>
          </p:cNvSpPr>
          <p:nvPr/>
        </p:nvSpPr>
        <p:spPr bwMode="auto">
          <a:xfrm>
            <a:off x="2269982" y="533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>
                <a:latin typeface="Cambria Math" pitchFamily="18" charset="0"/>
                <a:ea typeface="Cambria Math" pitchFamily="18" charset="0"/>
                <a:cs typeface="Tahoma" pitchFamily="34" charset="0"/>
                <a:sym typeface="Wingdings" pitchFamily="2" charset="2"/>
              </a:rPr>
              <a:t>C</a:t>
            </a: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Tahoma" pitchFamily="34" charset="0"/>
              <a:sym typeface="Wingdings" pitchFamily="2" charset="2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None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Arial-Rounded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indent="-342900" fontAlgn="t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>
              <a:latin typeface="Cambria Math" pitchFamily="18" charset="0"/>
              <a:ea typeface="Cambria Math" pitchFamily="18" charset="0"/>
              <a:cs typeface="Courier" pitchFamily="18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lang="en-US" sz="2000">
              <a:latin typeface="Cambria Math" pitchFamily="18" charset="0"/>
              <a:ea typeface="Cambria Math" pitchFamily="18" charset="0"/>
              <a:cs typeface="Arial-Round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02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 txBox="1">
            <a:spLocks noChangeArrowheads="1"/>
          </p:cNvSpPr>
          <p:nvPr/>
        </p:nvSpPr>
        <p:spPr bwMode="auto">
          <a:xfrm>
            <a:off x="195263" y="304800"/>
            <a:ext cx="8948737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void Merge(int a[MAX], int p, int t, int r)</a:t>
            </a:r>
          </a:p>
          <a:p>
            <a:pPr marL="0" lvl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{</a:t>
            </a:r>
          </a:p>
          <a:p>
            <a:pPr marL="0" lvl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int b[MAX], c[MAX];</a:t>
            </a:r>
          </a:p>
          <a:p>
            <a:pPr marL="0" lvl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int i, j, k;</a:t>
            </a:r>
          </a:p>
          <a:p>
            <a:pPr marL="0" lvl="1">
              <a:spcBef>
                <a:spcPts val="1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for(i= p; i&lt;= t; i++) b[i] = a[i];      </a:t>
            </a:r>
            <a:r>
              <a:rPr lang="en-US" sz="2200">
                <a:latin typeface="Tahoma" pitchFamily="34" charset="0"/>
                <a:sym typeface="Wingdings" pitchFamily="2" charset="2"/>
              </a:rPr>
              <a:t>// sao chép B</a:t>
            </a:r>
            <a:endParaRPr lang="en-US" sz="2200">
              <a:latin typeface="Consolas" pitchFamily="49" charset="0"/>
              <a:sym typeface="Wingdings" pitchFamily="2" charset="2"/>
            </a:endParaRPr>
          </a:p>
          <a:p>
            <a:pPr marL="0" lvl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for(j= t+1; j&lt;= r; j++) c[j] = a[j];    </a:t>
            </a:r>
            <a:r>
              <a:rPr lang="en-US" sz="2200">
                <a:latin typeface="Tahoma" pitchFamily="34" charset="0"/>
                <a:sym typeface="Wingdings" pitchFamily="2" charset="2"/>
              </a:rPr>
              <a:t>// sao chép C</a:t>
            </a:r>
            <a:r>
              <a:rPr lang="en-US" sz="2200">
                <a:latin typeface="Consolas" pitchFamily="49" charset="0"/>
                <a:sym typeface="Wingdings" pitchFamily="2" charset="2"/>
              </a:rPr>
              <a:t> </a:t>
            </a:r>
          </a:p>
          <a:p>
            <a:pPr marL="0" lvl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b[t+1]= c[r+1]= MAXINT;            </a:t>
            </a:r>
            <a:r>
              <a:rPr lang="en-US" sz="2200">
                <a:latin typeface="Tahoma" pitchFamily="34" charset="0"/>
                <a:sym typeface="Wingdings" pitchFamily="2" charset="2"/>
              </a:rPr>
              <a:t>// thêm ∞ vào B, C</a:t>
            </a:r>
            <a:r>
              <a:rPr lang="en-US" sz="2200">
                <a:latin typeface="Consolas" pitchFamily="49" charset="0"/>
                <a:sym typeface="Wingdings" pitchFamily="2" charset="2"/>
              </a:rPr>
              <a:t> </a:t>
            </a:r>
          </a:p>
          <a:p>
            <a:pPr marL="0" lvl="1">
              <a:spcBef>
                <a:spcPts val="1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i= p;</a:t>
            </a:r>
          </a:p>
          <a:p>
            <a:pPr marL="0" lvl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j= t+ 1;</a:t>
            </a:r>
          </a:p>
          <a:p>
            <a:pPr marL="0" lvl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for (k= p; k&lt;= r; k++)</a:t>
            </a:r>
          </a:p>
          <a:p>
            <a:pPr marL="0" lvl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   if (b[i]&lt; c[j])   </a:t>
            </a:r>
          </a:p>
          <a:p>
            <a:pPr marL="0" lvl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   a[k]= b[i++]; 		</a:t>
            </a:r>
          </a:p>
          <a:p>
            <a:pPr marL="0" lvl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 else</a:t>
            </a:r>
          </a:p>
          <a:p>
            <a:pPr marL="0" lvl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     a[k]= c[j++]; </a:t>
            </a:r>
          </a:p>
          <a:p>
            <a:pPr marL="0" lvl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}</a:t>
            </a:r>
            <a:endParaRPr lang="en-US" sz="2200">
              <a:latin typeface="Consolas" pitchFamily="49" charset="0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5516563" y="3614738"/>
            <a:ext cx="3627437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Tahoma" pitchFamily="34" charset="0"/>
                <a:cs typeface="Tahoma" pitchFamily="34" charset="0"/>
              </a:rPr>
              <a:t>Nếu đầu B nhỏ hơn đầu C: chuyển đầu B vào A, chuyển qua ptử B tiếp theo</a:t>
            </a:r>
            <a:endParaRPr lang="en-US" sz="22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210050" y="4335463"/>
            <a:ext cx="1244600" cy="347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32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228600"/>
            <a:ext cx="9144000" cy="609600"/>
          </a:xfrm>
        </p:spPr>
        <p:txBody>
          <a:bodyPr/>
          <a:lstStyle/>
          <a:p>
            <a:pPr marL="400050" lvl="1" indent="0" eaLnBrk="1" hangingPunct="1">
              <a:lnSpc>
                <a:spcPct val="110000"/>
              </a:lnSpc>
              <a:buNone/>
            </a:pPr>
            <a:r>
              <a:rPr lang="en-US">
                <a:latin typeface="Tahoma" pitchFamily="34" charset="0"/>
                <a:sym typeface="Wingdings" pitchFamily="2" charset="2"/>
              </a:rPr>
              <a:t>c) Ví dụ về MergeSort:  cho dãy  6  2  4  1  8  3  5  9</a:t>
            </a: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 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075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71800" y="1066800"/>
          <a:ext cx="3200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57400" y="2438400"/>
          <a:ext cx="1676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0" y="2438400"/>
          <a:ext cx="1752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8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0200" y="3927475"/>
          <a:ext cx="914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29200" y="3927475"/>
          <a:ext cx="914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8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5410200"/>
          <a:ext cx="457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09800" y="5410200"/>
          <a:ext cx="457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76800" y="5410200"/>
          <a:ext cx="457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638800" y="5410200"/>
          <a:ext cx="457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rot="5400000" flipH="1" flipV="1">
            <a:off x="1257300" y="4838700"/>
            <a:ext cx="8382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V="1">
            <a:off x="2019300" y="4838700"/>
            <a:ext cx="8382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771" name="Rectangle 3"/>
          <p:cNvSpPr txBox="1">
            <a:spLocks noChangeArrowheads="1"/>
          </p:cNvSpPr>
          <p:nvPr/>
        </p:nvSpPr>
        <p:spPr bwMode="auto">
          <a:xfrm>
            <a:off x="1585913" y="4648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 algn="ctr"/>
            <a:r>
              <a:rPr lang="en-US">
                <a:latin typeface="Arial-Rounded" pitchFamily="34" charset="0"/>
                <a:sym typeface="Wingdings" pitchFamily="2" charset="2"/>
              </a:rPr>
              <a:t>merge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4700588" y="4838700"/>
            <a:ext cx="8382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5462588" y="4838700"/>
            <a:ext cx="8382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774" name="Rectangle 3"/>
          <p:cNvSpPr txBox="1">
            <a:spLocks noChangeArrowheads="1"/>
          </p:cNvSpPr>
          <p:nvPr/>
        </p:nvSpPr>
        <p:spPr bwMode="auto">
          <a:xfrm>
            <a:off x="5029200" y="4648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 algn="ctr"/>
            <a:r>
              <a:rPr lang="en-US">
                <a:latin typeface="Arial-Rounded" pitchFamily="34" charset="0"/>
                <a:sym typeface="Wingdings" pitchFamily="2" charset="2"/>
              </a:rPr>
              <a:t>merge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5400000" flipH="1" flipV="1">
            <a:off x="1894681" y="3225007"/>
            <a:ext cx="796925" cy="442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776" name="Rectangle 3"/>
          <p:cNvSpPr txBox="1">
            <a:spLocks noChangeArrowheads="1"/>
          </p:cNvSpPr>
          <p:nvPr/>
        </p:nvSpPr>
        <p:spPr bwMode="auto">
          <a:xfrm>
            <a:off x="2438400" y="3124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 algn="ctr"/>
            <a:r>
              <a:rPr lang="en-US">
                <a:latin typeface="Arial-Rounded" pitchFamily="34" charset="0"/>
                <a:sym typeface="Wingdings" pitchFamily="2" charset="2"/>
              </a:rPr>
              <a:t>merge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rot="16200000" flipV="1">
            <a:off x="3099594" y="3225006"/>
            <a:ext cx="796925" cy="442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323681" y="3225007"/>
            <a:ext cx="796925" cy="442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779" name="Rectangle 3"/>
          <p:cNvSpPr txBox="1">
            <a:spLocks noChangeArrowheads="1"/>
          </p:cNvSpPr>
          <p:nvPr/>
        </p:nvSpPr>
        <p:spPr bwMode="auto">
          <a:xfrm>
            <a:off x="5791200" y="3124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 algn="ctr"/>
            <a:r>
              <a:rPr lang="en-US">
                <a:latin typeface="Arial-Rounded" pitchFamily="34" charset="0"/>
                <a:sym typeface="Wingdings" pitchFamily="2" charset="2"/>
              </a:rPr>
              <a:t>merge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16200000" flipV="1">
            <a:off x="6542881" y="3225007"/>
            <a:ext cx="796925" cy="442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71800" y="1600200"/>
            <a:ext cx="12192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782" name="Rectangle 3"/>
          <p:cNvSpPr txBox="1">
            <a:spLocks noChangeArrowheads="1"/>
          </p:cNvSpPr>
          <p:nvPr/>
        </p:nvSpPr>
        <p:spPr bwMode="auto">
          <a:xfrm>
            <a:off x="4114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 algn="ctr"/>
            <a:r>
              <a:rPr lang="en-US">
                <a:latin typeface="Arial-Rounded" pitchFamily="34" charset="0"/>
                <a:sym typeface="Wingdings" pitchFamily="2" charset="2"/>
              </a:rPr>
              <a:t>merge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5029200" y="1600200"/>
            <a:ext cx="12192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6248400" y="1066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>
                <a:latin typeface="+mn-lt"/>
                <a:ea typeface="Arial-Rounded" pitchFamily="34" charset="0"/>
                <a:cs typeface="Tahoma" pitchFamily="34" charset="0"/>
                <a:sym typeface="Wingdings" pitchFamily="2" charset="2"/>
              </a:rPr>
              <a:t>A</a:t>
            </a:r>
            <a:endParaRPr lang="en-US" sz="2400">
              <a:latin typeface="+mn-lt"/>
              <a:cs typeface="Arial-Rounded" pitchFamily="34" charset="0"/>
            </a:endParaRP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2057400" y="1981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>
                <a:latin typeface="+mn-lt"/>
                <a:ea typeface="Arial-Rounded" pitchFamily="34" charset="0"/>
                <a:cs typeface="Tahoma" pitchFamily="34" charset="0"/>
                <a:sym typeface="Wingdings" pitchFamily="2" charset="2"/>
              </a:rPr>
              <a:t>B</a:t>
            </a:r>
            <a:endParaRPr lang="en-US" sz="2400">
              <a:latin typeface="+mn-lt"/>
              <a:cs typeface="Arial-Rounded" pitchFamily="34" charset="0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6781800" y="1981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>
                <a:latin typeface="+mn-lt"/>
                <a:ea typeface="Arial-Rounded" pitchFamily="34" charset="0"/>
                <a:cs typeface="Tahoma" pitchFamily="34" charset="0"/>
                <a:sym typeface="Wingdings" pitchFamily="2" charset="2"/>
              </a:rPr>
              <a:t>C</a:t>
            </a:r>
            <a:endParaRPr lang="en-US" sz="2400">
              <a:latin typeface="+mn-lt"/>
              <a:cs typeface="Arial-Rounded" pitchFamily="34" charset="0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352800" y="3927475"/>
          <a:ext cx="914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048000" y="5410200"/>
          <a:ext cx="457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962400" y="5410200"/>
          <a:ext cx="457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 rot="5400000" flipH="1" flipV="1">
            <a:off x="3009900" y="4838700"/>
            <a:ext cx="8382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3771900" y="4838700"/>
            <a:ext cx="8382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813" name="Rectangle 3"/>
          <p:cNvSpPr txBox="1">
            <a:spLocks noChangeArrowheads="1"/>
          </p:cNvSpPr>
          <p:nvPr/>
        </p:nvSpPr>
        <p:spPr bwMode="auto">
          <a:xfrm>
            <a:off x="3338513" y="4648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 algn="ctr"/>
            <a:r>
              <a:rPr lang="en-US">
                <a:latin typeface="Arial-Rounded" pitchFamily="34" charset="0"/>
                <a:sym typeface="Wingdings" pitchFamily="2" charset="2"/>
              </a:rPr>
              <a:t>merge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6781800" y="3927475"/>
          <a:ext cx="914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5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6477000" y="5410200"/>
          <a:ext cx="457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7391400" y="5410200"/>
          <a:ext cx="457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 rot="5400000" flipH="1" flipV="1">
            <a:off x="6438900" y="4838700"/>
            <a:ext cx="8382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7200900" y="4838700"/>
            <a:ext cx="8382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835" name="Rectangle 3"/>
          <p:cNvSpPr txBox="1">
            <a:spLocks noChangeArrowheads="1"/>
          </p:cNvSpPr>
          <p:nvPr/>
        </p:nvSpPr>
        <p:spPr bwMode="auto">
          <a:xfrm>
            <a:off x="6767513" y="4648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 algn="ctr"/>
            <a:r>
              <a:rPr lang="en-US">
                <a:latin typeface="Arial-Rounded" pitchFamily="34" charset="0"/>
                <a:sym typeface="Wingdings" pitchFamily="2" charset="2"/>
              </a:rPr>
              <a:t>merge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2971800" y="1066800"/>
          <a:ext cx="3200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2057400" y="2438400"/>
          <a:ext cx="1676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1600200" y="3935413"/>
          <a:ext cx="914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3352800" y="3935413"/>
          <a:ext cx="914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5334000" y="2438400"/>
          <a:ext cx="1752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5029200" y="3935413"/>
          <a:ext cx="914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6781800" y="3935413"/>
          <a:ext cx="914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5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03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71" grpId="0"/>
      <p:bldP spid="157774" grpId="0"/>
      <p:bldP spid="157776" grpId="0"/>
      <p:bldP spid="157779" grpId="0"/>
      <p:bldP spid="157782" grpId="0"/>
      <p:bldP spid="157813" grpId="0"/>
      <p:bldP spid="15783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3"/>
          <p:cNvSpPr txBox="1">
            <a:spLocks noChangeArrowheads="1"/>
          </p:cNvSpPr>
          <p:nvPr/>
        </p:nvSpPr>
        <p:spPr bwMode="auto">
          <a:xfrm>
            <a:off x="285750" y="1227137"/>
            <a:ext cx="8763000" cy="563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void Merge(int a[MAX], int p, int t, int r);</a:t>
            </a:r>
          </a:p>
          <a:p>
            <a:pPr marL="0" lvl="1">
              <a:buFont typeface="Arial" pitchFamily="34" charset="0"/>
              <a:buNone/>
            </a:pPr>
            <a:endParaRPr lang="en-US" sz="2200">
              <a:latin typeface="Consolas" pitchFamily="49" charset="0"/>
              <a:sym typeface="Wingdings" pitchFamily="2" charset="2"/>
            </a:endParaRPr>
          </a:p>
          <a:p>
            <a:pPr marL="0" lvl="1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void MergeSort(int a[MAX], int p, int r)</a:t>
            </a:r>
          </a:p>
          <a:p>
            <a:pPr marL="0" lvl="1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{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if (p&lt; r) {   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  int t = (p+r)/2;		</a:t>
            </a:r>
            <a:r>
              <a:rPr lang="en-US" sz="2200">
                <a:latin typeface="Courier New" pitchFamily="49" charset="0"/>
                <a:sym typeface="Wingdings" pitchFamily="2" charset="2"/>
              </a:rPr>
              <a:t>	</a:t>
            </a:r>
            <a:r>
              <a:rPr lang="en-US" sz="2200">
                <a:latin typeface="Tahoma" pitchFamily="34" charset="0"/>
                <a:sym typeface="Wingdings" pitchFamily="2" charset="2"/>
              </a:rPr>
              <a:t>// tính vị trí giữa mảng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  MergeSort(a, p, t);	  </a:t>
            </a:r>
            <a:r>
              <a:rPr lang="en-US" sz="2200">
                <a:latin typeface="Courier New" pitchFamily="49" charset="0"/>
                <a:sym typeface="Wingdings" pitchFamily="2" charset="2"/>
              </a:rPr>
              <a:t>	</a:t>
            </a:r>
            <a:r>
              <a:rPr lang="en-US" sz="2200">
                <a:latin typeface="Tahoma" pitchFamily="34" charset="0"/>
                <a:sym typeface="Wingdings" pitchFamily="2" charset="2"/>
              </a:rPr>
              <a:t>// sắp xếp mảng B</a:t>
            </a:r>
            <a:r>
              <a:rPr lang="en-US" sz="2200">
                <a:latin typeface="Courier New" pitchFamily="49" charset="0"/>
                <a:sym typeface="Wingdings" pitchFamily="2" charset="2"/>
              </a:rPr>
              <a:t>	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  MergeSort(a, t+1, r);  </a:t>
            </a:r>
            <a:r>
              <a:rPr lang="en-US" sz="2200">
                <a:latin typeface="Courier New" pitchFamily="49" charset="0"/>
                <a:sym typeface="Wingdings" pitchFamily="2" charset="2"/>
              </a:rPr>
              <a:t>		</a:t>
            </a:r>
            <a:r>
              <a:rPr lang="en-US" sz="2200">
                <a:latin typeface="Tahoma" pitchFamily="34" charset="0"/>
                <a:sym typeface="Wingdings" pitchFamily="2" charset="2"/>
              </a:rPr>
              <a:t>// sắp xếp mảng C</a:t>
            </a:r>
            <a:r>
              <a:rPr lang="en-US" sz="2200">
                <a:latin typeface="Courier New" pitchFamily="49" charset="0"/>
                <a:sym typeface="Wingdings" pitchFamily="2" charset="2"/>
              </a:rPr>
              <a:t> 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  Merge(a, p, t, r);</a:t>
            </a:r>
            <a:r>
              <a:rPr lang="en-US" sz="2200">
                <a:latin typeface="Courier New" pitchFamily="49" charset="0"/>
                <a:sym typeface="Wingdings" pitchFamily="2" charset="2"/>
              </a:rPr>
              <a:t>		</a:t>
            </a:r>
            <a:r>
              <a:rPr lang="en-US" sz="2200">
                <a:latin typeface="Tahoma" pitchFamily="34" charset="0"/>
                <a:sym typeface="Wingdings" pitchFamily="2" charset="2"/>
              </a:rPr>
              <a:t>// trộn B và C</a:t>
            </a:r>
          </a:p>
          <a:p>
            <a:pPr marL="0" lvl="1">
              <a:lnSpc>
                <a:spcPct val="110000"/>
              </a:lnSpc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}</a:t>
            </a:r>
          </a:p>
          <a:p>
            <a:pPr marL="0" lvl="1">
              <a:lnSpc>
                <a:spcPct val="9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}</a:t>
            </a:r>
          </a:p>
          <a:p>
            <a:pPr marL="0" lvl="1">
              <a:lnSpc>
                <a:spcPct val="90000"/>
              </a:lnSpc>
              <a:buFont typeface="Arial" pitchFamily="34" charset="0"/>
              <a:buNone/>
            </a:pPr>
            <a:endParaRPr lang="en-US" sz="2200">
              <a:latin typeface="Consolas" pitchFamily="49" charset="0"/>
              <a:sym typeface="Wingdings" pitchFamily="2" charset="2"/>
            </a:endParaRPr>
          </a:p>
          <a:p>
            <a:pPr marL="0" lvl="1">
              <a:lnSpc>
                <a:spcPct val="9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void main()</a:t>
            </a:r>
          </a:p>
          <a:p>
            <a:pPr marL="0" lvl="1">
              <a:lnSpc>
                <a:spcPct val="9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{</a:t>
            </a:r>
          </a:p>
          <a:p>
            <a:pPr marL="0" lvl="1">
              <a:lnSpc>
                <a:spcPct val="9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MergeSort(a, 0, n-1);</a:t>
            </a:r>
          </a:p>
          <a:p>
            <a:pPr marL="0" lvl="1">
              <a:lnSpc>
                <a:spcPct val="9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}</a:t>
            </a:r>
            <a:endParaRPr lang="en-US" sz="2200">
              <a:latin typeface="Consolas" pitchFamily="49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762000"/>
          </a:xfrm>
        </p:spPr>
        <p:txBody>
          <a:bodyPr/>
          <a:lstStyle/>
          <a:p>
            <a:r>
              <a:rPr lang="en-US">
                <a:latin typeface="Tahoma" pitchFamily="34" charset="0"/>
              </a:rPr>
              <a:t>d) Cài đặt thuật toán Merge-Sort</a:t>
            </a:r>
            <a:endParaRPr lang="en-US" sz="32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9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 txBox="1">
            <a:spLocks noChangeArrowheads="1"/>
          </p:cNvSpPr>
          <p:nvPr/>
        </p:nvSpPr>
        <p:spPr bwMode="auto">
          <a:xfrm>
            <a:off x="685800" y="1752600"/>
            <a:ext cx="8077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>
              <a:buFont typeface="Arial" pitchFamily="34" charset="0"/>
              <a:buChar char="•"/>
            </a:pPr>
            <a:r>
              <a:rPr lang="en-US" sz="2800">
                <a:latin typeface="Tahoma" pitchFamily="34" charset="0"/>
                <a:sym typeface="Wingdings" pitchFamily="2" charset="2"/>
              </a:rPr>
              <a:t>Độ phức tạp:   </a:t>
            </a:r>
          </a:p>
          <a:p>
            <a:pPr lvl="1" indent="-457200"/>
            <a:r>
              <a:rPr lang="en-US" sz="2800">
                <a:latin typeface="Tahoma" pitchFamily="34" charset="0"/>
                <a:sym typeface="Wingdings" pitchFamily="2" charset="2"/>
              </a:rPr>
              <a:t>		Tốt nhất và xấu nhất:   nlog</a:t>
            </a:r>
            <a:r>
              <a:rPr lang="en-US" sz="2800" baseline="-25000">
                <a:latin typeface="Tahoma" pitchFamily="34" charset="0"/>
                <a:sym typeface="Wingdings" pitchFamily="2" charset="2"/>
              </a:rPr>
              <a:t>2</a:t>
            </a:r>
            <a:r>
              <a:rPr lang="en-US" sz="2800">
                <a:latin typeface="Tahoma" pitchFamily="34" charset="0"/>
                <a:sym typeface="Wingdings" pitchFamily="2" charset="2"/>
              </a:rPr>
              <a:t>n</a:t>
            </a:r>
          </a:p>
          <a:p>
            <a:pPr lvl="1" indent="-457200"/>
            <a:endParaRPr lang="en-US" sz="2800">
              <a:latin typeface="Tahoma" pitchFamily="34" charset="0"/>
              <a:sym typeface="Wingdings" pitchFamily="2" charset="2"/>
            </a:endParaRPr>
          </a:p>
          <a:p>
            <a:pPr lvl="1" indent="-457200">
              <a:buFont typeface="Arial" pitchFamily="34" charset="0"/>
              <a:buChar char="•"/>
            </a:pPr>
            <a:r>
              <a:rPr lang="en-US" sz="2800">
                <a:latin typeface="Tahoma" pitchFamily="34" charset="0"/>
                <a:sym typeface="Wingdings" pitchFamily="2" charset="2"/>
              </a:rPr>
              <a:t>Hạn chế: phải dùng mảng phụ trong thao tác Merge. (QuickSort không cần dùng mảng phụ)</a:t>
            </a:r>
          </a:p>
        </p:txBody>
      </p:sp>
    </p:spTree>
    <p:extLst>
      <p:ext uri="{BB962C8B-B14F-4D97-AF65-F5344CB8AC3E}">
        <p14:creationId xmlns:p14="http://schemas.microsoft.com/office/powerpoint/2010/main" val="1834862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763000" cy="3775075"/>
          </a:xfrm>
        </p:spPr>
        <p:txBody>
          <a:bodyPr/>
          <a:lstStyle/>
          <a:p>
            <a:pPr marL="914400" lvl="1" indent="-514350" eaLnBrk="1" hangingPunct="1">
              <a:lnSpc>
                <a:spcPct val="110000"/>
              </a:lnSpc>
              <a:buFont typeface="Calibri" pitchFamily="34" charset="0"/>
              <a:buAutoNum type="alphaLcParenR"/>
            </a:pPr>
            <a:r>
              <a:rPr lang="en-US">
                <a:latin typeface="Tahoma" pitchFamily="34" charset="0"/>
                <a:sym typeface="Wingdings" pitchFamily="2" charset="2"/>
              </a:rPr>
              <a:t>Về độ phức tạp</a:t>
            </a:r>
          </a:p>
          <a:p>
            <a:pPr marL="1314450" lvl="2" indent="-514350" eaLnBrk="1" hangingPunct="1">
              <a:lnSpc>
                <a:spcPct val="110000"/>
              </a:lnSpc>
            </a:pPr>
            <a:r>
              <a:rPr lang="en-US">
                <a:latin typeface="Tahoma" pitchFamily="34" charset="0"/>
                <a:sym typeface="Wingdings" pitchFamily="2" charset="2"/>
              </a:rPr>
              <a:t>QuickSort: best-case </a:t>
            </a:r>
            <a:r>
              <a:rPr lang="en-US">
                <a:latin typeface="Cambria Math" pitchFamily="18" charset="0"/>
                <a:sym typeface="Symbol" pitchFamily="18" charset="2"/>
              </a:rPr>
              <a:t>O(nlog</a:t>
            </a:r>
            <a:r>
              <a:rPr lang="en-US" baseline="-25000">
                <a:latin typeface="Cambria Math" pitchFamily="18" charset="0"/>
                <a:sym typeface="Symbol" pitchFamily="18" charset="2"/>
              </a:rPr>
              <a:t>2</a:t>
            </a:r>
            <a:r>
              <a:rPr lang="en-US">
                <a:latin typeface="Cambria Math" pitchFamily="18" charset="0"/>
                <a:sym typeface="Symbol" pitchFamily="18" charset="2"/>
              </a:rPr>
              <a:t>n), </a:t>
            </a:r>
            <a:r>
              <a:rPr lang="en-US">
                <a:latin typeface="Tahoma" pitchFamily="34" charset="0"/>
                <a:sym typeface="Symbol" pitchFamily="18" charset="2"/>
              </a:rPr>
              <a:t>worst-case</a:t>
            </a:r>
            <a:r>
              <a:rPr lang="en-US">
                <a:latin typeface="Cambria Math" pitchFamily="18" charset="0"/>
                <a:sym typeface="Symbol" pitchFamily="18" charset="2"/>
              </a:rPr>
              <a:t> O(n</a:t>
            </a:r>
            <a:r>
              <a:rPr lang="en-US" baseline="30000">
                <a:latin typeface="Cambria Math" pitchFamily="18" charset="0"/>
                <a:sym typeface="Symbol" pitchFamily="18" charset="2"/>
              </a:rPr>
              <a:t>2</a:t>
            </a:r>
            <a:r>
              <a:rPr lang="en-US">
                <a:latin typeface="Cambria Math" pitchFamily="18" charset="0"/>
                <a:sym typeface="Symbol" pitchFamily="18" charset="2"/>
              </a:rPr>
              <a:t>)</a:t>
            </a:r>
            <a:r>
              <a:rPr lang="en-US">
                <a:latin typeface="Tahoma" pitchFamily="34" charset="0"/>
                <a:sym typeface="Wingdings" pitchFamily="2" charset="2"/>
              </a:rPr>
              <a:t>  </a:t>
            </a:r>
          </a:p>
          <a:p>
            <a:pPr marL="1314450" lvl="2" indent="-514350" eaLnBrk="1" hangingPunct="1">
              <a:lnSpc>
                <a:spcPct val="110000"/>
              </a:lnSpc>
            </a:pPr>
            <a:r>
              <a:rPr lang="en-US">
                <a:latin typeface="Tahoma" pitchFamily="34" charset="0"/>
                <a:sym typeface="Wingdings" pitchFamily="2" charset="2"/>
              </a:rPr>
              <a:t>MergeSort: </a:t>
            </a:r>
            <a:r>
              <a:rPr lang="en-US">
                <a:latin typeface="Cambria Math" pitchFamily="18" charset="0"/>
                <a:sym typeface="Symbol" pitchFamily="18" charset="2"/>
              </a:rPr>
              <a:t>O(nlog</a:t>
            </a:r>
            <a:r>
              <a:rPr lang="en-US" baseline="-25000">
                <a:latin typeface="Cambria Math" pitchFamily="18" charset="0"/>
                <a:sym typeface="Symbol" pitchFamily="18" charset="2"/>
              </a:rPr>
              <a:t>2</a:t>
            </a:r>
            <a:r>
              <a:rPr lang="en-US">
                <a:latin typeface="Cambria Math" pitchFamily="18" charset="0"/>
                <a:sym typeface="Symbol" pitchFamily="18" charset="2"/>
              </a:rPr>
              <a:t>n)</a:t>
            </a:r>
            <a:endParaRPr lang="en-US">
              <a:latin typeface="Tahoma" pitchFamily="34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110000"/>
              </a:lnSpc>
              <a:buFont typeface="Calibri" pitchFamily="34" charset="0"/>
              <a:buAutoNum type="alphaLcParenR"/>
            </a:pPr>
            <a:r>
              <a:rPr lang="en-US">
                <a:latin typeface="Tahoma" pitchFamily="34" charset="0"/>
                <a:sym typeface="Wingdings" pitchFamily="2" charset="2"/>
              </a:rPr>
              <a:t>Về bộ nhớ sử dụng</a:t>
            </a:r>
          </a:p>
          <a:p>
            <a:pPr marL="1314450" lvl="2" indent="-514350" eaLnBrk="1" hangingPunct="1">
              <a:lnSpc>
                <a:spcPct val="110000"/>
              </a:lnSpc>
            </a:pPr>
            <a:r>
              <a:rPr lang="en-US">
                <a:latin typeface="Tahoma" pitchFamily="34" charset="0"/>
                <a:sym typeface="Wingdings" pitchFamily="2" charset="2"/>
              </a:rPr>
              <a:t>QuickSort : không sử dụng thêm bộ nhớ</a:t>
            </a:r>
          </a:p>
          <a:p>
            <a:pPr marL="1314450" lvl="2" indent="-514350" eaLnBrk="1" hangingPunct="1">
              <a:lnSpc>
                <a:spcPct val="110000"/>
              </a:lnSpc>
            </a:pPr>
            <a:r>
              <a:rPr lang="en-US">
                <a:latin typeface="Tahoma" pitchFamily="34" charset="0"/>
                <a:sym typeface="Wingdings" pitchFamily="2" charset="2"/>
              </a:rPr>
              <a:t>MergeSort: </a:t>
            </a:r>
            <a:r>
              <a:rPr lang="en-US">
                <a:latin typeface="Tahoma" pitchFamily="34" charset="0"/>
                <a:sym typeface="Symbol" pitchFamily="18" charset="2"/>
              </a:rPr>
              <a:t>dùng bộ nhớ phụ để Merge 2 dãy, phù hợp với sắp xếp trên file</a:t>
            </a:r>
            <a:endParaRPr lang="en-US">
              <a:latin typeface="Tahoma" pitchFamily="34" charset="0"/>
              <a:sym typeface="Wingdings" pitchFamily="2" charset="2"/>
            </a:endParaRPr>
          </a:p>
        </p:txBody>
      </p:sp>
      <p:sp>
        <p:nvSpPr>
          <p:cNvPr id="1105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15900"/>
            <a:ext cx="8686800" cy="622300"/>
          </a:xfrm>
        </p:spPr>
        <p:txBody>
          <a:bodyPr/>
          <a:lstStyle/>
          <a:p>
            <a:pPr eaLnBrk="1" hangingPunct="1"/>
            <a:r>
              <a:rPr lang="en-US" sz="4000" b="1">
                <a:latin typeface="Fujiyama" pitchFamily="18" charset="0"/>
              </a:rPr>
              <a:t>6) So Sánh Quick Sort và Merge Sort</a:t>
            </a:r>
          </a:p>
        </p:txBody>
      </p:sp>
    </p:spTree>
    <p:extLst>
      <p:ext uri="{BB962C8B-B14F-4D97-AF65-F5344CB8AC3E}">
        <p14:creationId xmlns:p14="http://schemas.microsoft.com/office/powerpoint/2010/main" val="262056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vi-VN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#include&lt;algorithm&gt;</a:t>
            </a:r>
            <a:br>
              <a:rPr lang="vi-VN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vi-VN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#include&lt;functional&gt; // std::greater</a:t>
            </a:r>
            <a:br>
              <a:rPr lang="vi-VN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vi-VN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vi-VN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long a[100005];</a:t>
            </a:r>
            <a:br>
              <a:rPr lang="vi-VN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vi-VN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long n;</a:t>
            </a:r>
          </a:p>
          <a:p>
            <a:pPr marL="0" indent="0">
              <a:buNone/>
            </a:pPr>
            <a:r>
              <a:rPr lang="vi-VN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  <a:br>
              <a:rPr lang="vi-VN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vi-VN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vi-VN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vi-VN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sort(a, a+n); // sắp xếp mảng a tăng dần từ 0 đến n-1</a:t>
            </a:r>
            <a:br>
              <a:rPr lang="vi-VN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vi-VN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sort(a+1, a+1+n); // sắp xếp mảng a tăng dần từ 1 đến n</a:t>
            </a:r>
            <a:br>
              <a:rPr lang="vi-VN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vi-VN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sort(a, a+n, greater&lt;int&gt;()); // sắp xếp mảng a giảm dần từ 0 đến n-1</a:t>
            </a:r>
            <a:br>
              <a:rPr lang="vi-VN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vi-VN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 eaLnBrk="1" hangingPunct="1">
              <a:lnSpc>
                <a:spcPct val="110000"/>
              </a:lnSpc>
              <a:buNone/>
            </a:pPr>
            <a:endParaRPr lang="en-US" sz="180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1105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15900"/>
            <a:ext cx="8686800" cy="622300"/>
          </a:xfrm>
        </p:spPr>
        <p:txBody>
          <a:bodyPr/>
          <a:lstStyle/>
          <a:p>
            <a:pPr eaLnBrk="1" hangingPunct="1"/>
            <a:r>
              <a:rPr lang="en-US" sz="4000" b="1">
                <a:latin typeface="Fujiyama" pitchFamily="18" charset="0"/>
              </a:rPr>
              <a:t>7) Thư viện sắp xếp trong C++</a:t>
            </a:r>
          </a:p>
        </p:txBody>
      </p:sp>
    </p:spTree>
    <p:extLst>
      <p:ext uri="{BB962C8B-B14F-4D97-AF65-F5344CB8AC3E}">
        <p14:creationId xmlns:p14="http://schemas.microsoft.com/office/powerpoint/2010/main" val="29498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752600"/>
            <a:ext cx="8763000" cy="3200400"/>
          </a:xfrm>
        </p:spPr>
        <p:txBody>
          <a:bodyPr/>
          <a:lstStyle/>
          <a:p>
            <a:pPr marL="914400" lvl="1" indent="-514350" eaLnBrk="1" hangingPunct="1">
              <a:lnSpc>
                <a:spcPct val="110000"/>
              </a:lnSpc>
              <a:buFont typeface="Calibri" pitchFamily="34" charset="0"/>
              <a:buAutoNum type="alphaLcParenR"/>
            </a:pPr>
            <a:r>
              <a:rPr lang="en-US">
                <a:latin typeface="Tahoma" pitchFamily="34" charset="0"/>
                <a:sym typeface="Wingdings" pitchFamily="2" charset="2"/>
              </a:rPr>
              <a:t>Sắp xếp trước khi tìm kiếm nhị phân.</a:t>
            </a:r>
          </a:p>
          <a:p>
            <a:pPr marL="914400" lvl="1" indent="-514350">
              <a:lnSpc>
                <a:spcPct val="110000"/>
              </a:lnSpc>
              <a:buFont typeface="Calibri" pitchFamily="34" charset="0"/>
              <a:buAutoNum type="alphaLcParenR"/>
            </a:pPr>
            <a:r>
              <a:rPr lang="en-US">
                <a:latin typeface="Tahoma" pitchFamily="34" charset="0"/>
                <a:sym typeface="Wingdings" pitchFamily="2" charset="2"/>
              </a:rPr>
              <a:t>Tìm cặp gần nhất (có khoảng cách bé nhất) - NHGA 	</a:t>
            </a:r>
          </a:p>
          <a:p>
            <a:pPr marL="914400" lvl="1" indent="-514350">
              <a:lnSpc>
                <a:spcPct val="110000"/>
              </a:lnSpc>
              <a:buFont typeface="Calibri" pitchFamily="34" charset="0"/>
              <a:buAutoNum type="alphaLcParenR"/>
            </a:pPr>
            <a:r>
              <a:rPr lang="en-US">
                <a:latin typeface="Tahoma" pitchFamily="34" charset="0"/>
                <a:sym typeface="Wingdings" pitchFamily="2" charset="2"/>
              </a:rPr>
              <a:t>Tính duy nhất của các phần tử: trong mảng có phần tử bị trùng không? - CASO</a:t>
            </a:r>
          </a:p>
          <a:p>
            <a:pPr marL="914400" lvl="1" indent="-514350" eaLnBrk="1" hangingPunct="1">
              <a:lnSpc>
                <a:spcPct val="110000"/>
              </a:lnSpc>
              <a:buFont typeface="Calibri" pitchFamily="34" charset="0"/>
              <a:buAutoNum type="alphaLcParenR"/>
            </a:pPr>
            <a:r>
              <a:rPr lang="en-US">
                <a:latin typeface="Tahoma" pitchFamily="34" charset="0"/>
                <a:sym typeface="Wingdings" pitchFamily="2" charset="2"/>
              </a:rPr>
              <a:t>Tìm phần tử lớn thứ k?</a:t>
            </a:r>
          </a:p>
        </p:txBody>
      </p:sp>
      <p:sp>
        <p:nvSpPr>
          <p:cNvPr id="1105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15900"/>
            <a:ext cx="8686800" cy="622300"/>
          </a:xfrm>
        </p:spPr>
        <p:txBody>
          <a:bodyPr/>
          <a:lstStyle/>
          <a:p>
            <a:pPr eaLnBrk="1" hangingPunct="1"/>
            <a:r>
              <a:rPr lang="en-US" sz="4000" b="1">
                <a:latin typeface="Fujiyama" pitchFamily="18" charset="0"/>
              </a:rPr>
              <a:t>7) Ứng dụng của sắp xếp</a:t>
            </a:r>
          </a:p>
        </p:txBody>
      </p:sp>
    </p:spTree>
    <p:extLst>
      <p:ext uri="{BB962C8B-B14F-4D97-AF65-F5344CB8AC3E}">
        <p14:creationId xmlns:p14="http://schemas.microsoft.com/office/powerpoint/2010/main" val="252507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sz="3600" b="1">
                <a:latin typeface="Fujiyama" pitchFamily="18" charset="0"/>
              </a:rPr>
              <a:t>7) Bài tập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pPr marL="914400" lvl="1" indent="-514350" eaLnBrk="1" hangingPunct="1">
              <a:lnSpc>
                <a:spcPct val="110000"/>
              </a:lnSpc>
              <a:spcBef>
                <a:spcPts val="2400"/>
              </a:spcBef>
              <a:buFont typeface="Calibri" pitchFamily="34" charset="0"/>
              <a:buAutoNum type="arabicParenR"/>
            </a:pPr>
            <a:r>
              <a:rPr lang="en-US" sz="2400" dirty="0">
                <a:latin typeface="Tahoma" pitchFamily="34" charset="0"/>
                <a:sym typeface="Wingdings" pitchFamily="2" charset="2"/>
              </a:rPr>
              <a:t>Minh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họa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thuật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toán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SelectionSort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cho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dãy</a:t>
            </a:r>
            <a:endParaRPr lang="en-US" sz="2400" dirty="0">
              <a:latin typeface="Tahoma" pitchFamily="34" charset="0"/>
              <a:sym typeface="Wingdings" pitchFamily="2" charset="2"/>
            </a:endParaRPr>
          </a:p>
          <a:p>
            <a:pPr marL="914400" lvl="1" indent="-514350" algn="ctr">
              <a:lnSpc>
                <a:spcPct val="110000"/>
              </a:lnSpc>
              <a:buNone/>
            </a:pPr>
            <a:r>
              <a:rPr lang="en-US" sz="2400">
                <a:latin typeface="Cambria Math" pitchFamily="18" charset="0"/>
              </a:rPr>
              <a:t>8  3  7  1  9  4  6</a:t>
            </a:r>
          </a:p>
          <a:p>
            <a:pPr marL="914400" lvl="1" indent="-514350" algn="ctr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Cambria Math" pitchFamily="18" charset="0"/>
              </a:rPr>
              <a:t>50   08   34   06   98   17   83   25   66     </a:t>
            </a:r>
            <a:endParaRPr lang="en-US" sz="2400" dirty="0">
              <a:latin typeface="Cambria Math" pitchFamily="18" charset="0"/>
            </a:endParaRPr>
          </a:p>
          <a:p>
            <a:pPr marL="914400" lvl="1" indent="-514350" eaLnBrk="1" hangingPunct="1">
              <a:lnSpc>
                <a:spcPct val="110000"/>
              </a:lnSpc>
              <a:spcBef>
                <a:spcPts val="2400"/>
              </a:spcBef>
              <a:buFont typeface="Calibri" pitchFamily="34" charset="0"/>
              <a:buAutoNum type="arabicParenR" startAt="2"/>
            </a:pPr>
            <a:r>
              <a:rPr lang="en-US" sz="2400" dirty="0">
                <a:latin typeface="Tahoma" pitchFamily="34" charset="0"/>
                <a:sym typeface="Wingdings" pitchFamily="2" charset="2"/>
              </a:rPr>
              <a:t>Minh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họa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thuật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toán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InsertionSort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cho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dãy</a:t>
            </a:r>
            <a:endParaRPr lang="en-US" sz="2400" dirty="0">
              <a:latin typeface="Tahoma" pitchFamily="34" charset="0"/>
              <a:sym typeface="Wingdings" pitchFamily="2" charset="2"/>
            </a:endParaRPr>
          </a:p>
          <a:p>
            <a:pPr marL="914400" lvl="1" indent="-514350" algn="ctr">
              <a:lnSpc>
                <a:spcPct val="110000"/>
              </a:lnSpc>
              <a:buNone/>
            </a:pPr>
            <a:r>
              <a:rPr lang="en-US" sz="2400">
                <a:latin typeface="Cambria Math" pitchFamily="18" charset="0"/>
              </a:rPr>
              <a:t>8  3  7  1  9  4  6 </a:t>
            </a:r>
          </a:p>
          <a:p>
            <a:pPr marL="914400" lvl="1" indent="-514350" algn="ctr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Cambria Math" pitchFamily="18" charset="0"/>
              </a:rPr>
              <a:t> 31   08   12   19   17   09   02   33   25       </a:t>
            </a:r>
            <a:endParaRPr lang="en-US" sz="2400">
              <a:latin typeface="Cambria Math" pitchFamily="18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110000"/>
              </a:lnSpc>
              <a:spcBef>
                <a:spcPts val="2400"/>
              </a:spcBef>
              <a:buFont typeface="+mj-lt"/>
              <a:buAutoNum type="arabicParenR" startAt="3"/>
            </a:pPr>
            <a:r>
              <a:rPr lang="en-US" sz="2400">
                <a:latin typeface="Tahoma" pitchFamily="34" charset="0"/>
                <a:sym typeface="Wingdings" pitchFamily="2" charset="2"/>
              </a:rPr>
              <a:t>Minh họa thuật toán BubbleSort cho dãy</a:t>
            </a:r>
          </a:p>
          <a:p>
            <a:pPr marL="914400" lvl="1" indent="-514350" algn="ctr" eaLnBrk="1" hangingPunct="1">
              <a:lnSpc>
                <a:spcPct val="110000"/>
              </a:lnSpc>
              <a:buNone/>
            </a:pPr>
            <a:r>
              <a:rPr lang="en-US" sz="2400">
                <a:latin typeface="Cambria Math" pitchFamily="18" charset="0"/>
              </a:rPr>
              <a:t>  20  30  15  08  60  37  25       </a:t>
            </a:r>
            <a:endParaRPr lang="en-US" sz="2400">
              <a:latin typeface="Cambria Math" pitchFamily="18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110000"/>
              </a:lnSpc>
              <a:spcBef>
                <a:spcPts val="2400"/>
              </a:spcBef>
              <a:buFont typeface="+mj-lt"/>
              <a:buAutoNum type="arabicParenR" startAt="4"/>
            </a:pPr>
            <a:r>
              <a:rPr lang="en-US" sz="2400">
                <a:latin typeface="Tahoma" pitchFamily="34" charset="0"/>
                <a:sym typeface="Wingdings" pitchFamily="2" charset="2"/>
              </a:rPr>
              <a:t>Minh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họa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phương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err="1">
                <a:latin typeface="Tahoma" pitchFamily="34" charset="0"/>
                <a:sym typeface="Wingdings" pitchFamily="2" charset="2"/>
              </a:rPr>
              <a:t>pháp</a:t>
            </a:r>
            <a:r>
              <a:rPr lang="en-US" sz="2400">
                <a:latin typeface="Tahoma" pitchFamily="34" charset="0"/>
                <a:sym typeface="Wingdings" pitchFamily="2" charset="2"/>
              </a:rPr>
              <a:t> phân hoạch Lô-mu-tô và Hoare</a:t>
            </a:r>
            <a:endParaRPr lang="en-US" sz="2400" dirty="0">
              <a:latin typeface="Tahoma" pitchFamily="34" charset="0"/>
              <a:sym typeface="Wingdings" pitchFamily="2" charset="2"/>
            </a:endParaRPr>
          </a:p>
          <a:p>
            <a:pPr marL="914400" lvl="1" indent="-514350" algn="ctr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Cambria Math" pitchFamily="18" charset="0"/>
              </a:rPr>
              <a:t>20  47  42  16  19  40  10  67  35  31  37</a:t>
            </a:r>
            <a:endParaRPr lang="en-US" sz="2400" dirty="0">
              <a:latin typeface="Cambria Math" pitchFamily="18" charset="0"/>
              <a:sym typeface="Wingdings" pitchFamily="2" charset="2"/>
            </a:endParaRPr>
          </a:p>
          <a:p>
            <a:pPr marL="1314450" lvl="2" indent="-514350" eaLnBrk="1" hangingPunct="1">
              <a:lnSpc>
                <a:spcPct val="110000"/>
              </a:lnSpc>
              <a:buFont typeface="Arial" pitchFamily="34" charset="0"/>
              <a:buAutoNum type="arabicPlain" startAt="49"/>
            </a:pPr>
            <a:endParaRPr lang="en-US" dirty="0">
              <a:latin typeface="Tahoma" pitchFamily="34" charset="0"/>
              <a:sym typeface="Wingdings" pitchFamily="2" charset="2"/>
            </a:endParaRPr>
          </a:p>
        </p:txBody>
      </p:sp>
      <p:sp>
        <p:nvSpPr>
          <p:cNvPr id="1116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0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pitchFamily="34" charset="0"/>
              </a:rPr>
              <a:t>II.</a:t>
            </a:r>
            <a:r>
              <a:rPr lang="en-US" sz="3200" b="1">
                <a:latin typeface="Tahoma" pitchFamily="34" charset="0"/>
              </a:rPr>
              <a:t> Sắp xếp chọn (Selection Sort)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219200"/>
            <a:ext cx="8343900" cy="533400"/>
          </a:xfrm>
        </p:spPr>
        <p:txBody>
          <a:bodyPr/>
          <a:lstStyle/>
          <a:p>
            <a:pPr marL="514350" lvl="1" indent="-514350">
              <a:lnSpc>
                <a:spcPct val="110000"/>
              </a:lnSpc>
              <a:buClr>
                <a:schemeClr val="hlink"/>
              </a:buClr>
              <a:buNone/>
            </a:pPr>
            <a:r>
              <a:rPr lang="en-US" sz="2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  <a:sym typeface="Wingdings" pitchFamily="2" charset="2"/>
              </a:rPr>
              <a:t>Ví dụ xếp ly: chỉ đổi chỗ, không được lấy ra khỏi khay</a:t>
            </a:r>
          </a:p>
        </p:txBody>
      </p:sp>
      <p:sp>
        <p:nvSpPr>
          <p:cNvPr id="757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Snip Same Side Corner Rectangle 2"/>
          <p:cNvSpPr/>
          <p:nvPr/>
        </p:nvSpPr>
        <p:spPr>
          <a:xfrm>
            <a:off x="435592" y="4800600"/>
            <a:ext cx="1371600" cy="457200"/>
          </a:xfrm>
          <a:prstGeom prst="snip2Same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0</a:t>
            </a:r>
          </a:p>
        </p:txBody>
      </p:sp>
      <p:sp>
        <p:nvSpPr>
          <p:cNvPr id="12" name="Snip Same Side Corner Rectangle 11"/>
          <p:cNvSpPr/>
          <p:nvPr/>
        </p:nvSpPr>
        <p:spPr>
          <a:xfrm>
            <a:off x="1833350" y="4800600"/>
            <a:ext cx="1371600" cy="457200"/>
          </a:xfrm>
          <a:prstGeom prst="snip2Same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</a:t>
            </a:r>
          </a:p>
        </p:txBody>
      </p:sp>
      <p:sp>
        <p:nvSpPr>
          <p:cNvPr id="13" name="Snip Same Side Corner Rectangle 12"/>
          <p:cNvSpPr/>
          <p:nvPr/>
        </p:nvSpPr>
        <p:spPr>
          <a:xfrm>
            <a:off x="3228834" y="4800600"/>
            <a:ext cx="1371600" cy="457200"/>
          </a:xfrm>
          <a:prstGeom prst="snip2Same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2</a:t>
            </a:r>
          </a:p>
        </p:txBody>
      </p:sp>
      <p:sp>
        <p:nvSpPr>
          <p:cNvPr id="14" name="Snip Same Side Corner Rectangle 13"/>
          <p:cNvSpPr/>
          <p:nvPr/>
        </p:nvSpPr>
        <p:spPr>
          <a:xfrm>
            <a:off x="4626592" y="4800600"/>
            <a:ext cx="1371600" cy="457200"/>
          </a:xfrm>
          <a:prstGeom prst="snip2Same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3</a:t>
            </a:r>
          </a:p>
        </p:txBody>
      </p:sp>
      <p:sp>
        <p:nvSpPr>
          <p:cNvPr id="15" name="Snip Same Side Corner Rectangle 14"/>
          <p:cNvSpPr/>
          <p:nvPr/>
        </p:nvSpPr>
        <p:spPr>
          <a:xfrm>
            <a:off x="6019800" y="4800600"/>
            <a:ext cx="1371600" cy="457200"/>
          </a:xfrm>
          <a:prstGeom prst="snip2Same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33" y="3200400"/>
            <a:ext cx="937233" cy="16274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83" y="2209800"/>
            <a:ext cx="937233" cy="26351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26" y="4014148"/>
            <a:ext cx="937233" cy="7864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75" y="2549856"/>
            <a:ext cx="937233" cy="228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774" y="2964978"/>
            <a:ext cx="937233" cy="1856096"/>
          </a:xfrm>
          <a:prstGeom prst="rect">
            <a:avLst/>
          </a:prstGeom>
        </p:spPr>
      </p:pic>
      <p:sp>
        <p:nvSpPr>
          <p:cNvPr id="23" name="Snip Same Side Corner Rectangle 22"/>
          <p:cNvSpPr/>
          <p:nvPr/>
        </p:nvSpPr>
        <p:spPr>
          <a:xfrm>
            <a:off x="7413008" y="4800600"/>
            <a:ext cx="1371600" cy="457200"/>
          </a:xfrm>
          <a:prstGeom prst="snip2Same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5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116" y="3574008"/>
            <a:ext cx="937233" cy="125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3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115 L -0.30295 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56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069 L 0.30243 0.000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95E-6 L -0.60625 -0.0013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12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46 L 0.60729 0.003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729 0.00232 L 0.14948 0.002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9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43 0.00139 L 0.76076 0.0013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6076 -0.0007 L 0.61076 -0.000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047 L 0.15 0.000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254000"/>
            <a:ext cx="1524000" cy="533400"/>
          </a:xfrm>
        </p:spPr>
        <p:txBody>
          <a:bodyPr/>
          <a:lstStyle/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Ví dụ: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7680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196" name="Rectangle 3"/>
          <p:cNvSpPr txBox="1">
            <a:spLocks noChangeArrowheads="1"/>
          </p:cNvSpPr>
          <p:nvPr/>
        </p:nvSpPr>
        <p:spPr bwMode="auto">
          <a:xfrm>
            <a:off x="247255" y="156953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 err="1">
                <a:latin typeface="Tahoma" pitchFamily="34" charset="0"/>
                <a:sym typeface="Wingdings" pitchFamily="2" charset="2"/>
              </a:rPr>
              <a:t>Lần</a:t>
            </a:r>
            <a:r>
              <a:rPr lang="en-US" sz="2000">
                <a:latin typeface="Tahoma" pitchFamily="34" charset="0"/>
                <a:sym typeface="Wingdings" pitchFamily="2" charset="2"/>
              </a:rPr>
              <a:t> i=0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36199" name="Rectangle 3"/>
          <p:cNvSpPr txBox="1">
            <a:spLocks noChangeArrowheads="1"/>
          </p:cNvSpPr>
          <p:nvPr/>
        </p:nvSpPr>
        <p:spPr bwMode="auto">
          <a:xfrm>
            <a:off x="247255" y="2537467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 err="1">
                <a:latin typeface="Tahoma" pitchFamily="34" charset="0"/>
                <a:sym typeface="Wingdings" pitchFamily="2" charset="2"/>
              </a:rPr>
              <a:t>Lần</a:t>
            </a:r>
            <a:r>
              <a:rPr lang="en-US" sz="2000">
                <a:latin typeface="Tahoma" pitchFamily="34" charset="0"/>
                <a:sym typeface="Wingdings" pitchFamily="2" charset="2"/>
              </a:rPr>
              <a:t> i=1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36200" name="TextBox 11"/>
          <p:cNvSpPr txBox="1">
            <a:spLocks noChangeArrowheads="1"/>
          </p:cNvSpPr>
          <p:nvPr/>
        </p:nvSpPr>
        <p:spPr bwMode="auto">
          <a:xfrm>
            <a:off x="2914255" y="2360649"/>
            <a:ext cx="510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2      5      8      7      9      3  </a:t>
            </a:r>
          </a:p>
        </p:txBody>
      </p:sp>
      <p:sp>
        <p:nvSpPr>
          <p:cNvPr id="136201" name="Rectangle 3"/>
          <p:cNvSpPr txBox="1">
            <a:spLocks noChangeArrowheads="1"/>
          </p:cNvSpPr>
          <p:nvPr/>
        </p:nvSpPr>
        <p:spPr bwMode="auto">
          <a:xfrm>
            <a:off x="247255" y="3456312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 err="1">
                <a:latin typeface="Tahoma" pitchFamily="34" charset="0"/>
                <a:sym typeface="Wingdings" pitchFamily="2" charset="2"/>
              </a:rPr>
              <a:t>Lần</a:t>
            </a:r>
            <a:r>
              <a:rPr lang="en-US" sz="2000">
                <a:latin typeface="Tahoma" pitchFamily="34" charset="0"/>
                <a:sym typeface="Wingdings" pitchFamily="2" charset="2"/>
              </a:rPr>
              <a:t> i=2</a:t>
            </a:r>
            <a:endParaRPr lang="en-US" sz="2000">
              <a:latin typeface="Courier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endParaRPr lang="en-US" sz="2000" dirty="0">
              <a:latin typeface="Tahoma" pitchFamily="34" charset="0"/>
            </a:endParaRPr>
          </a:p>
        </p:txBody>
      </p:sp>
      <p:sp>
        <p:nvSpPr>
          <p:cNvPr id="136203" name="TextBox 18"/>
          <p:cNvSpPr txBox="1">
            <a:spLocks noChangeArrowheads="1"/>
          </p:cNvSpPr>
          <p:nvPr/>
        </p:nvSpPr>
        <p:spPr bwMode="auto">
          <a:xfrm>
            <a:off x="2914255" y="3363949"/>
            <a:ext cx="510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2      3      8      7      9      5  </a:t>
            </a:r>
          </a:p>
        </p:txBody>
      </p:sp>
      <p:sp>
        <p:nvSpPr>
          <p:cNvPr id="136204" name="Rectangle 3"/>
          <p:cNvSpPr txBox="1">
            <a:spLocks noChangeArrowheads="1"/>
          </p:cNvSpPr>
          <p:nvPr/>
        </p:nvSpPr>
        <p:spPr bwMode="auto">
          <a:xfrm>
            <a:off x="247255" y="4298004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 err="1">
                <a:latin typeface="Tahoma" pitchFamily="34" charset="0"/>
                <a:sym typeface="Wingdings" pitchFamily="2" charset="2"/>
              </a:rPr>
              <a:t>Lần</a:t>
            </a:r>
            <a:r>
              <a:rPr lang="en-US" sz="2000">
                <a:latin typeface="Tahoma" pitchFamily="34" charset="0"/>
                <a:sym typeface="Wingdings" pitchFamily="2" charset="2"/>
              </a:rPr>
              <a:t> i=3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36206" name="TextBox 22"/>
          <p:cNvSpPr txBox="1">
            <a:spLocks noChangeArrowheads="1"/>
          </p:cNvSpPr>
          <p:nvPr/>
        </p:nvSpPr>
        <p:spPr bwMode="auto">
          <a:xfrm>
            <a:off x="2914255" y="4202149"/>
            <a:ext cx="510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2      3      5      7      9      8    </a:t>
            </a:r>
          </a:p>
        </p:txBody>
      </p:sp>
      <p:sp>
        <p:nvSpPr>
          <p:cNvPr id="136207" name="Rectangle 3"/>
          <p:cNvSpPr txBox="1">
            <a:spLocks noChangeArrowheads="1"/>
          </p:cNvSpPr>
          <p:nvPr/>
        </p:nvSpPr>
        <p:spPr bwMode="auto">
          <a:xfrm>
            <a:off x="247255" y="5210816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 err="1">
                <a:latin typeface="Tahoma" pitchFamily="34" charset="0"/>
                <a:sym typeface="Wingdings" pitchFamily="2" charset="2"/>
              </a:rPr>
              <a:t>Lần</a:t>
            </a:r>
            <a:r>
              <a:rPr lang="en-US" sz="2000">
                <a:latin typeface="Tahoma" pitchFamily="34" charset="0"/>
                <a:sym typeface="Wingdings" pitchFamily="2" charset="2"/>
              </a:rPr>
              <a:t> i=4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36208" name="TextBox 26"/>
          <p:cNvSpPr txBox="1">
            <a:spLocks noChangeArrowheads="1"/>
          </p:cNvSpPr>
          <p:nvPr/>
        </p:nvSpPr>
        <p:spPr bwMode="auto">
          <a:xfrm>
            <a:off x="2914255" y="5140361"/>
            <a:ext cx="5410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2      3      5      7      9      8</a:t>
            </a:r>
          </a:p>
        </p:txBody>
      </p:sp>
      <p:sp>
        <p:nvSpPr>
          <p:cNvPr id="136209" name="TextBox 30"/>
          <p:cNvSpPr txBox="1">
            <a:spLocks noChangeArrowheads="1"/>
          </p:cNvSpPr>
          <p:nvPr/>
        </p:nvSpPr>
        <p:spPr bwMode="auto">
          <a:xfrm>
            <a:off x="2914255" y="6054761"/>
            <a:ext cx="5029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2      3      5      7      8      9</a:t>
            </a:r>
          </a:p>
        </p:txBody>
      </p:sp>
      <p:sp>
        <p:nvSpPr>
          <p:cNvPr id="34" name="Oval 33"/>
          <p:cNvSpPr/>
          <p:nvPr/>
        </p:nvSpPr>
        <p:spPr>
          <a:xfrm>
            <a:off x="4573192" y="1526539"/>
            <a:ext cx="498475" cy="502920"/>
          </a:xfrm>
          <a:prstGeom prst="ellipse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160817" y="2371126"/>
            <a:ext cx="498475" cy="502920"/>
          </a:xfrm>
          <a:prstGeom prst="ellipse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156055" y="3401106"/>
            <a:ext cx="496887" cy="502920"/>
          </a:xfrm>
          <a:prstGeom prst="ellipse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20917" y="4202149"/>
            <a:ext cx="498475" cy="502920"/>
          </a:xfrm>
          <a:prstGeom prst="ellipse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119542" y="5166406"/>
            <a:ext cx="533400" cy="502920"/>
          </a:xfrm>
          <a:prstGeom prst="ellipse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914255" y="1506714"/>
            <a:ext cx="510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8      5      2      7      9      3    </a:t>
            </a:r>
          </a:p>
        </p:txBody>
      </p:sp>
      <p:sp>
        <p:nvSpPr>
          <p:cNvPr id="33" name="Left Bracket 32"/>
          <p:cNvSpPr/>
          <p:nvPr/>
        </p:nvSpPr>
        <p:spPr>
          <a:xfrm rot="16200000" flipV="1">
            <a:off x="3061098" y="2550798"/>
            <a:ext cx="101600" cy="63976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ket 38"/>
          <p:cNvSpPr/>
          <p:nvPr/>
        </p:nvSpPr>
        <p:spPr>
          <a:xfrm rot="16200000" flipV="1">
            <a:off x="3397485" y="3180756"/>
            <a:ext cx="117802" cy="132873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ket 39"/>
          <p:cNvSpPr/>
          <p:nvPr/>
        </p:nvSpPr>
        <p:spPr>
          <a:xfrm rot="16200000" flipV="1">
            <a:off x="3881041" y="3554132"/>
            <a:ext cx="101601" cy="227965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ket 40"/>
          <p:cNvSpPr/>
          <p:nvPr/>
        </p:nvSpPr>
        <p:spPr>
          <a:xfrm rot="16200000" flipV="1">
            <a:off x="4290453" y="4040387"/>
            <a:ext cx="130502" cy="312737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/>
          <p:cNvSpPr/>
          <p:nvPr/>
        </p:nvSpPr>
        <p:spPr>
          <a:xfrm rot="16200000" flipV="1">
            <a:off x="4730984" y="4539982"/>
            <a:ext cx="130502" cy="400843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743200" y="685800"/>
            <a:ext cx="571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a[0]   a[1]   a[2]   a[3]   a[4]   a[5]    </a:t>
            </a:r>
          </a:p>
        </p:txBody>
      </p:sp>
    </p:spTree>
    <p:extLst>
      <p:ext uri="{BB962C8B-B14F-4D97-AF65-F5344CB8AC3E}">
        <p14:creationId xmlns:p14="http://schemas.microsoft.com/office/powerpoint/2010/main" val="39664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/>
      <p:bldP spid="136199" grpId="0"/>
      <p:bldP spid="136200" grpId="0"/>
      <p:bldP spid="136201" grpId="0"/>
      <p:bldP spid="136203" grpId="0"/>
      <p:bldP spid="136204" grpId="0"/>
      <p:bldP spid="136206" grpId="0"/>
      <p:bldP spid="136207" grpId="0"/>
      <p:bldP spid="136208" grpId="0"/>
      <p:bldP spid="136209" grpId="0"/>
      <p:bldP spid="34" grpId="0" animBg="1"/>
      <p:bldP spid="35" grpId="0" animBg="1"/>
      <p:bldP spid="36" grpId="0" animBg="1"/>
      <p:bldP spid="37" grpId="0" animBg="1"/>
      <p:bldP spid="38" grpId="0" animBg="1"/>
      <p:bldP spid="29" grpId="0"/>
      <p:bldP spid="33" grpId="0" animBg="1"/>
      <p:bldP spid="39" grpId="0" animBg="1"/>
      <p:bldP spid="40" grpId="0" animBg="1"/>
      <p:bldP spid="41" grpId="0" animBg="1"/>
      <p:bldP spid="25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2789119" cy="571500"/>
          </a:xfrm>
        </p:spPr>
        <p:txBody>
          <a:bodyPr/>
          <a:lstStyle/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>
                <a:latin typeface="Tahoma" pitchFamily="34" charset="0"/>
                <a:sym typeface="Wingdings" pitchFamily="2" charset="2"/>
              </a:rPr>
              <a:t>Tại bước i:</a:t>
            </a:r>
          </a:p>
        </p:txBody>
      </p:sp>
      <p:sp>
        <p:nvSpPr>
          <p:cNvPr id="7782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334125" y="3225800"/>
            <a:ext cx="893763" cy="252412"/>
          </a:xfrm>
          <a:custGeom>
            <a:avLst/>
            <a:gdLst>
              <a:gd name="connsiteX0" fmla="*/ 0 w 1937983"/>
              <a:gd name="connsiteY0" fmla="*/ 300251 h 300251"/>
              <a:gd name="connsiteX1" fmla="*/ 0 w 1937983"/>
              <a:gd name="connsiteY1" fmla="*/ 0 h 300251"/>
              <a:gd name="connsiteX2" fmla="*/ 1937983 w 1937983"/>
              <a:gd name="connsiteY2" fmla="*/ 0 h 300251"/>
              <a:gd name="connsiteX3" fmla="*/ 1937983 w 1937983"/>
              <a:gd name="connsiteY3" fmla="*/ 286603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983" h="300251">
                <a:moveTo>
                  <a:pt x="0" y="300251"/>
                </a:moveTo>
                <a:lnTo>
                  <a:pt x="0" y="0"/>
                </a:lnTo>
                <a:lnTo>
                  <a:pt x="1937983" y="0"/>
                </a:lnTo>
                <a:lnTo>
                  <a:pt x="1937983" y="286603"/>
                </a:lnTo>
              </a:path>
            </a:pathLst>
          </a:cu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830" name="TextBox 26"/>
          <p:cNvSpPr txBox="1">
            <a:spLocks noChangeArrowheads="1"/>
          </p:cNvSpPr>
          <p:nvPr/>
        </p:nvSpPr>
        <p:spPr bwMode="auto">
          <a:xfrm>
            <a:off x="2752725" y="3479800"/>
            <a:ext cx="5410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2      3      5      7      9      8</a:t>
            </a:r>
          </a:p>
        </p:txBody>
      </p:sp>
      <p:sp>
        <p:nvSpPr>
          <p:cNvPr id="13" name="Left Bracket 12"/>
          <p:cNvSpPr/>
          <p:nvPr/>
        </p:nvSpPr>
        <p:spPr>
          <a:xfrm rot="16200000">
            <a:off x="4162425" y="2441575"/>
            <a:ext cx="76200" cy="3048000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61496" y="3494087"/>
            <a:ext cx="533400" cy="533400"/>
          </a:xfrm>
          <a:prstGeom prst="ellipse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197100" y="2754312"/>
            <a:ext cx="59658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200">
                <a:solidFill>
                  <a:srgbClr val="FF0000"/>
                </a:solidFill>
                <a:latin typeface="Tahoma" pitchFamily="34" charset="0"/>
              </a:rPr>
              <a:t>a[0]    a[1]     …      a[i-1]  a[i]  …  a[n-1]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3338" y="3556793"/>
            <a:ext cx="2633662" cy="470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200">
                <a:latin typeface="Tahoma" pitchFamily="34" charset="0"/>
              </a:rPr>
              <a:t>Trước hoán vị: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5728790" y="3734112"/>
            <a:ext cx="4776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6"/>
          <p:cNvSpPr txBox="1">
            <a:spLocks noChangeArrowheads="1"/>
          </p:cNvSpPr>
          <p:nvPr/>
        </p:nvSpPr>
        <p:spPr bwMode="auto">
          <a:xfrm>
            <a:off x="2789119" y="4342607"/>
            <a:ext cx="5410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2      3      5      7      8      9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9732" y="4419600"/>
            <a:ext cx="2633662" cy="470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200">
                <a:latin typeface="Tahoma" pitchFamily="34" charset="0"/>
              </a:rPr>
              <a:t>Sau hoán vị: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6619164" y="4604544"/>
            <a:ext cx="4776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ket 22"/>
          <p:cNvSpPr/>
          <p:nvPr/>
        </p:nvSpPr>
        <p:spPr>
          <a:xfrm rot="16200000">
            <a:off x="4637040" y="2912222"/>
            <a:ext cx="76200" cy="3908520"/>
          </a:xfrm>
          <a:prstGeom prst="leftBracket">
            <a:avLst>
              <a:gd name="adj" fmla="val 62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pitchFamily="34" charset="0"/>
              </a:rPr>
              <a:t>Nhận xét:</a:t>
            </a:r>
            <a:endParaRPr lang="en-US" sz="32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66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8" grpId="0"/>
      <p:bldP spid="21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85725" y="1295400"/>
            <a:ext cx="9134475" cy="2971800"/>
          </a:xfrm>
        </p:spPr>
        <p:txBody>
          <a:bodyPr/>
          <a:lstStyle/>
          <a:p>
            <a:pPr marL="457200" lvl="1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sym typeface="Wingdings" pitchFamily="2" charset="2"/>
              </a:rPr>
              <a:t>void 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SelectionSort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(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int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 a[MAX], 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int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 n) </a:t>
            </a:r>
          </a:p>
          <a:p>
            <a:pPr marL="457200" lvl="1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2200" dirty="0">
                <a:latin typeface="Consolas" pitchFamily="49" charset="0"/>
                <a:sym typeface="Wingdings" pitchFamily="2" charset="2"/>
              </a:rPr>
              <a:t>{</a:t>
            </a:r>
          </a:p>
          <a:p>
            <a:pPr marL="457200" lvl="1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2200" dirty="0">
                <a:latin typeface="Consolas" pitchFamily="49" charset="0"/>
                <a:sym typeface="Wingdings" pitchFamily="2" charset="2"/>
              </a:rPr>
              <a:t>	i : 0 -&gt; n-2</a:t>
            </a:r>
          </a:p>
          <a:p>
            <a:pPr marL="457200" lvl="1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2200" dirty="0">
                <a:latin typeface="Consolas" pitchFamily="49" charset="0"/>
                <a:sym typeface="Wingdings" pitchFamily="2" charset="2"/>
              </a:rPr>
              <a:t>	{</a:t>
            </a:r>
          </a:p>
          <a:p>
            <a:pPr marL="457200" lvl="1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2200" dirty="0">
                <a:latin typeface="Consolas" pitchFamily="49" charset="0"/>
                <a:sym typeface="Wingdings" pitchFamily="2" charset="2"/>
              </a:rPr>
              <a:t>	    </a:t>
            </a:r>
            <a:r>
              <a:rPr lang="en-US" sz="2200" dirty="0" err="1">
                <a:latin typeface="Tahoma" pitchFamily="34" charset="0"/>
                <a:cs typeface="Tahoma" pitchFamily="34" charset="0"/>
                <a:sym typeface="Wingdings" pitchFamily="2" charset="2"/>
              </a:rPr>
              <a:t>tìm</a:t>
            </a:r>
            <a:r>
              <a:rPr lang="en-US" sz="2200" dirty="0"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200" dirty="0" err="1">
                <a:latin typeface="Tahoma" pitchFamily="34" charset="0"/>
                <a:cs typeface="Tahoma" pitchFamily="34" charset="0"/>
                <a:sym typeface="Wingdings" pitchFamily="2" charset="2"/>
              </a:rPr>
              <a:t>phần</a:t>
            </a:r>
            <a:r>
              <a:rPr lang="en-US" sz="2200" dirty="0"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200" err="1">
                <a:latin typeface="Tahoma" pitchFamily="34" charset="0"/>
                <a:cs typeface="Tahoma" pitchFamily="34" charset="0"/>
                <a:sym typeface="Wingdings" pitchFamily="2" charset="2"/>
              </a:rPr>
              <a:t>tử</a:t>
            </a:r>
            <a:r>
              <a:rPr lang="en-US" sz="2200"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200">
                <a:latin typeface="Consolas" pitchFamily="49" charset="0"/>
                <a:sym typeface="Wingdings" pitchFamily="2" charset="2"/>
              </a:rPr>
              <a:t>a[k] </a:t>
            </a:r>
            <a:r>
              <a:rPr lang="en-US" sz="2200">
                <a:latin typeface="Tahoma" pitchFamily="34" charset="0"/>
                <a:cs typeface="Tahoma" pitchFamily="34" charset="0"/>
                <a:sym typeface="Wingdings" pitchFamily="2" charset="2"/>
              </a:rPr>
              <a:t>nhỏ </a:t>
            </a:r>
            <a:r>
              <a:rPr lang="en-US" sz="2200" err="1">
                <a:latin typeface="Tahoma" pitchFamily="34" charset="0"/>
                <a:cs typeface="Tahoma" pitchFamily="34" charset="0"/>
                <a:sym typeface="Wingdings" pitchFamily="2" charset="2"/>
              </a:rPr>
              <a:t>nhất</a:t>
            </a:r>
            <a:r>
              <a:rPr lang="en-US" sz="2200">
                <a:latin typeface="Tahoma" pitchFamily="34" charset="0"/>
                <a:cs typeface="Tahoma" pitchFamily="34" charset="0"/>
                <a:sym typeface="Wingdings" pitchFamily="2" charset="2"/>
              </a:rPr>
              <a:t> trong từ</a:t>
            </a:r>
            <a:r>
              <a:rPr lang="en-US" sz="2200">
                <a:latin typeface="Consolas" pitchFamily="49" charset="0"/>
                <a:sym typeface="Wingdings" pitchFamily="2" charset="2"/>
              </a:rPr>
              <a:t> a[i] -&gt; a[n-1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]</a:t>
            </a:r>
          </a:p>
          <a:p>
            <a:pPr marL="457200" lvl="1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2200" dirty="0">
                <a:latin typeface="Consolas" pitchFamily="49" charset="0"/>
                <a:sym typeface="Wingdings" pitchFamily="2" charset="2"/>
              </a:rPr>
              <a:t>	    </a:t>
            </a:r>
            <a:r>
              <a:rPr lang="en-US" sz="2200" dirty="0" err="1">
                <a:latin typeface="Tahoma" pitchFamily="34" charset="0"/>
                <a:cs typeface="Tahoma" pitchFamily="34" charset="0"/>
                <a:sym typeface="Wingdings" pitchFamily="2" charset="2"/>
              </a:rPr>
              <a:t>hoán</a:t>
            </a:r>
            <a:r>
              <a:rPr lang="en-US" sz="2200" dirty="0"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200" dirty="0" err="1">
                <a:latin typeface="Tahoma" pitchFamily="34" charset="0"/>
                <a:cs typeface="Tahoma" pitchFamily="34" charset="0"/>
                <a:sym typeface="Wingdings" pitchFamily="2" charset="2"/>
              </a:rPr>
              <a:t>vị</a:t>
            </a:r>
            <a:r>
              <a:rPr lang="en-US" sz="2200" dirty="0">
                <a:latin typeface="Tahoma" pitchFamily="34" charset="0"/>
                <a:cs typeface="Tahoma" pitchFamily="34" charset="0"/>
                <a:sym typeface="Wingdings" pitchFamily="2" charset="2"/>
              </a:rPr>
              <a:t>  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a[i],a[k]	 		</a:t>
            </a:r>
          </a:p>
          <a:p>
            <a:pPr marL="457200" lvl="1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2200" dirty="0">
                <a:latin typeface="Consolas" pitchFamily="49" charset="0"/>
                <a:sym typeface="Wingdings" pitchFamily="2" charset="2"/>
              </a:rPr>
              <a:t>	}</a:t>
            </a:r>
          </a:p>
          <a:p>
            <a:pPr marL="457200" lvl="1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2200" dirty="0">
                <a:latin typeface="Consolas" pitchFamily="49" charset="0"/>
                <a:sym typeface="Wingdings" pitchFamily="2" charset="2"/>
              </a:rPr>
              <a:t>}</a:t>
            </a:r>
            <a:endParaRPr lang="en-US" sz="2200" dirty="0">
              <a:latin typeface="Tahoma" pitchFamily="34" charset="0"/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pitchFamily="34" charset="0"/>
              </a:rPr>
              <a:t>Thuật toán:</a:t>
            </a:r>
            <a:endParaRPr lang="en-US" sz="3200" b="1">
              <a:latin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76600" y="4724400"/>
            <a:ext cx="4000500" cy="14465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200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 k = i;</a:t>
            </a:r>
          </a:p>
          <a:p>
            <a:pPr lvl="1"/>
            <a:r>
              <a:rPr lang="en-US" sz="2200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 j : i+1 -&gt; n-1</a:t>
            </a:r>
          </a:p>
          <a:p>
            <a:pPr lvl="1"/>
            <a:r>
              <a:rPr lang="en-US" sz="2200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	 nếu a[j]&lt; a[k] </a:t>
            </a:r>
          </a:p>
          <a:p>
            <a:pPr lvl="1"/>
            <a:r>
              <a:rPr lang="en-US" sz="2200">
                <a:solidFill>
                  <a:srgbClr val="FF0000"/>
                </a:solidFill>
                <a:latin typeface="Consolas" pitchFamily="49" charset="0"/>
                <a:sym typeface="Wingdings" pitchFamily="2" charset="2"/>
              </a:rPr>
              <a:t>	     k = j;</a:t>
            </a:r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5638800" y="3048000"/>
            <a:ext cx="381000" cy="15240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0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2" y="152400"/>
            <a:ext cx="6567488" cy="6559550"/>
          </a:xfrm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200" dirty="0" err="1">
                <a:latin typeface="Consolas" pitchFamily="49" charset="0"/>
                <a:sym typeface="Wingdings" pitchFamily="2" charset="2"/>
              </a:rPr>
              <a:t>int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 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FindMin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(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int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 a[MAX], 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int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 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i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, 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int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 n)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  <a:sym typeface="Wingdings" pitchFamily="2" charset="2"/>
              </a:rPr>
              <a:t>{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sz="2200" dirty="0">
                <a:latin typeface="Consolas" pitchFamily="49" charset="0"/>
                <a:sym typeface="Wingdings" pitchFamily="2" charset="2"/>
              </a:rPr>
              <a:t>	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int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 k = 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i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;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sz="2200" dirty="0">
                <a:latin typeface="Consolas" pitchFamily="49" charset="0"/>
                <a:sym typeface="Wingdings" pitchFamily="2" charset="2"/>
              </a:rPr>
              <a:t>	for(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int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 j = i+1; j&lt; n; 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j++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)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sz="2200" dirty="0">
                <a:latin typeface="Consolas" pitchFamily="49" charset="0"/>
                <a:sym typeface="Wingdings" pitchFamily="2" charset="2"/>
              </a:rPr>
              <a:t>	   if (a[j]&lt; a[k]) 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sz="2200" dirty="0">
                <a:latin typeface="Consolas" pitchFamily="49" charset="0"/>
                <a:sym typeface="Wingdings" pitchFamily="2" charset="2"/>
              </a:rPr>
              <a:t>		k = j;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sz="2200" dirty="0">
                <a:latin typeface="Consolas" pitchFamily="49" charset="0"/>
                <a:sym typeface="Wingdings" pitchFamily="2" charset="2"/>
              </a:rPr>
              <a:t>	return k;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  <a:sym typeface="Wingdings" pitchFamily="2" charset="2"/>
              </a:rPr>
              <a:t>}</a:t>
            </a:r>
          </a:p>
          <a:p>
            <a:pPr marL="457200" lvl="1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  <a:sym typeface="Wingdings" pitchFamily="2" charset="2"/>
              </a:rPr>
              <a:t>void  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SelectionSort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(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int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 a[MAX], 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int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 n) </a:t>
            </a:r>
          </a:p>
          <a:p>
            <a:pPr marL="457200" lvl="1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  <a:sym typeface="Wingdings" pitchFamily="2" charset="2"/>
              </a:rPr>
              <a:t>{</a:t>
            </a:r>
          </a:p>
          <a:p>
            <a:pPr marL="457200" lvl="1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  <a:sym typeface="Wingdings" pitchFamily="2" charset="2"/>
              </a:rPr>
              <a:t>	for(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int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 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i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 = 0; 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i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&lt; n-1; 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i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++)	</a:t>
            </a:r>
          </a:p>
          <a:p>
            <a:pPr marL="457200" lvl="1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  <a:sym typeface="Wingdings" pitchFamily="2" charset="2"/>
              </a:rPr>
              <a:t>	{</a:t>
            </a:r>
          </a:p>
          <a:p>
            <a:pPr marL="457200" lvl="1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  <a:sym typeface="Wingdings" pitchFamily="2" charset="2"/>
              </a:rPr>
              <a:t>	    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int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 k = 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FindMin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(a, 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i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, n); </a:t>
            </a:r>
          </a:p>
          <a:p>
            <a:pPr marL="457200" lvl="1" indent="0" eaLnBrk="1" hangingPunct="1">
              <a:spcBef>
                <a:spcPts val="6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  <a:sym typeface="Wingdings" pitchFamily="2" charset="2"/>
              </a:rPr>
              <a:t>	    if (k!=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i</a:t>
            </a:r>
            <a:r>
              <a:rPr lang="en-US" sz="2200">
                <a:latin typeface="Consolas" pitchFamily="49" charset="0"/>
                <a:sym typeface="Wingdings" pitchFamily="2" charset="2"/>
              </a:rPr>
              <a:t>) swap(a[k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], a[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i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]);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  <a:sym typeface="Wingdings" pitchFamily="2" charset="2"/>
              </a:rPr>
              <a:t>	}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98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120&quot;&gt;&lt;object type=&quot;3&quot; unique_id=&quot;10121&quot;&gt;&lt;property id=&quot;20148&quot; value=&quot;5&quot;/&gt;&lt;property id=&quot;20300&quot; value=&quot;Slide 1 - &amp;quot;SẮP XẾP MẢNG&amp;quot;&quot;/&gt;&lt;property id=&quot;20307&quot; value=&quot;256&quot;/&gt;&lt;/object&gt;&lt;object type=&quot;3&quot; unique_id=&quot;10122&quot;&gt;&lt;property id=&quot;20148&quot; value=&quot;5&quot;/&gt;&lt;property id=&quot;20300&quot; value=&quot;Slide 2 - &amp;quot;Nội Dung&amp;quot;&quot;/&gt;&lt;property id=&quot;20307&quot; value=&quot;257&quot;/&gt;&lt;/object&gt;&lt;object type=&quot;3&quot; unique_id=&quot;10123&quot;&gt;&lt;property id=&quot;20148&quot; value=&quot;5&quot;/&gt;&lt;property id=&quot;20300&quot; value=&quot;Slide 3 - &amp;quot;I. Khái niệm sắp xếp&amp;quot;&quot;/&gt;&lt;property id=&quot;20307&quot; value=&quot;298&quot;/&gt;&lt;/object&gt;&lt;object type=&quot;3&quot; unique_id=&quot;10124&quot;&gt;&lt;property id=&quot;20148&quot; value=&quot;5&quot;/&gt;&lt;property id=&quot;20300&quot; value=&quot;Slide 4&quot;/&gt;&lt;property id=&quot;20307&quot; value=&quot;259&quot;/&gt;&lt;/object&gt;&lt;object type=&quot;3&quot; unique_id=&quot;10125&quot;&gt;&lt;property id=&quot;20148&quot; value=&quot;5&quot;/&gt;&lt;property id=&quot;20300&quot; value=&quot;Slide 5 - &amp;quot;II. Sắp xếp chọn (Selection Sort)&amp;quot;&quot;/&gt;&lt;property id=&quot;20307&quot; value=&quot;260&quot;/&gt;&lt;/object&gt;&lt;object type=&quot;3&quot; unique_id=&quot;10126&quot;&gt;&lt;property id=&quot;20148&quot; value=&quot;5&quot;/&gt;&lt;property id=&quot;20300&quot; value=&quot;Slide 6&quot;/&gt;&lt;property id=&quot;20307&quot; value=&quot;261&quot;/&gt;&lt;/object&gt;&lt;object type=&quot;3&quot; unique_id=&quot;10127&quot;&gt;&lt;property id=&quot;20148&quot; value=&quot;5&quot;/&gt;&lt;property id=&quot;20300&quot; value=&quot;Slide 7 - &amp;quot;Nhận xét:&amp;quot;&quot;/&gt;&lt;property id=&quot;20307&quot; value=&quot;262&quot;/&gt;&lt;/object&gt;&lt;object type=&quot;3&quot; unique_id=&quot;10128&quot;&gt;&lt;property id=&quot;20148&quot; value=&quot;5&quot;/&gt;&lt;property id=&quot;20300&quot; value=&quot;Slide 8 - &amp;quot;Thuật toán:&amp;quot;&quot;/&gt;&lt;property id=&quot;20307&quot; value=&quot;263&quot;/&gt;&lt;/object&gt;&lt;object type=&quot;3&quot; unique_id=&quot;10129&quot;&gt;&lt;property id=&quot;20148&quot; value=&quot;5&quot;/&gt;&lt;property id=&quot;20300&quot; value=&quot;Slide 9&quot;/&gt;&lt;property id=&quot;20307&quot; value=&quot;264&quot;/&gt;&lt;/object&gt;&lt;object type=&quot;3&quot; unique_id=&quot;10130&quot;&gt;&lt;property id=&quot;20148&quot; value=&quot;5&quot;/&gt;&lt;property id=&quot;20300&quot; value=&quot;Slide 10&quot;/&gt;&lt;property id=&quot;20307&quot; value=&quot;303&quot;/&gt;&lt;/object&gt;&lt;object type=&quot;3&quot; unique_id=&quot;10131&quot;&gt;&lt;property id=&quot;20148&quot; value=&quot;5&quot;/&gt;&lt;property id=&quot;20300&quot; value=&quot;Slide 11 - &amp;quot;Độ phức tạp&amp;quot;&quot;/&gt;&lt;property id=&quot;20307&quot; value=&quot;265&quot;/&gt;&lt;/object&gt;&lt;object type=&quot;3&quot; unique_id=&quot;10132&quot;&gt;&lt;property id=&quot;20148&quot; value=&quot;5&quot;/&gt;&lt;property id=&quot;20300&quot; value=&quot;Slide 12 - &amp;quot;2) Sắp xếp chèn (Insertion Sort)&amp;quot;&quot;/&gt;&lt;property id=&quot;20307&quot; value=&quot;266&quot;/&gt;&lt;/object&gt;&lt;object type=&quot;3&quot; unique_id=&quot;10133&quot;&gt;&lt;property id=&quot;20148&quot; value=&quot;5&quot;/&gt;&lt;property id=&quot;20300&quot; value=&quot;Slide 13&quot;/&gt;&lt;property id=&quot;20307&quot; value=&quot;267&quot;/&gt;&lt;/object&gt;&lt;object type=&quot;3&quot; unique_id=&quot;10134&quot;&gt;&lt;property id=&quot;20148&quot; value=&quot;5&quot;/&gt;&lt;property id=&quot;20300&quot; value=&quot;Slide 14 - &amp;quot;Nhận xét:&amp;quot;&quot;/&gt;&lt;property id=&quot;20307&quot; value=&quot;268&quot;/&gt;&lt;/object&gt;&lt;object type=&quot;3&quot; unique_id=&quot;10135&quot;&gt;&lt;property id=&quot;20148&quot; value=&quot;5&quot;/&gt;&lt;property id=&quot;20300&quot; value=&quot;Slide 15 - &amp;quot;Thuật toán&amp;quot;&quot;/&gt;&lt;property id=&quot;20307&quot; value=&quot;269&quot;/&gt;&lt;/object&gt;&lt;object type=&quot;3&quot; unique_id=&quot;10136&quot;&gt;&lt;property id=&quot;20148&quot; value=&quot;5&quot;/&gt;&lt;property id=&quot;20300&quot; value=&quot;Slide 16 - &amp;quot;Phương pháp chèn&amp;quot;&quot;/&gt;&lt;property id=&quot;20307&quot; value=&quot;270&quot;/&gt;&lt;/object&gt;&lt;object type=&quot;3&quot; unique_id=&quot;10137&quot;&gt;&lt;property id=&quot;20148&quot; value=&quot;5&quot;/&gt;&lt;property id=&quot;20300&quot; value=&quot;Slide 17&quot;/&gt;&lt;property id=&quot;20307&quot; value=&quot;271&quot;/&gt;&lt;/object&gt;&lt;object type=&quot;3&quot; unique_id=&quot;10138&quot;&gt;&lt;property id=&quot;20148&quot; value=&quot;5&quot;/&gt;&lt;property id=&quot;20300&quot; value=&quot;Slide 18 - &amp;quot;Độ phức tạp&amp;quot;&quot;/&gt;&lt;property id=&quot;20307&quot; value=&quot;272&quot;/&gt;&lt;/object&gt;&lt;object type=&quot;3&quot; unique_id=&quot;10139&quot;&gt;&lt;property id=&quot;20148&quot; value=&quot;5&quot;/&gt;&lt;property id=&quot;20300&quot; value=&quot;Slide 19 - &amp;quot;3) Sắp xếp nổi bọt (Bubble Sort)&amp;quot;&quot;/&gt;&lt;property id=&quot;20307&quot; value=&quot;273&quot;/&gt;&lt;/object&gt;&lt;object type=&quot;3&quot; unique_id=&quot;10140&quot;&gt;&lt;property id=&quot;20148&quot; value=&quot;5&quot;/&gt;&lt;property id=&quot;20300&quot; value=&quot;Slide 20&quot;/&gt;&lt;property id=&quot;20307&quot; value=&quot;274&quot;/&gt;&lt;/object&gt;&lt;object type=&quot;3&quot; unique_id=&quot;10141&quot;&gt;&lt;property id=&quot;20148&quot; value=&quot;5&quot;/&gt;&lt;property id=&quot;20300&quot; value=&quot;Slide 21 - &amp;quot;Cài đặt&amp;quot;&quot;/&gt;&lt;property id=&quot;20307&quot; value=&quot;275&quot;/&gt;&lt;/object&gt;&lt;object type=&quot;3&quot; unique_id=&quot;10142&quot;&gt;&lt;property id=&quot;20148&quot; value=&quot;5&quot;/&gt;&lt;property id=&quot;20300&quot; value=&quot;Slide 22 - &amp;quot;Độ phức tạp&amp;quot;&quot;/&gt;&lt;property id=&quot;20307&quot; value=&quot;299&quot;/&gt;&lt;/object&gt;&lt;object type=&quot;3&quot; unique_id=&quot;10143&quot;&gt;&lt;property id=&quot;20148&quot; value=&quot;5&quot;/&gt;&lt;property id=&quot;20300&quot; value=&quot;Slide 23 - &amp;quot;4) Sắp xếp nhanh (Quick Sort)&amp;quot;&quot;/&gt;&lt;property id=&quot;20307&quot; value=&quot;276&quot;/&gt;&lt;/object&gt;&lt;object type=&quot;3&quot; unique_id=&quot;10144&quot;&gt;&lt;property id=&quot;20148&quot; value=&quot;5&quot;/&gt;&lt;property id=&quot;20300&quot; value=&quot;Slide 24&quot;/&gt;&lt;property id=&quot;20307&quot; value=&quot;300&quot;/&gt;&lt;/object&gt;&lt;object type=&quot;3&quot; unique_id=&quot;10145&quot;&gt;&lt;property id=&quot;20148&quot; value=&quot;5&quot;/&gt;&lt;property id=&quot;20300&quot; value=&quot;Slide 25&quot;/&gt;&lt;property id=&quot;20307&quot; value=&quot;301&quot;/&gt;&lt;/object&gt;&lt;object type=&quot;3&quot; unique_id=&quot;10146&quot;&gt;&lt;property id=&quot;20148&quot; value=&quot;5&quot;/&gt;&lt;property id=&quot;20300&quot; value=&quot;Slide 26&quot;/&gt;&lt;property id=&quot;20307&quot; value=&quot;302&quot;/&gt;&lt;/object&gt;&lt;object type=&quot;3&quot; unique_id=&quot;10147&quot;&gt;&lt;property id=&quot;20148&quot; value=&quot;5&quot;/&gt;&lt;property id=&quot;20300&quot; value=&quot;Slide 27 - &amp;quot;a) Phương pháp&amp;quot;&quot;/&gt;&lt;property id=&quot;20307&quot; value=&quot;277&quot;/&gt;&lt;/object&gt;&lt;object type=&quot;3&quot; unique_id=&quot;10148&quot;&gt;&lt;property id=&quot;20148&quot; value=&quot;5&quot;/&gt;&lt;property id=&quot;20300&quot; value=&quot;Slide 28 - &amp;quot;b) Ví dụ:&amp;quot;&quot;/&gt;&lt;property id=&quot;20307&quot; value=&quot;278&quot;/&gt;&lt;/object&gt;&lt;object type=&quot;3&quot; unique_id=&quot;10149&quot;&gt;&lt;property id=&quot;20148&quot; value=&quot;5&quot;/&gt;&lt;property id=&quot;20300&quot; value=&quot;Slide 29&quot;/&gt;&lt;property id=&quot;20307&quot; value=&quot;279&quot;/&gt;&lt;/object&gt;&lt;object type=&quot;3&quot; unique_id=&quot;10150&quot;&gt;&lt;property id=&quot;20148&quot; value=&quot;5&quot;/&gt;&lt;property id=&quot;20300&quot; value=&quot;Slide 30 - &amp;quot;b) Phương pháp phân hoạch A -&amp;gt; B, C&amp;quot;&quot;/&gt;&lt;property id=&quot;20307&quot; value=&quot;280&quot;/&gt;&lt;/object&gt;&lt;object type=&quot;3&quot; unique_id=&quot;10151&quot;&gt;&lt;property id=&quot;20148&quot; value=&quot;5&quot;/&gt;&lt;property id=&quot;20300&quot; value=&quot;Slide 31&quot;/&gt;&lt;property id=&quot;20307&quot; value=&quot;281&quot;/&gt;&lt;/object&gt;&lt;object type=&quot;3&quot; unique_id=&quot;10152&quot;&gt;&lt;property id=&quot;20148&quot; value=&quot;5&quot;/&gt;&lt;property id=&quot;20300&quot; value=&quot;Slide 32 - &amp;quot;Nhận xét&amp;quot;&quot;/&gt;&lt;property id=&quot;20307&quot; value=&quot;282&quot;/&gt;&lt;/object&gt;&lt;object type=&quot;3&quot; unique_id=&quot;10153&quot;&gt;&lt;property id=&quot;20148&quot; value=&quot;5&quot;/&gt;&lt;property id=&quot;20300&quot; value=&quot;Slide 33 - &amp;quot;Cài đặt thuật toán Lô-mu-tô &amp;quot;&quot;/&gt;&lt;property id=&quot;20307&quot; value=&quot;283&quot;/&gt;&lt;/object&gt;&lt;object type=&quot;3&quot; unique_id=&quot;10154&quot;&gt;&lt;property id=&quot;20148&quot; value=&quot;5&quot;/&gt;&lt;property id=&quot;20300&quot; value=&quot;Slide 34 - &amp;quot;b) Phương pháp phân hoạch A -&amp;gt; B, C&amp;quot;&quot;/&gt;&lt;property id=&quot;20307&quot; value=&quot;284&quot;/&gt;&lt;/object&gt;&lt;object type=&quot;3&quot; unique_id=&quot;10155&quot;&gt;&lt;property id=&quot;20148&quot; value=&quot;5&quot;/&gt;&lt;property id=&quot;20300&quot; value=&quot;Slide 35 - &amp;quot;Ví dụ 1:&amp;quot;&quot;/&gt;&lt;property id=&quot;20307&quot; value=&quot;285&quot;/&gt;&lt;/object&gt;&lt;object type=&quot;3&quot; unique_id=&quot;10156&quot;&gt;&lt;property id=&quot;20148&quot; value=&quot;5&quot;/&gt;&lt;property id=&quot;20300&quot; value=&quot;Slide 36 - &amp;quot;Ví dụ 2:&amp;quot;&quot;/&gt;&lt;property id=&quot;20307&quot; value=&quot;286&quot;/&gt;&lt;/object&gt;&lt;object type=&quot;3&quot; unique_id=&quot;10157&quot;&gt;&lt;property id=&quot;20148&quot; value=&quot;5&quot;/&gt;&lt;property id=&quot;20300&quot; value=&quot;Slide 37 - &amp;quot;Cài đặt thuật toán Hoarse&amp;quot;&quot;/&gt;&lt;property id=&quot;20307&quot; value=&quot;287&quot;/&gt;&lt;/object&gt;&lt;object type=&quot;3&quot; unique_id=&quot;10158&quot;&gt;&lt;property id=&quot;20148&quot; value=&quot;5&quot;/&gt;&lt;property id=&quot;20300&quot; value=&quot;Slide 38 - &amp;quot;c) Độ phức tạp Quick-Sort&amp;quot;&quot;/&gt;&lt;property id=&quot;20307&quot; value=&quot;288&quot;/&gt;&lt;/object&gt;&lt;object type=&quot;3&quot; unique_id=&quot;10159&quot;&gt;&lt;property id=&quot;20148&quot; value=&quot;5&quot;/&gt;&lt;property id=&quot;20300&quot; value=&quot;Slide 39 - &amp;quot;5) Sắp xếp trộn (Merge Sort)&amp;quot;&quot;/&gt;&lt;property id=&quot;20307&quot; value=&quot;289&quot;/&gt;&lt;/object&gt;&lt;object type=&quot;3&quot; unique_id=&quot;10160&quot;&gt;&lt;property id=&quot;20148&quot; value=&quot;5&quot;/&gt;&lt;property id=&quot;20300&quot; value=&quot;Slide 40&quot;/&gt;&lt;property id=&quot;20307&quot; value=&quot;290&quot;/&gt;&lt;/object&gt;&lt;object type=&quot;3&quot; unique_id=&quot;10161&quot;&gt;&lt;property id=&quot;20148&quot; value=&quot;5&quot;/&gt;&lt;property id=&quot;20300&quot; value=&quot;Slide 41&quot;/&gt;&lt;property id=&quot;20307&quot; value=&quot;291&quot;/&gt;&lt;/object&gt;&lt;object type=&quot;3&quot; unique_id=&quot;10162&quot;&gt;&lt;property id=&quot;20148&quot; value=&quot;5&quot;/&gt;&lt;property id=&quot;20300&quot; value=&quot;Slide 42&quot;/&gt;&lt;property id=&quot;20307&quot; value=&quot;292&quot;/&gt;&lt;/object&gt;&lt;object type=&quot;3&quot; unique_id=&quot;10163&quot;&gt;&lt;property id=&quot;20148&quot; value=&quot;5&quot;/&gt;&lt;property id=&quot;20300&quot; value=&quot;Slide 43&quot;/&gt;&lt;property id=&quot;20307&quot; value=&quot;293&quot;/&gt;&lt;/object&gt;&lt;object type=&quot;3&quot; unique_id=&quot;10164&quot;&gt;&lt;property id=&quot;20148&quot; value=&quot;5&quot;/&gt;&lt;property id=&quot;20300&quot; value=&quot;Slide 44 - &amp;quot;d) Cài đặt thuật toán Merge-Sort&amp;quot;&quot;/&gt;&lt;property id=&quot;20307&quot; value=&quot;294&quot;/&gt;&lt;/object&gt;&lt;object type=&quot;3&quot; unique_id=&quot;10165&quot;&gt;&lt;property id=&quot;20148&quot; value=&quot;5&quot;/&gt;&lt;property id=&quot;20300&quot; value=&quot;Slide 45&quot;/&gt;&lt;property id=&quot;20307&quot; value=&quot;295&quot;/&gt;&lt;/object&gt;&lt;object type=&quot;3&quot; unique_id=&quot;10166&quot;&gt;&lt;property id=&quot;20148&quot; value=&quot;5&quot;/&gt;&lt;property id=&quot;20300&quot; value=&quot;Slide 46 - &amp;quot;6) So Sánh Quick Sort và Merge Sort&amp;quot;&quot;/&gt;&lt;property id=&quot;20307&quot; value=&quot;296&quot;/&gt;&lt;/object&gt;&lt;object type=&quot;3&quot; unique_id=&quot;10167&quot;&gt;&lt;property id=&quot;20148&quot; value=&quot;5&quot;/&gt;&lt;property id=&quot;20300&quot; value=&quot;Slide 47 - &amp;quot;7) Thư viện sắp xếp trong C++&amp;quot;&quot;/&gt;&lt;property id=&quot;20307&quot; value=&quot;304&quot;/&gt;&lt;/object&gt;&lt;object type=&quot;3&quot; unique_id=&quot;10168&quot;&gt;&lt;property id=&quot;20148&quot; value=&quot;5&quot;/&gt;&lt;property id=&quot;20300&quot; value=&quot;Slide 48 - &amp;quot;7) Ứng dụng của sắp xếp&amp;quot;&quot;/&gt;&lt;property id=&quot;20307&quot; value=&quot;306&quot;/&gt;&lt;/object&gt;&lt;object type=&quot;3&quot; unique_id=&quot;10169&quot;&gt;&lt;property id=&quot;20148&quot; value=&quot;5&quot;/&gt;&lt;property id=&quot;20300&quot; value=&quot;Slide 49 - &amp;quot;7) Bài tập&amp;quot;&quot;/&gt;&lt;property id=&quot;20307&quot; value=&quot;297&quot;/&gt;&lt;/object&gt;&lt;/object&gt;&lt;object type=&quot;8&quot; unique_id=&quot;10220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cdb2004123l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cdb2004123l</Template>
  <TotalTime>1411</TotalTime>
  <Words>3561</Words>
  <Application>Microsoft Office PowerPoint</Application>
  <PresentationFormat>On-screen Show (4:3)</PresentationFormat>
  <Paragraphs>2037</Paragraphs>
  <Slides>49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4" baseType="lpstr">
      <vt:lpstr>Arial</vt:lpstr>
      <vt:lpstr>Arial-Rounded</vt:lpstr>
      <vt:lpstr>Calibri</vt:lpstr>
      <vt:lpstr>Cambria</vt:lpstr>
      <vt:lpstr>Cambria Math</vt:lpstr>
      <vt:lpstr>Chelthm</vt:lpstr>
      <vt:lpstr>Consolas</vt:lpstr>
      <vt:lpstr>Courier</vt:lpstr>
      <vt:lpstr>Courier New</vt:lpstr>
      <vt:lpstr>Fujiyama</vt:lpstr>
      <vt:lpstr>Symbol</vt:lpstr>
      <vt:lpstr>Tahoma</vt:lpstr>
      <vt:lpstr>Verdana</vt:lpstr>
      <vt:lpstr>Wingdings</vt:lpstr>
      <vt:lpstr>cdb2004123l</vt:lpstr>
      <vt:lpstr>SẮP XẾP MẢNG</vt:lpstr>
      <vt:lpstr>Nội Dung</vt:lpstr>
      <vt:lpstr>I. Khái niệm sắp xếp</vt:lpstr>
      <vt:lpstr>PowerPoint Presentation</vt:lpstr>
      <vt:lpstr>II. Sắp xếp chọn (Selection Sort)</vt:lpstr>
      <vt:lpstr>PowerPoint Presentation</vt:lpstr>
      <vt:lpstr>Nhận xét:</vt:lpstr>
      <vt:lpstr>Thuật toán:</vt:lpstr>
      <vt:lpstr>PowerPoint Presentation</vt:lpstr>
      <vt:lpstr>PowerPoint Presentation</vt:lpstr>
      <vt:lpstr>Độ phức tạp</vt:lpstr>
      <vt:lpstr>2) Sắp xếp chèn (Insertion Sort)</vt:lpstr>
      <vt:lpstr>PowerPoint Presentation</vt:lpstr>
      <vt:lpstr>Nhận xét:</vt:lpstr>
      <vt:lpstr>Thuật toán</vt:lpstr>
      <vt:lpstr>Phương pháp chèn</vt:lpstr>
      <vt:lpstr>PowerPoint Presentation</vt:lpstr>
      <vt:lpstr>Độ phức tạp</vt:lpstr>
      <vt:lpstr>3) Sắp xếp nổi bọt (Bubble Sort)</vt:lpstr>
      <vt:lpstr>PowerPoint Presentation</vt:lpstr>
      <vt:lpstr>Cài đặt</vt:lpstr>
      <vt:lpstr>Độ phức tạp</vt:lpstr>
      <vt:lpstr>4) Sắp xếp nhanh (Quick Sort)</vt:lpstr>
      <vt:lpstr>PowerPoint Presentation</vt:lpstr>
      <vt:lpstr>PowerPoint Presentation</vt:lpstr>
      <vt:lpstr>PowerPoint Presentation</vt:lpstr>
      <vt:lpstr>a) Phương pháp</vt:lpstr>
      <vt:lpstr>b) Ví dụ:</vt:lpstr>
      <vt:lpstr>PowerPoint Presentation</vt:lpstr>
      <vt:lpstr>b) Phương pháp phân hoạch A -&gt; B, C</vt:lpstr>
      <vt:lpstr>PowerPoint Presentation</vt:lpstr>
      <vt:lpstr>Nhận xét</vt:lpstr>
      <vt:lpstr>Cài đặt thuật toán Lô-mu-tô </vt:lpstr>
      <vt:lpstr>b) Phương pháp phân hoạch A -&gt; B, C</vt:lpstr>
      <vt:lpstr>Ví dụ 1:</vt:lpstr>
      <vt:lpstr>Ví dụ 2:</vt:lpstr>
      <vt:lpstr>Cài đặt thuật toán Hoarse</vt:lpstr>
      <vt:lpstr>c) Độ phức tạp Quick-Sort</vt:lpstr>
      <vt:lpstr>5) Sắp xếp trộn (Merge Sort)</vt:lpstr>
      <vt:lpstr>PowerPoint Presentation</vt:lpstr>
      <vt:lpstr>PowerPoint Presentation</vt:lpstr>
      <vt:lpstr>PowerPoint Presentation</vt:lpstr>
      <vt:lpstr>PowerPoint Presentation</vt:lpstr>
      <vt:lpstr>d) Cài đặt thuật toán Merge-Sort</vt:lpstr>
      <vt:lpstr>PowerPoint Presentation</vt:lpstr>
      <vt:lpstr>6) So Sánh Quick Sort và Merge Sort</vt:lpstr>
      <vt:lpstr>7) Thư viện sắp xếp trong C++</vt:lpstr>
      <vt:lpstr>7) Ứng dụng của sắp xếp</vt:lpstr>
      <vt:lpstr>7) 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MinhVan</dc:creator>
  <cp:lastModifiedBy>Tran Minh Van</cp:lastModifiedBy>
  <cp:revision>97</cp:revision>
  <dcterms:created xsi:type="dcterms:W3CDTF">2012-08-23T07:09:20Z</dcterms:created>
  <dcterms:modified xsi:type="dcterms:W3CDTF">2018-10-31T05:41:21Z</dcterms:modified>
</cp:coreProperties>
</file>