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300" r:id="rId10"/>
    <p:sldId id="267" r:id="rId11"/>
    <p:sldId id="269" r:id="rId12"/>
    <p:sldId id="272" r:id="rId13"/>
    <p:sldId id="273" r:id="rId14"/>
    <p:sldId id="274" r:id="rId15"/>
    <p:sldId id="275" r:id="rId16"/>
    <p:sldId id="276" r:id="rId17"/>
    <p:sldId id="278" r:id="rId18"/>
    <p:sldId id="301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90" r:id="rId29"/>
    <p:sldId id="291" r:id="rId30"/>
    <p:sldId id="293" r:id="rId31"/>
    <p:sldId id="294" r:id="rId32"/>
    <p:sldId id="302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75" d="100"/>
          <a:sy n="75" d="100"/>
        </p:scale>
        <p:origin x="2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9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A6C9B5-663B-4CC0-8CF8-E2B92A7D55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52316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309C5B-AA4C-4ED5-B11F-7053AF3A6D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21985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364CA3-12F3-41B6-A2BA-A4CF1A2687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382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9704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7593B1-5F9A-4368-9DA7-379FD82172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33300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6F4936-3419-41B6-9B4B-2CD0542006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189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F6F959-A926-406D-A029-D95F4C391A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90267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FBC80-DF84-4B55-BF98-A9FB90BC1E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82846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2D6B1-F454-4696-AB44-7A87264625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18248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961" y="8686189"/>
            <a:ext cx="2971977" cy="4557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7" tIns="48318" rIns="96637" bIns="48318" anchor="b"/>
          <a:lstStyle/>
          <a:p>
            <a:pPr algn="r">
              <a:defRPr/>
            </a:pPr>
            <a:fld id="{CB5486AC-06E9-4E3E-8340-139971AEEE63}" type="slidenum">
              <a:rPr lang="en-US" sz="1300">
                <a:latin typeface="+mn-lt"/>
                <a:cs typeface="+mn-cs"/>
              </a:rPr>
              <a:pPr algn="r">
                <a:defRPr/>
              </a:pPr>
              <a:t>7</a:t>
            </a:fld>
            <a:endParaRPr lang="en-US" sz="1300">
              <a:latin typeface="+mn-lt"/>
              <a:cs typeface="+mn-cs"/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69992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961" y="8686189"/>
            <a:ext cx="2971977" cy="4557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37" tIns="48318" rIns="96637" bIns="48318" anchor="b"/>
          <a:lstStyle/>
          <a:p>
            <a:pPr algn="r">
              <a:defRPr/>
            </a:pPr>
            <a:fld id="{CC77A3A7-EBED-48DE-92E5-8894D8095350}" type="slidenum">
              <a:rPr lang="en-US" sz="1300">
                <a:latin typeface="+mn-lt"/>
                <a:cs typeface="+mn-cs"/>
              </a:rPr>
              <a:pPr algn="r">
                <a:defRPr/>
              </a:pPr>
              <a:t>8</a:t>
            </a:fld>
            <a:endParaRPr lang="en-US" sz="1300">
              <a:latin typeface="+mn-lt"/>
              <a:cs typeface="+mn-cs"/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32178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452A1-928B-4CC2-B124-3688536322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79292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6000" b="1">
                <a:latin typeface="Chelthm" pitchFamily="18" charset="0"/>
                <a:cs typeface="Chelthm" pitchFamily="18" charset="0"/>
              </a:rPr>
              <a:t>DANH SÁCH LIÊN KẾT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698510"/>
            <a:ext cx="4733319" cy="3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 txBox="1">
            <a:spLocks noChangeArrowheads="1"/>
          </p:cNvSpPr>
          <p:nvPr/>
        </p:nvSpPr>
        <p:spPr bwMode="auto">
          <a:xfrm>
            <a:off x="762000" y="1467134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 u="sng">
                <a:latin typeface="Tahoma" pitchFamily="34" charset="0"/>
              </a:rPr>
              <a:t>Biến cấp phát động: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Tạo bởi lệnh 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>
                <a:latin typeface="Tahoma" pitchFamily="34" charset="0"/>
              </a:rPr>
              <a:t> lúc chương trình đang chạy.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Không có tên, được sử dụng qua con trỏ đại diện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78C0C-82A7-4702-8EF2-777D32D4A3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30525" y="5084763"/>
            <a:ext cx="1336675" cy="854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10</a:t>
            </a:r>
          </a:p>
          <a:p>
            <a:pPr algn="ctr">
              <a:defRPr/>
            </a:pPr>
            <a:r>
              <a:rPr lang="en-US" sz="2400"/>
              <a:t>Nam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1066800" y="48006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q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0150" y="5484813"/>
            <a:ext cx="1730375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43000" y="5410200"/>
            <a:ext cx="152400" cy="152400"/>
          </a:xfrm>
          <a:prstGeom prst="ellipse">
            <a:avLst/>
          </a:prstGeom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033713" y="553085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796309" y="3579017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99949" y="3811456"/>
            <a:ext cx="16305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19200" y="3733799"/>
            <a:ext cx="152400" cy="152400"/>
          </a:xfrm>
          <a:prstGeom prst="ellipse">
            <a:avLst/>
          </a:prstGeom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6875" y="3603602"/>
            <a:ext cx="568325" cy="427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8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1371600" y="3158747"/>
            <a:ext cx="2073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>
                <a:latin typeface="Consolas" pitchFamily="49" charset="0"/>
                <a:cs typeface="Tahoma" pitchFamily="34" charset="0"/>
              </a:rPr>
              <a:t>p= new int</a:t>
            </a:r>
            <a:endParaRPr lang="en-US" sz="220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1686718" y="4571941"/>
            <a:ext cx="25804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>
                <a:latin typeface="Consolas" pitchFamily="49" charset="0"/>
                <a:cs typeface="Tahoma" pitchFamily="34" charset="0"/>
              </a:rPr>
              <a:t>q= new SinhVien</a:t>
            </a:r>
            <a:endParaRPr lang="en-US" sz="2200"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7" grpId="0" animBg="1"/>
      <p:bldP spid="30" grpId="0"/>
      <p:bldP spid="33" grpId="0" animBg="1"/>
      <p:bldP spid="35" grpId="0" animBg="1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 txBox="1">
            <a:spLocks noChangeArrowheads="1"/>
          </p:cNvSpPr>
          <p:nvPr/>
        </p:nvSpPr>
        <p:spPr bwMode="auto">
          <a:xfrm>
            <a:off x="233363" y="1089025"/>
            <a:ext cx="5189537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/>
              <a:defRPr/>
            </a:pPr>
            <a:r>
              <a:rPr lang="en-US" sz="2400">
                <a:latin typeface="Tahoma" pitchFamily="34" charset="0"/>
                <a:cs typeface="+mn-cs"/>
              </a:rPr>
              <a:t>So sánh 3 hàm hoán vị sau.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  <a:cs typeface="+mn-cs"/>
              </a:rPr>
              <a:t>	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urier New" pitchFamily="49" charset="0"/>
              </a:rPr>
              <a:t>	</a:t>
            </a:r>
            <a:r>
              <a:rPr lang="en-US" sz="2000">
                <a:latin typeface="Consolas" pitchFamily="49" charset="0"/>
              </a:rPr>
              <a:t>void HoanVi1(int x, int y)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{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int temp= x;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x= y;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y= temp;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void HoanVi2(int &amp;x, int &amp;y)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{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int temp = x;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x=y;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y = temp;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void HoanVi3(int *x, int *y)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{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int temp = *x;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*x=*y;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*y = temp;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  <a:cs typeface="+mn-cs"/>
              </a:rPr>
              <a:t>	</a:t>
            </a:r>
            <a:endParaRPr lang="en-US" sz="2400">
              <a:latin typeface="Tahoma" pitchFamily="34" charset="0"/>
              <a:cs typeface="+mn-cs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400">
                <a:latin typeface="Consolas" pitchFamily="49" charset="0"/>
                <a:cs typeface="+mn-cs"/>
              </a:rPr>
              <a:t>	</a:t>
            </a:r>
            <a:endParaRPr lang="en-US" sz="2400">
              <a:latin typeface="Tahoma" pitchFamily="34" charset="0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38801" y="1265238"/>
            <a:ext cx="35052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void main()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int a, b;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a=5; b=7;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HoanVi1(a, b);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a=5; b=7;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HoanVi2(a, b);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a=5; b=7;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HoanVi3(&amp;a, &amp;b);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}</a:t>
            </a:r>
            <a:endParaRPr lang="en-US" sz="2400">
              <a:latin typeface="Tahoma" pitchFamily="34" charset="0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077200" cy="9144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ahoma" pitchFamily="34" charset="0"/>
              </a:rPr>
              <a:t>Bài tập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67400" y="5562600"/>
            <a:ext cx="2814638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Hàm nào thật sự hoán vị a và b?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	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93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2"/>
            </a:pPr>
            <a:r>
              <a:rPr lang="en-US" sz="2400">
                <a:latin typeface="Tahoma" pitchFamily="34" charset="0"/>
              </a:rPr>
              <a:t>Xét chương trình.</a:t>
            </a:r>
          </a:p>
          <a:p>
            <a:pPr marL="571500" indent="-571500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	</a:t>
            </a:r>
          </a:p>
          <a:p>
            <a:pPr marL="571500" indent="-571500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200">
                <a:latin typeface="Consolas" pitchFamily="49" charset="0"/>
              </a:rPr>
              <a:t>void cong(int *x, int *y)</a:t>
            </a:r>
          </a:p>
          <a:p>
            <a:pPr marL="571500" indent="-571500">
              <a:lnSpc>
                <a:spcPct val="90000"/>
              </a:lnSpc>
            </a:pPr>
            <a:r>
              <a:rPr lang="en-US" sz="2200">
                <a:latin typeface="Consolas" pitchFamily="49" charset="0"/>
              </a:rPr>
              <a:t>	{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*x = *x + 1; 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*y = *y + 1;</a:t>
            </a:r>
          </a:p>
          <a:p>
            <a:pPr marL="571500" indent="-571500">
              <a:lnSpc>
                <a:spcPct val="90000"/>
              </a:lnSpc>
            </a:pPr>
            <a:r>
              <a:rPr lang="en-US" sz="22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</a:pPr>
            <a:r>
              <a:rPr lang="en-US" sz="2200">
                <a:latin typeface="Consolas" pitchFamily="49" charset="0"/>
              </a:rPr>
              <a:t>	void main()</a:t>
            </a:r>
          </a:p>
          <a:p>
            <a:pPr marL="571500" indent="-571500">
              <a:lnSpc>
                <a:spcPct val="90000"/>
              </a:lnSpc>
            </a:pPr>
            <a:r>
              <a:rPr lang="en-US" sz="2200">
                <a:latin typeface="Consolas" pitchFamily="49" charset="0"/>
              </a:rPr>
              <a:t>	{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int  a = 5;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cong(&amp;a, &amp;a);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cout&lt;&lt; a;</a:t>
            </a:r>
          </a:p>
          <a:p>
            <a:pPr marL="571500" indent="-571500">
              <a:lnSpc>
                <a:spcPct val="90000"/>
              </a:lnSpc>
            </a:pPr>
            <a:r>
              <a:rPr lang="en-US" sz="22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</a:pPr>
            <a:endParaRPr lang="en-US" sz="2000">
              <a:latin typeface="Courier New" pitchFamily="49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Cho biết kết quả in ra màn hình của a. Giải thích.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6266E-42D4-4766-9C09-9651A4B39B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077200" cy="9144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ahoma" pitchFamily="34" charset="0"/>
              </a:rPr>
              <a:t>Bài tập</a:t>
            </a:r>
          </a:p>
        </p:txBody>
      </p:sp>
    </p:spTree>
    <p:extLst>
      <p:ext uri="{BB962C8B-B14F-4D97-AF65-F5344CB8AC3E}">
        <p14:creationId xmlns:p14="http://schemas.microsoft.com/office/powerpoint/2010/main" val="289185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92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3"/>
            </a:pPr>
            <a:r>
              <a:rPr lang="en-US" sz="2400">
                <a:latin typeface="Tahoma" pitchFamily="34" charset="0"/>
              </a:rPr>
              <a:t>Xét chương trình.</a:t>
            </a:r>
          </a:p>
          <a:p>
            <a:pPr marL="571500" indent="-571500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	</a:t>
            </a:r>
          </a:p>
          <a:p>
            <a:pPr marL="571500" indent="-571500"/>
            <a:r>
              <a:rPr lang="en-US" sz="2000">
                <a:latin typeface="Courier New" pitchFamily="49" charset="0"/>
              </a:rPr>
              <a:t>	</a:t>
            </a:r>
            <a:r>
              <a:rPr lang="en-US" sz="2000" b="1"/>
              <a:t> </a:t>
            </a:r>
            <a:r>
              <a:rPr lang="en-US" sz="2200">
                <a:latin typeface="Consolas" pitchFamily="49" charset="0"/>
              </a:rPr>
              <a:t>void SoSanh(int *p, int *q)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{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*p= *p+ 1;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int x= *p, y= *q;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if (x!=y) cout&lt;&lt; “x, y khac nhau”;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else cout&lt;&lt; “x, y bang nhau”;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}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 	void main()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{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int a= 5;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		SoSanh(&amp;a, &amp;a);</a:t>
            </a:r>
          </a:p>
          <a:p>
            <a:pPr marL="571500" indent="-571500"/>
            <a:r>
              <a:rPr lang="en-US" sz="2200">
                <a:latin typeface="Consolas" pitchFamily="49" charset="0"/>
              </a:rPr>
              <a:t> 	}</a:t>
            </a:r>
          </a:p>
          <a:p>
            <a:pPr marL="571500" indent="-571500"/>
            <a:endParaRPr lang="en-US" sz="2000">
              <a:latin typeface="Consolas" pitchFamily="49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Cho biết kết quả in ra màn hình. Giải thích.</a:t>
            </a:r>
          </a:p>
        </p:txBody>
      </p:sp>
    </p:spTree>
    <p:extLst>
      <p:ext uri="{BB962C8B-B14F-4D97-AF65-F5344CB8AC3E}">
        <p14:creationId xmlns:p14="http://schemas.microsoft.com/office/powerpoint/2010/main" val="371221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ahoma" pitchFamily="34" charset="0"/>
              </a:rPr>
              <a:t>II. Khái niệm danh sách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22860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800">
                <a:latin typeface="Tahoma" pitchFamily="34" charset="0"/>
              </a:rPr>
              <a:t>Khái niệm danh sách: </a:t>
            </a:r>
          </a:p>
          <a:p>
            <a:pPr marL="57150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Danh sách là một tập </a:t>
            </a:r>
            <a:r>
              <a:rPr lang="en-US" sz="2400" b="1" i="1">
                <a:latin typeface="Tahoma" pitchFamily="34" charset="0"/>
                <a:sym typeface="Wingdings" pitchFamily="2" charset="2"/>
              </a:rPr>
              <a:t>có thứ tự</a:t>
            </a:r>
            <a:r>
              <a:rPr lang="en-US" sz="2400">
                <a:latin typeface="Tahoma" pitchFamily="34" charset="0"/>
                <a:sym typeface="Wingdings" pitchFamily="2" charset="2"/>
              </a:rPr>
              <a:t> các phần tử </a:t>
            </a:r>
            <a:r>
              <a:rPr lang="en-US" sz="2400" b="1" i="1">
                <a:latin typeface="Tahoma" pitchFamily="34" charset="0"/>
                <a:sym typeface="Wingdings" pitchFamily="2" charset="2"/>
              </a:rPr>
              <a:t>có cùng kiểu dữ liệu</a:t>
            </a:r>
            <a:r>
              <a:rPr lang="en-US" sz="2400">
                <a:latin typeface="Tahoma" pitchFamily="34" charset="0"/>
                <a:sym typeface="Wingdings" pitchFamily="2" charset="2"/>
              </a:rPr>
              <a:t>.</a:t>
            </a:r>
          </a:p>
          <a:p>
            <a:pPr marL="57150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Ví dụ: hồ sơ sinh viên của một lớp được tổ chức thành danh sách. </a:t>
            </a:r>
          </a:p>
          <a:p>
            <a:pPr marL="57150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571500" indent="-571500" eaLnBrk="1" hangingPunct="1">
              <a:lnSpc>
                <a:spcPct val="110000"/>
              </a:lnSpc>
              <a:buFont typeface="Calibri" pitchFamily="34" charset="0"/>
              <a:buAutoNum type="arabicPeriod" startAt="2"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11650-00AB-4ED2-A4C5-2D1BE34134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 descr="http://t0.gstatic.com/images?q=tbn:ANd9GcT9iECldhM-JhViZ1ndVcQdMFr9RNM5w-eUXL-wYViFcHioRtB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1933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SNbrl5-4AWYsjhw_gZdo1_TsL6bjcLQlfNv__v0z3740sjiWI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52874"/>
            <a:ext cx="1809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80" y="4038600"/>
            <a:ext cx="1344020" cy="246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4038600"/>
            <a:ext cx="163144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79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4800600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Calibri" pitchFamily="34" charset="0"/>
              <a:buAutoNum type="arabicPeriod" startAt="2"/>
            </a:pPr>
            <a:r>
              <a:rPr lang="en-US" sz="2800">
                <a:latin typeface="Tahoma" pitchFamily="34" charset="0"/>
              </a:rPr>
              <a:t>Các thao tác trên danh sách: </a:t>
            </a:r>
          </a:p>
          <a:p>
            <a:pPr marL="571500" lvl="1" indent="571500" eaLnBrk="1" hangingPunct="1"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Thêm một phần tử vào danh sách </a:t>
            </a:r>
          </a:p>
          <a:p>
            <a:pPr marL="571500" lvl="1" indent="571500" eaLnBrk="1" hangingPunct="1">
              <a:buFont typeface="Arial" pitchFamily="34" charset="0"/>
              <a:buNone/>
            </a:pPr>
            <a:r>
              <a:rPr lang="en-US" sz="2400" i="1">
                <a:latin typeface="Times New Roman" pitchFamily="18" charset="0"/>
              </a:rPr>
              <a:t>(Bổ sung sinh viên mới)</a:t>
            </a:r>
          </a:p>
          <a:p>
            <a:pPr marL="571500" lvl="1" indent="571500" eaLnBrk="1" hangingPunct="1"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Xóa một phần tử khỏi danh sách </a:t>
            </a:r>
          </a:p>
          <a:p>
            <a:pPr marL="571500" lvl="1" indent="571500" eaLnBrk="1" hangingPunct="1">
              <a:buFont typeface="Arial" pitchFamily="34" charset="0"/>
              <a:buNone/>
            </a:pPr>
            <a:r>
              <a:rPr lang="en-US" sz="2400" i="1">
                <a:latin typeface="Times New Roman" pitchFamily="18" charset="0"/>
              </a:rPr>
              <a:t>(Hủy hồ sơ sinh viên)</a:t>
            </a:r>
          </a:p>
          <a:p>
            <a:pPr marL="571500" lvl="1" indent="571500" eaLnBrk="1" hangingPunct="1"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Tìm kiếm một phần tử trong danh sách </a:t>
            </a:r>
          </a:p>
          <a:p>
            <a:pPr marL="571500" lvl="1" indent="571500" eaLnBrk="1" hangingPunct="1">
              <a:buFont typeface="Arial" pitchFamily="34" charset="0"/>
              <a:buNone/>
            </a:pPr>
            <a:r>
              <a:rPr lang="en-US" sz="2400" i="1">
                <a:latin typeface="Times New Roman" pitchFamily="18" charset="0"/>
              </a:rPr>
              <a:t>(Tìm kiếm thông tin về một sinh viên)</a:t>
            </a:r>
          </a:p>
          <a:p>
            <a:pPr marL="571500" lvl="1" indent="571500" eaLnBrk="1" hangingPunct="1"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Duyệt danh sách </a:t>
            </a:r>
          </a:p>
          <a:p>
            <a:pPr marL="571500" lvl="1" indent="571500" eaLnBrk="1" hangingPunct="1">
              <a:buFont typeface="Arial" pitchFamily="34" charset="0"/>
              <a:buNone/>
            </a:pPr>
            <a:r>
              <a:rPr lang="en-US" sz="2400" i="1">
                <a:latin typeface="Times New Roman" pitchFamily="18" charset="0"/>
              </a:rPr>
              <a:t>(In danh sách sinh viên)</a:t>
            </a:r>
          </a:p>
          <a:p>
            <a:pPr marL="571500" lvl="1" indent="571500" eaLnBrk="1" hangingPunct="1"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Ghép 2 danh sách thành 1 danh sách …</a:t>
            </a:r>
          </a:p>
        </p:txBody>
      </p:sp>
      <p:sp>
        <p:nvSpPr>
          <p:cNvPr id="132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50CBB-F5D3-41FA-8CA0-AC942A443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pPr eaLnBrk="1" hangingPunct="1"/>
            <a:r>
              <a:rPr lang="en-US" sz="3200" b="1">
                <a:latin typeface="Tahoma" pitchFamily="34" charset="0"/>
              </a:rPr>
              <a:t>III. Biểu diễn danh sách bằng mảng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2895600"/>
          </a:xfrm>
        </p:spPr>
        <p:txBody>
          <a:bodyPr/>
          <a:lstStyle/>
          <a:p>
            <a:pPr marL="571500" lvl="1" indent="-5715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dụ: Biểu diễn danh sách sinh viên một lớp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sz="2400">
                <a:latin typeface="Courier New" pitchFamily="49" charset="0"/>
              </a:rPr>
              <a:t> </a:t>
            </a:r>
            <a:r>
              <a:rPr lang="en-US" sz="2400">
                <a:latin typeface="Consolas" pitchFamily="49" charset="0"/>
              </a:rPr>
              <a:t>struct SinhVien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 {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int MaSV;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	char HoTen[5];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 };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 SinhVien a[100];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</a:rPr>
              <a:t> int n;</a:t>
            </a:r>
            <a:r>
              <a:rPr lang="en-US" sz="2400">
                <a:latin typeface="Tahoma" pitchFamily="34" charset="0"/>
              </a:rPr>
              <a:t> </a:t>
            </a:r>
          </a:p>
        </p:txBody>
      </p:sp>
      <p:sp>
        <p:nvSpPr>
          <p:cNvPr id="133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4275138"/>
          <a:ext cx="451757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01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04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10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/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73313" y="5113338"/>
          <a:ext cx="45175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145" name="Group 19"/>
          <p:cNvGrpSpPr>
            <a:grpSpLocks/>
          </p:cNvGrpSpPr>
          <p:nvPr/>
        </p:nvGrpSpPr>
        <p:grpSpPr bwMode="auto">
          <a:xfrm>
            <a:off x="2438400" y="3970338"/>
            <a:ext cx="4357688" cy="720725"/>
            <a:chOff x="2438400" y="3970338"/>
            <a:chExt cx="4357688" cy="720725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2438400" y="4656138"/>
              <a:ext cx="7620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344863" y="4668838"/>
              <a:ext cx="7620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4248150" y="4678363"/>
              <a:ext cx="7620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5154613" y="4689475"/>
              <a:ext cx="76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6034088" y="4679950"/>
              <a:ext cx="76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 bwMode="auto">
            <a:xfrm>
              <a:off x="2770188" y="3970338"/>
              <a:ext cx="811212" cy="292100"/>
            </a:xfrm>
            <a:custGeom>
              <a:avLst/>
              <a:gdLst>
                <a:gd name="connsiteX0" fmla="*/ 36393 w 937145"/>
                <a:gd name="connsiteY0" fmla="*/ 236561 h 236561"/>
                <a:gd name="connsiteX1" fmla="*/ 77337 w 937145"/>
                <a:gd name="connsiteY1" fmla="*/ 195617 h 236561"/>
                <a:gd name="connsiteX2" fmla="*/ 500417 w 937145"/>
                <a:gd name="connsiteY2" fmla="*/ 4549 h 236561"/>
                <a:gd name="connsiteX3" fmla="*/ 937145 w 937145"/>
                <a:gd name="connsiteY3" fmla="*/ 222913 h 2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145" h="236561">
                  <a:moveTo>
                    <a:pt x="36393" y="236561"/>
                  </a:moveTo>
                  <a:cubicBezTo>
                    <a:pt x="18196" y="235423"/>
                    <a:pt x="0" y="234286"/>
                    <a:pt x="77337" y="195617"/>
                  </a:cubicBezTo>
                  <a:cubicBezTo>
                    <a:pt x="154674" y="156948"/>
                    <a:pt x="357116" y="0"/>
                    <a:pt x="500417" y="4549"/>
                  </a:cubicBezTo>
                  <a:cubicBezTo>
                    <a:pt x="643718" y="9098"/>
                    <a:pt x="790431" y="116005"/>
                    <a:pt x="937145" y="22291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733800" y="3970338"/>
              <a:ext cx="812800" cy="292100"/>
            </a:xfrm>
            <a:custGeom>
              <a:avLst/>
              <a:gdLst>
                <a:gd name="connsiteX0" fmla="*/ 36393 w 937145"/>
                <a:gd name="connsiteY0" fmla="*/ 236561 h 236561"/>
                <a:gd name="connsiteX1" fmla="*/ 77337 w 937145"/>
                <a:gd name="connsiteY1" fmla="*/ 195617 h 236561"/>
                <a:gd name="connsiteX2" fmla="*/ 500417 w 937145"/>
                <a:gd name="connsiteY2" fmla="*/ 4549 h 236561"/>
                <a:gd name="connsiteX3" fmla="*/ 937145 w 937145"/>
                <a:gd name="connsiteY3" fmla="*/ 222913 h 2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145" h="236561">
                  <a:moveTo>
                    <a:pt x="36393" y="236561"/>
                  </a:moveTo>
                  <a:cubicBezTo>
                    <a:pt x="18196" y="235423"/>
                    <a:pt x="0" y="234286"/>
                    <a:pt x="77337" y="195617"/>
                  </a:cubicBezTo>
                  <a:cubicBezTo>
                    <a:pt x="154674" y="156948"/>
                    <a:pt x="357116" y="0"/>
                    <a:pt x="500417" y="4549"/>
                  </a:cubicBezTo>
                  <a:cubicBezTo>
                    <a:pt x="643718" y="9098"/>
                    <a:pt x="790431" y="116005"/>
                    <a:pt x="937145" y="22291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4648200" y="3970338"/>
              <a:ext cx="812800" cy="292100"/>
            </a:xfrm>
            <a:custGeom>
              <a:avLst/>
              <a:gdLst>
                <a:gd name="connsiteX0" fmla="*/ 36393 w 937145"/>
                <a:gd name="connsiteY0" fmla="*/ 236561 h 236561"/>
                <a:gd name="connsiteX1" fmla="*/ 77337 w 937145"/>
                <a:gd name="connsiteY1" fmla="*/ 195617 h 236561"/>
                <a:gd name="connsiteX2" fmla="*/ 500417 w 937145"/>
                <a:gd name="connsiteY2" fmla="*/ 4549 h 236561"/>
                <a:gd name="connsiteX3" fmla="*/ 937145 w 937145"/>
                <a:gd name="connsiteY3" fmla="*/ 222913 h 2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145" h="236561">
                  <a:moveTo>
                    <a:pt x="36393" y="236561"/>
                  </a:moveTo>
                  <a:cubicBezTo>
                    <a:pt x="18196" y="235423"/>
                    <a:pt x="0" y="234286"/>
                    <a:pt x="77337" y="195617"/>
                  </a:cubicBezTo>
                  <a:cubicBezTo>
                    <a:pt x="154674" y="156948"/>
                    <a:pt x="357116" y="0"/>
                    <a:pt x="500417" y="4549"/>
                  </a:cubicBezTo>
                  <a:cubicBezTo>
                    <a:pt x="643718" y="9098"/>
                    <a:pt x="790431" y="116005"/>
                    <a:pt x="937145" y="22291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5562600" y="3970338"/>
              <a:ext cx="812800" cy="292100"/>
            </a:xfrm>
            <a:custGeom>
              <a:avLst/>
              <a:gdLst>
                <a:gd name="connsiteX0" fmla="*/ 36393 w 937145"/>
                <a:gd name="connsiteY0" fmla="*/ 236561 h 236561"/>
                <a:gd name="connsiteX1" fmla="*/ 77337 w 937145"/>
                <a:gd name="connsiteY1" fmla="*/ 195617 h 236561"/>
                <a:gd name="connsiteX2" fmla="*/ 500417 w 937145"/>
                <a:gd name="connsiteY2" fmla="*/ 4549 h 236561"/>
                <a:gd name="connsiteX3" fmla="*/ 937145 w 937145"/>
                <a:gd name="connsiteY3" fmla="*/ 222913 h 2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145" h="236561">
                  <a:moveTo>
                    <a:pt x="36393" y="236561"/>
                  </a:moveTo>
                  <a:cubicBezTo>
                    <a:pt x="18196" y="235423"/>
                    <a:pt x="0" y="234286"/>
                    <a:pt x="77337" y="195617"/>
                  </a:cubicBezTo>
                  <a:cubicBezTo>
                    <a:pt x="154674" y="156948"/>
                    <a:pt x="357116" y="0"/>
                    <a:pt x="500417" y="4549"/>
                  </a:cubicBezTo>
                  <a:cubicBezTo>
                    <a:pt x="643718" y="9098"/>
                    <a:pt x="790431" y="116005"/>
                    <a:pt x="937145" y="222913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5572125"/>
            <a:ext cx="7924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lnSpc>
                <a:spcPct val="110000"/>
              </a:lnSpc>
            </a:pPr>
            <a:r>
              <a:rPr lang="en-US" sz="2400">
                <a:latin typeface="Tahoma" pitchFamily="34" charset="0"/>
                <a:sym typeface="Wingdings" pitchFamily="2" charset="2"/>
              </a:rPr>
              <a:t>Khái niệm thứ tự: thể hiện qua ‘chỉ số mảng’.  Phần tử có chỉ số  </a:t>
            </a:r>
            <a:r>
              <a:rPr lang="en-US" sz="2400">
                <a:latin typeface="Cambria" pitchFamily="18" charset="0"/>
                <a:sym typeface="Wingdings" pitchFamily="2" charset="2"/>
              </a:rPr>
              <a:t>i+1</a:t>
            </a:r>
            <a:r>
              <a:rPr lang="en-US" sz="2400">
                <a:latin typeface="Tahoma" pitchFamily="34" charset="0"/>
                <a:sym typeface="Wingdings" pitchFamily="2" charset="2"/>
              </a:rPr>
              <a:t> đi sau phần tử có chỉ số  </a:t>
            </a:r>
            <a:r>
              <a:rPr lang="en-US" sz="2400">
                <a:latin typeface="Cambria" pitchFamily="18" charset="0"/>
                <a:sym typeface="Wingdings" pitchFamily="2" charset="2"/>
              </a:rPr>
              <a:t>i</a:t>
            </a:r>
            <a:r>
              <a:rPr lang="en-US" sz="2400">
                <a:latin typeface="Tahoma" pitchFamily="34" charset="0"/>
                <a:sym typeface="Wingdings" pitchFamily="2" charset="2"/>
              </a:rPr>
              <a:t>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12732-F5E2-4F95-B540-9D97BEB9AB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Tahoma" pitchFamily="34" charset="0"/>
              </a:rPr>
              <a:t>IV. Danh sách liên kết đơn</a:t>
            </a:r>
            <a:endParaRPr lang="en-US" sz="3600">
              <a:latin typeface="Tahoma" pitchFamily="34" charset="0"/>
            </a:endParaRP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800">
                <a:latin typeface="Tahoma" pitchFamily="34" charset="0"/>
              </a:rPr>
              <a:t>Tổ chức của danh sách liên kết đơn: 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18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Phần tử trước và phần tử sau liên kết bằng con trỏ. </a:t>
            </a:r>
          </a:p>
          <a:p>
            <a:pPr marL="571500" indent="-571500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3D56B-3319-448F-8A4C-5B8FAB02A6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3451"/>
            <a:ext cx="571658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67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05156"/>
              </p:ext>
            </p:extLst>
          </p:nvPr>
        </p:nvGraphicFramePr>
        <p:xfrm>
          <a:off x="3124200" y="31226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851275" y="33242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33512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91318"/>
              </p:ext>
            </p:extLst>
          </p:nvPr>
        </p:nvGraphicFramePr>
        <p:xfrm>
          <a:off x="4495800" y="31226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5222875" y="33242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33512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93130"/>
              </p:ext>
            </p:extLst>
          </p:nvPr>
        </p:nvGraphicFramePr>
        <p:xfrm>
          <a:off x="5867400" y="31226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594475" y="33242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9400" y="33512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0851"/>
              </p:ext>
            </p:extLst>
          </p:nvPr>
        </p:nvGraphicFramePr>
        <p:xfrm>
          <a:off x="7239000" y="31226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66075" y="33242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5229" name="Content Placeholder 2"/>
          <p:cNvSpPr txBox="1">
            <a:spLocks/>
          </p:cNvSpPr>
          <p:nvPr/>
        </p:nvSpPr>
        <p:spPr bwMode="auto">
          <a:xfrm>
            <a:off x="228600" y="304800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Tổ chức danh sách bằng liên kết</a:t>
            </a:r>
          </a:p>
        </p:txBody>
      </p:sp>
      <p:sp>
        <p:nvSpPr>
          <p:cNvPr id="70" name="Left Brace 69"/>
          <p:cNvSpPr/>
          <p:nvPr/>
        </p:nvSpPr>
        <p:spPr>
          <a:xfrm rot="16200000" flipV="1">
            <a:off x="4876800" y="3429000"/>
            <a:ext cx="152400" cy="914400"/>
          </a:xfrm>
          <a:prstGeom prst="leftBrace">
            <a:avLst>
              <a:gd name="adj1" fmla="val 343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551" name="TextBox 31"/>
          <p:cNvSpPr txBox="1">
            <a:spLocks noChangeArrowheads="1"/>
          </p:cNvSpPr>
          <p:nvPr/>
        </p:nvSpPr>
        <p:spPr bwMode="auto">
          <a:xfrm>
            <a:off x="4648200" y="41148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Nút</a:t>
            </a:r>
          </a:p>
        </p:txBody>
      </p:sp>
      <p:sp>
        <p:nvSpPr>
          <p:cNvPr id="63552" name="Content Placeholder 2"/>
          <p:cNvSpPr txBox="1">
            <a:spLocks/>
          </p:cNvSpPr>
          <p:nvPr/>
        </p:nvSpPr>
        <p:spPr bwMode="auto">
          <a:xfrm>
            <a:off x="152400" y="465455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latin typeface="Tahoma" pitchFamily="34" charset="0"/>
              </a:rPr>
              <a:t>Phần tử và con trỏ dùng để liên kết tạo thành một Nút (Node) </a:t>
            </a:r>
          </a:p>
          <a:p>
            <a:pPr indent="57150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  <p:sp>
        <p:nvSpPr>
          <p:cNvPr id="135233" name="TextBox 31"/>
          <p:cNvSpPr txBox="1">
            <a:spLocks noChangeArrowheads="1"/>
          </p:cNvSpPr>
          <p:nvPr/>
        </p:nvSpPr>
        <p:spPr bwMode="auto">
          <a:xfrm>
            <a:off x="6172200" y="2362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 trỏ liên kết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5562600" y="25908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3551" grpId="0"/>
      <p:bldP spid="635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lphaLcParenR"/>
            </a:pPr>
            <a:r>
              <a:rPr lang="en-US" sz="2800">
                <a:latin typeface="Tahoma" pitchFamily="34" charset="0"/>
              </a:rPr>
              <a:t>Cấu trúc nút: 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>
                <a:latin typeface="Consolas" pitchFamily="49" charset="0"/>
                <a:cs typeface="Courier New" pitchFamily="49" charset="0"/>
              </a:rPr>
              <a:t>struct Node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{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	int info;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200" b="1">
                <a:latin typeface="Consolas" pitchFamily="49" charset="0"/>
                <a:cs typeface="Courier New" pitchFamily="49" charset="0"/>
              </a:rPr>
              <a:t>Node *next; 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};</a:t>
            </a:r>
          </a:p>
          <a:p>
            <a:pPr marL="571500" indent="-571500">
              <a:lnSpc>
                <a:spcPct val="90000"/>
              </a:lnSpc>
              <a:spcAft>
                <a:spcPts val="1200"/>
              </a:spcAft>
              <a:buFont typeface="Arial" pitchFamily="34" charset="0"/>
              <a:buNone/>
            </a:pPr>
            <a:endParaRPr lang="en-US" sz="2400" u="sng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89489"/>
              </p:ext>
            </p:extLst>
          </p:nvPr>
        </p:nvGraphicFramePr>
        <p:xfrm>
          <a:off x="3276600" y="4583112"/>
          <a:ext cx="1828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4800600" y="492283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62513" y="4949825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 rot="5400000">
            <a:off x="4076700" y="3478212"/>
            <a:ext cx="228600" cy="1828800"/>
          </a:xfrm>
          <a:prstGeom prst="leftBrace">
            <a:avLst>
              <a:gd name="adj1" fmla="val 343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206" name="TextBox 31"/>
          <p:cNvSpPr txBox="1">
            <a:spLocks noChangeArrowheads="1"/>
          </p:cNvSpPr>
          <p:nvPr/>
        </p:nvSpPr>
        <p:spPr bwMode="auto">
          <a:xfrm>
            <a:off x="3200400" y="3821112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Kiểu dữ liệu Node</a:t>
            </a:r>
          </a:p>
        </p:txBody>
      </p:sp>
      <p:sp>
        <p:nvSpPr>
          <p:cNvPr id="62" name="Left Brace 61"/>
          <p:cNvSpPr/>
          <p:nvPr/>
        </p:nvSpPr>
        <p:spPr>
          <a:xfrm rot="16200000" flipV="1">
            <a:off x="4686300" y="5230812"/>
            <a:ext cx="228600" cy="609600"/>
          </a:xfrm>
          <a:prstGeom prst="leftBrace">
            <a:avLst>
              <a:gd name="adj1" fmla="val 343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208" name="TextBox 31"/>
          <p:cNvSpPr txBox="1">
            <a:spLocks noChangeArrowheads="1"/>
          </p:cNvSpPr>
          <p:nvPr/>
        </p:nvSpPr>
        <p:spPr bwMode="auto">
          <a:xfrm>
            <a:off x="3886200" y="5726112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 trỏ kiểu Node</a:t>
            </a:r>
          </a:p>
        </p:txBody>
      </p:sp>
      <p:sp>
        <p:nvSpPr>
          <p:cNvPr id="136209" name="TextBox 31"/>
          <p:cNvSpPr txBox="1">
            <a:spLocks noChangeArrowheads="1"/>
          </p:cNvSpPr>
          <p:nvPr/>
        </p:nvSpPr>
        <p:spPr bwMode="auto">
          <a:xfrm>
            <a:off x="5257800" y="4506912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next</a:t>
            </a:r>
          </a:p>
        </p:txBody>
      </p:sp>
      <p:sp>
        <p:nvSpPr>
          <p:cNvPr id="136210" name="TextBox 31"/>
          <p:cNvSpPr txBox="1">
            <a:spLocks noChangeArrowheads="1"/>
          </p:cNvSpPr>
          <p:nvPr/>
        </p:nvSpPr>
        <p:spPr bwMode="auto">
          <a:xfrm>
            <a:off x="5181600" y="2952750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next  là con trỏ kiểu Node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0800000">
            <a:off x="3429000" y="3105150"/>
            <a:ext cx="1600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19BC7-0C75-4025-9E68-E1D61B7AD0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Nội Dung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3352800"/>
          </a:xfrm>
        </p:spPr>
        <p:txBody>
          <a:bodyPr/>
          <a:lstStyle/>
          <a:p>
            <a:pPr marL="711200" indent="-7112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Con trỏ và biến cấp phát động</a:t>
            </a:r>
          </a:p>
          <a:p>
            <a:pPr marL="711200" indent="-7112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Khái niệm danh sách</a:t>
            </a:r>
          </a:p>
          <a:p>
            <a:pPr marL="711200" indent="-7112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Biểu diễn danh sách bằng mảng.</a:t>
            </a:r>
          </a:p>
          <a:p>
            <a:pPr marL="711200" indent="-7112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Danh sách liên kết đơn</a:t>
            </a:r>
          </a:p>
          <a:p>
            <a:pPr marL="711200" indent="-7112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Một số loại danh sách liên kết khác</a:t>
            </a:r>
          </a:p>
          <a:p>
            <a:pPr marL="711200" indent="-7112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Ưu nhược điểm của danh sách liên kết</a:t>
            </a: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3F74-ADB6-4402-B35A-13FC54975D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93150" cy="4602051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Calibri" pitchFamily="34" charset="0"/>
              <a:buAutoNum type="alphaLcParenR" startAt="2"/>
            </a:pPr>
            <a:r>
              <a:rPr lang="en-US" sz="2800">
                <a:latin typeface="Tahoma" pitchFamily="34" charset="0"/>
              </a:rPr>
              <a:t>Nút đầu và nút cuối: </a:t>
            </a:r>
          </a:p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Phía sau nút cuối không còn nút nào khác: con trỏ next có giá trị NULL.</a:t>
            </a:r>
          </a:p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Nút đầu được quản lý bởi con trỏ head. </a:t>
            </a:r>
          </a:p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900">
              <a:latin typeface="Tahoma" pitchFamily="34" charset="0"/>
              <a:sym typeface="Wingdings" pitchFamily="2" charset="2"/>
            </a:endParaRPr>
          </a:p>
          <a:p>
            <a:pPr marL="971550" lvl="1" indent="-571500" eaLnBrk="1" hangingPunct="1">
              <a:buFont typeface="Arial" pitchFamily="34" charset="0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  <a:t>struct Node</a:t>
            </a:r>
          </a:p>
          <a:p>
            <a:pPr marL="971550" lvl="1" indent="-571500" eaLnBrk="1" hangingPunct="1"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  <a:t>	{</a:t>
            </a:r>
          </a:p>
          <a:p>
            <a:pPr marL="971550" lvl="1" indent="-57150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  <a:t>		int info;</a:t>
            </a:r>
          </a:p>
          <a:p>
            <a:pPr marL="971550" lvl="1" indent="-57150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sym typeface="Wingdings" pitchFamily="2" charset="2"/>
              </a:rPr>
              <a:t>		</a:t>
            </a:r>
            <a: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  <a:t>Node *next;</a:t>
            </a:r>
          </a:p>
          <a:p>
            <a:pPr marL="971550" lvl="1" indent="-571500" eaLnBrk="1" hangingPunct="1"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  <a:t>	};</a:t>
            </a:r>
            <a:b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</a:br>
            <a:r>
              <a:rPr lang="en-US" sz="2400">
                <a:latin typeface="Consolas" pitchFamily="49" charset="0"/>
                <a:cs typeface="Courier New" pitchFamily="49" charset="0"/>
                <a:sym typeface="Wingdings" pitchFamily="2" charset="2"/>
              </a:rPr>
              <a:t>Node* head;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40352"/>
              </p:ext>
            </p:extLst>
          </p:nvPr>
        </p:nvGraphicFramePr>
        <p:xfrm>
          <a:off x="2819400" y="5865812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546475" y="60674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81400" y="6094412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97803"/>
              </p:ext>
            </p:extLst>
          </p:nvPr>
        </p:nvGraphicFramePr>
        <p:xfrm>
          <a:off x="4191000" y="5865812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918075" y="60674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53000" y="6094412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76450"/>
              </p:ext>
            </p:extLst>
          </p:nvPr>
        </p:nvGraphicFramePr>
        <p:xfrm>
          <a:off x="5562600" y="5865812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289675" y="60674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24600" y="6094412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76450" y="60420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52650" y="6095999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51" name="TextBox 31"/>
          <p:cNvSpPr txBox="1">
            <a:spLocks noChangeArrowheads="1"/>
          </p:cNvSpPr>
          <p:nvPr/>
        </p:nvSpPr>
        <p:spPr bwMode="auto">
          <a:xfrm>
            <a:off x="838200" y="5865812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37252" name="TextBox 31"/>
          <p:cNvSpPr txBox="1">
            <a:spLocks noChangeArrowheads="1"/>
          </p:cNvSpPr>
          <p:nvPr/>
        </p:nvSpPr>
        <p:spPr bwMode="auto">
          <a:xfrm>
            <a:off x="6934200" y="5865812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3286A-B2CE-4385-A6B9-BC4DB072CA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304800" y="1306255"/>
            <a:ext cx="8610600" cy="99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lphaLcParenR" startAt="3"/>
            </a:pPr>
            <a:r>
              <a:rPr lang="en-US" sz="2800">
                <a:latin typeface="Tahoma" pitchFamily="34" charset="0"/>
              </a:rPr>
              <a:t>Truy xuất phần tử trong danh sách liên kết: </a:t>
            </a:r>
          </a:p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Cần xuất phát từ con trỏ head.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82829"/>
              </p:ext>
            </p:extLst>
          </p:nvPr>
        </p:nvGraphicFramePr>
        <p:xfrm>
          <a:off x="3124200" y="252545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851275" y="272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6200" y="275405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76942"/>
              </p:ext>
            </p:extLst>
          </p:nvPr>
        </p:nvGraphicFramePr>
        <p:xfrm>
          <a:off x="4495800" y="252545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222875" y="272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275405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20026"/>
              </p:ext>
            </p:extLst>
          </p:nvPr>
        </p:nvGraphicFramePr>
        <p:xfrm>
          <a:off x="5867400" y="252545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594475" y="272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29400" y="275405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57475" y="271913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 flipV="1">
            <a:off x="2733675" y="2754055"/>
            <a:ext cx="390525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75" name="TextBox 31"/>
          <p:cNvSpPr txBox="1">
            <a:spLocks noChangeArrowheads="1"/>
          </p:cNvSpPr>
          <p:nvPr/>
        </p:nvSpPr>
        <p:spPr bwMode="auto">
          <a:xfrm>
            <a:off x="1600200" y="2525455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38276" name="TextBox 31"/>
          <p:cNvSpPr txBox="1">
            <a:spLocks noChangeArrowheads="1"/>
          </p:cNvSpPr>
          <p:nvPr/>
        </p:nvSpPr>
        <p:spPr bwMode="auto">
          <a:xfrm>
            <a:off x="6781800" y="2373055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D3594-E438-4F6C-BBCB-9CC8EE78D99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511174" y="3505200"/>
            <a:ext cx="83280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err="1">
                <a:latin typeface="Tahoma" pitchFamily="34" charset="0"/>
                <a:cs typeface="Tahoma" pitchFamily="34" charset="0"/>
              </a:rPr>
              <a:t>Truy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xuất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đến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Nút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đầu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tiên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(3</a:t>
            </a:r>
            <a:r>
              <a:rPr lang="en-US" sz="2400">
                <a:latin typeface="Tahoma" pitchFamily="34" charset="0"/>
                <a:cs typeface="Tahoma" pitchFamily="34" charset="0"/>
              </a:rPr>
              <a:t>):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   cout&lt;&lt; head-&gt;info;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Nút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thứ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hai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(7)  </a:t>
            </a:r>
            <a:r>
              <a:rPr lang="en-US" sz="2400">
                <a:latin typeface="Tahoma" pitchFamily="34" charset="0"/>
                <a:cs typeface="Tahoma" pitchFamily="34" charset="0"/>
              </a:rPr>
              <a:t>:     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cout&lt;&lt; head-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&gt;next-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&gt;info;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Nút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thứ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ba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(6)  </a:t>
            </a:r>
            <a:r>
              <a:rPr lang="en-US" sz="2400">
                <a:latin typeface="Tahoma" pitchFamily="34" charset="0"/>
                <a:cs typeface="Tahoma" pitchFamily="34" charset="0"/>
              </a:rPr>
              <a:t>:     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cout&lt;&lt; head-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&gt;next-&gt;next-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&gt;info;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31699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77402"/>
              </p:ext>
            </p:extLst>
          </p:nvPr>
        </p:nvGraphicFramePr>
        <p:xfrm>
          <a:off x="3124200" y="2055812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851275" y="22574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6200" y="2284412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97177"/>
              </p:ext>
            </p:extLst>
          </p:nvPr>
        </p:nvGraphicFramePr>
        <p:xfrm>
          <a:off x="4495800" y="2055812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222875" y="22574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2284412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47860"/>
              </p:ext>
            </p:extLst>
          </p:nvPr>
        </p:nvGraphicFramePr>
        <p:xfrm>
          <a:off x="5867400" y="2055812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594475" y="22574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29400" y="2284412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57475" y="22494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 flipV="1">
            <a:off x="2733675" y="2284412"/>
            <a:ext cx="390525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322" name="TextBox 31"/>
          <p:cNvSpPr txBox="1">
            <a:spLocks noChangeArrowheads="1"/>
          </p:cNvSpPr>
          <p:nvPr/>
        </p:nvSpPr>
        <p:spPr bwMode="auto">
          <a:xfrm>
            <a:off x="1600200" y="2055812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0323" name="TextBox 31"/>
          <p:cNvSpPr txBox="1">
            <a:spLocks noChangeArrowheads="1"/>
          </p:cNvSpPr>
          <p:nvPr/>
        </p:nvSpPr>
        <p:spPr bwMode="auto">
          <a:xfrm>
            <a:off x="6781800" y="1903412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D3A30-F91A-4ABE-8FA4-4BE29F993E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533400" y="3095923"/>
            <a:ext cx="80772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Truy xuất đến:</a:t>
            </a:r>
            <a:endParaRPr lang="en-US" sz="2400">
              <a:latin typeface="Consolas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  Nút cuối (6):</a:t>
            </a:r>
          </a:p>
          <a:p>
            <a:pPr>
              <a:spcBef>
                <a:spcPts val="12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	</a:t>
            </a:r>
            <a:r>
              <a:rPr lang="en-US" sz="2400">
                <a:latin typeface="Consolas" pitchFamily="49" charset="0"/>
                <a:cs typeface="Tahoma" pitchFamily="34" charset="0"/>
              </a:rPr>
              <a:t>Node *p = head;</a:t>
            </a:r>
          </a:p>
          <a:p>
            <a:pPr>
              <a:spcBef>
                <a:spcPts val="1200"/>
              </a:spcBef>
            </a:pPr>
            <a:r>
              <a:rPr lang="en-US" sz="2400">
                <a:latin typeface="Consolas" pitchFamily="49" charset="0"/>
                <a:cs typeface="Tahoma" pitchFamily="34" charset="0"/>
              </a:rPr>
              <a:t>	while (p-&gt;next != NULL) p= p-&gt;next;</a:t>
            </a:r>
          </a:p>
          <a:p>
            <a:pPr>
              <a:spcBef>
                <a:spcPts val="1200"/>
              </a:spcBef>
            </a:pPr>
            <a:r>
              <a:rPr lang="en-US" sz="2400">
                <a:latin typeface="Consolas" pitchFamily="49" charset="0"/>
                <a:cs typeface="Tahoma" pitchFamily="34" charset="0"/>
              </a:rPr>
              <a:t>	cout&lt;&lt; p-&gt;info;</a:t>
            </a:r>
          </a:p>
          <a:p>
            <a:pPr>
              <a:spcBef>
                <a:spcPts val="1200"/>
              </a:spcBef>
            </a:pPr>
            <a:endParaRPr lang="en-US" sz="1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5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60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Calibri" pitchFamily="34" charset="0"/>
              <a:buAutoNum type="alphaLcParenR" startAt="4"/>
            </a:pPr>
            <a:r>
              <a:rPr lang="en-US" sz="2800">
                <a:latin typeface="Tahoma" pitchFamily="34" charset="0"/>
              </a:rPr>
              <a:t>Nút là biến cấp phát động: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200F7-BA1D-4BA1-BCC0-E617B00048C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71800" y="2133600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698875" y="23352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23622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2133600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070475" y="23352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5400" y="23622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5000" y="2133600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6442075" y="23352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23622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28850" y="23098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05050" y="2363788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48" name="TextBox 31"/>
          <p:cNvSpPr txBox="1">
            <a:spLocks noChangeArrowheads="1"/>
          </p:cNvSpPr>
          <p:nvPr/>
        </p:nvSpPr>
        <p:spPr bwMode="auto">
          <a:xfrm>
            <a:off x="990600" y="2133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1349" name="TextBox 31"/>
          <p:cNvSpPr txBox="1">
            <a:spLocks noChangeArrowheads="1"/>
          </p:cNvSpPr>
          <p:nvPr/>
        </p:nvSpPr>
        <p:spPr bwMode="auto">
          <a:xfrm>
            <a:off x="7086600" y="213360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72806" name="Content Placeholder 2"/>
          <p:cNvSpPr>
            <a:spLocks/>
          </p:cNvSpPr>
          <p:nvPr/>
        </p:nvSpPr>
        <p:spPr bwMode="auto">
          <a:xfrm>
            <a:off x="138113" y="2963863"/>
            <a:ext cx="4481512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Node* TaoNut(int x)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Node* n = new Node;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n-&gt;info = x;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n-&gt;next = NULL;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return n;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971550" lvl="1" indent="-571500">
              <a:spcBef>
                <a:spcPct val="20000"/>
              </a:spcBef>
              <a:buFont typeface="Arial" charset="0"/>
              <a:buNone/>
              <a:defRPr/>
            </a:pPr>
            <a:endParaRPr lang="en-US" sz="220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141351" name="Content Placeholder 2"/>
          <p:cNvSpPr>
            <a:spLocks/>
          </p:cNvSpPr>
          <p:nvPr/>
        </p:nvSpPr>
        <p:spPr bwMode="auto">
          <a:xfrm>
            <a:off x="4330700" y="2894013"/>
            <a:ext cx="4592638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void main()</a:t>
            </a:r>
          </a:p>
          <a:p>
            <a:pPr marL="971550" lvl="1" indent="-571500"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971550" lvl="1" indent="-571500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	Node *p;</a:t>
            </a:r>
          </a:p>
          <a:p>
            <a:pPr marL="971550" lvl="1" indent="-571500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	p = TaoNut(3);</a:t>
            </a:r>
          </a:p>
          <a:p>
            <a:pPr marL="971550" lvl="1" indent="-571500">
              <a:buFont typeface="Arial" pitchFamily="34" charset="0"/>
              <a:buNone/>
            </a:pPr>
            <a:r>
              <a:rPr lang="en-US" sz="2200" b="1">
                <a:latin typeface="Consolas" pitchFamily="49" charset="0"/>
                <a:cs typeface="Courier New" pitchFamily="49" charset="0"/>
                <a:sym typeface="Wingdings" pitchFamily="2" charset="2"/>
              </a:rPr>
              <a:t>	head= p;</a:t>
            </a:r>
          </a:p>
          <a:p>
            <a:pPr marL="971550" lvl="1" indent="-571500">
              <a:spcBef>
                <a:spcPts val="1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	p = TaoNut(7);</a:t>
            </a:r>
          </a:p>
          <a:p>
            <a:pPr marL="971550" lvl="1" indent="-571500"/>
            <a:r>
              <a:rPr lang="en-US" sz="2200" b="1">
                <a:latin typeface="Consolas" pitchFamily="49" charset="0"/>
                <a:cs typeface="Courier New" pitchFamily="49" charset="0"/>
                <a:sym typeface="Wingdings" pitchFamily="2" charset="2"/>
              </a:rPr>
              <a:t>	head-&gt;next= p;</a:t>
            </a:r>
            <a:endParaRPr lang="en-US" sz="2200" b="1">
              <a:latin typeface="Tahoma" pitchFamily="34" charset="0"/>
              <a:cs typeface="Tahoma" pitchFamily="34" charset="0"/>
            </a:endParaRPr>
          </a:p>
          <a:p>
            <a:pPr marL="971550" lvl="1" indent="-571500">
              <a:spcBef>
                <a:spcPts val="1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	p = TaoNut(6); </a:t>
            </a:r>
          </a:p>
          <a:p>
            <a:pPr marL="971550" lvl="1" indent="-571500">
              <a:buFont typeface="Arial" pitchFamily="34" charset="0"/>
              <a:buNone/>
            </a:pPr>
            <a:r>
              <a:rPr lang="en-US" sz="2200" b="1">
                <a:latin typeface="Consolas" pitchFamily="49" charset="0"/>
                <a:cs typeface="Courier New" pitchFamily="49" charset="0"/>
                <a:sym typeface="Wingdings" pitchFamily="2" charset="2"/>
              </a:rPr>
              <a:t>	head-&gt;next-&gt;next= p;</a:t>
            </a:r>
          </a:p>
          <a:p>
            <a:pPr marL="971550" lvl="1" indent="-571500">
              <a:spcBef>
                <a:spcPct val="200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" grpId="0"/>
      <p:bldP spid="1413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 txBox="1">
            <a:spLocks/>
          </p:cNvSpPr>
          <p:nvPr/>
        </p:nvSpPr>
        <p:spPr bwMode="auto">
          <a:xfrm>
            <a:off x="228600" y="3581400"/>
            <a:ext cx="502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Duyet(Node* head)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Node* p = head;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while (p!=NULL) 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cout&lt;&lt; p-&gt;info;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p = p-&gt;next;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}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>
          <a:xfrm>
            <a:off x="-381000" y="1143000"/>
            <a:ext cx="8229600" cy="586665"/>
          </a:xfrm>
        </p:spPr>
        <p:txBody>
          <a:bodyPr/>
          <a:lstStyle/>
          <a:p>
            <a:pPr marL="800100" lvl="2" indent="57150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 sz="2800">
                <a:solidFill>
                  <a:srgbClr val="00B050"/>
                </a:solidFill>
                <a:latin typeface="Tahoma" pitchFamily="34" charset="0"/>
              </a:rPr>
              <a:t>Duyệt tất cả các phần tử của danh sách</a:t>
            </a:r>
            <a:endParaRPr lang="en-US" sz="280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0324"/>
              </p:ext>
            </p:extLst>
          </p:nvPr>
        </p:nvGraphicFramePr>
        <p:xfrm>
          <a:off x="2819400" y="198913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546475" y="21907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221773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65928"/>
              </p:ext>
            </p:extLst>
          </p:nvPr>
        </p:nvGraphicFramePr>
        <p:xfrm>
          <a:off x="4191000" y="198913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18075" y="21907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0" y="221773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88320"/>
              </p:ext>
            </p:extLst>
          </p:nvPr>
        </p:nvGraphicFramePr>
        <p:xfrm>
          <a:off x="5562600" y="198913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289675" y="21907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24600" y="221773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52675" y="21828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2428875" y="2217738"/>
            <a:ext cx="390525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72" name="TextBox 31"/>
          <p:cNvSpPr txBox="1">
            <a:spLocks noChangeArrowheads="1"/>
          </p:cNvSpPr>
          <p:nvPr/>
        </p:nvSpPr>
        <p:spPr bwMode="auto">
          <a:xfrm>
            <a:off x="1295400" y="1989138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2373" name="TextBox 31"/>
          <p:cNvSpPr txBox="1">
            <a:spLocks noChangeArrowheads="1"/>
          </p:cNvSpPr>
          <p:nvPr/>
        </p:nvSpPr>
        <p:spPr bwMode="auto">
          <a:xfrm>
            <a:off x="7010400" y="198913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009900" y="2640013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2971800" y="28305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4D83D-C3A1-40BC-8660-440EB32BB7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101013" cy="563563"/>
          </a:xfrm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2. Các thao tác trên danh sách liên kết đơn</a:t>
            </a:r>
            <a:endParaRPr lang="en-US" sz="2800">
              <a:latin typeface="Tahoma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865687" y="5132388"/>
            <a:ext cx="4114801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Duyet(head);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sz="2200">
              <a:latin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2944" y="3244334"/>
            <a:ext cx="1673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 = p-&gt;next;</a:t>
            </a:r>
          </a:p>
        </p:txBody>
      </p:sp>
    </p:spTree>
    <p:extLst>
      <p:ext uri="{BB962C8B-B14F-4D97-AF65-F5344CB8AC3E}">
        <p14:creationId xmlns:p14="http://schemas.microsoft.com/office/powerpoint/2010/main" val="19079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033E-7 L 0.15 4.44033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3506E-6 L 0.14583 1.350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4.44033E-7 L 0.29167 4.44033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3 -4.96762E-6 L 0.2875 -4.9676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033E-7 L 0.46667 4.44033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-4.96762E-6 L 0.4625 -4.9676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18" grpId="0"/>
      <p:bldP spid="18" grpId="1"/>
      <p:bldP spid="18" grpId="2"/>
      <p:bldP spid="18" grpId="3"/>
      <p:bldP spid="22" grpId="0"/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09600" y="1219200"/>
            <a:ext cx="80772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Ví dụ:   cần tìm một nút có giá trị info là  x</a:t>
            </a:r>
          </a:p>
          <a:p>
            <a:pPr marL="400050" lvl="1" indent="571500">
              <a:lnSpc>
                <a:spcPct val="90000"/>
              </a:lnSpc>
              <a:spcBef>
                <a:spcPts val="24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Node* TimKiem(Node* head, int x)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Node*p = TimKiem(head, 7);	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if (p== NULL) cout&lt;&lt; “Khong tim thay”;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else 	cout&lt;&lt; p-&gt;info;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7315200" cy="6096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b) Tìm kiếm phần tử trong danh sách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8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c) Thêm phần tử mới vào đầu danh sách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90724"/>
              </p:ext>
            </p:extLst>
          </p:nvPr>
        </p:nvGraphicFramePr>
        <p:xfrm>
          <a:off x="2590800" y="14620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317875" y="1663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16906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76921"/>
              </p:ext>
            </p:extLst>
          </p:nvPr>
        </p:nvGraphicFramePr>
        <p:xfrm>
          <a:off x="3962400" y="14620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689475" y="1663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6906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05000" y="165576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05000" y="1690687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33" name="TextBox 31"/>
          <p:cNvSpPr txBox="1">
            <a:spLocks noChangeArrowheads="1"/>
          </p:cNvSpPr>
          <p:nvPr/>
        </p:nvSpPr>
        <p:spPr bwMode="auto">
          <a:xfrm>
            <a:off x="795338" y="1462087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5434" name="TextBox 31"/>
          <p:cNvSpPr txBox="1">
            <a:spLocks noChangeArrowheads="1"/>
          </p:cNvSpPr>
          <p:nvPr/>
        </p:nvSpPr>
        <p:spPr bwMode="auto">
          <a:xfrm>
            <a:off x="5181600" y="1325562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0601"/>
              </p:ext>
            </p:extLst>
          </p:nvPr>
        </p:nvGraphicFramePr>
        <p:xfrm>
          <a:off x="1828800" y="23764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55875" y="25781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597150" y="1930400"/>
            <a:ext cx="355600" cy="696912"/>
          </a:xfrm>
          <a:custGeom>
            <a:avLst/>
            <a:gdLst>
              <a:gd name="connsiteX0" fmla="*/ 0 w 354842"/>
              <a:gd name="connsiteY0" fmla="*/ 696036 h 696036"/>
              <a:gd name="connsiteX1" fmla="*/ 232012 w 354842"/>
              <a:gd name="connsiteY1" fmla="*/ 477672 h 696036"/>
              <a:gd name="connsiteX2" fmla="*/ 354842 w 354842"/>
              <a:gd name="connsiteY2" fmla="*/ 0 h 69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696036">
                <a:moveTo>
                  <a:pt x="0" y="696036"/>
                </a:moveTo>
                <a:cubicBezTo>
                  <a:pt x="86436" y="644857"/>
                  <a:pt x="172872" y="593678"/>
                  <a:pt x="232012" y="477672"/>
                </a:cubicBezTo>
                <a:cubicBezTo>
                  <a:pt x="291152" y="361666"/>
                  <a:pt x="322997" y="180833"/>
                  <a:pt x="354842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535113" y="1641475"/>
            <a:ext cx="407987" cy="887412"/>
          </a:xfrm>
          <a:custGeom>
            <a:avLst/>
            <a:gdLst>
              <a:gd name="connsiteX0" fmla="*/ 407158 w 407158"/>
              <a:gd name="connsiteY0" fmla="*/ 0 h 975815"/>
              <a:gd name="connsiteX1" fmla="*/ 52316 w 407158"/>
              <a:gd name="connsiteY1" fmla="*/ 600502 h 975815"/>
              <a:gd name="connsiteX2" fmla="*/ 93259 w 407158"/>
              <a:gd name="connsiteY2" fmla="*/ 914400 h 975815"/>
              <a:gd name="connsiteX3" fmla="*/ 297975 w 407158"/>
              <a:gd name="connsiteY3" fmla="*/ 968991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158" h="975815">
                <a:moveTo>
                  <a:pt x="407158" y="0"/>
                </a:moveTo>
                <a:cubicBezTo>
                  <a:pt x="255895" y="224051"/>
                  <a:pt x="104633" y="448102"/>
                  <a:pt x="52316" y="600502"/>
                </a:cubicBezTo>
                <a:cubicBezTo>
                  <a:pt x="0" y="752902"/>
                  <a:pt x="52316" y="852985"/>
                  <a:pt x="93259" y="914400"/>
                </a:cubicBezTo>
                <a:cubicBezTo>
                  <a:pt x="134202" y="975815"/>
                  <a:pt x="216088" y="972403"/>
                  <a:pt x="297975" y="96899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70" name="Content Placeholder 2"/>
          <p:cNvSpPr txBox="1">
            <a:spLocks/>
          </p:cNvSpPr>
          <p:nvPr/>
        </p:nvSpPr>
        <p:spPr bwMode="auto">
          <a:xfrm>
            <a:off x="3061252" y="2682875"/>
            <a:ext cx="6082748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ChenDau(Node* &amp;head, int x)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Node* p = TaoNut(x);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p-&gt;next = head;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 head= p;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br>
              <a:rPr lang="en-US" sz="2200">
                <a:latin typeface="Consolas" pitchFamily="49" charset="0"/>
                <a:cs typeface="Courier New" pitchFamily="49" charset="0"/>
              </a:rPr>
            </a:br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ChenDau(head, 5);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sz="2200">
              <a:latin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219200" y="26812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8" name="TextBox 31"/>
          <p:cNvSpPr txBox="1">
            <a:spLocks noChangeArrowheads="1"/>
          </p:cNvSpPr>
          <p:nvPr/>
        </p:nvSpPr>
        <p:spPr bwMode="auto">
          <a:xfrm>
            <a:off x="762000" y="2479675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966913" y="2438400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4" name="Oval 23"/>
          <p:cNvSpPr/>
          <p:nvPr/>
        </p:nvSpPr>
        <p:spPr>
          <a:xfrm>
            <a:off x="2057400" y="2925762"/>
            <a:ext cx="274638" cy="2746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2971800" y="2087562"/>
            <a:ext cx="274638" cy="2746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1244600" y="1935162"/>
            <a:ext cx="274638" cy="2746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3213652" y="3511550"/>
            <a:ext cx="365125" cy="3667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3213652" y="3929063"/>
            <a:ext cx="365125" cy="3651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213652" y="4324350"/>
            <a:ext cx="365125" cy="3651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69670" grpId="0"/>
      <p:bldP spid="23618" grpId="0"/>
      <p:bldP spid="34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229600" cy="6858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d) Thêm phần tử mới vào cuối danh sách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28706"/>
              </p:ext>
            </p:extLst>
          </p:nvPr>
        </p:nvGraphicFramePr>
        <p:xfrm>
          <a:off x="4827588" y="178117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554663" y="19827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89588" y="2009775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71084"/>
              </p:ext>
            </p:extLst>
          </p:nvPr>
        </p:nvGraphicFramePr>
        <p:xfrm>
          <a:off x="6199188" y="178117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926263" y="19827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77063" y="2009775"/>
            <a:ext cx="719137" cy="15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41788" y="19748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41788" y="2009775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57" name="TextBox 31"/>
          <p:cNvSpPr txBox="1">
            <a:spLocks noChangeArrowheads="1"/>
          </p:cNvSpPr>
          <p:nvPr/>
        </p:nvSpPr>
        <p:spPr bwMode="auto">
          <a:xfrm>
            <a:off x="3032125" y="1781175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6458" name="TextBox 31"/>
          <p:cNvSpPr txBox="1">
            <a:spLocks noChangeArrowheads="1"/>
          </p:cNvSpPr>
          <p:nvPr/>
        </p:nvSpPr>
        <p:spPr bwMode="auto">
          <a:xfrm>
            <a:off x="7620000" y="1781175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44474"/>
              </p:ext>
            </p:extLst>
          </p:nvPr>
        </p:nvGraphicFramePr>
        <p:xfrm>
          <a:off x="7086600" y="277177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7813675" y="29733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692" name="Content Placeholder 2"/>
          <p:cNvSpPr txBox="1">
            <a:spLocks/>
          </p:cNvSpPr>
          <p:nvPr/>
        </p:nvSpPr>
        <p:spPr bwMode="auto">
          <a:xfrm>
            <a:off x="0" y="2814638"/>
            <a:ext cx="7620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ChenCuoi(Node* &amp;head, int x)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Node* n = TaoNut(x);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if (head==NULL) head= n;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else{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</a:t>
            </a:r>
            <a:r>
              <a:rPr lang="en-US" sz="2200" b="1">
                <a:latin typeface="Consolas" pitchFamily="49" charset="0"/>
                <a:cs typeface="Courier New" pitchFamily="49" charset="0"/>
              </a:rPr>
              <a:t>Node* p = head;		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 b="1">
                <a:latin typeface="Consolas" pitchFamily="49" charset="0"/>
                <a:cs typeface="Courier New" pitchFamily="49" charset="0"/>
              </a:rPr>
              <a:t>	   while (p-&gt;next!=NULL) p = p-&gt;next;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p-&gt;next = n;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400050" lvl="1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34290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sz="2200">
              <a:latin typeface="Consolas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37350" y="2014537"/>
            <a:ext cx="355600" cy="911225"/>
          </a:xfrm>
          <a:custGeom>
            <a:avLst/>
            <a:gdLst>
              <a:gd name="connsiteX0" fmla="*/ 245659 w 354842"/>
              <a:gd name="connsiteY0" fmla="*/ 0 h 982639"/>
              <a:gd name="connsiteX1" fmla="*/ 27295 w 354842"/>
              <a:gd name="connsiteY1" fmla="*/ 545911 h 982639"/>
              <a:gd name="connsiteX2" fmla="*/ 81886 w 354842"/>
              <a:gd name="connsiteY2" fmla="*/ 846161 h 982639"/>
              <a:gd name="connsiteX3" fmla="*/ 354842 w 354842"/>
              <a:gd name="connsiteY3" fmla="*/ 982639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42" h="982639">
                <a:moveTo>
                  <a:pt x="245659" y="0"/>
                </a:moveTo>
                <a:cubicBezTo>
                  <a:pt x="150124" y="202442"/>
                  <a:pt x="54590" y="404884"/>
                  <a:pt x="27295" y="545911"/>
                </a:cubicBezTo>
                <a:cubicBezTo>
                  <a:pt x="0" y="686938"/>
                  <a:pt x="27295" y="773373"/>
                  <a:pt x="81886" y="846161"/>
                </a:cubicBezTo>
                <a:cubicBezTo>
                  <a:pt x="136477" y="918949"/>
                  <a:pt x="245659" y="950794"/>
                  <a:pt x="354842" y="98263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870825" y="2109787"/>
            <a:ext cx="420688" cy="939800"/>
          </a:xfrm>
          <a:custGeom>
            <a:avLst/>
            <a:gdLst>
              <a:gd name="connsiteX0" fmla="*/ 0 w 420806"/>
              <a:gd name="connsiteY0" fmla="*/ 887104 h 939421"/>
              <a:gd name="connsiteX1" fmla="*/ 382137 w 420806"/>
              <a:gd name="connsiteY1" fmla="*/ 791570 h 939421"/>
              <a:gd name="connsiteX2" fmla="*/ 232012 w 420806"/>
              <a:gd name="connsiteY2" fmla="*/ 0 h 93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806" h="939421">
                <a:moveTo>
                  <a:pt x="0" y="887104"/>
                </a:moveTo>
                <a:cubicBezTo>
                  <a:pt x="171734" y="913262"/>
                  <a:pt x="343468" y="939421"/>
                  <a:pt x="382137" y="791570"/>
                </a:cubicBezTo>
                <a:cubicBezTo>
                  <a:pt x="420806" y="643719"/>
                  <a:pt x="326409" y="321859"/>
                  <a:pt x="232012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5053012" y="1590675"/>
            <a:ext cx="37941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1"/>
          <p:cNvSpPr txBox="1">
            <a:spLocks noChangeArrowheads="1"/>
          </p:cNvSpPr>
          <p:nvPr/>
        </p:nvSpPr>
        <p:spPr bwMode="auto">
          <a:xfrm>
            <a:off x="5013325" y="925512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477000" y="3078162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8" name="TextBox 31"/>
          <p:cNvSpPr txBox="1">
            <a:spLocks noChangeArrowheads="1"/>
          </p:cNvSpPr>
          <p:nvPr/>
        </p:nvSpPr>
        <p:spPr bwMode="auto">
          <a:xfrm>
            <a:off x="5943600" y="2876550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70699" name="TextBox 31"/>
          <p:cNvSpPr txBox="1">
            <a:spLocks noChangeArrowheads="1"/>
          </p:cNvSpPr>
          <p:nvPr/>
        </p:nvSpPr>
        <p:spPr bwMode="auto">
          <a:xfrm>
            <a:off x="6932613" y="4495800"/>
            <a:ext cx="2133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Áp dụng truy xuất nút cuối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6019800" y="4800600"/>
            <a:ext cx="838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16775" y="2835275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92374-F4C2-4CBA-99DF-A99981B58E8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77200" y="3154362"/>
            <a:ext cx="274638" cy="2746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0" y="1173162"/>
            <a:ext cx="274638" cy="2746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6324600" y="2392362"/>
            <a:ext cx="274638" cy="2746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228600" y="3670300"/>
            <a:ext cx="320675" cy="33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228600" y="5013325"/>
            <a:ext cx="320675" cy="3286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228600" y="5657850"/>
            <a:ext cx="320675" cy="3286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52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6466E-6 L 0.1375 2.1646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9981E-6 L 0.14167 4.199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0692" grpId="0"/>
      <p:bldP spid="30" grpId="0" animBg="1"/>
      <p:bldP spid="31" grpId="0" animBg="1"/>
      <p:bldP spid="45" grpId="0"/>
      <p:bldP spid="45" grpId="1"/>
      <p:bldP spid="24628" grpId="0"/>
      <p:bldP spid="70699" grpId="0"/>
      <p:bldP spid="27" grpId="0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e) Xóa phần tử đầu tiên khỏi danh sách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3731" name="Content Placeholder 2"/>
          <p:cNvSpPr txBox="1">
            <a:spLocks/>
          </p:cNvSpPr>
          <p:nvPr/>
        </p:nvSpPr>
        <p:spPr bwMode="auto">
          <a:xfrm>
            <a:off x="204787" y="3332162"/>
            <a:ext cx="5114187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XoaDau(Node* &amp;head)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if (head!=NULL)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	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Node* p= head;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head = p-&gt;next;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delete p;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br>
              <a:rPr lang="en-US" sz="2200">
                <a:latin typeface="Consolas" pitchFamily="49" charset="0"/>
                <a:cs typeface="Courier New" pitchFamily="49" charset="0"/>
              </a:rPr>
            </a:br>
            <a:endParaRPr lang="en-US" sz="2200">
              <a:latin typeface="Consolas" pitchFamily="49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6062"/>
              </p:ext>
            </p:extLst>
          </p:nvPr>
        </p:nvGraphicFramePr>
        <p:xfrm>
          <a:off x="4429125" y="18176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Oval 53"/>
          <p:cNvSpPr/>
          <p:nvPr/>
        </p:nvSpPr>
        <p:spPr>
          <a:xfrm>
            <a:off x="3784600" y="20193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19525" y="20462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02887"/>
              </p:ext>
            </p:extLst>
          </p:nvPr>
        </p:nvGraphicFramePr>
        <p:xfrm>
          <a:off x="3057525" y="18176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5156200" y="20193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91125" y="20462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5346"/>
              </p:ext>
            </p:extLst>
          </p:nvPr>
        </p:nvGraphicFramePr>
        <p:xfrm>
          <a:off x="5800725" y="18176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6527800" y="20193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562725" y="20462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371725" y="201136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371725" y="2046287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16" name="TextBox 31"/>
          <p:cNvSpPr txBox="1">
            <a:spLocks noChangeArrowheads="1"/>
          </p:cNvSpPr>
          <p:nvPr/>
        </p:nvSpPr>
        <p:spPr bwMode="auto">
          <a:xfrm>
            <a:off x="1262063" y="1817687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8517" name="TextBox 31"/>
          <p:cNvSpPr txBox="1">
            <a:spLocks noChangeArrowheads="1"/>
          </p:cNvSpPr>
          <p:nvPr/>
        </p:nvSpPr>
        <p:spPr bwMode="auto">
          <a:xfrm>
            <a:off x="7248525" y="1817687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 flipV="1">
            <a:off x="2371725" y="1436687"/>
            <a:ext cx="2057400" cy="654050"/>
          </a:xfrm>
          <a:custGeom>
            <a:avLst/>
            <a:gdLst>
              <a:gd name="connsiteX0" fmla="*/ 0 w 1978925"/>
              <a:gd name="connsiteY0" fmla="*/ 0 h 641445"/>
              <a:gd name="connsiteX1" fmla="*/ 286603 w 1978925"/>
              <a:gd name="connsiteY1" fmla="*/ 191069 h 641445"/>
              <a:gd name="connsiteX2" fmla="*/ 655092 w 1978925"/>
              <a:gd name="connsiteY2" fmla="*/ 545911 h 641445"/>
              <a:gd name="connsiteX3" fmla="*/ 1419367 w 1978925"/>
              <a:gd name="connsiteY3" fmla="*/ 586854 h 641445"/>
              <a:gd name="connsiteX4" fmla="*/ 1774209 w 1978925"/>
              <a:gd name="connsiteY4" fmla="*/ 218365 h 641445"/>
              <a:gd name="connsiteX5" fmla="*/ 1978925 w 1978925"/>
              <a:gd name="connsiteY5" fmla="*/ 136478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8925" h="641445">
                <a:moveTo>
                  <a:pt x="0" y="0"/>
                </a:moveTo>
                <a:cubicBezTo>
                  <a:pt x="88710" y="50042"/>
                  <a:pt x="177421" y="100084"/>
                  <a:pt x="286603" y="191069"/>
                </a:cubicBezTo>
                <a:cubicBezTo>
                  <a:pt x="395785" y="282054"/>
                  <a:pt x="466298" y="479947"/>
                  <a:pt x="655092" y="545911"/>
                </a:cubicBezTo>
                <a:cubicBezTo>
                  <a:pt x="843886" y="611875"/>
                  <a:pt x="1232847" y="641445"/>
                  <a:pt x="1419367" y="586854"/>
                </a:cubicBezTo>
                <a:cubicBezTo>
                  <a:pt x="1605887" y="532263"/>
                  <a:pt x="1680949" y="293428"/>
                  <a:pt x="1774209" y="218365"/>
                </a:cubicBezTo>
                <a:cubicBezTo>
                  <a:pt x="1867469" y="143302"/>
                  <a:pt x="1923197" y="139890"/>
                  <a:pt x="1978925" y="136478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2" name="Straight Arrow Connector 71"/>
          <p:cNvCxnSpPr>
            <a:stCxn id="73" idx="0"/>
          </p:cNvCxnSpPr>
          <p:nvPr/>
        </p:nvCxnSpPr>
        <p:spPr>
          <a:xfrm rot="5400000" flipH="1" flipV="1">
            <a:off x="3157538" y="2462212"/>
            <a:ext cx="3921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1"/>
          <p:cNvSpPr txBox="1">
            <a:spLocks noChangeArrowheads="1"/>
          </p:cNvSpPr>
          <p:nvPr/>
        </p:nvSpPr>
        <p:spPr bwMode="auto">
          <a:xfrm>
            <a:off x="2971800" y="2657475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8901C-B3CC-443C-9536-3F09AB1483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045075" y="3332162"/>
            <a:ext cx="3946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List c;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ChenDau(c, 7);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ChenDau(c, 6);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ChenDau(c, 3);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XoaDau(c);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br>
              <a:rPr lang="en-US" sz="2200">
                <a:latin typeface="Consolas" pitchFamily="49" charset="0"/>
                <a:cs typeface="Courier New" pitchFamily="49" charset="0"/>
              </a:rPr>
            </a:br>
            <a:endParaRPr lang="en-US" sz="22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54" grpId="0" animBg="1"/>
      <p:bldP spid="66" grpId="0" animBg="1"/>
      <p:bldP spid="73" grpId="0"/>
      <p:bldP spid="73" grpId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f) Xóa phần tử cuối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2070"/>
              </p:ext>
            </p:extLst>
          </p:nvPr>
        </p:nvGraphicFramePr>
        <p:xfrm>
          <a:off x="4343400" y="12588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070475" y="14605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14874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33173"/>
              </p:ext>
            </p:extLst>
          </p:nvPr>
        </p:nvGraphicFramePr>
        <p:xfrm>
          <a:off x="5715000" y="12588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442075" y="14605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77000" y="14874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86000" y="145256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1487487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29" name="TextBox 31"/>
          <p:cNvSpPr txBox="1">
            <a:spLocks noChangeArrowheads="1"/>
          </p:cNvSpPr>
          <p:nvPr/>
        </p:nvSpPr>
        <p:spPr bwMode="auto">
          <a:xfrm>
            <a:off x="1176338" y="1258887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76836" name="TextBox 31"/>
          <p:cNvSpPr txBox="1">
            <a:spLocks noChangeArrowheads="1"/>
          </p:cNvSpPr>
          <p:nvPr/>
        </p:nvSpPr>
        <p:spPr bwMode="auto">
          <a:xfrm>
            <a:off x="7162800" y="1306512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36538" y="2460625"/>
            <a:ext cx="7881937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XoaCuoi(Node* &amp;head)</a:t>
            </a:r>
          </a:p>
          <a:p>
            <a:pPr marL="400050" lvl="1">
              <a:lnSpc>
                <a:spcPct val="9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if (head== NULL) return;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if (head-&gt;next== NULL) {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	   delete head;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head = NULL;	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return;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}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Node* p= head;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while (p-&gt;next-&gt;next!= NULL) p= p-&gt;next;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	delete p-&gt;next;</a:t>
            </a:r>
          </a:p>
          <a:p>
            <a:pPr marL="400050" lvl="1"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p-&gt;next= NULL;</a:t>
            </a:r>
          </a:p>
          <a:p>
            <a:pPr marL="400050" lvl="1">
              <a:lnSpc>
                <a:spcPct val="9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400050" lvl="1" indent="5715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br>
              <a:rPr lang="en-US" sz="2200">
                <a:latin typeface="Consolas" pitchFamily="49" charset="0"/>
                <a:cs typeface="Courier New" pitchFamily="49" charset="0"/>
              </a:rPr>
            </a:br>
            <a:endParaRPr lang="en-US" sz="2200">
              <a:latin typeface="Consolas" pitchFamily="49" charset="0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 flipH="1" flipV="1">
            <a:off x="3061494" y="1929606"/>
            <a:ext cx="43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1"/>
          <p:cNvSpPr txBox="1">
            <a:spLocks noChangeArrowheads="1"/>
          </p:cNvSpPr>
          <p:nvPr/>
        </p:nvSpPr>
        <p:spPr bwMode="auto">
          <a:xfrm>
            <a:off x="2881313" y="2144712"/>
            <a:ext cx="795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81276"/>
              </p:ext>
            </p:extLst>
          </p:nvPr>
        </p:nvGraphicFramePr>
        <p:xfrm>
          <a:off x="2971800" y="1258887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3698875" y="14605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733800" y="1487487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5D6A1-501B-43CB-AAC2-971F08CEB6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7" name="TextBox 31"/>
          <p:cNvSpPr txBox="1">
            <a:spLocks noChangeArrowheads="1"/>
          </p:cNvSpPr>
          <p:nvPr/>
        </p:nvSpPr>
        <p:spPr bwMode="auto">
          <a:xfrm>
            <a:off x="5389563" y="168910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6705601" y="4564062"/>
            <a:ext cx="2133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Áp dụng truy xuất nút kế cuối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5638801" y="5021262"/>
            <a:ext cx="838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017E-6 L 0.15 -2.2201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23774E-7 L 0.14983 -3.2377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6836" grpId="0"/>
      <p:bldP spid="32" grpId="0"/>
      <p:bldP spid="70" grpId="0"/>
      <p:bldP spid="70" grpId="1"/>
      <p:bldP spid="70" grpId="2"/>
      <p:bldP spid="2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077200" cy="9144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ahoma" pitchFamily="34" charset="0"/>
              </a:rPr>
              <a:t>I. Con trỏ và biến cấp phát động</a:t>
            </a:r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45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200">
                <a:solidFill>
                  <a:schemeClr val="tx2"/>
                </a:solidFill>
                <a:latin typeface="Tahoma" pitchFamily="34" charset="0"/>
              </a:rPr>
              <a:t>Biến con trỏ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Biến con trỏ là một kiểu dữ liệu đặc biệt dùng để đại diện cho các biến khác.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Ví dụ 1: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int a= 5;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int *p; 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p = &amp;a;     // p trỏ đến a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		 // *p đại diện cho a     </a:t>
            </a:r>
          </a:p>
          <a:p>
            <a:pPr lvl="1" indent="571500"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  <a:p>
            <a:pPr lvl="1" indent="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66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8288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g) Hủy bỏ danh sách</a:t>
            </a: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Lần lượt xóa các phần tử đầu danh sách cho đến khi danh sách trống</a:t>
            </a:r>
            <a:endParaRPr lang="en-US"/>
          </a:p>
        </p:txBody>
      </p:sp>
      <p:sp>
        <p:nvSpPr>
          <p:cNvPr id="151555" name="Content Placeholder 2"/>
          <p:cNvSpPr txBox="1">
            <a:spLocks/>
          </p:cNvSpPr>
          <p:nvPr/>
        </p:nvSpPr>
        <p:spPr bwMode="auto">
          <a:xfrm>
            <a:off x="1143000" y="2286000"/>
            <a:ext cx="655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Dispose(Node* &amp;head)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br>
              <a:rPr lang="en-US" sz="2000">
                <a:latin typeface="Consolas" pitchFamily="49" charset="0"/>
                <a:cs typeface="Courier New" pitchFamily="49" charset="0"/>
              </a:rPr>
            </a:br>
            <a:r>
              <a:rPr lang="en-US" sz="2000">
                <a:latin typeface="Consolas" pitchFamily="49" charset="0"/>
                <a:cs typeface="Courier New" pitchFamily="49" charset="0"/>
              </a:rPr>
              <a:t>  </a:t>
            </a:r>
            <a:endParaRPr lang="en-US" sz="2000">
              <a:latin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531336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698875" y="55149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54196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71800" y="531336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70475" y="55149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554196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531336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442075" y="55149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77000" y="554196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6000" y="55070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5541963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88" name="TextBox 31"/>
          <p:cNvSpPr txBox="1">
            <a:spLocks noChangeArrowheads="1"/>
          </p:cNvSpPr>
          <p:nvPr/>
        </p:nvSpPr>
        <p:spPr bwMode="auto">
          <a:xfrm>
            <a:off x="1176338" y="531336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51589" name="TextBox 31"/>
          <p:cNvSpPr txBox="1">
            <a:spLocks noChangeArrowheads="1"/>
          </p:cNvSpPr>
          <p:nvPr/>
        </p:nvSpPr>
        <p:spPr bwMode="auto">
          <a:xfrm>
            <a:off x="7162800" y="5313363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7" name="Freeform 16"/>
          <p:cNvSpPr/>
          <p:nvPr/>
        </p:nvSpPr>
        <p:spPr>
          <a:xfrm flipV="1">
            <a:off x="2286000" y="4932363"/>
            <a:ext cx="2057400" cy="654050"/>
          </a:xfrm>
          <a:custGeom>
            <a:avLst/>
            <a:gdLst>
              <a:gd name="connsiteX0" fmla="*/ 0 w 1978925"/>
              <a:gd name="connsiteY0" fmla="*/ 0 h 641445"/>
              <a:gd name="connsiteX1" fmla="*/ 286603 w 1978925"/>
              <a:gd name="connsiteY1" fmla="*/ 191069 h 641445"/>
              <a:gd name="connsiteX2" fmla="*/ 655092 w 1978925"/>
              <a:gd name="connsiteY2" fmla="*/ 545911 h 641445"/>
              <a:gd name="connsiteX3" fmla="*/ 1419367 w 1978925"/>
              <a:gd name="connsiteY3" fmla="*/ 586854 h 641445"/>
              <a:gd name="connsiteX4" fmla="*/ 1774209 w 1978925"/>
              <a:gd name="connsiteY4" fmla="*/ 218365 h 641445"/>
              <a:gd name="connsiteX5" fmla="*/ 1978925 w 1978925"/>
              <a:gd name="connsiteY5" fmla="*/ 136478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8925" h="641445">
                <a:moveTo>
                  <a:pt x="0" y="0"/>
                </a:moveTo>
                <a:cubicBezTo>
                  <a:pt x="88710" y="50042"/>
                  <a:pt x="177421" y="100084"/>
                  <a:pt x="286603" y="191069"/>
                </a:cubicBezTo>
                <a:cubicBezTo>
                  <a:pt x="395785" y="282054"/>
                  <a:pt x="466298" y="479947"/>
                  <a:pt x="655092" y="545911"/>
                </a:cubicBezTo>
                <a:cubicBezTo>
                  <a:pt x="843886" y="611875"/>
                  <a:pt x="1232847" y="641445"/>
                  <a:pt x="1419367" y="586854"/>
                </a:cubicBezTo>
                <a:cubicBezTo>
                  <a:pt x="1605887" y="532263"/>
                  <a:pt x="1680949" y="293428"/>
                  <a:pt x="1774209" y="218365"/>
                </a:cubicBezTo>
                <a:cubicBezTo>
                  <a:pt x="1867469" y="143302"/>
                  <a:pt x="1923197" y="139890"/>
                  <a:pt x="1978925" y="13647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rot="5400000" flipH="1" flipV="1">
            <a:off x="3071812" y="5957888"/>
            <a:ext cx="39211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1"/>
          <p:cNvSpPr txBox="1">
            <a:spLocks noChangeArrowheads="1"/>
          </p:cNvSpPr>
          <p:nvPr/>
        </p:nvSpPr>
        <p:spPr bwMode="auto">
          <a:xfrm>
            <a:off x="2886075" y="615315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529138" y="5965825"/>
            <a:ext cx="3921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4343400" y="6162675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2" name="Freeform 21"/>
          <p:cNvSpPr/>
          <p:nvPr/>
        </p:nvSpPr>
        <p:spPr>
          <a:xfrm flipV="1">
            <a:off x="2286000" y="4873625"/>
            <a:ext cx="3429000" cy="654050"/>
          </a:xfrm>
          <a:custGeom>
            <a:avLst/>
            <a:gdLst>
              <a:gd name="connsiteX0" fmla="*/ 0 w 1978925"/>
              <a:gd name="connsiteY0" fmla="*/ 0 h 641445"/>
              <a:gd name="connsiteX1" fmla="*/ 286603 w 1978925"/>
              <a:gd name="connsiteY1" fmla="*/ 191069 h 641445"/>
              <a:gd name="connsiteX2" fmla="*/ 655092 w 1978925"/>
              <a:gd name="connsiteY2" fmla="*/ 545911 h 641445"/>
              <a:gd name="connsiteX3" fmla="*/ 1419367 w 1978925"/>
              <a:gd name="connsiteY3" fmla="*/ 586854 h 641445"/>
              <a:gd name="connsiteX4" fmla="*/ 1774209 w 1978925"/>
              <a:gd name="connsiteY4" fmla="*/ 218365 h 641445"/>
              <a:gd name="connsiteX5" fmla="*/ 1978925 w 1978925"/>
              <a:gd name="connsiteY5" fmla="*/ 136478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8925" h="641445">
                <a:moveTo>
                  <a:pt x="0" y="0"/>
                </a:moveTo>
                <a:cubicBezTo>
                  <a:pt x="88710" y="50042"/>
                  <a:pt x="177421" y="100084"/>
                  <a:pt x="286603" y="191069"/>
                </a:cubicBezTo>
                <a:cubicBezTo>
                  <a:pt x="395785" y="282054"/>
                  <a:pt x="466298" y="479947"/>
                  <a:pt x="655092" y="545911"/>
                </a:cubicBezTo>
                <a:cubicBezTo>
                  <a:pt x="843886" y="611875"/>
                  <a:pt x="1232847" y="641445"/>
                  <a:pt x="1419367" y="586854"/>
                </a:cubicBezTo>
                <a:cubicBezTo>
                  <a:pt x="1605887" y="532263"/>
                  <a:pt x="1680949" y="293428"/>
                  <a:pt x="1774209" y="218365"/>
                </a:cubicBezTo>
                <a:cubicBezTo>
                  <a:pt x="1867469" y="143302"/>
                  <a:pt x="1923197" y="139890"/>
                  <a:pt x="1978925" y="13647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306638" y="4800600"/>
            <a:ext cx="5186362" cy="752475"/>
          </a:xfrm>
          <a:custGeom>
            <a:avLst/>
            <a:gdLst>
              <a:gd name="connsiteX0" fmla="*/ 0 w 5186149"/>
              <a:gd name="connsiteY0" fmla="*/ 752902 h 752902"/>
              <a:gd name="connsiteX1" fmla="*/ 1351128 w 5186149"/>
              <a:gd name="connsiteY1" fmla="*/ 125105 h 752902"/>
              <a:gd name="connsiteX2" fmla="*/ 4203510 w 5186149"/>
              <a:gd name="connsiteY2" fmla="*/ 56866 h 752902"/>
              <a:gd name="connsiteX3" fmla="*/ 5186149 w 5186149"/>
              <a:gd name="connsiteY3" fmla="*/ 466299 h 75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6149" h="752902">
                <a:moveTo>
                  <a:pt x="0" y="752902"/>
                </a:moveTo>
                <a:cubicBezTo>
                  <a:pt x="325271" y="497006"/>
                  <a:pt x="650543" y="241111"/>
                  <a:pt x="1351128" y="125105"/>
                </a:cubicBezTo>
                <a:cubicBezTo>
                  <a:pt x="2051713" y="9099"/>
                  <a:pt x="3564340" y="0"/>
                  <a:pt x="4203510" y="56866"/>
                </a:cubicBezTo>
                <a:cubicBezTo>
                  <a:pt x="4842680" y="113732"/>
                  <a:pt x="5014414" y="290015"/>
                  <a:pt x="5186149" y="466299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5824537" y="5954713"/>
            <a:ext cx="39211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5638800" y="615156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7857B-B40E-49E0-93D9-BB03D2D628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7" grpId="0" animBg="1"/>
      <p:bldP spid="17" grpId="1" animBg="1"/>
      <p:bldP spid="19" grpId="0"/>
      <p:bldP spid="19" grpId="1"/>
      <p:bldP spid="21" grpId="0"/>
      <p:bldP spid="21" grpId="1"/>
      <p:bldP spid="22" grpId="0" animBg="1"/>
      <p:bldP spid="22" grpId="1" animBg="1"/>
      <p:bldP spid="23" grpId="0" animBg="1"/>
      <p:bldP spid="25" grpId="0"/>
      <p:bldP spid="2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92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Viết hàm đếm số phần tử có trong danh sách liên kết đơn.</a:t>
            </a: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Viết hàm tính trung bình cộng các phần tử có trong danh sách liên kết đơn gồm các số nguyên</a:t>
            </a: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Tx/>
              <a:buAutoNum type="arabicParenR" startAt="3"/>
            </a:pPr>
            <a:r>
              <a:rPr lang="en-US" sz="2400">
                <a:latin typeface="Tahoma" pitchFamily="34" charset="0"/>
              </a:rPr>
              <a:t>Viết hàm kiểm tra xem danh sách liên kết gồm các số nguyên có phải là danh sách sắp thứ tự từ bé đến lớn.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78477-BDC1-4AE8-9100-F071B8787C6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z="3600" b="1">
                <a:latin typeface="Tahoma" pitchFamily="34" charset="0"/>
              </a:rPr>
              <a:t>3. Bài tập</a:t>
            </a:r>
            <a:endParaRPr lang="en-US" sz="36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+mj-lt"/>
              <a:buAutoNum type="arabicParenR" startAt="4"/>
            </a:pPr>
            <a:r>
              <a:rPr lang="en-US" sz="2400">
                <a:latin typeface="Tahoma" pitchFamily="34" charset="0"/>
              </a:rPr>
              <a:t>Viết chương trình nhập đa thức dùng DSLK đơn. In lại đa thức.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	Ví dụ:  Nhập: 8 5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                             -3 4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                             2 1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                             6 0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                             0 0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itchFamily="34" charset="0"/>
              </a:rPr>
              <a:t>		In:     8x^5</a:t>
            </a:r>
            <a:r>
              <a:rPr lang="en-US" sz="2400" baseline="30000">
                <a:latin typeface="Tahoma" pitchFamily="34" charset="0"/>
              </a:rPr>
              <a:t>  </a:t>
            </a:r>
            <a:r>
              <a:rPr lang="en-US" sz="2400">
                <a:latin typeface="Tahoma" pitchFamily="34" charset="0"/>
              </a:rPr>
              <a:t>–  3x^4  +  2x  +  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78477-BDC1-4AE8-9100-F071B8787C6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z="3600" b="1">
                <a:latin typeface="Tahoma" pitchFamily="34" charset="0"/>
              </a:rPr>
              <a:t>3. Bài tập</a:t>
            </a:r>
            <a:endParaRPr lang="en-US" sz="36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 txBox="1">
            <a:spLocks noChangeArrowheads="1"/>
          </p:cNvSpPr>
          <p:nvPr/>
        </p:nvSpPr>
        <p:spPr bwMode="auto">
          <a:xfrm>
            <a:off x="533400" y="762000"/>
            <a:ext cx="79248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4"/>
            </a:pPr>
            <a:endParaRPr lang="en-US" sz="2400">
              <a:latin typeface="Tahoma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+mj-lt"/>
              <a:buAutoNum type="arabicParenR" startAt="5"/>
            </a:pPr>
            <a:r>
              <a:rPr lang="en-US" sz="2400">
                <a:latin typeface="Tahoma" pitchFamily="34" charset="0"/>
              </a:rPr>
              <a:t>Viết hàm chuyển phần tử đầu danh sách thành phần tử cuối danh sách</a:t>
            </a: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5"/>
            </a:pPr>
            <a:endParaRPr lang="en-US" sz="2400">
              <a:latin typeface="Tahoma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5"/>
            </a:pPr>
            <a:endParaRPr lang="en-US" sz="2400">
              <a:latin typeface="Tahoma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5"/>
            </a:pPr>
            <a:endParaRPr lang="en-US" sz="2400">
              <a:latin typeface="Tahoma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 startAt="5"/>
            </a:pPr>
            <a:endParaRPr lang="en-US" sz="2400">
              <a:latin typeface="Tahoma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Tx/>
              <a:buAutoNum type="arabicParenR" startAt="5"/>
            </a:pPr>
            <a:r>
              <a:rPr lang="en-US" sz="2400">
                <a:latin typeface="Tahoma" pitchFamily="34" charset="0"/>
              </a:rPr>
              <a:t>Viết hàm đảo các phần tử của 1 danh sách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C3387-ECBE-4856-829B-AF7DF651932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82838" y="233997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09913" y="254158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44838" y="256857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4438" y="233997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481513" y="254158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16438" y="256857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26038" y="233997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853113" y="254158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8038" y="256857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39888" y="251618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16088" y="2570163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6" name="TextBox 31"/>
          <p:cNvSpPr txBox="1">
            <a:spLocks noChangeArrowheads="1"/>
          </p:cNvSpPr>
          <p:nvPr/>
        </p:nvSpPr>
        <p:spPr bwMode="auto">
          <a:xfrm>
            <a:off x="401638" y="233997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53637" name="TextBox 31"/>
          <p:cNvSpPr txBox="1">
            <a:spLocks noChangeArrowheads="1"/>
          </p:cNvSpPr>
          <p:nvPr/>
        </p:nvSpPr>
        <p:spPr bwMode="auto">
          <a:xfrm>
            <a:off x="6497638" y="2339975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775075" y="31861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4502150" y="33877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37075" y="34147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146675" y="31861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873750" y="33877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08675" y="34147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518275" y="318611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7245350" y="33877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80275" y="34147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52588" y="33766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92275" y="3411538"/>
            <a:ext cx="2074863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0" name="TextBox 31"/>
          <p:cNvSpPr txBox="1">
            <a:spLocks noChangeArrowheads="1"/>
          </p:cNvSpPr>
          <p:nvPr/>
        </p:nvSpPr>
        <p:spPr bwMode="auto">
          <a:xfrm>
            <a:off x="374650" y="31861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53671" name="TextBox 31"/>
          <p:cNvSpPr txBox="1">
            <a:spLocks noChangeArrowheads="1"/>
          </p:cNvSpPr>
          <p:nvPr/>
        </p:nvSpPr>
        <p:spPr bwMode="auto">
          <a:xfrm>
            <a:off x="7889875" y="3186113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944813" y="485298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3671888" y="5054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06813" y="508158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316413" y="485298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5043488" y="5054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78413" y="508158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688013" y="485298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6415088" y="5054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450013" y="508158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01863" y="5029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78063" y="5083175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08" name="TextBox 31"/>
          <p:cNvSpPr txBox="1">
            <a:spLocks noChangeArrowheads="1"/>
          </p:cNvSpPr>
          <p:nvPr/>
        </p:nvSpPr>
        <p:spPr bwMode="auto">
          <a:xfrm>
            <a:off x="963613" y="485298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9609" name="TextBox 31"/>
          <p:cNvSpPr txBox="1">
            <a:spLocks noChangeArrowheads="1"/>
          </p:cNvSpPr>
          <p:nvPr/>
        </p:nvSpPr>
        <p:spPr bwMode="auto">
          <a:xfrm>
            <a:off x="7059613" y="485298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960688" y="5783263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val 61"/>
          <p:cNvSpPr/>
          <p:nvPr/>
        </p:nvSpPr>
        <p:spPr>
          <a:xfrm>
            <a:off x="3114675" y="59721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493963" y="599916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327525" y="5799138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Oval 64"/>
          <p:cNvSpPr/>
          <p:nvPr/>
        </p:nvSpPr>
        <p:spPr>
          <a:xfrm>
            <a:off x="4481513" y="59880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60800" y="601503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83514"/>
              </p:ext>
            </p:extLst>
          </p:nvPr>
        </p:nvGraphicFramePr>
        <p:xfrm>
          <a:off x="5719763" y="581342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Oval 67"/>
          <p:cNvSpPr/>
          <p:nvPr/>
        </p:nvSpPr>
        <p:spPr>
          <a:xfrm>
            <a:off x="5873750" y="60007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253038" y="6027738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305675" y="60007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6630988" y="6027738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42" name="TextBox 31"/>
          <p:cNvSpPr txBox="1">
            <a:spLocks noChangeArrowheads="1"/>
          </p:cNvSpPr>
          <p:nvPr/>
        </p:nvSpPr>
        <p:spPr bwMode="auto">
          <a:xfrm>
            <a:off x="7404100" y="5851525"/>
            <a:ext cx="839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49643" name="TextBox 31"/>
          <p:cNvSpPr txBox="1">
            <a:spLocks noChangeArrowheads="1"/>
          </p:cNvSpPr>
          <p:nvPr/>
        </p:nvSpPr>
        <p:spPr bwMode="auto">
          <a:xfrm>
            <a:off x="1562100" y="582453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659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39" grpId="0" animBg="1"/>
      <p:bldP spid="149608" grpId="0"/>
      <p:bldP spid="149609" grpId="0"/>
      <p:bldP spid="62" grpId="0" animBg="1"/>
      <p:bldP spid="65" grpId="0" animBg="1"/>
      <p:bldP spid="68" grpId="0" animBg="1"/>
      <p:bldP spid="70" grpId="0" animBg="1"/>
      <p:bldP spid="149642" grpId="0"/>
      <p:bldP spid="1496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228600" y="2275"/>
            <a:ext cx="9067800" cy="1143000"/>
          </a:xfrm>
        </p:spPr>
        <p:txBody>
          <a:bodyPr/>
          <a:lstStyle/>
          <a:p>
            <a:r>
              <a:rPr lang="en-US" sz="3600" b="1">
                <a:latin typeface="Tahoma" pitchFamily="34" charset="0"/>
              </a:rPr>
              <a:t>V. Một số loại danh sách liên kết khác</a:t>
            </a:r>
            <a:endParaRPr lang="en-US" sz="3600">
              <a:latin typeface="Tahoma" pitchFamily="34" charset="0"/>
            </a:endParaRPr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800">
                <a:latin typeface="Tahoma" pitchFamily="34" charset="0"/>
              </a:rPr>
              <a:t>Danh sách liên kết vòng: </a:t>
            </a:r>
          </a:p>
          <a:p>
            <a:pPr marL="971550" lvl="1" indent="-571500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Nút cuối của danh sách liên kết vòng không trỏ đến NULL mà trỏ về lại nút đầu.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445452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003675" y="46561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468312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48200" y="445452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5375275" y="46561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468312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19800" y="4454525"/>
          <a:ext cx="9144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746875" y="46561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0800" y="4648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90800" y="4683125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659" name="TextBox 31"/>
          <p:cNvSpPr txBox="1">
            <a:spLocks noChangeArrowheads="1"/>
          </p:cNvSpPr>
          <p:nvPr/>
        </p:nvSpPr>
        <p:spPr bwMode="auto">
          <a:xfrm>
            <a:off x="1481138" y="445452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28" name="Freeform 27"/>
          <p:cNvSpPr/>
          <p:nvPr/>
        </p:nvSpPr>
        <p:spPr>
          <a:xfrm>
            <a:off x="2992438" y="4114800"/>
            <a:ext cx="4094162" cy="579438"/>
          </a:xfrm>
          <a:custGeom>
            <a:avLst/>
            <a:gdLst>
              <a:gd name="connsiteX0" fmla="*/ 5174776 w 5577384"/>
              <a:gd name="connsiteY0" fmla="*/ 580030 h 580030"/>
              <a:gd name="connsiteX1" fmla="*/ 5529618 w 5577384"/>
              <a:gd name="connsiteY1" fmla="*/ 334370 h 580030"/>
              <a:gd name="connsiteX2" fmla="*/ 5133832 w 5577384"/>
              <a:gd name="connsiteY2" fmla="*/ 102358 h 580030"/>
              <a:gd name="connsiteX3" fmla="*/ 2868304 w 5577384"/>
              <a:gd name="connsiteY3" fmla="*/ 6824 h 580030"/>
              <a:gd name="connsiteX4" fmla="*/ 862083 w 5577384"/>
              <a:gd name="connsiteY4" fmla="*/ 61415 h 580030"/>
              <a:gd name="connsiteX5" fmla="*/ 97809 w 5577384"/>
              <a:gd name="connsiteY5" fmla="*/ 211541 h 580030"/>
              <a:gd name="connsiteX6" fmla="*/ 275229 w 5577384"/>
              <a:gd name="connsiteY6" fmla="*/ 429905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384" h="580030">
                <a:moveTo>
                  <a:pt x="5174776" y="580030"/>
                </a:moveTo>
                <a:cubicBezTo>
                  <a:pt x="5355609" y="497006"/>
                  <a:pt x="5536442" y="413982"/>
                  <a:pt x="5529618" y="334370"/>
                </a:cubicBezTo>
                <a:cubicBezTo>
                  <a:pt x="5522794" y="254758"/>
                  <a:pt x="5577384" y="156949"/>
                  <a:pt x="5133832" y="102358"/>
                </a:cubicBezTo>
                <a:cubicBezTo>
                  <a:pt x="4690280" y="47767"/>
                  <a:pt x="3580262" y="13648"/>
                  <a:pt x="2868304" y="6824"/>
                </a:cubicBezTo>
                <a:cubicBezTo>
                  <a:pt x="2156346" y="0"/>
                  <a:pt x="1323832" y="27295"/>
                  <a:pt x="862083" y="61415"/>
                </a:cubicBezTo>
                <a:cubicBezTo>
                  <a:pt x="400334" y="95535"/>
                  <a:pt x="195618" y="150126"/>
                  <a:pt x="97809" y="211541"/>
                </a:cubicBezTo>
                <a:cubicBezTo>
                  <a:pt x="0" y="272956"/>
                  <a:pt x="137614" y="351430"/>
                  <a:pt x="275229" y="429905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11EA2-582D-460C-8A99-3C448944A9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4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Content Placeholder 2"/>
          <p:cNvSpPr>
            <a:spLocks noGrp="1"/>
          </p:cNvSpPr>
          <p:nvPr>
            <p:ph idx="1"/>
          </p:nvPr>
        </p:nvSpPr>
        <p:spPr>
          <a:xfrm>
            <a:off x="457200" y="1152099"/>
            <a:ext cx="8229600" cy="2362200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Nút của danh sách liên kết kép gồm 2 con trỏ </a:t>
            </a: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next : trỏ đến nút đứng sau</a:t>
            </a: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prev: trỏ đến nút đứng trước</a:t>
            </a: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Con trỏ  tail chỉ đến nút cuối cùng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30367"/>
              </p:ext>
            </p:extLst>
          </p:nvPr>
        </p:nvGraphicFramePr>
        <p:xfrm>
          <a:off x="4240213" y="4724400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43488" y="5029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78413" y="5056188"/>
            <a:ext cx="5334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0762"/>
              </p:ext>
            </p:extLst>
          </p:nvPr>
        </p:nvGraphicFramePr>
        <p:xfrm>
          <a:off x="5611813" y="4724400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6415088" y="5029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50013" y="5056188"/>
            <a:ext cx="5334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35438"/>
              </p:ext>
            </p:extLst>
          </p:nvPr>
        </p:nvGraphicFramePr>
        <p:xfrm>
          <a:off x="2868613" y="4724400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3671888" y="5029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06813" y="5056188"/>
            <a:ext cx="5334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51163" y="48498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452688" y="48768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16413" y="48498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817938" y="48768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80075" y="48498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181600" y="48768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76463" y="49942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176463" y="50292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95" name="TextBox 31"/>
          <p:cNvSpPr txBox="1">
            <a:spLocks noChangeArrowheads="1"/>
          </p:cNvSpPr>
          <p:nvPr/>
        </p:nvSpPr>
        <p:spPr bwMode="auto">
          <a:xfrm>
            <a:off x="1066800" y="48006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43" name="Oval 42"/>
          <p:cNvSpPr/>
          <p:nvPr/>
        </p:nvSpPr>
        <p:spPr>
          <a:xfrm>
            <a:off x="7246938" y="48418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3200" y="48768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98" name="TextBox 31"/>
          <p:cNvSpPr txBox="1">
            <a:spLocks noChangeArrowheads="1"/>
          </p:cNvSpPr>
          <p:nvPr/>
        </p:nvSpPr>
        <p:spPr bwMode="auto">
          <a:xfrm>
            <a:off x="7315200" y="4572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155699" name="TextBox 31"/>
          <p:cNvSpPr txBox="1">
            <a:spLocks noChangeArrowheads="1"/>
          </p:cNvSpPr>
          <p:nvPr/>
        </p:nvSpPr>
        <p:spPr bwMode="auto">
          <a:xfrm>
            <a:off x="1954213" y="43434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55700" name="TextBox 31"/>
          <p:cNvSpPr txBox="1">
            <a:spLocks noChangeArrowheads="1"/>
          </p:cNvSpPr>
          <p:nvPr/>
        </p:nvSpPr>
        <p:spPr bwMode="auto">
          <a:xfrm>
            <a:off x="6781800" y="5181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55701" name="TextBox 31"/>
          <p:cNvSpPr txBox="1">
            <a:spLocks noChangeArrowheads="1"/>
          </p:cNvSpPr>
          <p:nvPr/>
        </p:nvSpPr>
        <p:spPr bwMode="auto">
          <a:xfrm>
            <a:off x="5029200" y="5715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next</a:t>
            </a:r>
          </a:p>
        </p:txBody>
      </p:sp>
      <p:sp>
        <p:nvSpPr>
          <p:cNvPr id="155702" name="TextBox 31"/>
          <p:cNvSpPr txBox="1">
            <a:spLocks noChangeArrowheads="1"/>
          </p:cNvSpPr>
          <p:nvPr/>
        </p:nvSpPr>
        <p:spPr bwMode="auto">
          <a:xfrm>
            <a:off x="5105400" y="3810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prev</a:t>
            </a:r>
          </a:p>
        </p:txBody>
      </p:sp>
      <p:cxnSp>
        <p:nvCxnSpPr>
          <p:cNvPr id="51" name="Straight Arrow Connector 50"/>
          <p:cNvCxnSpPr>
            <a:stCxn id="155702" idx="2"/>
          </p:cNvCxnSpPr>
          <p:nvPr/>
        </p:nvCxnSpPr>
        <p:spPr>
          <a:xfrm rot="5400000">
            <a:off x="5156994" y="4433094"/>
            <a:ext cx="620712" cy="114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5701" idx="0"/>
          </p:cNvCxnSpPr>
          <p:nvPr/>
        </p:nvCxnSpPr>
        <p:spPr>
          <a:xfrm rot="16200000" flipV="1">
            <a:off x="5124450" y="5391150"/>
            <a:ext cx="533400" cy="114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F67B7-DCDE-4E8A-B56D-AA005B3419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101013" cy="563563"/>
          </a:xfrm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2. </a:t>
            </a:r>
            <a:r>
              <a:rPr lang="en-US" sz="2800">
                <a:latin typeface="Tahoma" pitchFamily="34" charset="0"/>
              </a:rPr>
              <a:t>Danh sách liên kết kép:</a:t>
            </a:r>
          </a:p>
        </p:txBody>
      </p:sp>
    </p:spTree>
    <p:extLst>
      <p:ext uri="{BB962C8B-B14F-4D97-AF65-F5344CB8AC3E}">
        <p14:creationId xmlns:p14="http://schemas.microsoft.com/office/powerpoint/2010/main" val="201758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3124200"/>
          </a:xfrm>
        </p:spPr>
        <p:txBody>
          <a:bodyPr/>
          <a:lstStyle/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>
                <a:latin typeface="Consolas" pitchFamily="49" charset="0"/>
                <a:cs typeface="Courier New" pitchFamily="49" charset="0"/>
              </a:rPr>
              <a:t>struct Node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{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	int info;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nsolas" pitchFamily="49" charset="0"/>
                <a:cs typeface="Courier New" pitchFamily="49" charset="0"/>
              </a:rPr>
              <a:t>	Node *prev;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200" b="1">
                <a:latin typeface="Consolas" pitchFamily="49" charset="0"/>
                <a:cs typeface="Courier New" pitchFamily="49" charset="0"/>
              </a:rPr>
              <a:t>Node *next; 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 b="1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>
                <a:latin typeface="Consolas" pitchFamily="49" charset="0"/>
                <a:cs typeface="Courier New" pitchFamily="49" charset="0"/>
              </a:rPr>
              <a:t>};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Node *head;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Node *tail;</a:t>
            </a:r>
          </a:p>
          <a:p>
            <a:pPr marL="571500" indent="-571500">
              <a:spcBef>
                <a:spcPct val="0"/>
              </a:spcBef>
              <a:buFont typeface="Arial" pitchFamily="34" charset="0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336925" y="4595813"/>
          <a:ext cx="2590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5622925" y="49355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84838" y="4962525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16200000" flipV="1">
            <a:off x="5508625" y="5243513"/>
            <a:ext cx="228600" cy="609600"/>
          </a:xfrm>
          <a:prstGeom prst="leftBrace">
            <a:avLst>
              <a:gd name="adj1" fmla="val 343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688" name="TextBox 31"/>
          <p:cNvSpPr txBox="1">
            <a:spLocks noChangeArrowheads="1"/>
          </p:cNvSpPr>
          <p:nvPr/>
        </p:nvSpPr>
        <p:spPr bwMode="auto">
          <a:xfrm>
            <a:off x="5165725" y="5738813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 trỏ kiểu Node</a:t>
            </a:r>
          </a:p>
        </p:txBody>
      </p:sp>
      <p:sp>
        <p:nvSpPr>
          <p:cNvPr id="156689" name="TextBox 31"/>
          <p:cNvSpPr txBox="1">
            <a:spLocks noChangeArrowheads="1"/>
          </p:cNvSpPr>
          <p:nvPr/>
        </p:nvSpPr>
        <p:spPr bwMode="auto">
          <a:xfrm>
            <a:off x="6080125" y="4519613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next</a:t>
            </a:r>
          </a:p>
        </p:txBody>
      </p:sp>
      <p:sp>
        <p:nvSpPr>
          <p:cNvPr id="19" name="Left Brace 18"/>
          <p:cNvSpPr/>
          <p:nvPr/>
        </p:nvSpPr>
        <p:spPr>
          <a:xfrm rot="16200000" flipV="1">
            <a:off x="3554413" y="5243513"/>
            <a:ext cx="228600" cy="609600"/>
          </a:xfrm>
          <a:prstGeom prst="leftBrace">
            <a:avLst>
              <a:gd name="adj1" fmla="val 343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691" name="TextBox 31"/>
          <p:cNvSpPr txBox="1">
            <a:spLocks noChangeArrowheads="1"/>
          </p:cNvSpPr>
          <p:nvPr/>
        </p:nvSpPr>
        <p:spPr bwMode="auto">
          <a:xfrm>
            <a:off x="2117725" y="5738813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 trỏ kiểu Node</a:t>
            </a:r>
          </a:p>
        </p:txBody>
      </p:sp>
      <p:sp>
        <p:nvSpPr>
          <p:cNvPr id="21" name="Oval 20"/>
          <p:cNvSpPr/>
          <p:nvPr/>
        </p:nvSpPr>
        <p:spPr>
          <a:xfrm>
            <a:off x="3656013" y="49498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32125" y="4976813"/>
            <a:ext cx="609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694" name="TextBox 31"/>
          <p:cNvSpPr txBox="1">
            <a:spLocks noChangeArrowheads="1"/>
          </p:cNvSpPr>
          <p:nvPr/>
        </p:nvSpPr>
        <p:spPr bwMode="auto">
          <a:xfrm>
            <a:off x="2422525" y="4519613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prev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18B83-DB4D-44B5-8C2F-36709B0EBFD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101013" cy="563563"/>
          </a:xfrm>
        </p:spPr>
        <p:txBody>
          <a:bodyPr/>
          <a:lstStyle/>
          <a:p>
            <a:r>
              <a:rPr lang="en-US" sz="2800" b="1">
                <a:latin typeface="Tahoma" pitchFamily="34" charset="0"/>
              </a:rPr>
              <a:t>2. </a:t>
            </a:r>
            <a:r>
              <a:rPr lang="en-US" sz="2800">
                <a:latin typeface="Tahoma" pitchFamily="34" charset="0"/>
              </a:rPr>
              <a:t>Danh sách liên kết kép:</a:t>
            </a:r>
          </a:p>
        </p:txBody>
      </p:sp>
    </p:spTree>
    <p:extLst>
      <p:ext uri="{BB962C8B-B14F-4D97-AF65-F5344CB8AC3E}">
        <p14:creationId xmlns:p14="http://schemas.microsoft.com/office/powerpoint/2010/main" val="222327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92162"/>
          </a:xfrm>
        </p:spPr>
        <p:txBody>
          <a:bodyPr/>
          <a:lstStyle/>
          <a:p>
            <a:r>
              <a:rPr lang="en-US" sz="3200" b="1">
                <a:latin typeface="Tahoma" pitchFamily="34" charset="0"/>
              </a:rPr>
              <a:t>VI. Ưu nhược điểm của danh sách liên kết 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528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800">
                <a:latin typeface="Tahoma" pitchFamily="34" charset="0"/>
                <a:cs typeface="Tahoma" pitchFamily="34" charset="0"/>
              </a:rPr>
              <a:t>Ưu điểm: </a:t>
            </a: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Không thực hiện các thao tác dời mảng khi thêm hay xóa phần tử.</a:t>
            </a: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Không hao phí bộ nhớ.</a:t>
            </a:r>
          </a:p>
          <a:p>
            <a:pPr marL="571500" indent="-571500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en-US" sz="2800">
                <a:latin typeface="Tahoma" pitchFamily="34" charset="0"/>
                <a:cs typeface="Tahoma" pitchFamily="34" charset="0"/>
              </a:rPr>
              <a:t>Nhược điểm: </a:t>
            </a:r>
          </a:p>
          <a:p>
            <a:pPr marL="400050" lvl="1" indent="571500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Không truy cập trực tiếp phần tử bằng chỉ số.</a:t>
            </a:r>
          </a:p>
          <a:p>
            <a:pPr marL="0" indent="571500" eaLnBrk="1" hangingPunct="1">
              <a:lnSpc>
                <a:spcPct val="110000"/>
              </a:lnSpc>
              <a:buFont typeface="Arial" charset="0"/>
              <a:buChar char="•"/>
              <a:defRPr/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ABB68-A3B3-411A-B36C-00966F93714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9" name="Rectangle 3"/>
          <p:cNvSpPr txBox="1">
            <a:spLocks noChangeArrowheads="1"/>
          </p:cNvSpPr>
          <p:nvPr/>
        </p:nvSpPr>
        <p:spPr bwMode="auto">
          <a:xfrm>
            <a:off x="0" y="1512887"/>
            <a:ext cx="8991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>
                <a:latin typeface="Tahoma" pitchFamily="34" charset="0"/>
              </a:rPr>
              <a:t>*p</a:t>
            </a:r>
            <a:r>
              <a:rPr lang="en-US" sz="2400">
                <a:latin typeface="Tahoma" pitchFamily="34" charset="0"/>
              </a:rPr>
              <a:t> là </a:t>
            </a:r>
            <a:r>
              <a:rPr lang="en-US" sz="2400" b="1" i="1">
                <a:latin typeface="Tahoma" pitchFamily="34" charset="0"/>
              </a:rPr>
              <a:t>đại diện  </a:t>
            </a:r>
            <a:r>
              <a:rPr lang="en-US" sz="2400">
                <a:latin typeface="Tahoma" pitchFamily="34" charset="0"/>
              </a:rPr>
              <a:t>cho a, thao tác trên </a:t>
            </a:r>
            <a:r>
              <a:rPr lang="en-US" sz="2400" b="1">
                <a:latin typeface="Tahoma" pitchFamily="34" charset="0"/>
              </a:rPr>
              <a:t>*p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latin typeface="Tahoma" pitchFamily="34" charset="0"/>
                <a:sym typeface="Symbol" pitchFamily="18" charset="2"/>
              </a:rPr>
              <a:t> </a:t>
            </a:r>
            <a:r>
              <a:rPr lang="en-US" sz="2400">
                <a:latin typeface="Tahoma" pitchFamily="34" charset="0"/>
              </a:rPr>
              <a:t>thao tác trên a.</a:t>
            </a:r>
          </a:p>
          <a:p>
            <a:pPr lvl="1" indent="571500">
              <a:lnSpc>
                <a:spcPct val="9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cout&lt;&lt; *p;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	       // in số 5</a:t>
            </a:r>
          </a:p>
          <a:p>
            <a:pPr lvl="1" indent="5715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*p = 8; cout&lt;&lt; a;     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// in số 8	</a:t>
            </a:r>
          </a:p>
          <a:p>
            <a:pPr lvl="1" indent="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55300" name="Rectangle 3"/>
          <p:cNvSpPr txBox="1">
            <a:spLocks noChangeArrowheads="1"/>
          </p:cNvSpPr>
          <p:nvPr/>
        </p:nvSpPr>
        <p:spPr bwMode="auto">
          <a:xfrm>
            <a:off x="0" y="3886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571500"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int c= 10;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p = &amp;c;</a:t>
            </a:r>
          </a:p>
          <a:p>
            <a:pPr lvl="1" indent="571500"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*p = 9;</a:t>
            </a:r>
          </a:p>
          <a:p>
            <a:pPr lvl="1" indent="571500"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  <a:p>
            <a:pPr lvl="1" indent="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5638800" y="4495800"/>
            <a:ext cx="303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p thay đổi, trỏ đến c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3352800" y="4648200"/>
            <a:ext cx="1828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C13E-3B58-4DF1-85AC-30582F3029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3" name="Rectangle 3"/>
          <p:cNvSpPr txBox="1">
            <a:spLocks noChangeArrowheads="1"/>
          </p:cNvSpPr>
          <p:nvPr/>
        </p:nvSpPr>
        <p:spPr bwMode="auto">
          <a:xfrm>
            <a:off x="76200" y="228600"/>
            <a:ext cx="90678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Ví dụ 2: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SinhVien sv;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SinhVien *q;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q = &amp;sv;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400">
              <a:latin typeface="Consolas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(*q).MaSV = 10;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strcpy(q-&gt;HoTen, “Nam”);  </a:t>
            </a:r>
            <a:r>
              <a:rPr lang="en-US" sz="2000">
                <a:latin typeface="Consolas" pitchFamily="49" charset="0"/>
              </a:rPr>
              <a:t>// strcpy((*q).HoTen, “Nam”);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1200">
              <a:latin typeface="Consolas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int *p;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p = &amp;(sv.MaSV);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nsolas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17764" name="TextBox 5"/>
          <p:cNvSpPr txBox="1">
            <a:spLocks noChangeArrowheads="1"/>
          </p:cNvSpPr>
          <p:nvPr/>
        </p:nvSpPr>
        <p:spPr bwMode="auto">
          <a:xfrm>
            <a:off x="5334000" y="971550"/>
            <a:ext cx="365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Biến con trỏ kiểu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SinhVien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24200" y="1295400"/>
            <a:ext cx="2057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66" name="TextBox 9"/>
          <p:cNvSpPr txBox="1">
            <a:spLocks noChangeArrowheads="1"/>
          </p:cNvSpPr>
          <p:nvPr/>
        </p:nvSpPr>
        <p:spPr bwMode="auto">
          <a:xfrm>
            <a:off x="5486400" y="1676400"/>
            <a:ext cx="320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q trỏ đến sv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*q đại diện cho sv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124200" y="19050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30525" y="5084763"/>
            <a:ext cx="1336675" cy="854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10</a:t>
            </a:r>
          </a:p>
          <a:p>
            <a:pPr algn="ctr">
              <a:defRPr/>
            </a:pPr>
            <a:r>
              <a:rPr lang="en-US" sz="2400"/>
              <a:t>Nam</a:t>
            </a:r>
          </a:p>
        </p:txBody>
      </p:sp>
      <p:sp>
        <p:nvSpPr>
          <p:cNvPr id="117769" name="TextBox 11"/>
          <p:cNvSpPr txBox="1">
            <a:spLocks noChangeArrowheads="1"/>
          </p:cNvSpPr>
          <p:nvPr/>
        </p:nvSpPr>
        <p:spPr bwMode="auto">
          <a:xfrm>
            <a:off x="1066800" y="48006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q</a:t>
            </a:r>
          </a:p>
        </p:txBody>
      </p:sp>
      <p:sp>
        <p:nvSpPr>
          <p:cNvPr id="117770" name="TextBox 12"/>
          <p:cNvSpPr txBox="1">
            <a:spLocks noChangeArrowheads="1"/>
          </p:cNvSpPr>
          <p:nvPr/>
        </p:nvSpPr>
        <p:spPr bwMode="auto">
          <a:xfrm>
            <a:off x="3311525" y="4567238"/>
            <a:ext cx="554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sv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00150" y="5484813"/>
            <a:ext cx="1730375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43000" y="5410200"/>
            <a:ext cx="152400" cy="152400"/>
          </a:xfrm>
          <a:prstGeom prst="ellipse">
            <a:avLst/>
          </a:prstGeom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773" name="Rectangle 17"/>
          <p:cNvSpPr>
            <a:spLocks noChangeArrowheads="1"/>
          </p:cNvSpPr>
          <p:nvPr/>
        </p:nvSpPr>
        <p:spPr bwMode="auto">
          <a:xfrm>
            <a:off x="1157288" y="6015038"/>
            <a:ext cx="2951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*q</a:t>
            </a:r>
            <a:r>
              <a:rPr lang="en-US" sz="2400">
                <a:latin typeface="Tahoma" pitchFamily="34" charset="0"/>
              </a:rPr>
              <a:t>  đại diện cho  </a:t>
            </a:r>
            <a:r>
              <a:rPr lang="en-US" sz="2400" b="1">
                <a:latin typeface="Tahoma" pitchFamily="34" charset="0"/>
              </a:rPr>
              <a:t>sv</a:t>
            </a:r>
            <a:endParaRPr lang="en-US" sz="2400" b="1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3713" y="553085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93226-75E8-4E2D-842E-B23A69AC93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7777" name="TextBox 11"/>
          <p:cNvSpPr txBox="1">
            <a:spLocks noChangeArrowheads="1"/>
          </p:cNvSpPr>
          <p:nvPr/>
        </p:nvSpPr>
        <p:spPr bwMode="auto">
          <a:xfrm>
            <a:off x="6337300" y="45974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p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067175" y="5281613"/>
            <a:ext cx="2403475" cy="142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13500" y="5207000"/>
            <a:ext cx="152400" cy="152400"/>
          </a:xfrm>
          <a:prstGeom prst="ellipse">
            <a:avLst/>
          </a:prstGeom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780" name="Rectangle 17"/>
          <p:cNvSpPr>
            <a:spLocks noChangeArrowheads="1"/>
          </p:cNvSpPr>
          <p:nvPr/>
        </p:nvSpPr>
        <p:spPr bwMode="auto">
          <a:xfrm>
            <a:off x="5008563" y="5840413"/>
            <a:ext cx="413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Tahoma" pitchFamily="34" charset="0"/>
              </a:rPr>
              <a:t>*p</a:t>
            </a:r>
            <a:r>
              <a:rPr lang="en-US" sz="2400">
                <a:latin typeface="Tahoma" pitchFamily="34" charset="0"/>
              </a:rPr>
              <a:t>  đại diện cho  </a:t>
            </a:r>
            <a:r>
              <a:rPr lang="en-US" sz="2400" b="1">
                <a:latin typeface="Tahoma" pitchFamily="34" charset="0"/>
              </a:rPr>
              <a:t>sv.MaSV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294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87" name="Rectangle 3"/>
          <p:cNvSpPr txBox="1">
            <a:spLocks noChangeArrowheads="1"/>
          </p:cNvSpPr>
          <p:nvPr/>
        </p:nvSpPr>
        <p:spPr bwMode="auto">
          <a:xfrm>
            <a:off x="533400" y="16764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sz="2400" i="1" u="sng">
                <a:latin typeface="Tahoma" pitchFamily="34" charset="0"/>
              </a:rPr>
              <a:t>Giá trị NULL </a:t>
            </a:r>
            <a:r>
              <a:rPr lang="en-US" sz="2400">
                <a:latin typeface="Tahoma" pitchFamily="34" charset="0"/>
              </a:rPr>
              <a:t>: một con trỏ có giá trị NULL thì không đại diện cho một biến nào.</a:t>
            </a:r>
          </a:p>
          <a:p>
            <a:pPr lvl="1"/>
            <a:endParaRPr lang="en-US" sz="2400">
              <a:latin typeface="Tahoma" pitchFamily="34" charset="0"/>
            </a:endParaRPr>
          </a:p>
          <a:p>
            <a:pPr lvl="1"/>
            <a:r>
              <a:rPr lang="en-US" sz="2400">
                <a:latin typeface="Tahoma" pitchFamily="34" charset="0"/>
              </a:rPr>
              <a:t>Ví dụ:</a:t>
            </a:r>
          </a:p>
          <a:p>
            <a:pPr lvl="1"/>
            <a:r>
              <a:rPr lang="en-US" sz="2400">
                <a:latin typeface="Consolas" pitchFamily="49" charset="0"/>
                <a:cs typeface="Courier New" pitchFamily="49" charset="0"/>
              </a:rPr>
              <a:t>p = NULL;</a:t>
            </a:r>
          </a:p>
          <a:p>
            <a:pPr lvl="1"/>
            <a:r>
              <a:rPr lang="en-US" sz="2400">
                <a:latin typeface="Consolas" pitchFamily="49" charset="0"/>
              </a:rPr>
              <a:t>*p = 12;        // error</a:t>
            </a:r>
          </a:p>
          <a:p>
            <a:pPr lvl="1"/>
            <a:r>
              <a:rPr lang="en-US" sz="2400">
                <a:latin typeface="Consolas" pitchFamily="49" charset="0"/>
              </a:rPr>
              <a:t>q = NULL;</a:t>
            </a:r>
          </a:p>
          <a:p>
            <a:pPr lvl="1"/>
            <a:r>
              <a:rPr lang="en-US" sz="2400">
                <a:latin typeface="Consolas" pitchFamily="49" charset="0"/>
              </a:rPr>
              <a:t>q-&gt;MaSV = 7;    // error</a:t>
            </a:r>
          </a:p>
          <a:p>
            <a:pPr lvl="1"/>
            <a:endParaRPr lang="en-US" sz="2400">
              <a:latin typeface="Tahoma" pitchFamily="34" charset="0"/>
            </a:endParaRPr>
          </a:p>
          <a:p>
            <a:pPr lvl="1"/>
            <a:endParaRPr lang="en-US" sz="2400" i="1">
              <a:latin typeface="Tahoma" pitchFamily="34" charset="0"/>
              <a:cs typeface="Tahoma" pitchFamily="34" charset="0"/>
            </a:endParaRPr>
          </a:p>
          <a:p>
            <a:pPr lvl="1"/>
            <a:endParaRPr lang="en-US" sz="2400" i="1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C64EB-768C-413C-822D-BA6F2F4F91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0" y="59531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1" name="Rectangle 3"/>
          <p:cNvSpPr txBox="1">
            <a:spLocks noChangeArrowheads="1"/>
          </p:cNvSpPr>
          <p:nvPr/>
        </p:nvSpPr>
        <p:spPr bwMode="auto">
          <a:xfrm>
            <a:off x="381000" y="1357312"/>
            <a:ext cx="8382000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en-US" sz="3200">
                <a:solidFill>
                  <a:schemeClr val="tx2"/>
                </a:solidFill>
                <a:latin typeface="Tahoma" pitchFamily="34" charset="0"/>
              </a:rPr>
              <a:t>Con trỏ và mảng</a:t>
            </a:r>
          </a:p>
          <a:p>
            <a:pPr marL="571500" indent="-571500">
              <a:lnSpc>
                <a:spcPct val="90000"/>
              </a:lnSpc>
              <a:spcBef>
                <a:spcPct val="20000"/>
              </a:spcBef>
            </a:pPr>
            <a:endParaRPr lang="en-US" sz="1200">
              <a:latin typeface="Tahoma" pitchFamily="34" charset="0"/>
            </a:endParaRPr>
          </a:p>
          <a:p>
            <a:pPr lvl="1">
              <a:spcBef>
                <a:spcPts val="900"/>
              </a:spcBef>
            </a:pPr>
            <a:r>
              <a:rPr lang="en-US" sz="200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int a[5]= {6, 2, 5, 8, 4};</a:t>
            </a:r>
          </a:p>
          <a:p>
            <a:pPr lvl="1">
              <a:spcBef>
                <a:spcPts val="9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int *p;</a:t>
            </a:r>
          </a:p>
          <a:p>
            <a:pPr lvl="1">
              <a:spcBef>
                <a:spcPts val="9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p= a;				// p = &amp;a[0]</a:t>
            </a:r>
          </a:p>
          <a:p>
            <a:pPr lvl="1">
              <a:spcBef>
                <a:spcPts val="9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for(i= 0; i&lt;=4; i++)</a:t>
            </a:r>
          </a:p>
          <a:p>
            <a:pPr lvl="1">
              <a:spcBef>
                <a:spcPts val="9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 cout&lt;&lt; p[i];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D96F5F3-81DF-467C-AF01-B097A99D66CE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49538"/>
              </p:ext>
            </p:extLst>
          </p:nvPr>
        </p:nvGraphicFramePr>
        <p:xfrm>
          <a:off x="2227263" y="5430837"/>
          <a:ext cx="243953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64679"/>
              </p:ext>
            </p:extLst>
          </p:nvPr>
        </p:nvGraphicFramePr>
        <p:xfrm>
          <a:off x="2241550" y="5030787"/>
          <a:ext cx="243953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833" name="TextBox 9"/>
          <p:cNvSpPr txBox="1">
            <a:spLocks noChangeArrowheads="1"/>
          </p:cNvSpPr>
          <p:nvPr/>
        </p:nvSpPr>
        <p:spPr bwMode="auto">
          <a:xfrm>
            <a:off x="1827213" y="5459412"/>
            <a:ext cx="357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ahoma" pitchFamily="34" charset="0"/>
                <a:cs typeface="Tahoma" pitchFamily="34" charset="0"/>
              </a:rPr>
              <a:t>a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983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2231232" y="6184106"/>
            <a:ext cx="55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9835" name="TextBox 9"/>
          <p:cNvSpPr txBox="1">
            <a:spLocks noChangeArrowheads="1"/>
          </p:cNvSpPr>
          <p:nvPr/>
        </p:nvSpPr>
        <p:spPr bwMode="auto">
          <a:xfrm>
            <a:off x="2566988" y="6199187"/>
            <a:ext cx="355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ahoma" pitchFamily="34" charset="0"/>
                <a:cs typeface="Tahoma" pitchFamily="34" charset="0"/>
              </a:rPr>
              <a:t>p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836" name="TextBox 9"/>
          <p:cNvSpPr txBox="1">
            <a:spLocks noChangeArrowheads="1"/>
          </p:cNvSpPr>
          <p:nvPr/>
        </p:nvSpPr>
        <p:spPr bwMode="auto">
          <a:xfrm>
            <a:off x="6213475" y="5464175"/>
            <a:ext cx="20843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onsolas" pitchFamily="49" charset="0"/>
                <a:cs typeface="Tahoma" pitchFamily="34" charset="0"/>
              </a:rPr>
              <a:t>p[i] </a:t>
            </a:r>
            <a:r>
              <a:rPr lang="en-US" sz="2200">
                <a:latin typeface="Consolas" pitchFamily="49" charset="0"/>
                <a:cs typeface="Tahoma" pitchFamily="34" charset="0"/>
                <a:sym typeface="Symbol" pitchFamily="18" charset="2"/>
              </a:rPr>
              <a:t> a[i]</a:t>
            </a:r>
            <a:endParaRPr lang="en-US" sz="2200"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6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5" name="Rectangle 3"/>
          <p:cNvSpPr txBox="1">
            <a:spLocks noChangeArrowheads="1"/>
          </p:cNvSpPr>
          <p:nvPr/>
        </p:nvSpPr>
        <p:spPr bwMode="auto">
          <a:xfrm>
            <a:off x="298450" y="1681163"/>
            <a:ext cx="83820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spcBef>
                <a:spcPts val="900"/>
              </a:spcBef>
            </a:pPr>
            <a:r>
              <a:rPr lang="en-US" sz="200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p= &amp;a[2];</a:t>
            </a:r>
          </a:p>
          <a:p>
            <a:pPr lvl="1">
              <a:spcBef>
                <a:spcPts val="9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for(int i= 0; i&lt;=2; i++)</a:t>
            </a:r>
          </a:p>
          <a:p>
            <a:pPr lvl="1">
              <a:spcBef>
                <a:spcPts val="900"/>
              </a:spcBef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   cout&lt;&lt; p[i];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DDAA770-B67E-474F-9C63-C416C4E3137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63414"/>
              </p:ext>
            </p:extLst>
          </p:nvPr>
        </p:nvGraphicFramePr>
        <p:xfrm>
          <a:off x="1887538" y="3773487"/>
          <a:ext cx="243953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96200"/>
              </p:ext>
            </p:extLst>
          </p:nvPr>
        </p:nvGraphicFramePr>
        <p:xfrm>
          <a:off x="1900238" y="3373437"/>
          <a:ext cx="243953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57" name="TextBox 9"/>
          <p:cNvSpPr txBox="1">
            <a:spLocks noChangeArrowheads="1"/>
          </p:cNvSpPr>
          <p:nvPr/>
        </p:nvSpPr>
        <p:spPr bwMode="auto">
          <a:xfrm>
            <a:off x="1485900" y="3802062"/>
            <a:ext cx="357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ahoma" pitchFamily="34" charset="0"/>
                <a:cs typeface="Tahoma" pitchFamily="34" charset="0"/>
              </a:rPr>
              <a:t>a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0858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2832894" y="4526756"/>
            <a:ext cx="55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0859" name="TextBox 9"/>
          <p:cNvSpPr txBox="1">
            <a:spLocks noChangeArrowheads="1"/>
          </p:cNvSpPr>
          <p:nvPr/>
        </p:nvSpPr>
        <p:spPr bwMode="auto">
          <a:xfrm>
            <a:off x="3181350" y="4446587"/>
            <a:ext cx="355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ahoma" pitchFamily="34" charset="0"/>
                <a:cs typeface="Tahoma" pitchFamily="34" charset="0"/>
              </a:rPr>
              <a:t>p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60" name="TextBox 9"/>
          <p:cNvSpPr txBox="1">
            <a:spLocks noChangeArrowheads="1"/>
          </p:cNvSpPr>
          <p:nvPr/>
        </p:nvSpPr>
        <p:spPr bwMode="auto">
          <a:xfrm>
            <a:off x="5872163" y="3806825"/>
            <a:ext cx="2616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onsolas" pitchFamily="49" charset="0"/>
                <a:cs typeface="Tahoma" pitchFamily="34" charset="0"/>
              </a:rPr>
              <a:t>p[i] </a:t>
            </a:r>
            <a:r>
              <a:rPr lang="en-US" sz="2200">
                <a:latin typeface="Consolas" pitchFamily="49" charset="0"/>
                <a:cs typeface="Tahoma" pitchFamily="34" charset="0"/>
                <a:sym typeface="Symbol" pitchFamily="18" charset="2"/>
              </a:rPr>
              <a:t> a[i+2]</a:t>
            </a:r>
            <a:endParaRPr lang="en-US" sz="2200"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1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658888"/>
            <a:ext cx="3849806" cy="4437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82880" lvl="1">
              <a:spcBef>
                <a:spcPts val="6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int a = 5;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SinhVien sv;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int *p;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SinhVien *q;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p = new int;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*p = 8;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q = new SinhVien;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delete p;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delete q;	</a:t>
            </a:r>
          </a:p>
          <a:p>
            <a:pPr marL="182880" lvl="1">
              <a:spcBef>
                <a:spcPts val="200"/>
              </a:spcBef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4438" y="1639554"/>
            <a:ext cx="4579961" cy="223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en-US" sz="3200">
                <a:solidFill>
                  <a:schemeClr val="tx2"/>
                </a:solidFill>
                <a:latin typeface="Tahoma" pitchFamily="34" charset="0"/>
              </a:rPr>
              <a:t>Biến cấp phát động</a:t>
            </a:r>
          </a:p>
          <a:p>
            <a:pPr marL="571500" indent="-571500">
              <a:lnSpc>
                <a:spcPct val="90000"/>
              </a:lnSpc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571500" indent="-5715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36576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Biến a, sv: là biến tĩnh</a:t>
            </a:r>
          </a:p>
          <a:p>
            <a:pPr marL="5715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272&quot;&gt;&lt;object type=&quot;3&quot; unique_id=&quot;10273&quot;&gt;&lt;property id=&quot;20148&quot; value=&quot;5&quot;/&gt;&lt;property id=&quot;20300&quot; value=&quot;Slide 1 - &amp;quot;DANH SÁCH LIÊN KẾT&amp;quot;&quot;/&gt;&lt;property id=&quot;20307&quot; value=&quot;256&quot;/&gt;&lt;/object&gt;&lt;object type=&quot;3&quot; unique_id=&quot;10274&quot;&gt;&lt;property id=&quot;20148&quot; value=&quot;5&quot;/&gt;&lt;property id=&quot;20300&quot; value=&quot;Slide 2 - &amp;quot;Nội Dung&amp;quot;&quot;/&gt;&lt;property id=&quot;20307&quot; value=&quot;257&quot;/&gt;&lt;/object&gt;&lt;object type=&quot;3&quot; unique_id=&quot;10275&quot;&gt;&lt;property id=&quot;20148&quot; value=&quot;5&quot;/&gt;&lt;property id=&quot;20300&quot; value=&quot;Slide 3 - &amp;quot;I. Con trỏ và biến cấp phát động&amp;quot;&quot;/&gt;&lt;property id=&quot;20307&quot; value=&quot;258&quot;/&gt;&lt;/object&gt;&lt;object type=&quot;3&quot; unique_id=&quot;10276&quot;&gt;&lt;property id=&quot;20148&quot; value=&quot;5&quot;/&gt;&lt;property id=&quot;20300&quot; value=&quot;Slide 4&quot;/&gt;&lt;property id=&quot;20307&quot; value=&quot;260&quot;/&gt;&lt;/object&gt;&lt;object type=&quot;3&quot; unique_id=&quot;10277&quot;&gt;&lt;property id=&quot;20148&quot; value=&quot;5&quot;/&gt;&lt;property id=&quot;20300&quot; value=&quot;Slide 5&quot;/&gt;&lt;property id=&quot;20307&quot; value=&quot;261&quot;/&gt;&lt;/object&gt;&lt;object type=&quot;3&quot; unique_id=&quot;10278&quot;&gt;&lt;property id=&quot;20148&quot; value=&quot;5&quot;/&gt;&lt;property id=&quot;20300&quot; value=&quot;Slide 6&quot;/&gt;&lt;property id=&quot;20307&quot; value=&quot;262&quot;/&gt;&lt;/object&gt;&lt;object type=&quot;3&quot; unique_id=&quot;10279&quot;&gt;&lt;property id=&quot;20148&quot; value=&quot;5&quot;/&gt;&lt;property id=&quot;20300&quot; value=&quot;Slide 7&quot;/&gt;&lt;property id=&quot;20307&quot; value=&quot;263&quot;/&gt;&lt;/object&gt;&lt;object type=&quot;3&quot; unique_id=&quot;10280&quot;&gt;&lt;property id=&quot;20148&quot; value=&quot;5&quot;/&gt;&lt;property id=&quot;20300&quot; value=&quot;Slide 8&quot;/&gt;&lt;property id=&quot;20307&quot; value=&quot;264&quot;/&gt;&lt;/object&gt;&lt;object type=&quot;3&quot; unique_id=&quot;10281&quot;&gt;&lt;property id=&quot;20148&quot; value=&quot;5&quot;/&gt;&lt;property id=&quot;20300&quot; value=&quot;Slide 9&quot;/&gt;&lt;property id=&quot;20307&quot; value=&quot;300&quot;/&gt;&lt;/object&gt;&lt;object type=&quot;3&quot; unique_id=&quot;10282&quot;&gt;&lt;property id=&quot;20148&quot; value=&quot;5&quot;/&gt;&lt;property id=&quot;20300&quot; value=&quot;Slide 10&quot;/&gt;&lt;property id=&quot;20307&quot; value=&quot;267&quot;/&gt;&lt;/object&gt;&lt;object type=&quot;3&quot; unique_id=&quot;10283&quot;&gt;&lt;property id=&quot;20148&quot; value=&quot;5&quot;/&gt;&lt;property id=&quot;20300&quot; value=&quot;Slide 11 - &amp;quot;Bài tập&amp;quot;&quot;/&gt;&lt;property id=&quot;20307&quot; value=&quot;269&quot;/&gt;&lt;/object&gt;&lt;object type=&quot;3&quot; unique_id=&quot;10284&quot;&gt;&lt;property id=&quot;20148&quot; value=&quot;5&quot;/&gt;&lt;property id=&quot;20300&quot; value=&quot;Slide 12 - &amp;quot;Bài tập&amp;quot;&quot;/&gt;&lt;property id=&quot;20307&quot; value=&quot;272&quot;/&gt;&lt;/object&gt;&lt;object type=&quot;3&quot; unique_id=&quot;10285&quot;&gt;&lt;property id=&quot;20148&quot; value=&quot;5&quot;/&gt;&lt;property id=&quot;20300&quot; value=&quot;Slide 13&quot;/&gt;&lt;property id=&quot;20307&quot; value=&quot;273&quot;/&gt;&lt;/object&gt;&lt;object type=&quot;3&quot; unique_id=&quot;10286&quot;&gt;&lt;property id=&quot;20148&quot; value=&quot;5&quot;/&gt;&lt;property id=&quot;20300&quot; value=&quot;Slide 14 - &amp;quot;II. Khái niệm danh sách&amp;quot;&quot;/&gt;&lt;property id=&quot;20307&quot; value=&quot;274&quot;/&gt;&lt;/object&gt;&lt;object type=&quot;3&quot; unique_id=&quot;10287&quot;&gt;&lt;property id=&quot;20148&quot; value=&quot;5&quot;/&gt;&lt;property id=&quot;20300&quot; value=&quot;Slide 15&quot;/&gt;&lt;property id=&quot;20307&quot; value=&quot;275&quot;/&gt;&lt;/object&gt;&lt;object type=&quot;3&quot; unique_id=&quot;10288&quot;&gt;&lt;property id=&quot;20148&quot; value=&quot;5&quot;/&gt;&lt;property id=&quot;20300&quot; value=&quot;Slide 16 - &amp;quot;III. Biểu diễn danh sách bằng mảng&amp;quot;&quot;/&gt;&lt;property id=&quot;20307&quot; value=&quot;276&quot;/&gt;&lt;/object&gt;&lt;object type=&quot;3&quot; unique_id=&quot;10289&quot;&gt;&lt;property id=&quot;20148&quot; value=&quot;5&quot;/&gt;&lt;property id=&quot;20300&quot; value=&quot;Slide 17 - &amp;quot;IV. Danh sách liên kết đơn&amp;quot;&quot;/&gt;&lt;property id=&quot;20307&quot; value=&quot;278&quot;/&gt;&lt;/object&gt;&lt;object type=&quot;3&quot; unique_id=&quot;10290&quot;&gt;&lt;property id=&quot;20148&quot; value=&quot;5&quot;/&gt;&lt;property id=&quot;20300&quot; value=&quot;Slide 18&quot;/&gt;&lt;property id=&quot;20307&quot; value=&quot;301&quot;/&gt;&lt;/object&gt;&lt;object type=&quot;3&quot; unique_id=&quot;10291&quot;&gt;&lt;property id=&quot;20148&quot; value=&quot;5&quot;/&gt;&lt;property id=&quot;20300&quot; value=&quot;Slide 19&quot;/&gt;&lt;property id=&quot;20307&quot; value=&quot;279&quot;/&gt;&lt;/object&gt;&lt;object type=&quot;3&quot; unique_id=&quot;10292&quot;&gt;&lt;property id=&quot;20148&quot; value=&quot;5&quot;/&gt;&lt;property id=&quot;20300&quot; value=&quot;Slide 20&quot;/&gt;&lt;property id=&quot;20307&quot; value=&quot;280&quot;/&gt;&lt;/object&gt;&lt;object type=&quot;3&quot; unique_id=&quot;10293&quot;&gt;&lt;property id=&quot;20148&quot; value=&quot;5&quot;/&gt;&lt;property id=&quot;20300&quot; value=&quot;Slide 21&quot;/&gt;&lt;property id=&quot;20307&quot; value=&quot;281&quot;/&gt;&lt;/object&gt;&lt;object type=&quot;3&quot; unique_id=&quot;10294&quot;&gt;&lt;property id=&quot;20148&quot; value=&quot;5&quot;/&gt;&lt;property id=&quot;20300&quot; value=&quot;Slide 22&quot;/&gt;&lt;property id=&quot;20307&quot; value=&quot;282&quot;/&gt;&lt;/object&gt;&lt;object type=&quot;3&quot; unique_id=&quot;10295&quot;&gt;&lt;property id=&quot;20148&quot; value=&quot;5&quot;/&gt;&lt;property id=&quot;20300&quot; value=&quot;Slide 23&quot;/&gt;&lt;property id=&quot;20307&quot; value=&quot;283&quot;/&gt;&lt;/object&gt;&lt;object type=&quot;3&quot; unique_id=&quot;10296&quot;&gt;&lt;property id=&quot;20148&quot; value=&quot;5&quot;/&gt;&lt;property id=&quot;20300&quot; value=&quot;Slide 24 - &amp;quot;2. Các thao tác trên danh sách liên kết đơn&amp;quot;&quot;/&gt;&lt;property id=&quot;20307&quot; value=&quot;284&quot;/&gt;&lt;/object&gt;&lt;object type=&quot;3&quot; unique_id=&quot;10297&quot;&gt;&lt;property id=&quot;20148&quot; value=&quot;5&quot;/&gt;&lt;property id=&quot;20300&quot; value=&quot;Slide 25&quot;/&gt;&lt;property id=&quot;20307&quot; value=&quot;285&quot;/&gt;&lt;/object&gt;&lt;object type=&quot;3&quot; unique_id=&quot;10298&quot;&gt;&lt;property id=&quot;20148&quot; value=&quot;5&quot;/&gt;&lt;property id=&quot;20300&quot; value=&quot;Slide 26&quot;/&gt;&lt;property id=&quot;20307&quot; value=&quot;287&quot;/&gt;&lt;/object&gt;&lt;object type=&quot;3&quot; unique_id=&quot;10299&quot;&gt;&lt;property id=&quot;20148&quot; value=&quot;5&quot;/&gt;&lt;property id=&quot;20300&quot; value=&quot;Slide 27&quot;/&gt;&lt;property id=&quot;20307&quot; value=&quot;288&quot;/&gt;&lt;/object&gt;&lt;object type=&quot;3&quot; unique_id=&quot;10300&quot;&gt;&lt;property id=&quot;20148&quot; value=&quot;5&quot;/&gt;&lt;property id=&quot;20300&quot; value=&quot;Slide 28&quot;/&gt;&lt;property id=&quot;20307&quot; value=&quot;290&quot;/&gt;&lt;/object&gt;&lt;object type=&quot;3&quot; unique_id=&quot;10301&quot;&gt;&lt;property id=&quot;20148&quot; value=&quot;5&quot;/&gt;&lt;property id=&quot;20300&quot; value=&quot;Slide 29&quot;/&gt;&lt;property id=&quot;20307&quot; value=&quot;291&quot;/&gt;&lt;/object&gt;&lt;object type=&quot;3&quot; unique_id=&quot;10302&quot;&gt;&lt;property id=&quot;20148&quot; value=&quot;5&quot;/&gt;&lt;property id=&quot;20300&quot; value=&quot;Slide 30&quot;/&gt;&lt;property id=&quot;20307&quot; value=&quot;293&quot;/&gt;&lt;/object&gt;&lt;object type=&quot;3&quot; unique_id=&quot;10303&quot;&gt;&lt;property id=&quot;20148&quot; value=&quot;5&quot;/&gt;&lt;property id=&quot;20300&quot; value=&quot;Slide 31 - &amp;quot;3. Bài tập&amp;quot;&quot;/&gt;&lt;property id=&quot;20307&quot; value=&quot;294&quot;/&gt;&lt;/object&gt;&lt;object type=&quot;3&quot; unique_id=&quot;10304&quot;&gt;&lt;property id=&quot;20148&quot; value=&quot;5&quot;/&gt;&lt;property id=&quot;20300&quot; value=&quot;Slide 32 - &amp;quot;3. Bài tập&amp;quot;&quot;/&gt;&lt;property id=&quot;20307&quot; value=&quot;302&quot;/&gt;&lt;/object&gt;&lt;object type=&quot;3&quot; unique_id=&quot;10305&quot;&gt;&lt;property id=&quot;20148&quot; value=&quot;5&quot;/&gt;&lt;property id=&quot;20300&quot; value=&quot;Slide 33&quot;/&gt;&lt;property id=&quot;20307&quot; value=&quot;295&quot;/&gt;&lt;/object&gt;&lt;object type=&quot;3&quot; unique_id=&quot;10306&quot;&gt;&lt;property id=&quot;20148&quot; value=&quot;5&quot;/&gt;&lt;property id=&quot;20300&quot; value=&quot;Slide 34 - &amp;quot;V. Một số loại danh sách liên kết khác&amp;quot;&quot;/&gt;&lt;property id=&quot;20307&quot; value=&quot;296&quot;/&gt;&lt;/object&gt;&lt;object type=&quot;3&quot; unique_id=&quot;10307&quot;&gt;&lt;property id=&quot;20148&quot; value=&quot;5&quot;/&gt;&lt;property id=&quot;20300&quot; value=&quot;Slide 35 - &amp;quot;2. Danh sách liên kết kép:&amp;quot;&quot;/&gt;&lt;property id=&quot;20307&quot; value=&quot;297&quot;/&gt;&lt;/object&gt;&lt;object type=&quot;3&quot; unique_id=&quot;10308&quot;&gt;&lt;property id=&quot;20148&quot; value=&quot;5&quot;/&gt;&lt;property id=&quot;20300&quot; value=&quot;Slide 36 - &amp;quot;2. Danh sách liên kết kép:&amp;quot;&quot;/&gt;&lt;property id=&quot;20307&quot; value=&quot;298&quot;/&gt;&lt;/object&gt;&lt;object type=&quot;3&quot; unique_id=&quot;10309&quot;&gt;&lt;property id=&quot;20148&quot; value=&quot;5&quot;/&gt;&lt;property id=&quot;20300&quot; value=&quot;Slide 37 - &amp;quot;VI. Ưu nhược điểm của danh sách liên kết &amp;quot;&quot;/&gt;&lt;property id=&quot;20307&quot; value=&quot;299&quot;/&gt;&lt;/object&gt;&lt;/object&gt;&lt;object type=&quot;8&quot; unique_id=&quot;1034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597</TotalTime>
  <Words>1831</Words>
  <Application>Microsoft Office PowerPoint</Application>
  <PresentationFormat>On-screen Show (4:3)</PresentationFormat>
  <Paragraphs>607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Arial-Rounded</vt:lpstr>
      <vt:lpstr>Calibri</vt:lpstr>
      <vt:lpstr>Cambria</vt:lpstr>
      <vt:lpstr>Chelthm</vt:lpstr>
      <vt:lpstr>Consolas</vt:lpstr>
      <vt:lpstr>Courier New</vt:lpstr>
      <vt:lpstr>Fujiyama</vt:lpstr>
      <vt:lpstr>Symbol</vt:lpstr>
      <vt:lpstr>Tahoma</vt:lpstr>
      <vt:lpstr>Times New Roman</vt:lpstr>
      <vt:lpstr>Verdana</vt:lpstr>
      <vt:lpstr>Wingdings</vt:lpstr>
      <vt:lpstr>cdb2004123l</vt:lpstr>
      <vt:lpstr>DANH SÁCH LIÊN KẾT</vt:lpstr>
      <vt:lpstr>Nội Dung</vt:lpstr>
      <vt:lpstr>I. Con trỏ và biến cấp phát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Bài tập</vt:lpstr>
      <vt:lpstr>PowerPoint Presentation</vt:lpstr>
      <vt:lpstr>II. Khái niệm danh sách</vt:lpstr>
      <vt:lpstr>PowerPoint Presentation</vt:lpstr>
      <vt:lpstr>III. Biểu diễn danh sách bằng mảng</vt:lpstr>
      <vt:lpstr>IV. Danh sách liên kết đơn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Các thao tác trên danh sách liên kết đơn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Bài tập</vt:lpstr>
      <vt:lpstr>3. Bài tập</vt:lpstr>
      <vt:lpstr>PowerPoint Presentation</vt:lpstr>
      <vt:lpstr>V. Một số loại danh sách liên kết khác</vt:lpstr>
      <vt:lpstr>2. Danh sách liên kết kép:</vt:lpstr>
      <vt:lpstr>2. Danh sách liên kết kép:</vt:lpstr>
      <vt:lpstr>VI. Ưu nhược điểm của danh sách liên kết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57</cp:revision>
  <dcterms:created xsi:type="dcterms:W3CDTF">2012-08-23T07:09:20Z</dcterms:created>
  <dcterms:modified xsi:type="dcterms:W3CDTF">2018-11-07T08:39:01Z</dcterms:modified>
</cp:coreProperties>
</file>