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5" r:id="rId21"/>
    <p:sldId id="284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C00"/>
    <a:srgbClr val="FFECAF"/>
    <a:srgbClr val="301F67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01/11/23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3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E8FE2-0535-4ECA-AF3E-EF9AAD47FDD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2330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253C5A-DA9C-42CA-A13D-CB138FA5669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398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8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61679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3B75B0-DDCE-4FFC-B34C-FBB51D3192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39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50852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6086C5-38C7-4593-9BCB-58D4E6CF968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922886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1A05D9-F136-4187-B510-56291CBE2F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668853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883458-1618-4A1B-A8DC-6090D10FD24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839081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9D362-DBC1-4330-AE96-190F5AF971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40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0215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4B68FD-5773-41AA-9D42-FADACDCEA6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294834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3302EA-F16C-4896-B36B-E07BB6D986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62909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788BF8-8BCD-419A-A7ED-55C24A82C0B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6935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531A35-4307-4A99-A5DE-7BD4A2CAFCF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386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45184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7EDF0A-48FA-4E69-AF11-F1F7AE7B55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389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5383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2F488C-2CC0-461D-99C1-C88C35F27B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387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944246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953FE2-AE8A-4BA7-A891-96A6BCE50F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200596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7EDF0A-48FA-4E69-AF11-F1F7AE7B55F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/>
          </a:p>
        </p:txBody>
      </p:sp>
      <p:sp>
        <p:nvSpPr>
          <p:cNvPr id="389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65280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D63E1B-EA22-49BF-ADF0-8784CB6A85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393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407191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210D34-BCDC-43E4-81A1-B39506F08E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394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4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89778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4C6193-D100-4A53-8F3C-FF2A46F7E7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395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5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6981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76E0DC-777E-477A-BD4F-99B12FD9C2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396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6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51535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5600" b="1">
                <a:latin typeface="Chelthm" pitchFamily="18" charset="0"/>
                <a:cs typeface="Chelthm" pitchFamily="18" charset="0"/>
              </a:rPr>
              <a:t>NGĂN XẾP VÀ HÀNG ĐỢI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94" y="3733800"/>
            <a:ext cx="5418306" cy="31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8458200" cy="5334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b) Biểu thức hậu tố:</a:t>
            </a:r>
          </a:p>
        </p:txBody>
      </p:sp>
      <p:sp>
        <p:nvSpPr>
          <p:cNvPr id="1710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1012" name="Rectangle 3"/>
          <p:cNvSpPr txBox="1">
            <a:spLocks noChangeArrowheads="1"/>
          </p:cNvSpPr>
          <p:nvPr/>
        </p:nvSpPr>
        <p:spPr bwMode="auto">
          <a:xfrm>
            <a:off x="1752600" y="12192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Fujiyama" pitchFamily="18" charset="0"/>
              </a:rPr>
              <a:t>Toán hạng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		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 </a:t>
            </a:r>
          </a:p>
          <a:p>
            <a:pPr marL="914400" lvl="1" indent="-514350" algn="ctr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</p:txBody>
      </p:sp>
      <p:sp>
        <p:nvSpPr>
          <p:cNvPr id="171013" name="Rectangle 3"/>
          <p:cNvSpPr txBox="1">
            <a:spLocks noChangeArrowheads="1"/>
          </p:cNvSpPr>
          <p:nvPr/>
        </p:nvSpPr>
        <p:spPr bwMode="auto">
          <a:xfrm>
            <a:off x="5715000" y="12192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Fujiyama" pitchFamily="18" charset="0"/>
              </a:rPr>
              <a:t>Toán tử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		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 </a:t>
            </a:r>
          </a:p>
          <a:p>
            <a:pPr marL="914400" lvl="1" indent="-514350" algn="ctr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</p:txBody>
      </p:sp>
      <p:sp>
        <p:nvSpPr>
          <p:cNvPr id="171014" name="Rectangle 3"/>
          <p:cNvSpPr txBox="1">
            <a:spLocks noChangeArrowheads="1"/>
          </p:cNvSpPr>
          <p:nvPr/>
        </p:nvSpPr>
        <p:spPr bwMode="auto">
          <a:xfrm>
            <a:off x="3733800" y="12192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Fujiyama" pitchFamily="18" charset="0"/>
              </a:rPr>
              <a:t>Toán hạng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		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 </a:t>
            </a:r>
          </a:p>
          <a:p>
            <a:pPr marL="914400" lvl="1" indent="-514350" algn="ctr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</p:txBody>
      </p:sp>
      <p:sp>
        <p:nvSpPr>
          <p:cNvPr id="93191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Ví dụ:   </a:t>
            </a:r>
            <a:r>
              <a:rPr lang="en-US" sz="2400">
                <a:latin typeface="Cambria Math" pitchFamily="18" charset="0"/>
              </a:rPr>
              <a:t>6   7 +,   A  B  *,   3  8 ^,   </a:t>
            </a:r>
            <a:endParaRPr lang="en-US" sz="2400">
              <a:latin typeface="Tahoma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2795588"/>
          <a:ext cx="6096000" cy="1319214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Trung tố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Hậu tố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Bỏ ngoặc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 + B * 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 (B C *) +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 B C * +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(A + B) * C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(A B +) C *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Times New Roman" pitchFamily="18" charset="0"/>
                        </a:rPr>
                        <a:t>A B + C *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210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845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Tính chất của biểu thức hậu tố: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Được tính từ trái qua phải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Không có thứ tự ưu tiên giữa các phép tính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 không c</a:t>
            </a:r>
            <a:r>
              <a:rPr lang="en-US" sz="2400">
                <a:latin typeface="Tahoma" pitchFamily="34" charset="0"/>
              </a:rPr>
              <a:t>ần dấu ngoặc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BB495-9A9D-4D1C-95DF-6E9E2B2F59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2035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Ví dụ: tính giá trị biểu thức:   </a:t>
            </a:r>
            <a:r>
              <a:rPr lang="en-US" sz="2800">
                <a:latin typeface="Cambria Math" pitchFamily="18" charset="0"/>
              </a:rPr>
              <a:t>1  2  3  *  +  4  -</a:t>
            </a:r>
            <a:endParaRPr lang="en-US" sz="2400">
              <a:latin typeface="Cambria Math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44079"/>
              </p:ext>
            </p:extLst>
          </p:nvPr>
        </p:nvGraphicFramePr>
        <p:xfrm>
          <a:off x="2438400" y="2286000"/>
          <a:ext cx="3505200" cy="166738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Lần tính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Kết quả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41363" algn="ctr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1  6 + 4  - 	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7  4  -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Cambria Math" pitchFamily="18" charset="0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29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Bài tập: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	1.  Tính:  </a:t>
            </a:r>
            <a:r>
              <a:rPr lang="en-US" sz="2400">
                <a:latin typeface="Cambria Math" pitchFamily="18" charset="0"/>
              </a:rPr>
              <a:t>1  2  3  4  -  *  + 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	2.  Tính:  </a:t>
            </a:r>
            <a:r>
              <a:rPr lang="en-US" sz="2400">
                <a:latin typeface="Cambria Math" pitchFamily="18" charset="0"/>
              </a:rPr>
              <a:t>1  5  + 8  4  1  -   -  *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Cambria Math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8FEF2-D60B-4E23-8E86-B2E62E1228B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304800"/>
            <a:ext cx="8458200" cy="5334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c) Dùng Stack tính giá trị biểu thức hậu tố:</a:t>
            </a:r>
          </a:p>
        </p:txBody>
      </p:sp>
      <p:sp>
        <p:nvSpPr>
          <p:cNvPr id="1730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3060" name="Rectangle 3"/>
          <p:cNvSpPr txBox="1">
            <a:spLocks noChangeArrowheads="1"/>
          </p:cNvSpPr>
          <p:nvPr/>
        </p:nvSpPr>
        <p:spPr bwMode="auto">
          <a:xfrm>
            <a:off x="914400" y="1219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Ví dụ: tính giá trị biểu thức  1 2 3 * + 4 -</a:t>
            </a:r>
            <a:endParaRPr lang="en-US" sz="2800">
              <a:latin typeface="Symbol" pitchFamily="18" charset="2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094953"/>
              </p:ext>
            </p:extLst>
          </p:nvPr>
        </p:nvGraphicFramePr>
        <p:xfrm>
          <a:off x="1828800" y="4338638"/>
          <a:ext cx="4572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98640"/>
              </p:ext>
            </p:extLst>
          </p:nvPr>
        </p:nvGraphicFramePr>
        <p:xfrm>
          <a:off x="2636838" y="4324350"/>
          <a:ext cx="48736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03886"/>
              </p:ext>
            </p:extLst>
          </p:nvPr>
        </p:nvGraphicFramePr>
        <p:xfrm>
          <a:off x="3452813" y="4324350"/>
          <a:ext cx="50958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267" name="Rectangle 3"/>
          <p:cNvSpPr txBox="1">
            <a:spLocks noChangeArrowheads="1"/>
          </p:cNvSpPr>
          <p:nvPr/>
        </p:nvSpPr>
        <p:spPr bwMode="auto">
          <a:xfrm>
            <a:off x="3581400" y="5867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Symbol" pitchFamily="18" charset="2"/>
              </a:rPr>
              <a:t>2 3 * =6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59969"/>
              </p:ext>
            </p:extLst>
          </p:nvPr>
        </p:nvGraphicFramePr>
        <p:xfrm>
          <a:off x="4268788" y="4324350"/>
          <a:ext cx="4556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278" name="Rectangle 3"/>
          <p:cNvSpPr txBox="1">
            <a:spLocks noChangeArrowheads="1"/>
          </p:cNvSpPr>
          <p:nvPr/>
        </p:nvSpPr>
        <p:spPr bwMode="auto">
          <a:xfrm>
            <a:off x="4419600" y="6248400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Symbol" pitchFamily="18" charset="2"/>
              </a:rPr>
              <a:t>1 6 + =7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73038"/>
              </p:ext>
            </p:extLst>
          </p:nvPr>
        </p:nvGraphicFramePr>
        <p:xfrm>
          <a:off x="5099050" y="4324350"/>
          <a:ext cx="46355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9193"/>
              </p:ext>
            </p:extLst>
          </p:nvPr>
        </p:nvGraphicFramePr>
        <p:xfrm>
          <a:off x="6019800" y="4324350"/>
          <a:ext cx="4349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744084"/>
              </p:ext>
            </p:extLst>
          </p:nvPr>
        </p:nvGraphicFramePr>
        <p:xfrm>
          <a:off x="6804025" y="4324350"/>
          <a:ext cx="43497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5307" name="Rectangle 3"/>
          <p:cNvSpPr txBox="1">
            <a:spLocks noChangeArrowheads="1"/>
          </p:cNvSpPr>
          <p:nvPr/>
        </p:nvSpPr>
        <p:spPr bwMode="auto">
          <a:xfrm>
            <a:off x="6172200" y="5867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000">
                <a:latin typeface="Symbol" pitchFamily="18" charset="2"/>
              </a:rPr>
              <a:t>7 4 - =3</a:t>
            </a:r>
          </a:p>
        </p:txBody>
      </p:sp>
      <p:sp>
        <p:nvSpPr>
          <p:cNvPr id="173132" name="Rectangle 3"/>
          <p:cNvSpPr txBox="1">
            <a:spLocks noChangeArrowheads="1"/>
          </p:cNvSpPr>
          <p:nvPr/>
        </p:nvSpPr>
        <p:spPr bwMode="auto">
          <a:xfrm>
            <a:off x="1524000" y="371475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1        2        3        *        +        4        </a:t>
            </a:r>
            <a:r>
              <a:rPr lang="en-US" sz="2800">
                <a:latin typeface="Symbol" pitchFamily="18" charset="2"/>
              </a:rPr>
              <a:t>-</a:t>
            </a:r>
          </a:p>
        </p:txBody>
      </p:sp>
      <p:sp>
        <p:nvSpPr>
          <p:cNvPr id="95309" name="Rectangle 3"/>
          <p:cNvSpPr txBox="1">
            <a:spLocks noChangeArrowheads="1"/>
          </p:cNvSpPr>
          <p:nvPr/>
        </p:nvSpPr>
        <p:spPr bwMode="auto">
          <a:xfrm>
            <a:off x="-228600" y="287655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Toán hạng: đưa vào stack</a:t>
            </a:r>
            <a:endParaRPr lang="en-US" sz="2800"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866901" y="360045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11" name="Rectangle 3"/>
          <p:cNvSpPr txBox="1">
            <a:spLocks noChangeArrowheads="1"/>
          </p:cNvSpPr>
          <p:nvPr/>
        </p:nvSpPr>
        <p:spPr bwMode="auto">
          <a:xfrm>
            <a:off x="3657600" y="2057400"/>
            <a:ext cx="5562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Toán tử:  - Lấy 2 phần tử từ stack, tính.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               - Đưa kết quả vào lại stack </a:t>
            </a:r>
            <a:endParaRPr lang="en-US" sz="2800">
              <a:latin typeface="Times New Roman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4572000" y="2971800"/>
            <a:ext cx="8382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2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7" grpId="0"/>
      <p:bldP spid="95278" grpId="0"/>
      <p:bldP spid="95307" grpId="0"/>
      <p:bldP spid="95309" grpId="0"/>
      <p:bldP spid="953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083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458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Bài tập: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	1.  Tính:  </a:t>
            </a:r>
            <a:r>
              <a:rPr lang="en-US" sz="2400">
                <a:latin typeface="Cambria Math" pitchFamily="18" charset="0"/>
              </a:rPr>
              <a:t>1  2  3  4 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>
                <a:latin typeface="Cambria Math" pitchFamily="18" charset="0"/>
              </a:rPr>
              <a:t>  *  +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	2.  Tính:  </a:t>
            </a:r>
            <a:r>
              <a:rPr lang="en-US" sz="2400">
                <a:latin typeface="Cambria Math" pitchFamily="18" charset="0"/>
              </a:rPr>
              <a:t>1  5  + 8  4  1  </a:t>
            </a:r>
            <a:r>
              <a:rPr lang="en-US" sz="2400">
                <a:latin typeface="Symbol" pitchFamily="18" charset="2"/>
              </a:rPr>
              <a:t>-   -</a:t>
            </a:r>
            <a:r>
              <a:rPr lang="en-US" sz="2400">
                <a:latin typeface="Cambria Math" pitchFamily="18" charset="0"/>
              </a:rPr>
              <a:t>  * 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AA347-ACE1-4968-BE6E-9D984CB522D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458200" cy="533400"/>
          </a:xfrm>
        </p:spPr>
        <p:txBody>
          <a:bodyPr/>
          <a:lstStyle/>
          <a:p>
            <a:pPr marL="400050" lvl="1" indent="0" eaLnBrk="1" hangingPunct="1">
              <a:lnSpc>
                <a:spcPct val="110000"/>
              </a:lnSpc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d) Chuyển đổi biểu thức trung tố thành hậu tố:</a:t>
            </a:r>
          </a:p>
        </p:txBody>
      </p:sp>
      <p:sp>
        <p:nvSpPr>
          <p:cNvPr id="1751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5108" name="Rectangle 3"/>
          <p:cNvSpPr txBox="1">
            <a:spLocks noChangeArrowheads="1"/>
          </p:cNvSpPr>
          <p:nvPr/>
        </p:nvSpPr>
        <p:spPr bwMode="auto">
          <a:xfrm>
            <a:off x="1066800" y="15240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Xét biểu thức  </a:t>
            </a:r>
            <a:r>
              <a:rPr lang="en-US" sz="2400">
                <a:latin typeface="Cambria Math" pitchFamily="18" charset="0"/>
              </a:rPr>
              <a:t>A + (B * C </a:t>
            </a:r>
            <a:r>
              <a:rPr lang="en-US" sz="2400">
                <a:latin typeface="Symbol" pitchFamily="18" charset="2"/>
              </a:rPr>
              <a:t>-</a:t>
            </a:r>
            <a:r>
              <a:rPr lang="en-US" sz="2400">
                <a:latin typeface="Cambria Math" pitchFamily="18" charset="0"/>
              </a:rPr>
              <a:t> D * E / F)</a:t>
            </a:r>
            <a:endParaRPr lang="en-US" sz="2800">
              <a:latin typeface="Cambria Math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4D134-0991-4F0D-9759-321D9F2628B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6131" name="Rectangle 3"/>
          <p:cNvSpPr txBox="1">
            <a:spLocks noChangeArrowheads="1"/>
          </p:cNvSpPr>
          <p:nvPr/>
        </p:nvSpPr>
        <p:spPr bwMode="auto">
          <a:xfrm>
            <a:off x="506413" y="3429000"/>
            <a:ext cx="5254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A    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112838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676400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(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728913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(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10000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(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953000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/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(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6019800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*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(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086600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Symbol" pitchFamily="18" charset="2"/>
                          <a:ea typeface="Cambria Math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848600" y="4191000"/>
          <a:ext cx="381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Symbol" pitchFamily="18" charset="2"/>
                        <a:ea typeface="Cambria Math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rot="5400000">
            <a:off x="-265112" y="4991100"/>
            <a:ext cx="20558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152400" y="2286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spcBef>
                <a:spcPts val="600"/>
              </a:spcBef>
            </a:pPr>
            <a:r>
              <a:rPr lang="en-US" sz="2400">
                <a:latin typeface="Tahoma" pitchFamily="34" charset="0"/>
              </a:rPr>
              <a:t>Toán hạng: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>
                <a:latin typeface="Tahoma" pitchFamily="34" charset="0"/>
              </a:rPr>
              <a:t>kết quả</a:t>
            </a:r>
            <a:endParaRPr lang="en-US" sz="2800">
              <a:latin typeface="Cambria Math" pitchFamily="18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-496887" y="2095500"/>
            <a:ext cx="25161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838200" y="914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spcBef>
                <a:spcPts val="600"/>
              </a:spcBef>
            </a:pPr>
            <a:r>
              <a:rPr lang="en-US" sz="2400">
                <a:latin typeface="Tahoma" pitchFamily="34" charset="0"/>
              </a:rPr>
              <a:t>Toán tử: push stack</a:t>
            </a:r>
            <a:endParaRPr lang="en-US" sz="2800">
              <a:latin typeface="Cambria Math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rot="5400000">
            <a:off x="382588" y="2438400"/>
            <a:ext cx="18272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0" y="15240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spcBef>
                <a:spcPts val="600"/>
              </a:spcBef>
            </a:pPr>
            <a:r>
              <a:rPr lang="en-US" sz="2400">
                <a:latin typeface="Tahoma" pitchFamily="34" charset="0"/>
              </a:rPr>
              <a:t>Dấu (: push stack</a:t>
            </a:r>
            <a:endParaRPr lang="en-US" sz="2800">
              <a:latin typeface="Cambria Math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1143794" y="26662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3924300" y="32385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2133600" y="2209800"/>
            <a:ext cx="4343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/>
            <a:r>
              <a:rPr lang="en-US" sz="2400">
                <a:latin typeface="Tahoma" pitchFamily="34" charset="0"/>
              </a:rPr>
              <a:t>Độ ưu tiên ≤ toán tử ở stack:</a:t>
            </a:r>
          </a:p>
          <a:p>
            <a:pPr marL="0" lvl="1" indent="-571500" algn="ctr"/>
            <a:r>
              <a:rPr lang="en-US" sz="2400">
                <a:latin typeface="Tahoma" pitchFamily="34" charset="0"/>
              </a:rPr>
              <a:t>pop stack </a:t>
            </a:r>
            <a:r>
              <a:rPr lang="en-US" sz="2800">
                <a:latin typeface="Tahoma" pitchFamily="34" charset="0"/>
                <a:sym typeface="Symbol" pitchFamily="18" charset="2"/>
              </a:rPr>
              <a:t> </a:t>
            </a:r>
            <a:r>
              <a:rPr lang="en-US" sz="2400">
                <a:latin typeface="Tahoma" pitchFamily="34" charset="0"/>
                <a:sym typeface="Symbol" pitchFamily="18" charset="2"/>
              </a:rPr>
              <a:t>kết quả</a:t>
            </a:r>
            <a:endParaRPr lang="en-US" sz="2400">
              <a:latin typeface="Cambria Math" pitchFamily="18" charset="0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5029200" y="990600"/>
            <a:ext cx="2819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spcBef>
                <a:spcPts val="600"/>
              </a:spcBef>
            </a:pPr>
            <a:r>
              <a:rPr lang="en-US" sz="2400">
                <a:latin typeface="Tahoma" pitchFamily="34" charset="0"/>
              </a:rPr>
              <a:t>Dấu ): pop stack cho đến dấu (</a:t>
            </a:r>
            <a:endParaRPr lang="en-US" sz="2800">
              <a:latin typeface="Cambria Math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6551613" y="2590800"/>
            <a:ext cx="1373188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5486400" y="152400"/>
            <a:ext cx="350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spcBef>
                <a:spcPts val="600"/>
              </a:spcBef>
            </a:pPr>
            <a:r>
              <a:rPr lang="en-US" sz="2400">
                <a:latin typeface="Tahoma" pitchFamily="34" charset="0"/>
              </a:rPr>
              <a:t>Kết thúc: pop hết stack</a:t>
            </a:r>
            <a:endParaRPr lang="en-US" sz="2800">
              <a:latin typeface="Cambria Math" pitchFamily="18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6704807" y="1980406"/>
            <a:ext cx="2590800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30" name="Rectangle 3"/>
          <p:cNvSpPr txBox="1">
            <a:spLocks noChangeArrowheads="1"/>
          </p:cNvSpPr>
          <p:nvPr/>
        </p:nvSpPr>
        <p:spPr bwMode="auto">
          <a:xfrm>
            <a:off x="1044575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+    </a:t>
            </a:r>
          </a:p>
        </p:txBody>
      </p:sp>
      <p:sp>
        <p:nvSpPr>
          <p:cNvPr id="176231" name="Rectangle 3"/>
          <p:cNvSpPr txBox="1">
            <a:spLocks noChangeArrowheads="1"/>
          </p:cNvSpPr>
          <p:nvPr/>
        </p:nvSpPr>
        <p:spPr bwMode="auto">
          <a:xfrm>
            <a:off x="1593850" y="34290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(    </a:t>
            </a:r>
          </a:p>
        </p:txBody>
      </p:sp>
      <p:sp>
        <p:nvSpPr>
          <p:cNvPr id="176232" name="Rectangle 3"/>
          <p:cNvSpPr txBox="1">
            <a:spLocks noChangeArrowheads="1"/>
          </p:cNvSpPr>
          <p:nvPr/>
        </p:nvSpPr>
        <p:spPr bwMode="auto">
          <a:xfrm>
            <a:off x="2133600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B    </a:t>
            </a:r>
          </a:p>
        </p:txBody>
      </p:sp>
      <p:sp>
        <p:nvSpPr>
          <p:cNvPr id="176233" name="Rectangle 3"/>
          <p:cNvSpPr txBox="1">
            <a:spLocks noChangeArrowheads="1"/>
          </p:cNvSpPr>
          <p:nvPr/>
        </p:nvSpPr>
        <p:spPr bwMode="auto">
          <a:xfrm>
            <a:off x="2667000" y="34290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*    </a:t>
            </a:r>
          </a:p>
        </p:txBody>
      </p:sp>
      <p:sp>
        <p:nvSpPr>
          <p:cNvPr id="176234" name="Rectangle 3"/>
          <p:cNvSpPr txBox="1">
            <a:spLocks noChangeArrowheads="1"/>
          </p:cNvSpPr>
          <p:nvPr/>
        </p:nvSpPr>
        <p:spPr bwMode="auto">
          <a:xfrm>
            <a:off x="3206750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C    </a:t>
            </a:r>
          </a:p>
        </p:txBody>
      </p:sp>
      <p:sp>
        <p:nvSpPr>
          <p:cNvPr id="176235" name="Rectangle 3"/>
          <p:cNvSpPr txBox="1">
            <a:spLocks noChangeArrowheads="1"/>
          </p:cNvSpPr>
          <p:nvPr/>
        </p:nvSpPr>
        <p:spPr bwMode="auto">
          <a:xfrm>
            <a:off x="3756025" y="34290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Symbol" pitchFamily="18" charset="2"/>
              </a:rPr>
              <a:t>-</a:t>
            </a:r>
            <a:r>
              <a:rPr lang="en-US" sz="2800">
                <a:latin typeface="Cambria Math" pitchFamily="18" charset="0"/>
              </a:rPr>
              <a:t>    </a:t>
            </a:r>
          </a:p>
        </p:txBody>
      </p:sp>
      <p:sp>
        <p:nvSpPr>
          <p:cNvPr id="176236" name="Rectangle 3"/>
          <p:cNvSpPr txBox="1">
            <a:spLocks noChangeArrowheads="1"/>
          </p:cNvSpPr>
          <p:nvPr/>
        </p:nvSpPr>
        <p:spPr bwMode="auto">
          <a:xfrm>
            <a:off x="4294188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D    </a:t>
            </a:r>
          </a:p>
        </p:txBody>
      </p:sp>
      <p:sp>
        <p:nvSpPr>
          <p:cNvPr id="176237" name="Rectangle 3"/>
          <p:cNvSpPr txBox="1">
            <a:spLocks noChangeArrowheads="1"/>
          </p:cNvSpPr>
          <p:nvPr/>
        </p:nvSpPr>
        <p:spPr bwMode="auto">
          <a:xfrm>
            <a:off x="4854575" y="34290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/    </a:t>
            </a:r>
          </a:p>
        </p:txBody>
      </p:sp>
      <p:sp>
        <p:nvSpPr>
          <p:cNvPr id="176238" name="Rectangle 3"/>
          <p:cNvSpPr txBox="1">
            <a:spLocks noChangeArrowheads="1"/>
          </p:cNvSpPr>
          <p:nvPr/>
        </p:nvSpPr>
        <p:spPr bwMode="auto">
          <a:xfrm>
            <a:off x="5394325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E    </a:t>
            </a:r>
          </a:p>
        </p:txBody>
      </p:sp>
      <p:sp>
        <p:nvSpPr>
          <p:cNvPr id="176239" name="Rectangle 3"/>
          <p:cNvSpPr txBox="1">
            <a:spLocks noChangeArrowheads="1"/>
          </p:cNvSpPr>
          <p:nvPr/>
        </p:nvSpPr>
        <p:spPr bwMode="auto">
          <a:xfrm>
            <a:off x="5943600" y="34290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*    </a:t>
            </a:r>
          </a:p>
        </p:txBody>
      </p:sp>
      <p:sp>
        <p:nvSpPr>
          <p:cNvPr id="176240" name="Rectangle 3"/>
          <p:cNvSpPr txBox="1">
            <a:spLocks noChangeArrowheads="1"/>
          </p:cNvSpPr>
          <p:nvPr/>
        </p:nvSpPr>
        <p:spPr bwMode="auto">
          <a:xfrm>
            <a:off x="6483350" y="34290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F    </a:t>
            </a:r>
          </a:p>
        </p:txBody>
      </p:sp>
      <p:sp>
        <p:nvSpPr>
          <p:cNvPr id="176241" name="Rectangle 3"/>
          <p:cNvSpPr txBox="1">
            <a:spLocks noChangeArrowheads="1"/>
          </p:cNvSpPr>
          <p:nvPr/>
        </p:nvSpPr>
        <p:spPr bwMode="auto">
          <a:xfrm>
            <a:off x="7016750" y="34290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)    </a:t>
            </a: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 bwMode="auto">
          <a:xfrm>
            <a:off x="511175" y="60198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A    </a:t>
            </a: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2139950" y="60198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B    </a:t>
            </a:r>
          </a:p>
        </p:txBody>
      </p: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3211513" y="60198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C    </a:t>
            </a:r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 bwMode="auto">
          <a:xfrm>
            <a:off x="3760788" y="6019800"/>
            <a:ext cx="5254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*    </a:t>
            </a: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4300538" y="60198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D    </a:t>
            </a: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 bwMode="auto">
          <a:xfrm>
            <a:off x="7780338" y="6019800"/>
            <a:ext cx="5254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+    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400675" y="60198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E    </a:t>
            </a:r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5949950" y="6019800"/>
            <a:ext cx="5254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/    </a:t>
            </a:r>
          </a:p>
        </p:txBody>
      </p:sp>
      <p:sp>
        <p:nvSpPr>
          <p:cNvPr id="91" name="Rectangle 3"/>
          <p:cNvSpPr txBox="1">
            <a:spLocks noChangeArrowheads="1"/>
          </p:cNvSpPr>
          <p:nvPr/>
        </p:nvSpPr>
        <p:spPr bwMode="auto">
          <a:xfrm>
            <a:off x="6488113" y="60198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F    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6934200" y="6019800"/>
            <a:ext cx="83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latin typeface="Cambria Math" pitchFamily="18" charset="0"/>
              </a:rPr>
              <a:t>*  </a:t>
            </a:r>
            <a:r>
              <a:rPr lang="en-US" sz="2800">
                <a:latin typeface="Symbol" pitchFamily="18" charset="2"/>
              </a:rPr>
              <a:t>-</a:t>
            </a:r>
            <a:r>
              <a:rPr lang="en-US" sz="2800">
                <a:latin typeface="Cambria Math" pitchFamily="18" charset="0"/>
              </a:rPr>
              <a:t>    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18048-1362-431B-A72E-8544B2EDB3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4" grpId="0"/>
      <p:bldP spid="33" grpId="0"/>
      <p:bldP spid="53" grpId="0"/>
      <p:bldP spid="55" grpId="0"/>
      <p:bldP spid="59" grpId="0"/>
      <p:bldP spid="80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1" grpId="1"/>
      <p:bldP spid="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2A6FA-B5D4-410C-95D8-414BAB1D1D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149224" y="1143000"/>
            <a:ext cx="8639175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 typeface="+mj-lt"/>
              <a:buAutoNum type="arabicParenR"/>
            </a:pPr>
            <a:r>
              <a:rPr lang="en-US" sz="2400">
                <a:latin typeface="Tahoma" pitchFamily="34" charset="0"/>
              </a:rPr>
              <a:t>Toán </a:t>
            </a:r>
            <a:r>
              <a:rPr lang="en-US" sz="2400" dirty="0" err="1">
                <a:latin typeface="Tahoma" pitchFamily="34" charset="0"/>
              </a:rPr>
              <a:t>hạng</a:t>
            </a:r>
            <a:r>
              <a:rPr lang="en-US" sz="2400" dirty="0">
                <a:latin typeface="Tahoma" pitchFamily="34" charset="0"/>
              </a:rPr>
              <a:t>: </a:t>
            </a:r>
            <a:r>
              <a:rPr lang="en-US" sz="2400" dirty="0" err="1">
                <a:latin typeface="Tahoma" pitchFamily="34" charset="0"/>
              </a:rPr>
              <a:t>ghi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ra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biểu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hậu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tố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quả</a:t>
            </a:r>
            <a:endParaRPr lang="en-US" sz="2400" dirty="0">
              <a:latin typeface="Tahoma" pitchFamily="34" charset="0"/>
            </a:endParaRP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 typeface="+mj-lt"/>
              <a:buAutoNum type="arabicParenR"/>
            </a:pPr>
            <a:r>
              <a:rPr lang="en-US" sz="2400" dirty="0" err="1">
                <a:latin typeface="Tahoma" pitchFamily="34" charset="0"/>
              </a:rPr>
              <a:t>Dấu</a:t>
            </a:r>
            <a:r>
              <a:rPr lang="en-US" sz="2400" dirty="0">
                <a:latin typeface="Tahoma" pitchFamily="34" charset="0"/>
              </a:rPr>
              <a:t> ( : push stack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 typeface="+mj-lt"/>
              <a:buAutoNum type="arabicParenR"/>
            </a:pPr>
            <a:r>
              <a:rPr lang="en-US" sz="2400" dirty="0" err="1">
                <a:latin typeface="Tahoma" pitchFamily="34" charset="0"/>
              </a:rPr>
              <a:t>Dấu</a:t>
            </a:r>
            <a:r>
              <a:rPr lang="en-US" sz="2400" dirty="0">
                <a:latin typeface="Tahoma" pitchFamily="34" charset="0"/>
              </a:rPr>
              <a:t> ) : pop stack </a:t>
            </a:r>
            <a:r>
              <a:rPr lang="en-US" sz="2400" dirty="0" err="1">
                <a:latin typeface="Tahoma" pitchFamily="34" charset="0"/>
              </a:rPr>
              <a:t>cho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đến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khi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gặp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dấu</a:t>
            </a:r>
            <a:r>
              <a:rPr lang="en-US" sz="2400" dirty="0">
                <a:latin typeface="Tahoma" pitchFamily="34" charset="0"/>
              </a:rPr>
              <a:t> (, </a:t>
            </a:r>
            <a:r>
              <a:rPr lang="en-US" sz="2400" dirty="0" err="1">
                <a:latin typeface="Tahoma" pitchFamily="34" charset="0"/>
              </a:rPr>
              <a:t>ghi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ra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biểu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quả</a:t>
            </a:r>
            <a:endParaRPr lang="en-US" sz="2400" dirty="0">
              <a:latin typeface="Tahoma" pitchFamily="34" charset="0"/>
            </a:endParaRP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 typeface="+mj-lt"/>
              <a:buAutoNum type="arabicParenR"/>
            </a:pPr>
            <a:r>
              <a:rPr lang="en-US" sz="2400" dirty="0" err="1">
                <a:latin typeface="Tahoma" pitchFamily="34" charset="0"/>
              </a:rPr>
              <a:t>Kết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thúc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biểu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trung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tố</a:t>
            </a:r>
            <a:r>
              <a:rPr lang="en-US" sz="2400" dirty="0">
                <a:latin typeface="Tahoma" pitchFamily="34" charset="0"/>
              </a:rPr>
              <a:t>: pop </a:t>
            </a:r>
            <a:r>
              <a:rPr lang="en-US" sz="2400" dirty="0" err="1">
                <a:latin typeface="Tahoma" pitchFamily="34" charset="0"/>
              </a:rPr>
              <a:t>hết</a:t>
            </a:r>
            <a:r>
              <a:rPr lang="en-US" sz="2400" dirty="0">
                <a:latin typeface="Tahoma" pitchFamily="34" charset="0"/>
              </a:rPr>
              <a:t> stack, </a:t>
            </a:r>
            <a:r>
              <a:rPr lang="en-US" sz="2400" dirty="0" err="1">
                <a:latin typeface="Tahoma" pitchFamily="34" charset="0"/>
              </a:rPr>
              <a:t>ghi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ra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biểu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quả</a:t>
            </a:r>
            <a:r>
              <a:rPr lang="en-US" sz="2400" dirty="0">
                <a:latin typeface="Tahoma" pitchFamily="34" charset="0"/>
              </a:rPr>
              <a:t>  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 typeface="+mj-lt"/>
              <a:buAutoNum type="arabicParenR"/>
            </a:pPr>
            <a:r>
              <a:rPr lang="en-US" sz="2400" dirty="0" err="1">
                <a:latin typeface="Tahoma" pitchFamily="34" charset="0"/>
              </a:rPr>
              <a:t>Toán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tử</a:t>
            </a:r>
            <a:r>
              <a:rPr lang="en-US" sz="2400" dirty="0">
                <a:latin typeface="Tahoma" pitchFamily="34" charset="0"/>
              </a:rPr>
              <a:t>:</a:t>
            </a:r>
          </a:p>
          <a:p>
            <a:pPr marL="1428750" lvl="2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>
                <a:latin typeface="Tahoma" pitchFamily="34" charset="0"/>
              </a:rPr>
              <a:t>Nếu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toán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tử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trên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đỉnh</a:t>
            </a:r>
            <a:r>
              <a:rPr lang="en-US" sz="2400" dirty="0">
                <a:latin typeface="Tahoma" pitchFamily="34" charset="0"/>
              </a:rPr>
              <a:t> stack </a:t>
            </a:r>
            <a:r>
              <a:rPr lang="en-US" sz="2400" dirty="0" err="1">
                <a:latin typeface="Tahoma" pitchFamily="34" charset="0"/>
              </a:rPr>
              <a:t>có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độ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ưu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tiên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cao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hơn</a:t>
            </a:r>
            <a:r>
              <a:rPr lang="en-US" sz="2400" dirty="0">
                <a:latin typeface="Tahoma" pitchFamily="34" charset="0"/>
              </a:rPr>
              <a:t> pop stack, </a:t>
            </a:r>
            <a:r>
              <a:rPr lang="en-US" sz="2400" dirty="0" err="1">
                <a:latin typeface="Tahoma" pitchFamily="34" charset="0"/>
              </a:rPr>
              <a:t>ghi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ra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biểu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thức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kết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quả</a:t>
            </a:r>
            <a:r>
              <a:rPr lang="en-US" sz="2400" dirty="0">
                <a:latin typeface="Tahoma" pitchFamily="34" charset="0"/>
              </a:rPr>
              <a:t>, </a:t>
            </a:r>
            <a:r>
              <a:rPr lang="en-US" sz="2400" dirty="0" err="1">
                <a:latin typeface="Tahoma" pitchFamily="34" charset="0"/>
              </a:rPr>
              <a:t>cứ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như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vậy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cho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đến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khi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toán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tử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đỉnh</a:t>
            </a:r>
            <a:r>
              <a:rPr lang="en-US" sz="2400" dirty="0">
                <a:latin typeface="Tahoma" pitchFamily="34" charset="0"/>
              </a:rPr>
              <a:t> stack </a:t>
            </a:r>
            <a:r>
              <a:rPr lang="en-US" sz="2400" dirty="0" err="1">
                <a:latin typeface="Tahoma" pitchFamily="34" charset="0"/>
              </a:rPr>
              <a:t>độ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ưu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tiên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thấp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hơn</a:t>
            </a:r>
            <a:r>
              <a:rPr lang="en-US" sz="2400" dirty="0">
                <a:latin typeface="Tahoma" pitchFamily="34" charset="0"/>
              </a:rPr>
              <a:t>.</a:t>
            </a:r>
          </a:p>
          <a:p>
            <a:pPr marL="1428750" lvl="2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</a:rPr>
              <a:t>Push </a:t>
            </a:r>
            <a:r>
              <a:rPr lang="en-US" sz="2400" dirty="0" err="1">
                <a:latin typeface="Tahoma" pitchFamily="34" charset="0"/>
              </a:rPr>
              <a:t>toán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tử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mới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vào</a:t>
            </a:r>
            <a:r>
              <a:rPr lang="en-US" sz="2400" dirty="0">
                <a:latin typeface="Tahoma" pitchFamily="34" charset="0"/>
              </a:rPr>
              <a:t> stack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304800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 lvl="1" indent="0">
              <a:lnSpc>
                <a:spcPct val="11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Quy tắc chuyển đổi:</a:t>
            </a:r>
          </a:p>
        </p:txBody>
      </p:sp>
    </p:spTree>
    <p:extLst>
      <p:ext uri="{BB962C8B-B14F-4D97-AF65-F5344CB8AC3E}">
        <p14:creationId xmlns:p14="http://schemas.microsoft.com/office/powerpoint/2010/main" val="156584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458200" cy="533400"/>
          </a:xfrm>
        </p:spPr>
        <p:txBody>
          <a:bodyPr/>
          <a:lstStyle/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 b="1">
                <a:solidFill>
                  <a:schemeClr val="bg1"/>
                </a:solidFill>
                <a:latin typeface="Tahoma" pitchFamily="34" charset="0"/>
              </a:rPr>
              <a:t>Bài tập đổi  biểu thức trung tố thành hậu tố</a:t>
            </a:r>
          </a:p>
        </p:txBody>
      </p:sp>
      <p:sp>
        <p:nvSpPr>
          <p:cNvPr id="1781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8180" name="Rectangle 3"/>
          <p:cNvSpPr txBox="1">
            <a:spLocks noChangeArrowheads="1"/>
          </p:cNvSpPr>
          <p:nvPr/>
        </p:nvSpPr>
        <p:spPr bwMode="auto">
          <a:xfrm>
            <a:off x="1066800" y="1600200"/>
            <a:ext cx="7162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Tx/>
              <a:buAutoNum type="arabicParenR"/>
            </a:pPr>
            <a:r>
              <a:rPr lang="en-US" sz="2400" dirty="0"/>
              <a:t>A  /  (B + C * D  - E)  *  F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Tx/>
              <a:buAutoNum type="arabicParenR"/>
            </a:pPr>
            <a:r>
              <a:rPr lang="en-US" sz="2400" dirty="0"/>
              <a:t>(A - B) * (C - D ^ E * F) + G</a:t>
            </a: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Tx/>
              <a:buAutoNum type="arabicParenR"/>
            </a:pPr>
            <a:endParaRPr lang="en-US" sz="2400" dirty="0">
              <a:latin typeface="Cambria Math" pitchFamily="18" charset="0"/>
            </a:endParaRPr>
          </a:p>
          <a:p>
            <a:pPr marL="971550" lvl="1" indent="-571500">
              <a:lnSpc>
                <a:spcPct val="110000"/>
              </a:lnSpc>
              <a:spcBef>
                <a:spcPct val="20000"/>
              </a:spcBef>
              <a:buFontTx/>
              <a:buAutoNum type="arabicParenR"/>
            </a:pPr>
            <a:endParaRPr lang="en-US" sz="2800" dirty="0">
              <a:latin typeface="Cambria Math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AC30A-B990-4078-B3F5-F7A0B647A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7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II. Hàng Đợi (Queue)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2860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800">
                <a:latin typeface="Tahoma" pitchFamily="34" charset="0"/>
              </a:rPr>
              <a:t>Khái niệm hàng đợi: 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Hàng đợi là danh sách đặc biệt: thêm và xóa phần tử được thực hiện theo nguyên tắc </a:t>
            </a:r>
            <a:r>
              <a:rPr lang="en-US" sz="2400" b="1">
                <a:latin typeface="Tahoma" pitchFamily="34" charset="0"/>
              </a:rPr>
              <a:t>vào trước ra trước </a:t>
            </a:r>
            <a:r>
              <a:rPr lang="en-US" sz="2400">
                <a:latin typeface="Tahoma" pitchFamily="34" charset="0"/>
              </a:rPr>
              <a:t>(FIFO – First In First Out)</a:t>
            </a:r>
          </a:p>
          <a:p>
            <a:pPr marL="0" lvl="1" indent="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Ví dụ: xếp hàng</a:t>
            </a:r>
          </a:p>
        </p:txBody>
      </p:sp>
      <p:sp>
        <p:nvSpPr>
          <p:cNvPr id="1792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03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9425" y="3505200"/>
            <a:ext cx="5413375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071D9-40C6-4F1F-B93E-014AC22044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2362200"/>
          </a:xfrm>
          <a:solidFill>
            <a:schemeClr val="bg1"/>
          </a:solidFill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71500" indent="-571500" eaLnBrk="1" hangingPunct="1">
              <a:lnSpc>
                <a:spcPct val="110000"/>
              </a:lnSpc>
            </a:pPr>
            <a:r>
              <a:rPr lang="en-US" sz="2400">
                <a:latin typeface="Tahoma" pitchFamily="34" charset="0"/>
              </a:rPr>
              <a:t>Push(x):  thêm một phần tử x vào Queue</a:t>
            </a:r>
          </a:p>
          <a:p>
            <a:pPr marL="571500" indent="-571500" eaLnBrk="1" hangingPunct="1">
              <a:lnSpc>
                <a:spcPct val="110000"/>
              </a:lnSpc>
            </a:pPr>
            <a:r>
              <a:rPr lang="en-US" sz="2400">
                <a:latin typeface="Tahoma" pitchFamily="34" charset="0"/>
              </a:rPr>
              <a:t>Pop(x) : lấy ra phần tử x ra khỏi Queue</a:t>
            </a:r>
          </a:p>
          <a:p>
            <a:pPr marL="571500" indent="-571500" eaLnBrk="1" hangingPunct="1">
              <a:lnSpc>
                <a:spcPct val="110000"/>
              </a:lnSpc>
            </a:pPr>
            <a:r>
              <a:rPr lang="en-US" sz="2400">
                <a:latin typeface="Tahoma" pitchFamily="34" charset="0"/>
              </a:rPr>
              <a:t>View(x): xem phần tử kế tiếp. </a:t>
            </a:r>
          </a:p>
        </p:txBody>
      </p:sp>
      <p:sp>
        <p:nvSpPr>
          <p:cNvPr id="1802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62817-C98A-4E26-9DF0-E06CD27576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Thao tác trên Queue</a:t>
            </a:r>
          </a:p>
        </p:txBody>
      </p:sp>
    </p:spTree>
    <p:extLst>
      <p:ext uri="{BB962C8B-B14F-4D97-AF65-F5344CB8AC3E}">
        <p14:creationId xmlns:p14="http://schemas.microsoft.com/office/powerpoint/2010/main" val="4907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Nội Dung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Ngăn Xếp (Stack)</a:t>
            </a:r>
          </a:p>
          <a:p>
            <a:pPr marL="971550" lvl="1" indent="-571500" eaLnBrk="1" hangingPunct="1">
              <a:lnSpc>
                <a:spcPct val="110000"/>
              </a:lnSpc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Khái niệm ngăn xếp</a:t>
            </a:r>
          </a:p>
          <a:p>
            <a:pPr marL="971550" lvl="1" indent="-571500" eaLnBrk="1" hangingPunct="1">
              <a:lnSpc>
                <a:spcPct val="110000"/>
              </a:lnSpc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Ngăn xếp thực hiện bằng mảng</a:t>
            </a:r>
          </a:p>
          <a:p>
            <a:pPr marL="971550" lvl="1" indent="-571500" eaLnBrk="1" hangingPunct="1">
              <a:lnSpc>
                <a:spcPct val="110000"/>
              </a:lnSpc>
              <a:buFont typeface="Calibri" pitchFamily="34" charset="0"/>
              <a:buAutoNum type="arabicParenR"/>
            </a:pPr>
            <a:r>
              <a:rPr lang="en-US" sz="2400">
                <a:latin typeface="Tahoma" pitchFamily="34" charset="0"/>
              </a:rPr>
              <a:t>Ứng dụng của ngăn xếp </a:t>
            </a:r>
          </a:p>
          <a:p>
            <a:pPr marL="571500" indent="-571500" eaLnBrk="1" hangingPunct="1">
              <a:lnSpc>
                <a:spcPct val="110000"/>
              </a:lnSpc>
              <a:buFont typeface="Calibri" pitchFamily="34" charset="0"/>
              <a:buAutoNum type="romanUcPeriod"/>
            </a:pPr>
            <a:r>
              <a:rPr lang="en-US" sz="2800">
                <a:latin typeface="Tahoma" pitchFamily="34" charset="0"/>
              </a:rPr>
              <a:t>Hàng Đợi (Queue)</a:t>
            </a:r>
          </a:p>
          <a:p>
            <a:pPr marL="971550" lvl="1" indent="-571500" eaLnBrk="1" hangingPunct="1">
              <a:lnSpc>
                <a:spcPct val="110000"/>
              </a:lnSpc>
              <a:buFont typeface="Calibri" pitchFamily="34" charset="0"/>
              <a:buAutoNum type="arabicParenR" startAt="4"/>
            </a:pPr>
            <a:r>
              <a:rPr lang="en-US" sz="2400">
                <a:latin typeface="Tahoma" pitchFamily="34" charset="0"/>
              </a:rPr>
              <a:t>Khái niệm hàng đợi</a:t>
            </a:r>
          </a:p>
          <a:p>
            <a:pPr marL="971550" lvl="1" indent="-571500" eaLnBrk="1" hangingPunct="1">
              <a:lnSpc>
                <a:spcPct val="110000"/>
              </a:lnSpc>
              <a:buFont typeface="Calibri" pitchFamily="34" charset="0"/>
              <a:buAutoNum type="arabicParenR" startAt="4"/>
            </a:pPr>
            <a:r>
              <a:rPr lang="en-US" sz="2400">
                <a:latin typeface="Tahoma" pitchFamily="34" charset="0"/>
              </a:rPr>
              <a:t>Hàng đợi thực hiện bằng mảng</a:t>
            </a:r>
          </a:p>
          <a:p>
            <a:pPr marL="971550" lvl="1" indent="-571500" eaLnBrk="1" hangingPunct="1">
              <a:lnSpc>
                <a:spcPct val="110000"/>
              </a:lnSpc>
              <a:buFont typeface="Calibri" pitchFamily="34" charset="0"/>
              <a:buAutoNum type="arabicParenR" startAt="4"/>
            </a:pPr>
            <a:r>
              <a:rPr lang="en-US" sz="2400">
                <a:latin typeface="Tahoma" pitchFamily="34" charset="0"/>
              </a:rPr>
              <a:t>Ứng dụng của hàng đợi </a:t>
            </a:r>
            <a:endParaRPr lang="en-US">
              <a:latin typeface="Tahoma" pitchFamily="34" charset="0"/>
            </a:endParaRPr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90043-F9C0-4F21-8678-7E539B603B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372600" cy="4495800"/>
          </a:xfrm>
        </p:spPr>
        <p:txBody>
          <a:bodyPr/>
          <a:lstStyle/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#include &lt;queue&gt;		// sử dụng thư viện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queue&lt;int&gt; q;		// khai báo hàng đợi số nguyên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int main()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q.push(10);		// thêm vào hàng đợi	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int x = q.front();	// xem phần tử tiếp theo sẽ lấy ra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q.pop();			// lấy phần tử ra khỏi hàng đợi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int n = q.size();	// số lượng phần tử hiện có trong 					   hàng đợi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</a:t>
            </a: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000">
              <a:latin typeface="Courier"/>
            </a:endParaRPr>
          </a:p>
          <a:p>
            <a:pPr marL="914400" lvl="1" indent="-514350" eaLnBrk="1" hangingPunct="1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000" b="1">
              <a:latin typeface="Courier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628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805613" y="6403975"/>
            <a:ext cx="2133600" cy="365125"/>
          </a:xfrm>
        </p:spPr>
        <p:txBody>
          <a:bodyPr/>
          <a:lstStyle/>
          <a:p>
            <a:pPr>
              <a:defRPr/>
            </a:pPr>
            <a:fld id="{84C0DF38-8270-4623-82F2-D3C98DC88E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98437"/>
            <a:ext cx="7391400" cy="563563"/>
          </a:xfrm>
        </p:spPr>
        <p:txBody>
          <a:bodyPr/>
          <a:lstStyle/>
          <a:p>
            <a:r>
              <a:rPr lang="en-US" b="0"/>
              <a:t>2. Hàng đợi trong thư viện C++</a:t>
            </a:r>
          </a:p>
        </p:txBody>
      </p:sp>
    </p:spTree>
    <p:extLst>
      <p:ext uri="{BB962C8B-B14F-4D97-AF65-F5344CB8AC3E}">
        <p14:creationId xmlns:p14="http://schemas.microsoft.com/office/powerpoint/2010/main" val="91586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685800" y="16002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+mj-lt"/>
              <a:buAutoNum type="arabicParenR"/>
              <a:defRPr/>
            </a:pPr>
            <a:r>
              <a:rPr lang="en-US" sz="2400">
                <a:latin typeface="Arial" charset="0"/>
                <a:cs typeface="+mn-cs"/>
              </a:rPr>
              <a:t>Dùng stack, viết chương trình phân tích 1 số thành thừa số nguyên tố theo thứ tự lớn trước nhỏ sau.</a:t>
            </a:r>
          </a:p>
          <a:p>
            <a:pPr marL="457200" indent="-457200">
              <a:defRPr/>
            </a:pPr>
            <a:r>
              <a:rPr lang="en-US" sz="2400">
                <a:latin typeface="Arial" charset="0"/>
                <a:cs typeface="+mn-cs"/>
              </a:rPr>
              <a:t>     Ví dụ  n = 90, hiển thị: 90= 5*3*3*2 </a:t>
            </a:r>
          </a:p>
          <a:p>
            <a:pPr marL="457200" indent="-457200">
              <a:defRPr/>
            </a:pPr>
            <a:endParaRPr lang="en-US" sz="2400"/>
          </a:p>
          <a:p>
            <a:pPr marL="457200" indent="-457200">
              <a:defRPr/>
            </a:pPr>
            <a:r>
              <a:rPr lang="en-US" sz="2400">
                <a:latin typeface="Arial" charset="0"/>
                <a:cs typeface="+mn-cs"/>
              </a:rPr>
              <a:t>	(không sử dụng đệ quy)</a:t>
            </a:r>
          </a:p>
          <a:p>
            <a:pPr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>
                <a:latin typeface="Arial" charset="0"/>
                <a:cs typeface="+mn-cs"/>
              </a:rPr>
              <a:t>     </a:t>
            </a: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r>
              <a:rPr lang="en-US" sz="2400">
                <a:latin typeface="Tahoma" pitchFamily="34" charset="0"/>
                <a:ea typeface="Arial-Rounded" pitchFamily="34" charset="0"/>
                <a:cs typeface="Tahoma" pitchFamily="34" charset="0"/>
              </a:rPr>
              <a:t>		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buFont typeface="Arial" charset="0"/>
              <a:buNone/>
              <a:defRPr/>
            </a:pPr>
            <a:endParaRPr lang="en-US" sz="2400">
              <a:latin typeface="Tahoma" pitchFamily="34" charset="0"/>
              <a:ea typeface="Arial-Rounded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1F5C7F-8652-4AE4-9D62-0D9CE201D5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Bài tập</a:t>
            </a:r>
          </a:p>
        </p:txBody>
      </p:sp>
    </p:spTree>
    <p:extLst>
      <p:ext uri="{BB962C8B-B14F-4D97-AF65-F5344CB8AC3E}">
        <p14:creationId xmlns:p14="http://schemas.microsoft.com/office/powerpoint/2010/main" val="6337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3884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I. Ngăn Xếp (Stack)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Calibri" pitchFamily="34" charset="0"/>
              <a:buAutoNum type="arabicPeriod"/>
            </a:pPr>
            <a:r>
              <a:rPr lang="en-US" sz="2800">
                <a:latin typeface="Tahoma" pitchFamily="34" charset="0"/>
              </a:rPr>
              <a:t>Khái niệm ngăn xếp: 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Ngăn xếp là danh sách đặc biệt: thêm và xóa phần tử được thực hiện theo nguyên tắc </a:t>
            </a:r>
            <a:r>
              <a:rPr lang="en-US" sz="2400" b="1">
                <a:latin typeface="Tahoma" pitchFamily="34" charset="0"/>
              </a:rPr>
              <a:t>vào sau ra trước </a:t>
            </a:r>
            <a:r>
              <a:rPr lang="en-US" sz="2400">
                <a:latin typeface="Tahoma" pitchFamily="34" charset="0"/>
              </a:rPr>
              <a:t>(LIFO – Last In First Out)</a:t>
            </a:r>
          </a:p>
          <a:p>
            <a:pPr marL="0" lvl="1" indent="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Ví dụ: chồng đĩa</a:t>
            </a:r>
          </a:p>
        </p:txBody>
      </p:sp>
      <p:sp>
        <p:nvSpPr>
          <p:cNvPr id="160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 r="50000"/>
          <a:stretch>
            <a:fillRect/>
          </a:stretch>
        </p:blipFill>
        <p:spPr bwMode="auto">
          <a:xfrm>
            <a:off x="2438400" y="3657600"/>
            <a:ext cx="41148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69993-1D3F-4277-BC84-AB5DAF9FE0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1524000"/>
          </a:xfrm>
        </p:spPr>
        <p:txBody>
          <a:bodyPr/>
          <a:lstStyle/>
          <a:p>
            <a:pPr marL="571500" indent="-571500" eaLnBrk="1" hangingPunct="1">
              <a:lnSpc>
                <a:spcPct val="110000"/>
              </a:lnSpc>
            </a:pPr>
            <a:r>
              <a:rPr lang="en-US" sz="2400">
                <a:latin typeface="Consolas" pitchFamily="49" charset="0"/>
              </a:rPr>
              <a:t>Push(x):  </a:t>
            </a:r>
            <a:r>
              <a:rPr lang="en-US" sz="2400">
                <a:latin typeface="Tahoma" pitchFamily="34" charset="0"/>
              </a:rPr>
              <a:t>thêm phần tử </a:t>
            </a:r>
            <a:r>
              <a:rPr lang="en-US" sz="2400">
                <a:latin typeface="Consolas" pitchFamily="49" charset="0"/>
              </a:rPr>
              <a:t>x</a:t>
            </a:r>
            <a:r>
              <a:rPr lang="en-US" sz="2400">
                <a:latin typeface="Tahoma" pitchFamily="34" charset="0"/>
              </a:rPr>
              <a:t> vào Stack</a:t>
            </a:r>
          </a:p>
          <a:p>
            <a:pPr marL="571500" indent="-571500" eaLnBrk="1" hangingPunct="1">
              <a:lnSpc>
                <a:spcPct val="110000"/>
              </a:lnSpc>
            </a:pPr>
            <a:r>
              <a:rPr lang="en-US" sz="2400">
                <a:latin typeface="Consolas" pitchFamily="49" charset="0"/>
              </a:rPr>
              <a:t>Pop(x) :  </a:t>
            </a:r>
            <a:r>
              <a:rPr lang="en-US" sz="2400">
                <a:latin typeface="Tahoma" pitchFamily="34" charset="0"/>
              </a:rPr>
              <a:t>lấy ra phần tử từ Stack cho vào biến </a:t>
            </a:r>
            <a:r>
              <a:rPr lang="en-US" sz="2400">
                <a:latin typeface="Consolas" pitchFamily="49" charset="0"/>
              </a:rPr>
              <a:t>x</a:t>
            </a:r>
            <a:r>
              <a:rPr lang="en-US" sz="2400">
                <a:latin typeface="Tahoma" pitchFamily="34" charset="0"/>
              </a:rPr>
              <a:t>.</a:t>
            </a:r>
          </a:p>
          <a:p>
            <a:pPr marL="571500" indent="-571500" eaLnBrk="1" hangingPunct="1">
              <a:lnSpc>
                <a:spcPct val="110000"/>
              </a:lnSpc>
            </a:pPr>
            <a:r>
              <a:rPr lang="en-US" sz="2400">
                <a:latin typeface="Consolas" pitchFamily="49" charset="0"/>
              </a:rPr>
              <a:t>View(x):  </a:t>
            </a:r>
            <a:r>
              <a:rPr lang="en-US" sz="2400">
                <a:latin typeface="Tahoma" pitchFamily="34" charset="0"/>
              </a:rPr>
              <a:t>xem phần tử kế tiếp sẽ được lấy ra.</a:t>
            </a:r>
          </a:p>
        </p:txBody>
      </p:sp>
      <p:sp>
        <p:nvSpPr>
          <p:cNvPr id="1617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3A1A4-B7BB-411F-B2B8-2D6151E205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Thao tác trên Stack</a:t>
            </a:r>
          </a:p>
        </p:txBody>
      </p:sp>
    </p:spTree>
    <p:extLst>
      <p:ext uri="{BB962C8B-B14F-4D97-AF65-F5344CB8AC3E}">
        <p14:creationId xmlns:p14="http://schemas.microsoft.com/office/powerpoint/2010/main" val="42544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9372600" cy="4571997"/>
          </a:xfrm>
        </p:spPr>
        <p:txBody>
          <a:bodyPr/>
          <a:lstStyle/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#include &lt;stack&gt;		// sử dụng thư viện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stack&lt;int&gt; s;		// khai báo stack số nguyên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int main()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s.push(10);		// thêm vào stack	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int x = s.top();	// xem phần tử tiếp theo sẽ lấy ra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s.pop();			// lấy phần tử ra khỏi stack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int n = s.size();	// số lượng phần tử hiện có trong 					   stack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571500" indent="-571500" eaLnBrk="1" hangingPunct="1">
              <a:spcBef>
                <a:spcPts val="200"/>
              </a:spcBef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</a:t>
            </a: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000">
              <a:latin typeface="Courier"/>
            </a:endParaRPr>
          </a:p>
          <a:p>
            <a:pPr marL="914400" lvl="1" indent="-514350" eaLnBrk="1" hangingPunct="1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000" b="1">
              <a:latin typeface="Courier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628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805613" y="6403975"/>
            <a:ext cx="2133600" cy="365125"/>
          </a:xfrm>
        </p:spPr>
        <p:txBody>
          <a:bodyPr/>
          <a:lstStyle/>
          <a:p>
            <a:pPr>
              <a:defRPr/>
            </a:pPr>
            <a:fld id="{84C0DF38-8270-4623-82F2-D3C98DC88E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98437"/>
            <a:ext cx="7391400" cy="563563"/>
          </a:xfrm>
        </p:spPr>
        <p:txBody>
          <a:bodyPr/>
          <a:lstStyle/>
          <a:p>
            <a:r>
              <a:rPr lang="en-US" b="0"/>
              <a:t>2. Ngăn xếp trong thư viện C++</a:t>
            </a:r>
          </a:p>
        </p:txBody>
      </p:sp>
    </p:spTree>
    <p:extLst>
      <p:ext uri="{BB962C8B-B14F-4D97-AF65-F5344CB8AC3E}">
        <p14:creationId xmlns:p14="http://schemas.microsoft.com/office/powerpoint/2010/main" val="401563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295400"/>
          </a:xfrm>
        </p:spPr>
        <p:txBody>
          <a:bodyPr/>
          <a:lstStyle/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>
                <a:latin typeface="Tahoma" pitchFamily="34" charset="0"/>
              </a:rPr>
              <a:t>(Đổi số thập phân sang nhị phân)</a:t>
            </a:r>
            <a:endParaRPr lang="en-US" sz="2400">
              <a:latin typeface="Tahoma" pitchFamily="34" charset="0"/>
            </a:endParaRPr>
          </a:p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Ví dụ: đổi số 29 sang nhị phân</a:t>
            </a: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</a:t>
            </a:r>
            <a:endParaRPr lang="en-US" sz="2000">
              <a:latin typeface="Courier"/>
            </a:endParaRPr>
          </a:p>
          <a:p>
            <a:pPr marL="971550" lvl="1" indent="-571500" eaLnBrk="1" hangingPunct="1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571500" indent="-57150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669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7529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0" y="5715000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Kết quả:  11101</a:t>
            </a: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E4AC1-DF5F-48C8-8456-4B40E3C836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3) Ứng dụng của ngăn xếp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10" y="206368"/>
            <a:ext cx="4343990" cy="263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938" name="Rectangle 5"/>
          <p:cNvSpPr>
            <a:spLocks noChangeArrowheads="1"/>
          </p:cNvSpPr>
          <p:nvPr/>
        </p:nvSpPr>
        <p:spPr bwMode="auto">
          <a:xfrm>
            <a:off x="0" y="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97181"/>
              </p:ext>
            </p:extLst>
          </p:nvPr>
        </p:nvGraphicFramePr>
        <p:xfrm>
          <a:off x="650875" y="3367088"/>
          <a:ext cx="45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5713"/>
              </p:ext>
            </p:extLst>
          </p:nvPr>
        </p:nvGraphicFramePr>
        <p:xfrm>
          <a:off x="1365250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99314"/>
              </p:ext>
            </p:extLst>
          </p:nvPr>
        </p:nvGraphicFramePr>
        <p:xfrm>
          <a:off x="2081213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44517"/>
              </p:ext>
            </p:extLst>
          </p:nvPr>
        </p:nvGraphicFramePr>
        <p:xfrm>
          <a:off x="2809875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40104"/>
              </p:ext>
            </p:extLst>
          </p:nvPr>
        </p:nvGraphicFramePr>
        <p:xfrm>
          <a:off x="3505200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72184"/>
              </p:ext>
            </p:extLst>
          </p:nvPr>
        </p:nvGraphicFramePr>
        <p:xfrm>
          <a:off x="7521575" y="3368675"/>
          <a:ext cx="4572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31131"/>
              </p:ext>
            </p:extLst>
          </p:nvPr>
        </p:nvGraphicFramePr>
        <p:xfrm>
          <a:off x="6759575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07833"/>
              </p:ext>
            </p:extLst>
          </p:nvPr>
        </p:nvGraphicFramePr>
        <p:xfrm>
          <a:off x="6011863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60407"/>
              </p:ext>
            </p:extLst>
          </p:nvPr>
        </p:nvGraphicFramePr>
        <p:xfrm>
          <a:off x="5181600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44483"/>
              </p:ext>
            </p:extLst>
          </p:nvPr>
        </p:nvGraphicFramePr>
        <p:xfrm>
          <a:off x="8194675" y="3352800"/>
          <a:ext cx="4572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rot="5400000" flipH="1" flipV="1">
            <a:off x="4649788" y="2590800"/>
            <a:ext cx="15224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5459413" y="2590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6226175" y="2590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6988175" y="2590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V="1">
            <a:off x="7661275" y="2590800"/>
            <a:ext cx="1524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069" name="Rectangle 3"/>
          <p:cNvSpPr txBox="1">
            <a:spLocks noChangeArrowheads="1"/>
          </p:cNvSpPr>
          <p:nvPr/>
        </p:nvSpPr>
        <p:spPr bwMode="auto">
          <a:xfrm>
            <a:off x="5181600" y="1143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 1      1       1      0     1</a:t>
            </a: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68070" name="Rectangle 3"/>
          <p:cNvSpPr txBox="1">
            <a:spLocks noChangeArrowheads="1"/>
          </p:cNvSpPr>
          <p:nvPr/>
        </p:nvSpPr>
        <p:spPr bwMode="auto">
          <a:xfrm>
            <a:off x="2133600" y="6019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Push</a:t>
            </a: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68071" name="Rectangle 3"/>
          <p:cNvSpPr txBox="1">
            <a:spLocks noChangeArrowheads="1"/>
          </p:cNvSpPr>
          <p:nvPr/>
        </p:nvSpPr>
        <p:spPr bwMode="auto">
          <a:xfrm>
            <a:off x="6705600" y="5943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Pop</a:t>
            </a: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	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	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000">
              <a:latin typeface="Courier"/>
            </a:endParaRPr>
          </a:p>
          <a:p>
            <a:pPr marL="914400" lvl="1" indent="-514350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000">
              <a:latin typeface="Courier"/>
            </a:endParaRPr>
          </a:p>
          <a:p>
            <a:pPr marL="571500" indent="-57150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-135731" y="2440781"/>
            <a:ext cx="2057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762001" y="2590800"/>
            <a:ext cx="16764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1639094" y="2780506"/>
            <a:ext cx="1295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591594" y="2971006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3467894" y="316150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990600"/>
            <a:ext cx="8577263" cy="5797548"/>
          </a:xfrm>
        </p:spPr>
        <p:txBody>
          <a:bodyPr/>
          <a:lstStyle/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void main()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stack&lt;int&gt; s; 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int n, c;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cout&lt;&lt; “Nhap vao so nguyen n:”; cin&gt;&gt; n;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while (n&gt;0) {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s.push(n%2);	// đưa phần dư vào stack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n= n/2;		// tính phần thương 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}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cout&lt;&lt; “So nhi phan: ”; 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while (s.size()&gt; 0) 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{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c = s.top(); s.pop();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cout&lt;&lt; c;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}</a:t>
            </a:r>
          </a:p>
          <a:p>
            <a:pPr marL="571500" indent="-571500" eaLnBrk="1" hangingPunct="1">
              <a:spcBef>
                <a:spcPts val="0"/>
              </a:spcBef>
              <a:buFont typeface="Arial" pitchFamily="34" charset="0"/>
              <a:buNone/>
            </a:pPr>
            <a:r>
              <a:rPr lang="en-US" sz="2200" b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 </a:t>
            </a:r>
          </a:p>
          <a:p>
            <a:pPr marL="571500" indent="-571500" eaLnBrk="1" hangingPunct="1">
              <a:lnSpc>
                <a:spcPct val="9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200" b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9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2FDAD-8914-4294-8777-D7019FA07B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1295400"/>
          </a:xfrm>
        </p:spPr>
        <p:txBody>
          <a:bodyPr/>
          <a:lstStyle/>
          <a:p>
            <a:pPr marL="971550" lvl="1" indent="-57150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>
                <a:latin typeface="Tahoma" pitchFamily="34" charset="0"/>
              </a:rPr>
              <a:t>(Biểu thức hậu tố - ký pháp Ba Lan)</a:t>
            </a:r>
            <a:endParaRPr lang="en-US" sz="2400">
              <a:latin typeface="Tahoma" pitchFamily="34" charset="0"/>
            </a:endParaRPr>
          </a:p>
          <a:p>
            <a:pPr marL="971550" lvl="1" indent="-57150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 sz="2400">
                <a:latin typeface="Tahoma" pitchFamily="34" charset="0"/>
              </a:rPr>
              <a:t>Biểu thức trung tố:</a:t>
            </a:r>
          </a:p>
        </p:txBody>
      </p:sp>
      <p:sp>
        <p:nvSpPr>
          <p:cNvPr id="1699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9988" name="Rectangle 3"/>
          <p:cNvSpPr txBox="1">
            <a:spLocks noChangeArrowheads="1"/>
          </p:cNvSpPr>
          <p:nvPr/>
        </p:nvSpPr>
        <p:spPr bwMode="auto">
          <a:xfrm>
            <a:off x="1752600" y="28956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Fujiyama" pitchFamily="18" charset="0"/>
              </a:rPr>
              <a:t>Toán hạng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		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 </a:t>
            </a:r>
          </a:p>
          <a:p>
            <a:pPr marL="914400" lvl="1" indent="-514350" algn="ctr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</p:txBody>
      </p:sp>
      <p:sp>
        <p:nvSpPr>
          <p:cNvPr id="169989" name="Rectangle 3"/>
          <p:cNvSpPr txBox="1">
            <a:spLocks noChangeArrowheads="1"/>
          </p:cNvSpPr>
          <p:nvPr/>
        </p:nvSpPr>
        <p:spPr bwMode="auto">
          <a:xfrm>
            <a:off x="3733800" y="28956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Fujiyama" pitchFamily="18" charset="0"/>
              </a:rPr>
              <a:t>Toán tử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		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 </a:t>
            </a:r>
          </a:p>
          <a:p>
            <a:pPr marL="914400" lvl="1" indent="-514350" algn="ctr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</p:txBody>
      </p:sp>
      <p:sp>
        <p:nvSpPr>
          <p:cNvPr id="169990" name="Rectangle 3"/>
          <p:cNvSpPr txBox="1">
            <a:spLocks noChangeArrowheads="1"/>
          </p:cNvSpPr>
          <p:nvPr/>
        </p:nvSpPr>
        <p:spPr bwMode="auto">
          <a:xfrm>
            <a:off x="5715000" y="28956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71500" indent="-571500" algn="ctr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Fujiyama" pitchFamily="18" charset="0"/>
              </a:rPr>
              <a:t>Toán hạng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		</a:t>
            </a: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Fujiyama" pitchFamily="18" charset="0"/>
              </a:rPr>
              <a:t> </a:t>
            </a:r>
          </a:p>
          <a:p>
            <a:pPr marL="914400" lvl="1" indent="-514350" algn="ctr">
              <a:lnSpc>
                <a:spcPct val="9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  <a:p>
            <a:pPr marL="571500" indent="-571500" algn="ctr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Fujiyama" pitchFamily="18" charset="0"/>
            </a:endParaRPr>
          </a:p>
        </p:txBody>
      </p:sp>
      <p:sp>
        <p:nvSpPr>
          <p:cNvPr id="92167" name="Rectangle 3"/>
          <p:cNvSpPr txBox="1">
            <a:spLocks noChangeArrowheads="1"/>
          </p:cNvSpPr>
          <p:nvPr/>
        </p:nvSpPr>
        <p:spPr bwMode="auto">
          <a:xfrm>
            <a:off x="228600" y="3962400"/>
            <a:ext cx="845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Ví dụ:   </a:t>
            </a:r>
            <a:r>
              <a:rPr lang="en-US" sz="2400">
                <a:latin typeface="Cambria Math" pitchFamily="18" charset="0"/>
              </a:rPr>
              <a:t>6+7,   A*B,   3^8,  A+B*C - D</a:t>
            </a:r>
            <a:r>
              <a:rPr lang="en-US" sz="2400">
                <a:latin typeface="Tahoma" pitchFamily="34" charset="0"/>
              </a:rPr>
              <a:t> 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8600" y="45720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1550" lvl="1" indent="-571500">
              <a:lnSpc>
                <a:spcPct val="110000"/>
              </a:lnSpc>
              <a:spcBef>
                <a:spcPct val="20000"/>
              </a:spcBef>
            </a:pPr>
            <a:r>
              <a:rPr lang="en-US" sz="2400">
                <a:latin typeface="Tahoma" pitchFamily="34" charset="0"/>
              </a:rPr>
              <a:t>Để thay đổi thứ tự tính toán, dùng dấu ngoặc: </a:t>
            </a:r>
            <a:r>
              <a:rPr lang="en-US" sz="2400">
                <a:latin typeface="Cambria Math" pitchFamily="18" charset="0"/>
              </a:rPr>
              <a:t>(A+B)*(C – D)</a:t>
            </a:r>
            <a:r>
              <a:rPr lang="en-US" sz="2400">
                <a:latin typeface="Tahoma" pitchFamily="34" charset="0"/>
              </a:rPr>
              <a:t>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160B2-D682-4DAC-A7A7-A6E0393256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4) Ứng dụng của ngăn xếp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4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388&quot;&gt;&lt;object type=&quot;3&quot; unique_id=&quot;10389&quot;&gt;&lt;property id=&quot;20148&quot; value=&quot;5&quot;/&gt;&lt;property id=&quot;20300&quot; value=&quot;Slide 1 - &amp;quot;NGĂN XẾP VÀ HÀNG ĐỢI&amp;quot;&quot;/&gt;&lt;property id=&quot;20307&quot; value=&quot;256&quot;/&gt;&lt;/object&gt;&lt;object type=&quot;3&quot; unique_id=&quot;10390&quot;&gt;&lt;property id=&quot;20148&quot; value=&quot;5&quot;/&gt;&lt;property id=&quot;20300&quot; value=&quot;Slide 2 - &amp;quot;Nội Dung&amp;quot;&quot;/&gt;&lt;property id=&quot;20307&quot; value=&quot;257&quot;/&gt;&lt;/object&gt;&lt;object type=&quot;3&quot; unique_id=&quot;10391&quot;&gt;&lt;property id=&quot;20148&quot; value=&quot;5&quot;/&gt;&lt;property id=&quot;20300&quot; value=&quot;Slide 3 - &amp;quot;I. Ngăn Xếp (Stack)&amp;quot;&quot;/&gt;&lt;property id=&quot;20307&quot; value=&quot;258&quot;/&gt;&lt;/object&gt;&lt;object type=&quot;3&quot; unique_id=&quot;10392&quot;&gt;&lt;property id=&quot;20148&quot; value=&quot;5&quot;/&gt;&lt;property id=&quot;20300&quot; value=&quot;Slide 4 - &amp;quot;Thao tác trên Stack&amp;quot;&quot;/&gt;&lt;property id=&quot;20307&quot; value=&quot;259&quot;/&gt;&lt;/object&gt;&lt;object type=&quot;3&quot; unique_id=&quot;10393&quot;&gt;&lt;property id=&quot;20148&quot; value=&quot;5&quot;/&gt;&lt;property id=&quot;20300&quot; value=&quot;Slide 5 - &amp;quot;2. Biểu diễn ngăn xếp bằng mảng&amp;quot;&quot;/&gt;&lt;property id=&quot;20307&quot; value=&quot;260&quot;/&gt;&lt;/object&gt;&lt;object type=&quot;3&quot; unique_id=&quot;10394&quot;&gt;&lt;property id=&quot;20148&quot; value=&quot;5&quot;/&gt;&lt;property id=&quot;20300&quot; value=&quot;Slide 6 - &amp;quot;Cài đặt các thao tác trên Stack&amp;quot;&quot;/&gt;&lt;property id=&quot;20307&quot; value=&quot;261&quot;/&gt;&lt;/object&gt;&lt;object type=&quot;3&quot; unique_id=&quot;10395&quot;&gt;&lt;property id=&quot;20148&quot; value=&quot;5&quot;/&gt;&lt;property id=&quot;20300&quot; value=&quot;Slide 7&quot;/&gt;&lt;property id=&quot;20307&quot; value=&quot;262&quot;/&gt;&lt;/object&gt;&lt;object type=&quot;3&quot; unique_id=&quot;10396&quot;&gt;&lt;property id=&quot;20148&quot; value=&quot;5&quot;/&gt;&lt;property id=&quot;20300&quot; value=&quot;Slide 8&quot;/&gt;&lt;property id=&quot;20307&quot; value=&quot;263&quot;/&gt;&lt;/object&gt;&lt;object type=&quot;3&quot; unique_id=&quot;10397&quot;&gt;&lt;property id=&quot;20148&quot; value=&quot;5&quot;/&gt;&lt;property id=&quot;20300&quot; value=&quot;Slide 9 - &amp;quot;3) Ứng dụng của ngăn xếp&amp;quot;&quot;/&gt;&lt;property id=&quot;20307&quot; value=&quot;264&quot;/&gt;&lt;/object&gt;&lt;object type=&quot;3&quot; unique_id=&quot;10398&quot;&gt;&lt;property id=&quot;20148&quot; value=&quot;5&quot;/&gt;&lt;property id=&quot;20300&quot; value=&quot;Slide 10&quot;/&gt;&lt;property id=&quot;20307&quot; value=&quot;265&quot;/&gt;&lt;/object&gt;&lt;object type=&quot;3&quot; unique_id=&quot;10399&quot;&gt;&lt;property id=&quot;20148&quot; value=&quot;5&quot;/&gt;&lt;property id=&quot;20300&quot; value=&quot;Slide 11&quot;/&gt;&lt;property id=&quot;20307&quot; value=&quot;266&quot;/&gt;&lt;/object&gt;&lt;object type=&quot;3&quot; unique_id=&quot;10400&quot;&gt;&lt;property id=&quot;20148&quot; value=&quot;5&quot;/&gt;&lt;property id=&quot;20300&quot; value=&quot;Slide 12 - &amp;quot;4) Ứng dụng của ngăn xếp&amp;quot;&quot;/&gt;&lt;property id=&quot;20307&quot; value=&quot;267&quot;/&gt;&lt;/object&gt;&lt;object type=&quot;3&quot; unique_id=&quot;10401&quot;&gt;&lt;property id=&quot;20148&quot; value=&quot;5&quot;/&gt;&lt;property id=&quot;20300&quot; value=&quot;Slide 13&quot;/&gt;&lt;property id=&quot;20307&quot; value=&quot;268&quot;/&gt;&lt;/object&gt;&lt;object type=&quot;3&quot; unique_id=&quot;10402&quot;&gt;&lt;property id=&quot;20148&quot; value=&quot;5&quot;/&gt;&lt;property id=&quot;20300&quot; value=&quot;Slide 14&quot;/&gt;&lt;property id=&quot;20307&quot; value=&quot;269&quot;/&gt;&lt;/object&gt;&lt;object type=&quot;3&quot; unique_id=&quot;10403&quot;&gt;&lt;property id=&quot;20148&quot; value=&quot;5&quot;/&gt;&lt;property id=&quot;20300&quot; value=&quot;Slide 15&quot;/&gt;&lt;property id=&quot;20307&quot; value=&quot;270&quot;/&gt;&lt;/object&gt;&lt;object type=&quot;3&quot; unique_id=&quot;10404&quot;&gt;&lt;property id=&quot;20148&quot; value=&quot;5&quot;/&gt;&lt;property id=&quot;20300&quot; value=&quot;Slide 16&quot;/&gt;&lt;property id=&quot;20307&quot; value=&quot;271&quot;/&gt;&lt;/object&gt;&lt;object type=&quot;3&quot; unique_id=&quot;10405&quot;&gt;&lt;property id=&quot;20148&quot; value=&quot;5&quot;/&gt;&lt;property id=&quot;20300&quot; value=&quot;Slide 17&quot;/&gt;&lt;property id=&quot;20307&quot; value=&quot;272&quot;/&gt;&lt;/object&gt;&lt;object type=&quot;3&quot; unique_id=&quot;10406&quot;&gt;&lt;property id=&quot;20148&quot; value=&quot;5&quot;/&gt;&lt;property id=&quot;20300&quot; value=&quot;Slide 18&quot;/&gt;&lt;property id=&quot;20307&quot; value=&quot;273&quot;/&gt;&lt;/object&gt;&lt;object type=&quot;3&quot; unique_id=&quot;10407&quot;&gt;&lt;property id=&quot;20148&quot; value=&quot;5&quot;/&gt;&lt;property id=&quot;20300&quot; value=&quot;Slide 19&quot;/&gt;&lt;property id=&quot;20307&quot; value=&quot;274&quot;/&gt;&lt;/object&gt;&lt;object type=&quot;3&quot; unique_id=&quot;10408&quot;&gt;&lt;property id=&quot;20148&quot; value=&quot;5&quot;/&gt;&lt;property id=&quot;20300&quot; value=&quot;Slide 20&quot;/&gt;&lt;property id=&quot;20307&quot; value=&quot;275&quot;/&gt;&lt;/object&gt;&lt;object type=&quot;3&quot; unique_id=&quot;10409&quot;&gt;&lt;property id=&quot;20148&quot; value=&quot;5&quot;/&gt;&lt;property id=&quot;20300&quot; value=&quot;Slide 21 - &amp;quot;II. Hàng Đợi (Queue)&amp;quot;&quot;/&gt;&lt;property id=&quot;20307&quot; value=&quot;276&quot;/&gt;&lt;/object&gt;&lt;object type=&quot;3&quot; unique_id=&quot;10410&quot;&gt;&lt;property id=&quot;20148&quot; value=&quot;5&quot;/&gt;&lt;property id=&quot;20300&quot; value=&quot;Slide 22 - &amp;quot;Thao tác trên Queue&amp;quot;&quot;/&gt;&lt;property id=&quot;20307&quot; value=&quot;277&quot;/&gt;&lt;/object&gt;&lt;object type=&quot;3&quot; unique_id=&quot;10411&quot;&gt;&lt;property id=&quot;20148&quot; value=&quot;5&quot;/&gt;&lt;property id=&quot;20300&quot; value=&quot;Slide 23 - &amp;quot;2. Biểu diễn hàng đợi bằng mảng&amp;quot;&quot;/&gt;&lt;property id=&quot;20307&quot; value=&quot;278&quot;/&gt;&lt;/object&gt;&lt;object type=&quot;3&quot; unique_id=&quot;10412&quot;&gt;&lt;property id=&quot;20148&quot; value=&quot;5&quot;/&gt;&lt;property id=&quot;20300&quot; value=&quot;Slide 24&quot;/&gt;&lt;property id=&quot;20307&quot; value=&quot;279&quot;/&gt;&lt;/object&gt;&lt;object type=&quot;3&quot; unique_id=&quot;10413&quot;&gt;&lt;property id=&quot;20148&quot; value=&quot;5&quot;/&gt;&lt;property id=&quot;20300&quot; value=&quot;Slide 25&quot;/&gt;&lt;property id=&quot;20307&quot; value=&quot;280&quot;/&gt;&lt;/object&gt;&lt;object type=&quot;3&quot; unique_id=&quot;10414&quot;&gt;&lt;property id=&quot;20148&quot; value=&quot;5&quot;/&gt;&lt;property id=&quot;20300&quot; value=&quot;Slide 26 - &amp;quot;Cài đặt các thao tác trên Stack&amp;quot;&quot;/&gt;&lt;property id=&quot;20307&quot; value=&quot;281&quot;/&gt;&lt;/object&gt;&lt;object type=&quot;3&quot; unique_id=&quot;10415&quot;&gt;&lt;property id=&quot;20148&quot; value=&quot;5&quot;/&gt;&lt;property id=&quot;20300&quot; value=&quot;Slide 27&quot;/&gt;&lt;property id=&quot;20307&quot; value=&quot;282&quot;/&gt;&lt;/object&gt;&lt;object type=&quot;3&quot; unique_id=&quot;10416&quot;&gt;&lt;property id=&quot;20148&quot; value=&quot;5&quot;/&gt;&lt;property id=&quot;20300&quot; value=&quot;Slide 28 - &amp;quot;Bài tập&amp;quot;&quot;/&gt;&lt;property id=&quot;20307&quot; value=&quot;284&quot;/&gt;&lt;/object&gt;&lt;/object&gt;&lt;object type=&quot;8&quot; unique_id=&quot;1044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502</TotalTime>
  <Words>2004</Words>
  <Application>Microsoft Office PowerPoint</Application>
  <PresentationFormat>On-screen Show (4:3)</PresentationFormat>
  <Paragraphs>339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Arial-Rounded</vt:lpstr>
      <vt:lpstr>Calibri</vt:lpstr>
      <vt:lpstr>Cambria Math</vt:lpstr>
      <vt:lpstr>Chelthm</vt:lpstr>
      <vt:lpstr>Consolas</vt:lpstr>
      <vt:lpstr>Courier</vt:lpstr>
      <vt:lpstr>Courier New</vt:lpstr>
      <vt:lpstr>Fujiyama</vt:lpstr>
      <vt:lpstr>Symbol</vt:lpstr>
      <vt:lpstr>Tahoma</vt:lpstr>
      <vt:lpstr>Times New Roman</vt:lpstr>
      <vt:lpstr>Verdana</vt:lpstr>
      <vt:lpstr>Wingdings</vt:lpstr>
      <vt:lpstr>cdb2004123l</vt:lpstr>
      <vt:lpstr>NGĂN XẾP VÀ HÀNG ĐỢI</vt:lpstr>
      <vt:lpstr>Nội Dung</vt:lpstr>
      <vt:lpstr>I. Ngăn Xếp (Stack)</vt:lpstr>
      <vt:lpstr>Thao tác trên Stack</vt:lpstr>
      <vt:lpstr>2. Ngăn xếp trong thư viện C++</vt:lpstr>
      <vt:lpstr>3) Ứng dụng của ngăn xếp</vt:lpstr>
      <vt:lpstr>PowerPoint Presentation</vt:lpstr>
      <vt:lpstr>PowerPoint Presentation</vt:lpstr>
      <vt:lpstr>4) Ứng dụng của ngăn xếp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Hàng Đợi (Queue)</vt:lpstr>
      <vt:lpstr>Thao tác trên Queue</vt:lpstr>
      <vt:lpstr>2. Hàng đợi trong thư viện C++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52</cp:revision>
  <dcterms:created xsi:type="dcterms:W3CDTF">2012-08-23T07:09:20Z</dcterms:created>
  <dcterms:modified xsi:type="dcterms:W3CDTF">2023-10-31T22:11:50Z</dcterms:modified>
</cp:coreProperties>
</file>