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F67"/>
    <a:srgbClr val="8E6C00"/>
    <a:srgbClr val="FFECAF"/>
    <a:srgbClr val="8BBC00"/>
    <a:srgbClr val="4A6400"/>
    <a:srgbClr val="16524F"/>
    <a:srgbClr val="173851"/>
    <a:srgbClr val="1E4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0" autoAdjust="0"/>
  </p:normalViewPr>
  <p:slideViewPr>
    <p:cSldViewPr>
      <p:cViewPr varScale="1">
        <p:scale>
          <a:sx n="75" d="100"/>
          <a:sy n="75" d="100"/>
        </p:scale>
        <p:origin x="11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96832-282D-4A52-9021-3D432DA032E9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F9079-A2B0-4632-AD4E-3055FCA5B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063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AAB113-236F-4111-929A-3DE4E5E728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422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2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304741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7E7CF9-76A6-4C61-8544-9D6C3E46EF0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/>
          </a:p>
        </p:txBody>
      </p:sp>
      <p:sp>
        <p:nvSpPr>
          <p:cNvPr id="423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3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770911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919636-49D2-482C-B212-96E0F5119CF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  <p:sp>
        <p:nvSpPr>
          <p:cNvPr id="424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4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686656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67D402-D4B4-4B4D-986E-4D060731E6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  <p:sp>
        <p:nvSpPr>
          <p:cNvPr id="425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5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556800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D3D20E-2E86-40B0-AA9D-A75D6AEBFFF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  <p:sp>
        <p:nvSpPr>
          <p:cNvPr id="427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7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809419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7DF38C-6A50-4DD8-B185-67B2275C40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/>
          </a:p>
        </p:txBody>
      </p:sp>
      <p:sp>
        <p:nvSpPr>
          <p:cNvPr id="428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8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140512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C691925-6501-4B47-8277-72127340B10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/>
          </a:p>
        </p:txBody>
      </p:sp>
      <p:sp>
        <p:nvSpPr>
          <p:cNvPr id="430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8615856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A38306-DA1C-44BB-BE0A-A84C23B4334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/>
          </a:p>
        </p:txBody>
      </p:sp>
      <p:sp>
        <p:nvSpPr>
          <p:cNvPr id="431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1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700368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6311D3-4298-470E-8D4C-21D98AFBA0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/>
          </a:p>
        </p:txBody>
      </p:sp>
      <p:sp>
        <p:nvSpPr>
          <p:cNvPr id="432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2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271336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F136F4-6FCC-4C81-BAD0-014C2C38C1B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/>
          </a:p>
        </p:txBody>
      </p:sp>
      <p:sp>
        <p:nvSpPr>
          <p:cNvPr id="433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3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311157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62D43E-99CA-448B-9652-A27A4A05418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  <p:sp>
        <p:nvSpPr>
          <p:cNvPr id="414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47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4269671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DF9AA-5DB8-46BB-91A4-BD9AB5DABD6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/>
          </a:p>
        </p:txBody>
      </p:sp>
      <p:sp>
        <p:nvSpPr>
          <p:cNvPr id="434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4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7806314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738D33-213B-4B1A-BBB5-F566A8DC7F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/>
          </a:p>
        </p:txBody>
      </p:sp>
      <p:sp>
        <p:nvSpPr>
          <p:cNvPr id="435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5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8980635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E0C416-C998-44B8-A838-B2FF6011AEB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/>
          </a:p>
        </p:txBody>
      </p:sp>
      <p:sp>
        <p:nvSpPr>
          <p:cNvPr id="436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6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118978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0301C5A-EA84-4D4A-BDC5-CA91E5A1140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/>
          </a:p>
        </p:txBody>
      </p:sp>
      <p:sp>
        <p:nvSpPr>
          <p:cNvPr id="437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7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634006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816607-EC24-4F38-8407-DD06E93FA70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/>
          </a:p>
        </p:txBody>
      </p:sp>
      <p:sp>
        <p:nvSpPr>
          <p:cNvPr id="438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282200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283DD1-11A0-491A-9AEC-FCD2FB205AD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/>
          </a:p>
        </p:txBody>
      </p:sp>
      <p:sp>
        <p:nvSpPr>
          <p:cNvPr id="439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9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454781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022148-ACED-4E53-A850-B107B2714A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/>
          </a:p>
        </p:txBody>
      </p:sp>
      <p:sp>
        <p:nvSpPr>
          <p:cNvPr id="440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4074297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5E81C7-7447-4B87-8C94-83C30CDB43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/>
          </a:p>
        </p:txBody>
      </p:sp>
      <p:sp>
        <p:nvSpPr>
          <p:cNvPr id="415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5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008323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F32698-AEA0-4C2F-AC36-26A479F9FB0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416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6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3744932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A2E4D9-DE99-4F68-AFDE-270623321CE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/>
          </a:p>
        </p:txBody>
      </p:sp>
      <p:sp>
        <p:nvSpPr>
          <p:cNvPr id="417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7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278985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FB46FC-BD03-4C4B-B554-44243AAEF0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/>
          </a:p>
        </p:txBody>
      </p:sp>
      <p:sp>
        <p:nvSpPr>
          <p:cNvPr id="418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8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489907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E2F326-B68B-4E86-A1C5-3C77229EC64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  <p:sp>
        <p:nvSpPr>
          <p:cNvPr id="419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1754497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CE1F4B-FB9F-4489-905F-922EA752E3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/>
          </a:p>
        </p:txBody>
      </p:sp>
      <p:sp>
        <p:nvSpPr>
          <p:cNvPr id="420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0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001144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D8E67F-063C-4060-96C6-0D8EA8F7D42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/>
          </a:p>
        </p:txBody>
      </p:sp>
      <p:sp>
        <p:nvSpPr>
          <p:cNvPr id="421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21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Phần lập trình trên hệ thống là mục tiêu không bắt buộc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Điểm khuyến khích cộng vào điểm thi đối với các SV có đóng góp ( bài tập nhỏ cuỗi chương)</a:t>
            </a:r>
          </a:p>
        </p:txBody>
      </p:sp>
    </p:spTree>
    <p:extLst>
      <p:ext uri="{BB962C8B-B14F-4D97-AF65-F5344CB8AC3E}">
        <p14:creationId xmlns:p14="http://schemas.microsoft.com/office/powerpoint/2010/main" val="249959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0" y="3527425"/>
            <a:ext cx="9144000" cy="33575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86525"/>
            <a:ext cx="2133600" cy="168275"/>
          </a:xfrm>
          <a:prstGeom prst="rect">
            <a:avLst/>
          </a:prstGeom>
        </p:spPr>
        <p:txBody>
          <a:bodyPr/>
          <a:lstStyle>
            <a:lvl1pPr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486525"/>
            <a:ext cx="2895600" cy="168275"/>
          </a:xfrm>
        </p:spPr>
        <p:txBody>
          <a:bodyPr/>
          <a:lstStyle>
            <a:lvl1pPr algn="ctr">
              <a:defRPr sz="1200" b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486525"/>
            <a:ext cx="2133600" cy="1682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C23A9963-A348-489E-A078-8F89107914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3086100"/>
            <a:ext cx="9144000" cy="5921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905000"/>
          </a:xfrm>
        </p:spPr>
        <p:txBody>
          <a:bodyPr/>
          <a:lstStyle>
            <a:lvl1pPr algn="ctr">
              <a:defRPr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4343400" y="3178175"/>
            <a:ext cx="4572000" cy="381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58ADD-F6D5-4447-B201-793B45BC6D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5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152400"/>
            <a:ext cx="2076450" cy="6337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076950" cy="6337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0DC57-09D7-4BBF-8C97-5DEFB1E528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DB9E937A-3ADE-49E0-A08F-FE8406E577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91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3914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414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24600" y="6564313"/>
            <a:ext cx="2362200" cy="244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553200"/>
            <a:ext cx="2133600" cy="234950"/>
          </a:xfrm>
        </p:spPr>
        <p:txBody>
          <a:bodyPr/>
          <a:lstStyle>
            <a:lvl1pPr>
              <a:defRPr/>
            </a:lvl1pPr>
          </a:lstStyle>
          <a:p>
            <a:fld id="{3C5F29E0-B3B3-4234-B135-EABB7CC30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Nha Trang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 b="1">
                <a:latin typeface="+mj-lt"/>
              </a:defRPr>
            </a:lvl1pPr>
          </a:lstStyle>
          <a:p>
            <a:fld id="{ADD77C13-390F-400C-BEC5-92A0E1FA74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78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99138-99A1-4A5E-B84D-DF9D4476A9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288167-4551-49DA-989E-F9BDA476C3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24308F-8145-4505-9178-3BF1FF6120F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7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3BD9F-54EB-44E0-A0D7-23A2247606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01550-BF9C-41F9-8340-2C48129102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6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6DF10-34F5-49D8-9D01-2741B9C7A7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838200"/>
            <a:ext cx="5943600" cy="254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www.thmemgallery.com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Logo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AC9A1-F280-4A33-9AE2-BBB6E29992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1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872332"/>
            <a:ext cx="9144000" cy="15636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414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24600" y="6564313"/>
            <a:ext cx="236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</a:defRPr>
            </a:lvl1pPr>
          </a:lstStyle>
          <a:p>
            <a:r>
              <a:rPr lang="en-US"/>
              <a:t>Nha Trang University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1A744CEE-9186-4AB4-8C33-90025AE8CD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81000" y="152400"/>
            <a:ext cx="73914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0" i="0" u="none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4"/>
          <p:cNvSpPr>
            <a:spLocks noGrp="1" noChangeArrowheads="1"/>
          </p:cNvSpPr>
          <p:nvPr>
            <p:ph type="ctrTitle"/>
          </p:nvPr>
        </p:nvSpPr>
        <p:spPr>
          <a:xfrm>
            <a:off x="0" y="762000"/>
            <a:ext cx="9144000" cy="2133600"/>
          </a:xfrm>
          <a:prstGeom prst="roundRect">
            <a:avLst>
              <a:gd name="adj" fmla="val 0"/>
            </a:avLst>
          </a:prstGeo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2400"/>
              </a:spcBef>
            </a:pPr>
            <a:r>
              <a:rPr lang="en-US" sz="6000" b="1">
                <a:latin typeface="Chelthm" pitchFamily="18" charset="0"/>
                <a:cs typeface="Chelthm" pitchFamily="18" charset="0"/>
              </a:rPr>
              <a:t>CÂY NHỊ PHÂN</a:t>
            </a:r>
          </a:p>
        </p:txBody>
      </p:sp>
      <p:sp>
        <p:nvSpPr>
          <p:cNvPr id="2051" name="Text Box 5"/>
          <p:cNvSpPr txBox="1">
            <a:spLocks noChangeArrowheads="1"/>
          </p:cNvSpPr>
          <p:nvPr/>
        </p:nvSpPr>
        <p:spPr bwMode="auto">
          <a:xfrm>
            <a:off x="762000" y="3088943"/>
            <a:ext cx="7696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chemeClr val="bg1"/>
                </a:solidFill>
                <a:latin typeface="Arial-Rounded" pitchFamily="34" charset="0"/>
                <a:cs typeface="Arial-Rounded" pitchFamily="34" charset="0"/>
              </a:rPr>
              <a:t>CHƯƠNG  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522" y="3877390"/>
            <a:ext cx="2555875" cy="2980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87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01712"/>
            <a:ext cx="8077200" cy="2362200"/>
          </a:xfrm>
        </p:spPr>
        <p:txBody>
          <a:bodyPr/>
          <a:lstStyle/>
          <a:p>
            <a:pPr marL="0" lvl="1" indent="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Tương tự như danh sách liên kết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   Các nút của cây là biến cấp phát động.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   Dùng một con trỏ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400">
                <a:latin typeface="Tahoma" pitchFamily="34" charset="0"/>
              </a:rPr>
              <a:t> để trỏ đến nút gốc của cây. </a:t>
            </a:r>
          </a:p>
          <a:p>
            <a:pPr marL="0" lvl="1" indent="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Ví dụ:</a:t>
            </a:r>
            <a:endParaRPr lang="en-US" sz="2400" baseline="30000">
              <a:latin typeface="Tahoma" pitchFamily="34" charset="0"/>
            </a:endParaRPr>
          </a:p>
        </p:txBody>
      </p:sp>
      <p:sp>
        <p:nvSpPr>
          <p:cNvPr id="197635" name="Rectangle 5"/>
          <p:cNvSpPr>
            <a:spLocks noChangeArrowheads="1"/>
          </p:cNvSpPr>
          <p:nvPr/>
        </p:nvSpPr>
        <p:spPr bwMode="auto">
          <a:xfrm>
            <a:off x="0" y="62071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stCxn id="15" idx="6"/>
          </p:cNvCxnSpPr>
          <p:nvPr/>
        </p:nvCxnSpPr>
        <p:spPr>
          <a:xfrm>
            <a:off x="5957888" y="3825875"/>
            <a:ext cx="823912" cy="6048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6" idx="3"/>
          </p:cNvCxnSpPr>
          <p:nvPr/>
        </p:nvCxnSpPr>
        <p:spPr>
          <a:xfrm rot="5400000">
            <a:off x="4475163" y="3713162"/>
            <a:ext cx="585787" cy="8493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699038"/>
              </p:ext>
            </p:extLst>
          </p:nvPr>
        </p:nvGraphicFramePr>
        <p:xfrm>
          <a:off x="5105400" y="3592512"/>
          <a:ext cx="9398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881688" y="378777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181600" y="3779837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19512"/>
              </p:ext>
            </p:extLst>
          </p:nvPr>
        </p:nvGraphicFramePr>
        <p:xfrm>
          <a:off x="3886200" y="4429125"/>
          <a:ext cx="9398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4662488" y="4624387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962400" y="461645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96176"/>
              </p:ext>
            </p:extLst>
          </p:nvPr>
        </p:nvGraphicFramePr>
        <p:xfrm>
          <a:off x="6299200" y="4429125"/>
          <a:ext cx="9398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val 20"/>
          <p:cNvSpPr/>
          <p:nvPr/>
        </p:nvSpPr>
        <p:spPr>
          <a:xfrm>
            <a:off x="7075488" y="4624387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75400" y="461645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H="1">
            <a:off x="4526757" y="4842668"/>
            <a:ext cx="685800" cy="3190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3478213" y="4838699"/>
            <a:ext cx="685800" cy="3270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676" name="TextBox 31"/>
          <p:cNvSpPr txBox="1">
            <a:spLocks noChangeArrowheads="1"/>
          </p:cNvSpPr>
          <p:nvPr/>
        </p:nvSpPr>
        <p:spPr bwMode="auto">
          <a:xfrm>
            <a:off x="3200400" y="5345112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197677" name="TextBox 31"/>
          <p:cNvSpPr txBox="1">
            <a:spLocks noChangeArrowheads="1"/>
          </p:cNvSpPr>
          <p:nvPr/>
        </p:nvSpPr>
        <p:spPr bwMode="auto">
          <a:xfrm>
            <a:off x="4648200" y="5345112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197678" name="TextBox 31"/>
          <p:cNvSpPr txBox="1">
            <a:spLocks noChangeArrowheads="1"/>
          </p:cNvSpPr>
          <p:nvPr/>
        </p:nvSpPr>
        <p:spPr bwMode="auto">
          <a:xfrm>
            <a:off x="5715000" y="5345112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5524500" y="3173412"/>
            <a:ext cx="457200" cy="381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5924550" y="312102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7681" name="TextBox 31"/>
          <p:cNvSpPr txBox="1">
            <a:spLocks noChangeArrowheads="1"/>
          </p:cNvSpPr>
          <p:nvPr/>
        </p:nvSpPr>
        <p:spPr bwMode="auto">
          <a:xfrm>
            <a:off x="6019800" y="2830512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root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16200000" flipH="1">
            <a:off x="6943725" y="4843462"/>
            <a:ext cx="685800" cy="3175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5894388" y="4838699"/>
            <a:ext cx="685800" cy="3270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128580"/>
              </p:ext>
            </p:extLst>
          </p:nvPr>
        </p:nvGraphicFramePr>
        <p:xfrm>
          <a:off x="7086600" y="5343525"/>
          <a:ext cx="939800" cy="4587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788"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Oval 62"/>
          <p:cNvSpPr/>
          <p:nvPr/>
        </p:nvSpPr>
        <p:spPr>
          <a:xfrm>
            <a:off x="7862888" y="5538787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162800" y="553085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rot="16200000" flipH="1">
            <a:off x="7727157" y="5757068"/>
            <a:ext cx="685800" cy="3190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6678613" y="5753099"/>
            <a:ext cx="685800" cy="3270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698" name="TextBox 31"/>
          <p:cNvSpPr txBox="1">
            <a:spLocks noChangeArrowheads="1"/>
          </p:cNvSpPr>
          <p:nvPr/>
        </p:nvSpPr>
        <p:spPr bwMode="auto">
          <a:xfrm>
            <a:off x="6400800" y="6259512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197699" name="TextBox 31"/>
          <p:cNvSpPr txBox="1">
            <a:spLocks noChangeArrowheads="1"/>
          </p:cNvSpPr>
          <p:nvPr/>
        </p:nvSpPr>
        <p:spPr bwMode="auto">
          <a:xfrm>
            <a:off x="7924800" y="6259512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NULL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1066800" y="3582987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3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609600" y="4268787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6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1600200" y="4268787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8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2057400" y="4964112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7</a:t>
            </a:r>
          </a:p>
        </p:txBody>
      </p:sp>
      <p:cxnSp>
        <p:nvCxnSpPr>
          <p:cNvPr id="36" name="Straight Connector 35"/>
          <p:cNvCxnSpPr>
            <a:stCxn id="32" idx="3"/>
            <a:endCxn id="33" idx="0"/>
          </p:cNvCxnSpPr>
          <p:nvPr/>
        </p:nvCxnSpPr>
        <p:spPr bwMode="auto">
          <a:xfrm rot="5400000">
            <a:off x="838200" y="3973512"/>
            <a:ext cx="295275" cy="295275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2" idx="5"/>
            <a:endCxn id="34" idx="0"/>
          </p:cNvCxnSpPr>
          <p:nvPr/>
        </p:nvCxnSpPr>
        <p:spPr bwMode="auto">
          <a:xfrm rot="16200000" flipH="1">
            <a:off x="1495425" y="3935412"/>
            <a:ext cx="295275" cy="371475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4" idx="5"/>
            <a:endCxn id="35" idx="0"/>
          </p:cNvCxnSpPr>
          <p:nvPr/>
        </p:nvCxnSpPr>
        <p:spPr bwMode="auto">
          <a:xfrm rot="16200000" flipH="1">
            <a:off x="1985963" y="4664074"/>
            <a:ext cx="304800" cy="295275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45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C8D5EE-F952-407F-B406-2115BDD65BE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3" name="Content Placeholder 2"/>
          <p:cNvSpPr>
            <a:spLocks/>
          </p:cNvSpPr>
          <p:nvPr/>
        </p:nvSpPr>
        <p:spPr bwMode="auto">
          <a:xfrm>
            <a:off x="-111125" y="1270000"/>
            <a:ext cx="5014913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1"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Node* TaoNut(int x)</a:t>
            </a:r>
          </a:p>
          <a:p>
            <a:pPr marL="400050" lvl="1"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{</a:t>
            </a:r>
          </a:p>
          <a:p>
            <a:pPr marL="400050" lvl="1"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Node* n = new Node;</a:t>
            </a:r>
          </a:p>
          <a:p>
            <a:pPr marL="400050" lvl="1"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n-&gt;info = x;</a:t>
            </a:r>
          </a:p>
          <a:p>
            <a:pPr marL="400050" lvl="1"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n-&gt;left= n-&gt;right= NULL;</a:t>
            </a:r>
          </a:p>
          <a:p>
            <a:pPr marL="400050" lvl="1"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return n;</a:t>
            </a:r>
          </a:p>
          <a:p>
            <a:pPr marL="400050" lvl="1"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}</a:t>
            </a:r>
          </a:p>
          <a:p>
            <a:pPr marL="971550" lvl="1" indent="-571500">
              <a:spcBef>
                <a:spcPct val="20000"/>
              </a:spcBef>
              <a:buFont typeface="Arial" charset="0"/>
              <a:buNone/>
              <a:defRPr/>
            </a:pPr>
            <a:endParaRPr lang="en-US" sz="220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  <p:sp>
        <p:nvSpPr>
          <p:cNvPr id="45" name="Content Placeholder 2"/>
          <p:cNvSpPr>
            <a:spLocks/>
          </p:cNvSpPr>
          <p:nvPr/>
        </p:nvSpPr>
        <p:spPr bwMode="auto">
          <a:xfrm>
            <a:off x="4343400" y="1458913"/>
            <a:ext cx="4643438" cy="5018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1"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void main()</a:t>
            </a:r>
          </a:p>
          <a:p>
            <a:pPr marL="400050" lvl="1"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{</a:t>
            </a:r>
          </a:p>
          <a:p>
            <a:pPr marL="400050" lvl="1"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200" b="1">
                <a:latin typeface="Consolas" pitchFamily="49" charset="0"/>
                <a:cs typeface="Courier New" pitchFamily="49" charset="0"/>
              </a:rPr>
              <a:t>root= </a:t>
            </a:r>
            <a:r>
              <a:rPr lang="en-US" sz="2200">
                <a:latin typeface="Consolas" pitchFamily="49" charset="0"/>
                <a:cs typeface="Courier New" pitchFamily="49" charset="0"/>
              </a:rPr>
              <a:t>TaoNut(3);</a:t>
            </a:r>
            <a:endParaRPr lang="en-US" sz="2200" b="1">
              <a:latin typeface="Consolas" pitchFamily="49" charset="0"/>
              <a:cs typeface="Courier New" pitchFamily="49" charset="0"/>
            </a:endParaRPr>
          </a:p>
          <a:p>
            <a:pPr marL="400050" lvl="1">
              <a:spcBef>
                <a:spcPts val="200"/>
              </a:spcBef>
              <a:buFont typeface="Arial" charset="0"/>
              <a:buNone/>
              <a:defRPr/>
            </a:pPr>
            <a:endParaRPr lang="en-US" sz="2200">
              <a:latin typeface="Consolas" pitchFamily="49" charset="0"/>
              <a:cs typeface="Courier New" pitchFamily="49" charset="0"/>
            </a:endParaRPr>
          </a:p>
          <a:p>
            <a:pPr marL="400050" lvl="1"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Node* p= TaoNut(6);</a:t>
            </a:r>
          </a:p>
          <a:p>
            <a:pPr marL="400050" lvl="1"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 b="1">
                <a:latin typeface="Consolas" pitchFamily="49" charset="0"/>
                <a:cs typeface="Courier New" pitchFamily="49" charset="0"/>
              </a:rPr>
              <a:t>	root-&gt;left= p;</a:t>
            </a:r>
          </a:p>
          <a:p>
            <a:pPr marL="400050" lvl="1">
              <a:spcBef>
                <a:spcPts val="200"/>
              </a:spcBef>
              <a:buFont typeface="Arial" charset="0"/>
              <a:buNone/>
              <a:defRPr/>
            </a:pPr>
            <a:endParaRPr lang="en-US" sz="2200">
              <a:latin typeface="Consolas" pitchFamily="49" charset="0"/>
              <a:cs typeface="Courier New" pitchFamily="49" charset="0"/>
            </a:endParaRPr>
          </a:p>
          <a:p>
            <a:pPr marL="400050" lvl="1"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p= TaoNut(8);</a:t>
            </a:r>
          </a:p>
          <a:p>
            <a:pPr marL="400050" lvl="1"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 b="1">
                <a:latin typeface="Consolas" pitchFamily="49" charset="0"/>
                <a:cs typeface="Courier New" pitchFamily="49" charset="0"/>
              </a:rPr>
              <a:t>	root-&gt;right= p;</a:t>
            </a:r>
          </a:p>
          <a:p>
            <a:pPr marL="400050" lvl="1">
              <a:spcBef>
                <a:spcPts val="200"/>
              </a:spcBef>
              <a:buFont typeface="Arial" charset="0"/>
              <a:buNone/>
              <a:defRPr/>
            </a:pPr>
            <a:endParaRPr lang="en-US" sz="2200">
              <a:latin typeface="Consolas" pitchFamily="49" charset="0"/>
              <a:cs typeface="Courier New" pitchFamily="49" charset="0"/>
            </a:endParaRPr>
          </a:p>
          <a:p>
            <a:pPr marL="400050" lvl="1"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p= TaoNut(7);</a:t>
            </a:r>
          </a:p>
          <a:p>
            <a:pPr marL="400050" lvl="1"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 b="1">
                <a:latin typeface="Consolas" pitchFamily="49" charset="0"/>
                <a:cs typeface="Courier New" pitchFamily="49" charset="0"/>
              </a:rPr>
              <a:t>	root-&gt;right-&gt;right= p;</a:t>
            </a:r>
          </a:p>
          <a:p>
            <a:pPr marL="400050" lvl="1">
              <a:spcBef>
                <a:spcPts val="200"/>
              </a:spcBef>
              <a:buFont typeface="Arial" charset="0"/>
              <a:buNone/>
              <a:defRPr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}</a:t>
            </a:r>
          </a:p>
          <a:p>
            <a:pPr marL="971550" lvl="1" indent="-571500">
              <a:spcBef>
                <a:spcPct val="20000"/>
              </a:spcBef>
              <a:buFont typeface="Arial" charset="0"/>
              <a:buNone/>
              <a:defRPr/>
            </a:pPr>
            <a:endParaRPr lang="en-US" sz="2200">
              <a:latin typeface="Courier New" pitchFamily="49" charset="0"/>
              <a:cs typeface="Courier New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301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755"/>
            <a:ext cx="8077200" cy="3276600"/>
          </a:xfrm>
        </p:spPr>
        <p:txBody>
          <a:bodyPr/>
          <a:lstStyle/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Duyệt cây là thăm tất cả các nút của cây.</a:t>
            </a: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Các phép duyệt được thực hiện đệ quy</a:t>
            </a: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  <a:p>
            <a:pPr marL="400050" lvl="2" indent="571500" eaLnBrk="1" hangingPunct="1">
              <a:lnSpc>
                <a:spcPct val="110000"/>
              </a:lnSpc>
              <a:spcBef>
                <a:spcPts val="400"/>
              </a:spcBef>
              <a:buFont typeface="Calibri" pitchFamily="34" charset="0"/>
              <a:buAutoNum type="alphaLcParenR"/>
            </a:pPr>
            <a:r>
              <a:rPr lang="en-US">
                <a:latin typeface="Tahoma" pitchFamily="34" charset="0"/>
              </a:rPr>
              <a:t>Duyệt theo thứ tự trước NLR (Node – Left – Right) </a:t>
            </a:r>
          </a:p>
          <a:p>
            <a:pPr marL="742950" lvl="2" indent="-342900" eaLnBrk="1" hangingPunct="1">
              <a:lnSpc>
                <a:spcPct val="110000"/>
              </a:lnSpc>
              <a:spcBef>
                <a:spcPts val="400"/>
              </a:spcBef>
              <a:buFont typeface="Wingdings"/>
              <a:buChar char="à"/>
            </a:pPr>
            <a:r>
              <a:rPr lang="en-US">
                <a:latin typeface="Tahoma" pitchFamily="34" charset="0"/>
              </a:rPr>
              <a:t>Thăm nút gốc</a:t>
            </a:r>
            <a:endParaRPr lang="en-US">
              <a:latin typeface="Tahoma" pitchFamily="34" charset="0"/>
              <a:sym typeface="Wingdings" pitchFamily="2" charset="2"/>
            </a:endParaRPr>
          </a:p>
          <a:p>
            <a:pPr marL="742950" lvl="2" indent="-342900" eaLnBrk="1" hangingPunct="1">
              <a:lnSpc>
                <a:spcPct val="110000"/>
              </a:lnSpc>
              <a:spcBef>
                <a:spcPts val="400"/>
              </a:spcBef>
              <a:buFont typeface="Wingdings"/>
              <a:buChar char="à"/>
            </a:pPr>
            <a:r>
              <a:rPr lang="en-US">
                <a:latin typeface="Tahoma" pitchFamily="34" charset="0"/>
                <a:sym typeface="Wingdings" pitchFamily="2" charset="2"/>
              </a:rPr>
              <a:t>Duyệt cây con bên trái theo NLR </a:t>
            </a:r>
          </a:p>
          <a:p>
            <a:pPr marL="742950" lvl="2" indent="-342900" eaLnBrk="1" hangingPunct="1">
              <a:lnSpc>
                <a:spcPct val="110000"/>
              </a:lnSpc>
              <a:spcBef>
                <a:spcPts val="400"/>
              </a:spcBef>
              <a:buFont typeface="Wingdings"/>
              <a:buChar char="à"/>
            </a:pPr>
            <a:r>
              <a:rPr lang="en-US">
                <a:latin typeface="Tahoma" pitchFamily="34" charset="0"/>
                <a:sym typeface="Wingdings" pitchFamily="2" charset="2"/>
              </a:rPr>
              <a:t>Duyệt cây con bên phải theo NLR</a:t>
            </a:r>
            <a:endParaRPr lang="en-US" baseline="30000">
              <a:latin typeface="Tahoma" pitchFamily="34" charset="0"/>
            </a:endParaRPr>
          </a:p>
        </p:txBody>
      </p:sp>
      <p:sp>
        <p:nvSpPr>
          <p:cNvPr id="1996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210300" y="4191000"/>
            <a:ext cx="1752600" cy="1600200"/>
            <a:chOff x="3505200" y="3962400"/>
            <a:chExt cx="1752600" cy="1600200"/>
          </a:xfrm>
        </p:grpSpPr>
        <p:sp>
          <p:nvSpPr>
            <p:cNvPr id="4" name="Oval 3"/>
            <p:cNvSpPr/>
            <p:nvPr/>
          </p:nvSpPr>
          <p:spPr bwMode="auto">
            <a:xfrm>
              <a:off x="4114800" y="39624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N</a:t>
              </a:r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3505200" y="4876800"/>
              <a:ext cx="685800" cy="6858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3300"/>
                  </a:solidFill>
                </a:rPr>
                <a:t>L</a:t>
              </a:r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4572000" y="4876800"/>
              <a:ext cx="685800" cy="68580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anchor="ctr"/>
            <a:lstStyle/>
            <a:p>
              <a:pPr algn="ctr">
                <a:defRPr/>
              </a:pPr>
              <a:r>
                <a:rPr lang="en-US" sz="2000" b="1">
                  <a:solidFill>
                    <a:srgbClr val="003300"/>
                  </a:solidFill>
                </a:rPr>
                <a:t>R</a:t>
              </a:r>
            </a:p>
          </p:txBody>
        </p:sp>
        <p:cxnSp>
          <p:nvCxnSpPr>
            <p:cNvPr id="9" name="Straight Arrow Connector 8"/>
            <p:cNvCxnSpPr>
              <a:stCxn id="4" idx="3"/>
              <a:endCxn id="5" idx="0"/>
            </p:cNvCxnSpPr>
            <p:nvPr/>
          </p:nvCxnSpPr>
          <p:spPr>
            <a:xfrm rot="5400000">
              <a:off x="3752850" y="4448175"/>
              <a:ext cx="523875" cy="3333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4" idx="5"/>
              <a:endCxn id="7" idx="0"/>
            </p:cNvCxnSpPr>
            <p:nvPr/>
          </p:nvCxnSpPr>
          <p:spPr>
            <a:xfrm rot="16200000" flipH="1">
              <a:off x="4448175" y="4410075"/>
              <a:ext cx="523875" cy="4095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E5C598-7F6F-4912-AFDE-DA086FCC7A3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914400"/>
          </a:xfrm>
        </p:spPr>
        <p:txBody>
          <a:bodyPr/>
          <a:lstStyle/>
          <a:p>
            <a:r>
              <a:rPr lang="en-US" sz="2800">
                <a:latin typeface="Tahoma" pitchFamily="34" charset="0"/>
              </a:rPr>
              <a:t>5) Duyệt cây nhị phân</a:t>
            </a:r>
            <a:endParaRPr lang="en-US" sz="2800" b="1">
              <a:latin typeface="Fujiyam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95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0707" name="Rectangle 3"/>
          <p:cNvSpPr txBox="1">
            <a:spLocks noChangeArrowheads="1"/>
          </p:cNvSpPr>
          <p:nvPr/>
        </p:nvSpPr>
        <p:spPr bwMode="auto">
          <a:xfrm>
            <a:off x="396875" y="184150"/>
            <a:ext cx="8077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Ví dụ: xét cây sau</a:t>
            </a:r>
          </a:p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endParaRPr lang="en-US" sz="2400" baseline="30000">
              <a:latin typeface="Tahoma" pitchFamily="34" charset="0"/>
            </a:endParaRPr>
          </a:p>
        </p:txBody>
      </p:sp>
      <p:sp>
        <p:nvSpPr>
          <p:cNvPr id="15364" name="Rectangle 3"/>
          <p:cNvSpPr txBox="1">
            <a:spLocks noChangeArrowheads="1"/>
          </p:cNvSpPr>
          <p:nvPr/>
        </p:nvSpPr>
        <p:spPr bwMode="auto">
          <a:xfrm>
            <a:off x="-111125" y="2449513"/>
            <a:ext cx="57229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2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void DuyetNLR(Tree t)</a:t>
            </a:r>
          </a:p>
          <a:p>
            <a:pPr marL="400050" lvl="2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{</a:t>
            </a:r>
          </a:p>
          <a:p>
            <a:pPr marL="400050" lvl="2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if (t!=NULL)</a:t>
            </a:r>
          </a:p>
          <a:p>
            <a:pPr marL="400050" lvl="2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{</a:t>
            </a:r>
          </a:p>
          <a:p>
            <a:pPr marL="400050" lvl="2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	   cout&lt;&lt; t-&gt;info;</a:t>
            </a:r>
          </a:p>
          <a:p>
            <a:pPr marL="400050" lvl="2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   DuyetNLR(t-&gt;left);	</a:t>
            </a:r>
          </a:p>
          <a:p>
            <a:pPr marL="400050" lvl="2"/>
            <a:r>
              <a:rPr lang="en-US" sz="2200">
                <a:latin typeface="Consolas" pitchFamily="49" charset="0"/>
                <a:cs typeface="Courier New" pitchFamily="49" charset="0"/>
              </a:rPr>
              <a:t>	   DuyetNLR(t-&gt;right);	</a:t>
            </a:r>
          </a:p>
          <a:p>
            <a:pPr marL="400050" lvl="2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}	</a:t>
            </a:r>
          </a:p>
          <a:p>
            <a:pPr marL="400050" lvl="2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}</a:t>
            </a:r>
          </a:p>
          <a:p>
            <a:pPr marL="400050" lvl="2"/>
            <a:r>
              <a:rPr lang="en-US" sz="2200">
                <a:latin typeface="Consolas" pitchFamily="49" charset="0"/>
                <a:cs typeface="Courier New" pitchFamily="49" charset="0"/>
              </a:rPr>
              <a:t>void main()</a:t>
            </a:r>
          </a:p>
          <a:p>
            <a:pPr marL="400050" lvl="2"/>
            <a:r>
              <a:rPr lang="en-US" sz="2200">
                <a:latin typeface="Consolas" pitchFamily="49" charset="0"/>
                <a:cs typeface="Courier New" pitchFamily="49" charset="0"/>
              </a:rPr>
              <a:t>{</a:t>
            </a:r>
          </a:p>
          <a:p>
            <a:pPr marL="400050" lvl="2"/>
            <a:r>
              <a:rPr lang="en-US" sz="2200">
                <a:latin typeface="Consolas" pitchFamily="49" charset="0"/>
                <a:cs typeface="Courier New" pitchFamily="49" charset="0"/>
              </a:rPr>
              <a:t>	DuyetNLR(root);</a:t>
            </a:r>
          </a:p>
          <a:p>
            <a:pPr marL="400050" lvl="2"/>
            <a:r>
              <a:rPr lang="en-US" sz="2200">
                <a:latin typeface="Consolas" pitchFamily="49" charset="0"/>
                <a:cs typeface="Courier New" pitchFamily="49" charset="0"/>
              </a:rPr>
              <a:t>}</a:t>
            </a:r>
          </a:p>
          <a:p>
            <a:pPr marL="400050" lvl="2">
              <a:buFont typeface="Arial" pitchFamily="34" charset="0"/>
              <a:buNone/>
            </a:pPr>
            <a:endParaRPr lang="en-US" sz="2200">
              <a:latin typeface="Courier New" pitchFamily="49" charset="0"/>
              <a:cs typeface="Courier New" pitchFamily="49" charset="0"/>
            </a:endParaRPr>
          </a:p>
          <a:p>
            <a:pPr marL="400050" lvl="2">
              <a:buFont typeface="Arial" pitchFamily="34" charset="0"/>
              <a:buNone/>
            </a:pPr>
            <a:endParaRPr lang="en-US" sz="2200" baseline="30000">
              <a:latin typeface="Tahoma" pitchFamily="34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696075" y="4572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A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5715000" y="12954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B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7762875" y="12954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D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5181600" y="22098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E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6324600" y="22098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F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7162800" y="2209800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G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8382000" y="2209800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I</a:t>
            </a:r>
          </a:p>
        </p:txBody>
      </p:sp>
      <p:cxnSp>
        <p:nvCxnSpPr>
          <p:cNvPr id="36" name="Straight Connector 35"/>
          <p:cNvCxnSpPr>
            <a:stCxn id="27" idx="3"/>
            <a:endCxn id="28" idx="7"/>
          </p:cNvCxnSpPr>
          <p:nvPr/>
        </p:nvCxnSpPr>
        <p:spPr bwMode="auto">
          <a:xfrm rot="5400000">
            <a:off x="6176963" y="776287"/>
            <a:ext cx="514350" cy="657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5"/>
            <a:endCxn id="29" idx="1"/>
          </p:cNvCxnSpPr>
          <p:nvPr/>
        </p:nvCxnSpPr>
        <p:spPr bwMode="auto">
          <a:xfrm rot="16200000" flipH="1">
            <a:off x="7200900" y="733425"/>
            <a:ext cx="514350" cy="74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8" idx="3"/>
            <a:endCxn id="30" idx="0"/>
          </p:cNvCxnSpPr>
          <p:nvPr/>
        </p:nvCxnSpPr>
        <p:spPr bwMode="auto">
          <a:xfrm rot="5400000">
            <a:off x="5334000" y="1762125"/>
            <a:ext cx="523875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5"/>
            <a:endCxn id="31" idx="0"/>
          </p:cNvCxnSpPr>
          <p:nvPr/>
        </p:nvCxnSpPr>
        <p:spPr bwMode="auto">
          <a:xfrm rot="16200000" flipH="1">
            <a:off x="6067425" y="1724025"/>
            <a:ext cx="523875" cy="447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3"/>
            <a:endCxn id="32" idx="0"/>
          </p:cNvCxnSpPr>
          <p:nvPr/>
        </p:nvCxnSpPr>
        <p:spPr bwMode="auto">
          <a:xfrm rot="5400000">
            <a:off x="7348537" y="1728788"/>
            <a:ext cx="523875" cy="438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9" idx="5"/>
            <a:endCxn id="34" idx="0"/>
          </p:cNvCxnSpPr>
          <p:nvPr/>
        </p:nvCxnSpPr>
        <p:spPr bwMode="auto">
          <a:xfrm rot="16200000" flipH="1">
            <a:off x="8120062" y="1719263"/>
            <a:ext cx="523875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726" name="Rectangle 3"/>
          <p:cNvSpPr txBox="1">
            <a:spLocks noChangeArrowheads="1"/>
          </p:cNvSpPr>
          <p:nvPr/>
        </p:nvSpPr>
        <p:spPr bwMode="auto">
          <a:xfrm>
            <a:off x="609600" y="889000"/>
            <a:ext cx="396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Kết quả duyệt NLR: </a:t>
            </a:r>
          </a:p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 </a:t>
            </a:r>
            <a:endParaRPr lang="en-US" sz="2400" baseline="30000">
              <a:latin typeface="Tahoma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AF3D6-16B5-4815-A08D-F30AC2AACC0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4" name="Oval 23"/>
          <p:cNvSpPr/>
          <p:nvPr/>
        </p:nvSpPr>
        <p:spPr bwMode="auto">
          <a:xfrm>
            <a:off x="6702425" y="4572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A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5721350" y="12954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B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7769225" y="12954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D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5187950" y="22098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E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6330950" y="22098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F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7169150" y="22098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G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8388350" y="22098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I</a:t>
            </a:r>
          </a:p>
        </p:txBody>
      </p:sp>
      <p:sp>
        <p:nvSpPr>
          <p:cNvPr id="51" name="Isosceles Triangle 50"/>
          <p:cNvSpPr/>
          <p:nvPr/>
        </p:nvSpPr>
        <p:spPr>
          <a:xfrm>
            <a:off x="4638675" y="641351"/>
            <a:ext cx="2651125" cy="2305050"/>
          </a:xfrm>
          <a:prstGeom prst="triangle">
            <a:avLst/>
          </a:prstGeom>
          <a:noFill/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2" name="Isosceles Triangle 51"/>
          <p:cNvSpPr/>
          <p:nvPr/>
        </p:nvSpPr>
        <p:spPr>
          <a:xfrm>
            <a:off x="6699251" y="642938"/>
            <a:ext cx="2635250" cy="2303463"/>
          </a:xfrm>
          <a:prstGeom prst="triangle">
            <a:avLst/>
          </a:prstGeom>
          <a:noFill/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1049338" y="1341438"/>
            <a:ext cx="1046162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Candara" pitchFamily="34" charset="0"/>
              </a:rPr>
              <a:t>B  E  F </a:t>
            </a:r>
            <a:endParaRPr lang="en-US" sz="2400" baseline="30000">
              <a:latin typeface="Tahoma" pitchFamily="34" charset="0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2038351" y="1331913"/>
            <a:ext cx="103598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Candara" pitchFamily="34" charset="0"/>
              </a:rPr>
              <a:t>D  G  I</a:t>
            </a:r>
            <a:endParaRPr lang="en-US" sz="2400" baseline="30000">
              <a:latin typeface="Tahoma" pitchFamily="34" charset="0"/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655638" y="1344613"/>
            <a:ext cx="4635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Candara" pitchFamily="34" charset="0"/>
              </a:rPr>
              <a:t>A </a:t>
            </a:r>
            <a:endParaRPr lang="en-US" sz="2400" baseline="30000">
              <a:latin typeface="Tahoma" pitchFamily="34" charset="0"/>
            </a:endParaRPr>
          </a:p>
        </p:txBody>
      </p:sp>
      <p:sp>
        <p:nvSpPr>
          <p:cNvPr id="56" name="Rectangle 3"/>
          <p:cNvSpPr txBox="1">
            <a:spLocks noChangeArrowheads="1"/>
          </p:cNvSpPr>
          <p:nvPr/>
        </p:nvSpPr>
        <p:spPr bwMode="auto">
          <a:xfrm>
            <a:off x="5129213" y="4589463"/>
            <a:ext cx="38369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nếu t là cây rỗng thì dừng. </a:t>
            </a:r>
          </a:p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 </a:t>
            </a:r>
            <a:endParaRPr lang="en-US" sz="2400" baseline="30000">
              <a:latin typeface="Tahoma" pitchFamily="34" charset="0"/>
            </a:endParaRPr>
          </a:p>
        </p:txBody>
      </p:sp>
      <p:sp>
        <p:nvSpPr>
          <p:cNvPr id="57" name="Freeform 56"/>
          <p:cNvSpPr/>
          <p:nvPr/>
        </p:nvSpPr>
        <p:spPr>
          <a:xfrm>
            <a:off x="2933700" y="3398838"/>
            <a:ext cx="2635250" cy="1158875"/>
          </a:xfrm>
          <a:custGeom>
            <a:avLst/>
            <a:gdLst>
              <a:gd name="connsiteX0" fmla="*/ 2634018 w 2634018"/>
              <a:gd name="connsiteY0" fmla="*/ 1160059 h 1160059"/>
              <a:gd name="connsiteX1" fmla="*/ 1678674 w 2634018"/>
              <a:gd name="connsiteY1" fmla="*/ 313898 h 1160059"/>
              <a:gd name="connsiteX2" fmla="*/ 0 w 2634018"/>
              <a:gd name="connsiteY2" fmla="*/ 0 h 11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4018" h="1160059">
                <a:moveTo>
                  <a:pt x="2634018" y="1160059"/>
                </a:moveTo>
                <a:cubicBezTo>
                  <a:pt x="2375847" y="833650"/>
                  <a:pt x="2117677" y="507241"/>
                  <a:pt x="1678674" y="313898"/>
                </a:cubicBezTo>
                <a:cubicBezTo>
                  <a:pt x="1239671" y="120555"/>
                  <a:pt x="619835" y="60277"/>
                  <a:pt x="0" y="0"/>
                </a:cubicBezTo>
              </a:path>
            </a:pathLst>
          </a:cu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Left Bracket 58"/>
          <p:cNvSpPr/>
          <p:nvPr/>
        </p:nvSpPr>
        <p:spPr>
          <a:xfrm rot="16200000">
            <a:off x="1503896" y="1415130"/>
            <a:ext cx="70370" cy="762252"/>
          </a:xfrm>
          <a:prstGeom prst="leftBracket">
            <a:avLst>
              <a:gd name="adj" fmla="val 564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Left Bracket 59"/>
          <p:cNvSpPr/>
          <p:nvPr/>
        </p:nvSpPr>
        <p:spPr>
          <a:xfrm rot="16200000">
            <a:off x="2451180" y="1378606"/>
            <a:ext cx="103028" cy="838476"/>
          </a:xfrm>
          <a:prstGeom prst="leftBracket">
            <a:avLst>
              <a:gd name="adj" fmla="val 564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1462088" y="1906588"/>
            <a:ext cx="46513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Candara" pitchFamily="34" charset="0"/>
              </a:rPr>
              <a:t>L </a:t>
            </a:r>
            <a:endParaRPr lang="en-US" sz="2400" baseline="30000">
              <a:latin typeface="Tahoma" pitchFamily="34" charset="0"/>
            </a:endParaRP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2328863" y="1879600"/>
            <a:ext cx="4635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Candara" pitchFamily="34" charset="0"/>
              </a:rPr>
              <a:t>R </a:t>
            </a:r>
            <a:endParaRPr lang="en-US" sz="2400" baseline="300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24" grpId="0" animBg="1"/>
      <p:bldP spid="25" grpId="0" animBg="1"/>
      <p:bldP spid="26" grpId="0" animBg="1"/>
      <p:bldP spid="44" grpId="0" animBg="1"/>
      <p:bldP spid="45" grpId="0" animBg="1"/>
      <p:bldP spid="46" grpId="0" animBg="1"/>
      <p:bldP spid="49" grpId="0" animBg="1"/>
      <p:bldP spid="51" grpId="0" animBg="1"/>
      <p:bldP spid="51" grpId="1" animBg="1"/>
      <p:bldP spid="52" grpId="0" animBg="1"/>
      <p:bldP spid="52" grpId="1" animBg="1"/>
      <p:bldP spid="56" grpId="0"/>
      <p:bldP spid="57" grpId="0" animBg="1"/>
      <p:bldP spid="59" grpId="0" animBg="1"/>
      <p:bldP spid="60" grpId="0" animBg="1"/>
      <p:bldP spid="61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1731" name="Rectangle 3"/>
          <p:cNvSpPr txBox="1">
            <a:spLocks noChangeArrowheads="1"/>
          </p:cNvSpPr>
          <p:nvPr/>
        </p:nvSpPr>
        <p:spPr bwMode="auto">
          <a:xfrm>
            <a:off x="228600" y="304800"/>
            <a:ext cx="807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2" indent="571500">
              <a:lnSpc>
                <a:spcPct val="110000"/>
              </a:lnSpc>
              <a:spcBef>
                <a:spcPts val="400"/>
              </a:spcBef>
              <a:buFont typeface="Calibri" pitchFamily="34" charset="0"/>
              <a:buAutoNum type="alphaLcParenR" startAt="2"/>
            </a:pPr>
            <a:r>
              <a:rPr lang="en-US" sz="2400">
                <a:latin typeface="Tahoma" pitchFamily="34" charset="0"/>
              </a:rPr>
              <a:t>Duyệt theo thứ tự giữa LNR (Left – Node – Right)</a:t>
            </a:r>
          </a:p>
          <a:p>
            <a:pPr marL="400050" lvl="2" indent="571500">
              <a:lnSpc>
                <a:spcPct val="110000"/>
              </a:lnSpc>
              <a:spcBef>
                <a:spcPts val="400"/>
              </a:spcBef>
            </a:pPr>
            <a:r>
              <a:rPr lang="en-US" sz="2400">
                <a:latin typeface="Tahoma" pitchFamily="34" charset="0"/>
                <a:sym typeface="Wingdings" pitchFamily="2" charset="2"/>
              </a:rPr>
              <a:t>Duyệt cây con bên trái theo LNR  </a:t>
            </a:r>
            <a:r>
              <a:rPr lang="en-US" sz="2400">
                <a:latin typeface="Tahoma" pitchFamily="34" charset="0"/>
              </a:rPr>
              <a:t>Thăm nút gốc </a:t>
            </a:r>
            <a:r>
              <a:rPr lang="en-US" sz="2400">
                <a:latin typeface="Tahoma" pitchFamily="34" charset="0"/>
                <a:sym typeface="Wingdings" pitchFamily="2" charset="2"/>
              </a:rPr>
              <a:t> Duyệt cây con bên phải theo LNR</a:t>
            </a:r>
            <a:endParaRPr lang="en-US" sz="2400" baseline="30000">
              <a:latin typeface="Tahoma" pitchFamily="34" charset="0"/>
            </a:endParaRPr>
          </a:p>
          <a:p>
            <a:pPr marL="400050" lvl="2" indent="571500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endParaRPr lang="en-US" sz="2400" baseline="30000">
              <a:latin typeface="Tahoma" pitchFamily="34" charset="0"/>
            </a:endParaRPr>
          </a:p>
        </p:txBody>
      </p:sp>
      <p:sp>
        <p:nvSpPr>
          <p:cNvPr id="16388" name="Rectangle 3"/>
          <p:cNvSpPr txBox="1">
            <a:spLocks noChangeArrowheads="1"/>
          </p:cNvSpPr>
          <p:nvPr/>
        </p:nvSpPr>
        <p:spPr bwMode="auto">
          <a:xfrm>
            <a:off x="228600" y="3553052"/>
            <a:ext cx="4953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void DuyetLNR(Tree t)</a:t>
            </a:r>
          </a:p>
          <a:p>
            <a:pPr marL="0" lvl="2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{</a:t>
            </a:r>
          </a:p>
          <a:p>
            <a:pPr marL="0" lvl="2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if (t!=NULL)</a:t>
            </a:r>
          </a:p>
          <a:p>
            <a:pPr marL="0" lvl="2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{</a:t>
            </a:r>
          </a:p>
          <a:p>
            <a:pPr marL="0" lvl="2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DuyetLNR(t-&gt;left);	</a:t>
            </a:r>
          </a:p>
          <a:p>
            <a:pPr marL="0" lvl="2"/>
            <a:r>
              <a:rPr lang="en-US" sz="2200">
                <a:latin typeface="Consolas" pitchFamily="49" charset="0"/>
                <a:cs typeface="Courier New" pitchFamily="49" charset="0"/>
              </a:rPr>
              <a:t>	cout&lt;&lt; t-&gt;info;</a:t>
            </a:r>
          </a:p>
          <a:p>
            <a:pPr marL="0" lvl="2"/>
            <a:r>
              <a:rPr lang="en-US" sz="2200">
                <a:latin typeface="Consolas" pitchFamily="49" charset="0"/>
                <a:cs typeface="Courier New" pitchFamily="49" charset="0"/>
              </a:rPr>
              <a:t>	DuyetLNR(t-&gt;right);    </a:t>
            </a:r>
          </a:p>
          <a:p>
            <a:pPr marL="0" lvl="2"/>
            <a:r>
              <a:rPr lang="en-US" sz="2200">
                <a:latin typeface="Consolas" pitchFamily="49" charset="0"/>
                <a:cs typeface="Courier New" pitchFamily="49" charset="0"/>
              </a:rPr>
              <a:t>   }	</a:t>
            </a:r>
          </a:p>
          <a:p>
            <a:pPr marL="0" lvl="2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}</a:t>
            </a:r>
            <a:endParaRPr lang="en-US" sz="2200" baseline="30000">
              <a:latin typeface="Consolas" pitchFamily="49" charset="0"/>
            </a:endParaRPr>
          </a:p>
        </p:txBody>
      </p:sp>
      <p:grpSp>
        <p:nvGrpSpPr>
          <p:cNvPr id="201733" name="Group 45"/>
          <p:cNvGrpSpPr>
            <a:grpSpLocks/>
          </p:cNvGrpSpPr>
          <p:nvPr/>
        </p:nvGrpSpPr>
        <p:grpSpPr bwMode="auto">
          <a:xfrm>
            <a:off x="5181600" y="1752600"/>
            <a:ext cx="3657600" cy="2209800"/>
            <a:chOff x="2819400" y="1057275"/>
            <a:chExt cx="3657600" cy="2209800"/>
          </a:xfrm>
        </p:grpSpPr>
        <p:sp>
          <p:nvSpPr>
            <p:cNvPr id="27" name="Oval 26"/>
            <p:cNvSpPr/>
            <p:nvPr/>
          </p:nvSpPr>
          <p:spPr>
            <a:xfrm>
              <a:off x="4333875" y="1057275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A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3352800" y="1895475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B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5400675" y="1895475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D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2819400" y="2809875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E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962400" y="2809875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F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4800600" y="2809875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G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6019800" y="2809875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I</a:t>
              </a:r>
            </a:p>
          </p:txBody>
        </p:sp>
        <p:cxnSp>
          <p:nvCxnSpPr>
            <p:cNvPr id="36" name="Straight Connector 35"/>
            <p:cNvCxnSpPr>
              <a:stCxn id="27" idx="3"/>
              <a:endCxn id="28" idx="7"/>
            </p:cNvCxnSpPr>
            <p:nvPr/>
          </p:nvCxnSpPr>
          <p:spPr>
            <a:xfrm rot="5400000">
              <a:off x="3814763" y="1376362"/>
              <a:ext cx="514350" cy="6572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7" idx="5"/>
              <a:endCxn id="29" idx="1"/>
            </p:cNvCxnSpPr>
            <p:nvPr/>
          </p:nvCxnSpPr>
          <p:spPr>
            <a:xfrm rot="16200000" flipH="1">
              <a:off x="4838700" y="1333500"/>
              <a:ext cx="514350" cy="742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8" idx="3"/>
              <a:endCxn id="30" idx="0"/>
            </p:cNvCxnSpPr>
            <p:nvPr/>
          </p:nvCxnSpPr>
          <p:spPr>
            <a:xfrm rot="5400000">
              <a:off x="2971800" y="2362200"/>
              <a:ext cx="523875" cy="371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8" idx="5"/>
              <a:endCxn id="31" idx="0"/>
            </p:cNvCxnSpPr>
            <p:nvPr/>
          </p:nvCxnSpPr>
          <p:spPr>
            <a:xfrm rot="16200000" flipH="1">
              <a:off x="3705225" y="2324100"/>
              <a:ext cx="523875" cy="447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32" idx="0"/>
            </p:cNvCxnSpPr>
            <p:nvPr/>
          </p:nvCxnSpPr>
          <p:spPr>
            <a:xfrm rot="5400000">
              <a:off x="4986337" y="2328863"/>
              <a:ext cx="523875" cy="438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9" idx="5"/>
              <a:endCxn id="34" idx="0"/>
            </p:cNvCxnSpPr>
            <p:nvPr/>
          </p:nvCxnSpPr>
          <p:spPr>
            <a:xfrm rot="16200000" flipH="1">
              <a:off x="5757862" y="2319338"/>
              <a:ext cx="523875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1734" name="Rectangle 3"/>
          <p:cNvSpPr txBox="1">
            <a:spLocks noChangeArrowheads="1"/>
          </p:cNvSpPr>
          <p:nvPr/>
        </p:nvSpPr>
        <p:spPr bwMode="auto">
          <a:xfrm>
            <a:off x="457200" y="1970088"/>
            <a:ext cx="3962400" cy="92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Kết quả duyệt LNR: 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88B007-1F93-4829-A5C9-940C423632F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6702425" y="17526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A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5721350" y="25908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B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7769225" y="25908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D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5187950" y="35052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E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6330950" y="35052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F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7169150" y="35052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G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8388350" y="35052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I</a:t>
            </a:r>
          </a:p>
        </p:txBody>
      </p:sp>
      <p:sp>
        <p:nvSpPr>
          <p:cNvPr id="51" name="Left Bracket 50"/>
          <p:cNvSpPr/>
          <p:nvPr/>
        </p:nvSpPr>
        <p:spPr>
          <a:xfrm rot="16200000">
            <a:off x="1016071" y="2497931"/>
            <a:ext cx="96694" cy="876302"/>
          </a:xfrm>
          <a:prstGeom prst="leftBracket">
            <a:avLst>
              <a:gd name="adj" fmla="val 564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Left Bracket 51"/>
          <p:cNvSpPr/>
          <p:nvPr/>
        </p:nvSpPr>
        <p:spPr>
          <a:xfrm rot="16200000">
            <a:off x="2635250" y="2493307"/>
            <a:ext cx="119063" cy="872848"/>
          </a:xfrm>
          <a:prstGeom prst="leftBracket">
            <a:avLst>
              <a:gd name="adj" fmla="val 564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1120775" y="3052763"/>
            <a:ext cx="465138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Candara" pitchFamily="34" charset="0"/>
              </a:rPr>
              <a:t>L </a:t>
            </a:r>
            <a:endParaRPr lang="en-US" sz="2400" baseline="30000">
              <a:latin typeface="Tahoma" pitchFamily="34" charset="0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2576513" y="2997200"/>
            <a:ext cx="46513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Candara" pitchFamily="34" charset="0"/>
              </a:rPr>
              <a:t>R </a:t>
            </a:r>
            <a:endParaRPr lang="en-US" sz="2400" baseline="30000">
              <a:latin typeface="Tahoma" pitchFamily="34" charset="0"/>
            </a:endParaRPr>
          </a:p>
        </p:txBody>
      </p:sp>
      <p:sp>
        <p:nvSpPr>
          <p:cNvPr id="55" name="Isosceles Triangle 54"/>
          <p:cNvSpPr/>
          <p:nvPr/>
        </p:nvSpPr>
        <p:spPr>
          <a:xfrm>
            <a:off x="4637088" y="1924051"/>
            <a:ext cx="2665412" cy="2520950"/>
          </a:xfrm>
          <a:prstGeom prst="triangle">
            <a:avLst/>
          </a:prstGeom>
          <a:noFill/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Isosceles Triangle 55"/>
          <p:cNvSpPr/>
          <p:nvPr/>
        </p:nvSpPr>
        <p:spPr>
          <a:xfrm>
            <a:off x="6673850" y="1927226"/>
            <a:ext cx="2660651" cy="2517776"/>
          </a:xfrm>
          <a:prstGeom prst="triangle">
            <a:avLst/>
          </a:prstGeom>
          <a:noFill/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Rectangle 3"/>
          <p:cNvSpPr txBox="1">
            <a:spLocks noChangeArrowheads="1"/>
          </p:cNvSpPr>
          <p:nvPr/>
        </p:nvSpPr>
        <p:spPr bwMode="auto">
          <a:xfrm>
            <a:off x="500063" y="2460625"/>
            <a:ext cx="153352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Candara" pitchFamily="34" charset="0"/>
              </a:rPr>
              <a:t>E   B   F</a:t>
            </a:r>
            <a:endParaRPr lang="en-US" sz="2400" baseline="30000">
              <a:latin typeface="Tahoma" pitchFamily="34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1658938" y="2449513"/>
            <a:ext cx="465137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Candara" pitchFamily="34" charset="0"/>
              </a:rPr>
              <a:t>A</a:t>
            </a:r>
            <a:endParaRPr lang="en-US" sz="2400" baseline="30000">
              <a:latin typeface="Tahoma" pitchFamily="34" charset="0"/>
            </a:endParaRP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2124075" y="2444750"/>
            <a:ext cx="1528763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Candara" pitchFamily="34" charset="0"/>
              </a:rPr>
              <a:t>G   D   I</a:t>
            </a:r>
            <a:endParaRPr lang="en-US" sz="2400" baseline="300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98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/>
      <p:bldP spid="25" grpId="0" animBg="1"/>
      <p:bldP spid="26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1" grpId="0" animBg="1"/>
      <p:bldP spid="52" grpId="0" animBg="1"/>
      <p:bldP spid="53" grpId="0"/>
      <p:bldP spid="54" grpId="0"/>
      <p:bldP spid="55" grpId="0" animBg="1"/>
      <p:bldP spid="55" grpId="1" animBg="1"/>
      <p:bldP spid="56" grpId="0" animBg="1"/>
      <p:bldP spid="56" grpId="1" animBg="1"/>
      <p:bldP spid="57" grpId="0"/>
      <p:bldP spid="58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2755" name="Rectangle 3"/>
          <p:cNvSpPr txBox="1">
            <a:spLocks noChangeArrowheads="1"/>
          </p:cNvSpPr>
          <p:nvPr/>
        </p:nvSpPr>
        <p:spPr bwMode="auto">
          <a:xfrm>
            <a:off x="228600" y="304800"/>
            <a:ext cx="8077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2" indent="571500">
              <a:lnSpc>
                <a:spcPct val="110000"/>
              </a:lnSpc>
              <a:spcBef>
                <a:spcPts val="400"/>
              </a:spcBef>
              <a:buFont typeface="Calibri" pitchFamily="34" charset="0"/>
              <a:buAutoNum type="alphaLcParenR" startAt="3"/>
            </a:pPr>
            <a:r>
              <a:rPr lang="en-US" sz="2400">
                <a:latin typeface="Tahoma" pitchFamily="34" charset="0"/>
              </a:rPr>
              <a:t>Duyệt theo thứ tự sau LRN (Left – Right – Node )</a:t>
            </a:r>
          </a:p>
          <a:p>
            <a:pPr marL="400050" lvl="2" indent="571500">
              <a:lnSpc>
                <a:spcPct val="110000"/>
              </a:lnSpc>
              <a:spcBef>
                <a:spcPts val="400"/>
              </a:spcBef>
            </a:pPr>
            <a:r>
              <a:rPr lang="en-US" sz="2400">
                <a:latin typeface="Tahoma" pitchFamily="34" charset="0"/>
                <a:sym typeface="Wingdings" pitchFamily="2" charset="2"/>
              </a:rPr>
              <a:t>Duyệt cây con bên trái theo LRN  Duyệt cây con bên phải theo LRN  </a:t>
            </a:r>
            <a:r>
              <a:rPr lang="en-US" sz="2400">
                <a:latin typeface="Tahoma" pitchFamily="34" charset="0"/>
              </a:rPr>
              <a:t>Thăm nút gốc </a:t>
            </a:r>
            <a:endParaRPr lang="en-US" sz="2400" baseline="30000">
              <a:latin typeface="Tahoma" pitchFamily="34" charset="0"/>
            </a:endParaRPr>
          </a:p>
          <a:p>
            <a:pPr marL="400050" lvl="2" indent="571500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endParaRPr lang="en-US" sz="2400" baseline="30000">
              <a:latin typeface="Tahoma" pitchFamily="34" charset="0"/>
            </a:endParaRPr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228600" y="3778250"/>
            <a:ext cx="4953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void DuyetLRN(Tree t)</a:t>
            </a:r>
          </a:p>
          <a:p>
            <a:pPr marL="0" lvl="2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{</a:t>
            </a:r>
          </a:p>
          <a:p>
            <a:pPr marL="0" lvl="2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if (t!=NULL)</a:t>
            </a:r>
          </a:p>
          <a:p>
            <a:pPr marL="0" lvl="2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   {</a:t>
            </a:r>
          </a:p>
          <a:p>
            <a:pPr marL="0" lvl="2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	DuyetLRN(t-&gt;left);	</a:t>
            </a:r>
          </a:p>
          <a:p>
            <a:pPr marL="0" lvl="2"/>
            <a:r>
              <a:rPr lang="en-US" sz="2200">
                <a:latin typeface="Consolas" pitchFamily="49" charset="0"/>
                <a:cs typeface="Courier New" pitchFamily="49" charset="0"/>
              </a:rPr>
              <a:t>	DuyetLRN(t-&gt;right);    </a:t>
            </a:r>
          </a:p>
          <a:p>
            <a:pPr marL="0" lvl="2"/>
            <a:r>
              <a:rPr lang="en-US" sz="2200">
                <a:latin typeface="Consolas" pitchFamily="49" charset="0"/>
                <a:cs typeface="Courier New" pitchFamily="49" charset="0"/>
              </a:rPr>
              <a:t>	cout&lt;&lt; t-&gt;info;</a:t>
            </a:r>
          </a:p>
          <a:p>
            <a:pPr marL="0" lvl="2"/>
            <a:r>
              <a:rPr lang="en-US" sz="2200">
                <a:latin typeface="Consolas" pitchFamily="49" charset="0"/>
                <a:cs typeface="Courier New" pitchFamily="49" charset="0"/>
              </a:rPr>
              <a:t>   }	</a:t>
            </a:r>
          </a:p>
          <a:p>
            <a:pPr marL="0" lvl="2">
              <a:buFont typeface="Arial" pitchFamily="34" charset="0"/>
              <a:buNone/>
            </a:pPr>
            <a:r>
              <a:rPr lang="en-US" sz="2200">
                <a:latin typeface="Consolas" pitchFamily="49" charset="0"/>
                <a:cs typeface="Courier New" pitchFamily="49" charset="0"/>
              </a:rPr>
              <a:t>}</a:t>
            </a:r>
            <a:endParaRPr lang="en-US" sz="2200" baseline="30000">
              <a:latin typeface="Consolas" pitchFamily="49" charset="0"/>
            </a:endParaRPr>
          </a:p>
        </p:txBody>
      </p:sp>
      <p:grpSp>
        <p:nvGrpSpPr>
          <p:cNvPr id="202757" name="Group 45"/>
          <p:cNvGrpSpPr>
            <a:grpSpLocks/>
          </p:cNvGrpSpPr>
          <p:nvPr/>
        </p:nvGrpSpPr>
        <p:grpSpPr bwMode="auto">
          <a:xfrm>
            <a:off x="5181600" y="1752600"/>
            <a:ext cx="3657600" cy="2209800"/>
            <a:chOff x="2819400" y="1057275"/>
            <a:chExt cx="3657600" cy="2209800"/>
          </a:xfrm>
        </p:grpSpPr>
        <p:sp>
          <p:nvSpPr>
            <p:cNvPr id="27" name="Oval 26"/>
            <p:cNvSpPr/>
            <p:nvPr/>
          </p:nvSpPr>
          <p:spPr>
            <a:xfrm>
              <a:off x="4333875" y="1057275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A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3352800" y="1895475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B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5400675" y="1895475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D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2819400" y="2809875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E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962400" y="2809875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F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4800600" y="2809875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G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6019800" y="2809875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I</a:t>
              </a:r>
            </a:p>
          </p:txBody>
        </p:sp>
        <p:cxnSp>
          <p:nvCxnSpPr>
            <p:cNvPr id="36" name="Straight Connector 35"/>
            <p:cNvCxnSpPr>
              <a:stCxn id="27" idx="3"/>
              <a:endCxn id="28" idx="7"/>
            </p:cNvCxnSpPr>
            <p:nvPr/>
          </p:nvCxnSpPr>
          <p:spPr>
            <a:xfrm rot="5400000">
              <a:off x="3814763" y="1376362"/>
              <a:ext cx="514350" cy="6572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7" idx="5"/>
              <a:endCxn id="29" idx="1"/>
            </p:cNvCxnSpPr>
            <p:nvPr/>
          </p:nvCxnSpPr>
          <p:spPr>
            <a:xfrm rot="16200000" flipH="1">
              <a:off x="4838700" y="1333500"/>
              <a:ext cx="514350" cy="742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8" idx="3"/>
              <a:endCxn id="30" idx="0"/>
            </p:cNvCxnSpPr>
            <p:nvPr/>
          </p:nvCxnSpPr>
          <p:spPr>
            <a:xfrm rot="5400000">
              <a:off x="2971800" y="2362200"/>
              <a:ext cx="523875" cy="3714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8" idx="5"/>
              <a:endCxn id="31" idx="0"/>
            </p:cNvCxnSpPr>
            <p:nvPr/>
          </p:nvCxnSpPr>
          <p:spPr>
            <a:xfrm rot="16200000" flipH="1">
              <a:off x="3705225" y="2324100"/>
              <a:ext cx="523875" cy="4476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32" idx="0"/>
            </p:cNvCxnSpPr>
            <p:nvPr/>
          </p:nvCxnSpPr>
          <p:spPr>
            <a:xfrm rot="5400000">
              <a:off x="4986337" y="2328863"/>
              <a:ext cx="523875" cy="438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9" idx="5"/>
              <a:endCxn id="34" idx="0"/>
            </p:cNvCxnSpPr>
            <p:nvPr/>
          </p:nvCxnSpPr>
          <p:spPr>
            <a:xfrm rot="16200000" flipH="1">
              <a:off x="5757862" y="2319338"/>
              <a:ext cx="523875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758" name="Rectangle 3"/>
          <p:cNvSpPr txBox="1">
            <a:spLocks noChangeArrowheads="1"/>
          </p:cNvSpPr>
          <p:nvPr/>
        </p:nvSpPr>
        <p:spPr bwMode="auto">
          <a:xfrm>
            <a:off x="457200" y="2133600"/>
            <a:ext cx="3962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Kết quả duyệt LRN: 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FBF18C-BA65-4975-9DCD-DE6179E25B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6702425" y="17526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A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5721350" y="25908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B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7769225" y="25908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D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5187950" y="35052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E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6330950" y="35052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F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7169150" y="35052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G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8388350" y="35052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I</a:t>
            </a:r>
          </a:p>
        </p:txBody>
      </p:sp>
      <p:sp>
        <p:nvSpPr>
          <p:cNvPr id="51" name="Isosceles Triangle 50"/>
          <p:cNvSpPr/>
          <p:nvPr/>
        </p:nvSpPr>
        <p:spPr>
          <a:xfrm>
            <a:off x="4676775" y="1924051"/>
            <a:ext cx="2651125" cy="2393950"/>
          </a:xfrm>
          <a:prstGeom prst="triangle">
            <a:avLst/>
          </a:prstGeom>
          <a:noFill/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Isosceles Triangle 51"/>
          <p:cNvSpPr/>
          <p:nvPr/>
        </p:nvSpPr>
        <p:spPr>
          <a:xfrm>
            <a:off x="6661151" y="1927226"/>
            <a:ext cx="2673350" cy="2390776"/>
          </a:xfrm>
          <a:prstGeom prst="triangle">
            <a:avLst/>
          </a:prstGeom>
          <a:noFill/>
          <a:ln w="12700">
            <a:solidFill>
              <a:schemeClr val="tx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500063" y="2614613"/>
            <a:ext cx="147955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Candara" pitchFamily="34" charset="0"/>
              </a:rPr>
              <a:t>E   F   B</a:t>
            </a:r>
            <a:endParaRPr lang="en-US" sz="2400" baseline="30000">
              <a:latin typeface="Tahoma" pitchFamily="34" charset="0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1681162" y="2617788"/>
            <a:ext cx="122078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Candara" pitchFamily="34" charset="0"/>
              </a:rPr>
              <a:t>G   I   D</a:t>
            </a:r>
            <a:endParaRPr lang="en-US" sz="2400" baseline="30000">
              <a:latin typeface="Tahoma" pitchFamily="34" charset="0"/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2787649" y="2619376"/>
            <a:ext cx="4667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Candara" pitchFamily="34" charset="0"/>
              </a:rPr>
              <a:t>A</a:t>
            </a:r>
            <a:endParaRPr lang="en-US" sz="2400" baseline="30000">
              <a:latin typeface="Tahoma" pitchFamily="34" charset="0"/>
            </a:endParaRPr>
          </a:p>
        </p:txBody>
      </p:sp>
      <p:sp>
        <p:nvSpPr>
          <p:cNvPr id="56" name="Left Bracket 55"/>
          <p:cNvSpPr/>
          <p:nvPr/>
        </p:nvSpPr>
        <p:spPr>
          <a:xfrm rot="16200000">
            <a:off x="1011238" y="2643653"/>
            <a:ext cx="106362" cy="911883"/>
          </a:xfrm>
          <a:prstGeom prst="leftBracket">
            <a:avLst>
              <a:gd name="adj" fmla="val 564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Left Bracket 56"/>
          <p:cNvSpPr/>
          <p:nvPr/>
        </p:nvSpPr>
        <p:spPr>
          <a:xfrm rot="16200000">
            <a:off x="2171700" y="2627465"/>
            <a:ext cx="119063" cy="960133"/>
          </a:xfrm>
          <a:prstGeom prst="leftBracket">
            <a:avLst>
              <a:gd name="adj" fmla="val 564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831850" y="3175000"/>
            <a:ext cx="46513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Candara" pitchFamily="34" charset="0"/>
              </a:rPr>
              <a:t>L </a:t>
            </a:r>
            <a:endParaRPr lang="en-US" sz="2400" baseline="30000">
              <a:latin typeface="Tahoma" pitchFamily="34" charset="0"/>
            </a:endParaRP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2005013" y="3143251"/>
            <a:ext cx="4635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Candara" pitchFamily="34" charset="0"/>
              </a:rPr>
              <a:t>R </a:t>
            </a:r>
            <a:endParaRPr lang="en-US" sz="2400" baseline="300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4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25" grpId="0" animBg="1"/>
      <p:bldP spid="26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1" grpId="0" animBg="1"/>
      <p:bldP spid="51" grpId="1" animBg="1"/>
      <p:bldP spid="52" grpId="0" animBg="1"/>
      <p:bldP spid="52" grpId="1" animBg="1"/>
      <p:bldP spid="53" grpId="0"/>
      <p:bldP spid="54" grpId="0"/>
      <p:bldP spid="55" grpId="0"/>
      <p:bldP spid="56" grpId="0" animBg="1"/>
      <p:bldP spid="57" grpId="0" animBg="1"/>
      <p:bldP spid="58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3779" name="Rectangle 3"/>
          <p:cNvSpPr txBox="1">
            <a:spLocks noChangeArrowheads="1"/>
          </p:cNvSpPr>
          <p:nvPr/>
        </p:nvSpPr>
        <p:spPr bwMode="auto">
          <a:xfrm>
            <a:off x="219075" y="1308100"/>
            <a:ext cx="633412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00050" lvl="2">
              <a:lnSpc>
                <a:spcPct val="110000"/>
              </a:lnSpc>
              <a:spcBef>
                <a:spcPts val="400"/>
              </a:spcBef>
            </a:pPr>
            <a:r>
              <a:rPr lang="en-US" sz="2400">
                <a:latin typeface="Tahoma" pitchFamily="34" charset="0"/>
                <a:sym typeface="Wingdings" pitchFamily="2" charset="2"/>
              </a:rPr>
              <a:t>Xét cây biểu diễn biểu thức số học:</a:t>
            </a:r>
          </a:p>
          <a:p>
            <a:pPr marL="400050" lvl="2" indent="571500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400050" lvl="2" indent="571500">
              <a:lnSpc>
                <a:spcPct val="110000"/>
              </a:lnSpc>
              <a:spcBef>
                <a:spcPts val="400"/>
              </a:spcBef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400050" lvl="2" indent="571500">
              <a:lnSpc>
                <a:spcPct val="110000"/>
              </a:lnSpc>
              <a:spcBef>
                <a:spcPts val="400"/>
              </a:spcBef>
            </a:pPr>
            <a:endParaRPr lang="en-US" sz="2400" baseline="30000">
              <a:latin typeface="Tahoma" pitchFamily="34" charset="0"/>
            </a:endParaRPr>
          </a:p>
          <a:p>
            <a:pPr marL="400050" lvl="2" indent="571500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endParaRPr lang="en-US" sz="2400" baseline="30000">
              <a:latin typeface="Tahoma" pitchFamily="34" charset="0"/>
            </a:endParaRPr>
          </a:p>
        </p:txBody>
      </p:sp>
      <p:sp>
        <p:nvSpPr>
          <p:cNvPr id="18436" name="Rectangle 3"/>
          <p:cNvSpPr txBox="1">
            <a:spLocks noChangeArrowheads="1"/>
          </p:cNvSpPr>
          <p:nvPr/>
        </p:nvSpPr>
        <p:spPr bwMode="auto">
          <a:xfrm>
            <a:off x="5334000" y="2133600"/>
            <a:ext cx="373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Kết quả duyệt LNR: </a:t>
            </a:r>
          </a:p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 (x^2 +3*y)*5 + (z-1)/8</a:t>
            </a:r>
            <a:endParaRPr lang="en-US" sz="2400" baseline="30000">
              <a:latin typeface="Tahoma" pitchFamily="34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3200400" y="22860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+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1905000" y="29718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*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4419600" y="29718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/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1447800" y="36576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+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2667000" y="36576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5</a:t>
            </a:r>
          </a:p>
        </p:txBody>
      </p:sp>
      <p:sp>
        <p:nvSpPr>
          <p:cNvPr id="50" name="Oval 49"/>
          <p:cNvSpPr/>
          <p:nvPr/>
        </p:nvSpPr>
        <p:spPr bwMode="auto">
          <a:xfrm>
            <a:off x="3962400" y="3657600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-</a:t>
            </a:r>
          </a:p>
        </p:txBody>
      </p:sp>
      <p:sp>
        <p:nvSpPr>
          <p:cNvPr id="51" name="Oval 50"/>
          <p:cNvSpPr/>
          <p:nvPr/>
        </p:nvSpPr>
        <p:spPr bwMode="auto">
          <a:xfrm>
            <a:off x="2209800" y="4495800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*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4953000" y="3657600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8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4419600" y="44958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1</a:t>
            </a:r>
          </a:p>
        </p:txBody>
      </p:sp>
      <p:cxnSp>
        <p:nvCxnSpPr>
          <p:cNvPr id="54" name="Straight Connector 53"/>
          <p:cNvCxnSpPr>
            <a:stCxn id="44" idx="3"/>
            <a:endCxn id="45" idx="7"/>
          </p:cNvCxnSpPr>
          <p:nvPr/>
        </p:nvCxnSpPr>
        <p:spPr bwMode="auto">
          <a:xfrm rot="5400000">
            <a:off x="2600325" y="2371725"/>
            <a:ext cx="361950" cy="971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4" idx="5"/>
            <a:endCxn id="46" idx="1"/>
          </p:cNvCxnSpPr>
          <p:nvPr/>
        </p:nvCxnSpPr>
        <p:spPr bwMode="auto">
          <a:xfrm rot="16200000" flipH="1">
            <a:off x="3857625" y="2409825"/>
            <a:ext cx="361950" cy="895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3"/>
            <a:endCxn id="48" idx="0"/>
          </p:cNvCxnSpPr>
          <p:nvPr/>
        </p:nvCxnSpPr>
        <p:spPr bwMode="auto">
          <a:xfrm rot="5400000">
            <a:off x="1676400" y="3362325"/>
            <a:ext cx="295275" cy="295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5" idx="5"/>
            <a:endCxn id="49" idx="0"/>
          </p:cNvCxnSpPr>
          <p:nvPr/>
        </p:nvCxnSpPr>
        <p:spPr bwMode="auto">
          <a:xfrm rot="16200000" flipH="1">
            <a:off x="2447925" y="3209925"/>
            <a:ext cx="295275" cy="600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6" idx="3"/>
            <a:endCxn id="50" idx="0"/>
          </p:cNvCxnSpPr>
          <p:nvPr/>
        </p:nvCxnSpPr>
        <p:spPr bwMode="auto">
          <a:xfrm rot="5400000">
            <a:off x="4191000" y="3362325"/>
            <a:ext cx="295275" cy="295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5"/>
            <a:endCxn id="52" idx="0"/>
          </p:cNvCxnSpPr>
          <p:nvPr/>
        </p:nvCxnSpPr>
        <p:spPr bwMode="auto">
          <a:xfrm rot="16200000" flipH="1">
            <a:off x="4848225" y="3324225"/>
            <a:ext cx="295275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0" idx="5"/>
            <a:endCxn id="53" idx="0"/>
          </p:cNvCxnSpPr>
          <p:nvPr/>
        </p:nvCxnSpPr>
        <p:spPr bwMode="auto">
          <a:xfrm rot="16200000" flipH="1">
            <a:off x="4276725" y="4124325"/>
            <a:ext cx="447675" cy="295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8" idx="5"/>
            <a:endCxn id="51" idx="0"/>
          </p:cNvCxnSpPr>
          <p:nvPr/>
        </p:nvCxnSpPr>
        <p:spPr bwMode="auto">
          <a:xfrm rot="16200000" flipH="1">
            <a:off x="1914525" y="3971925"/>
            <a:ext cx="447675" cy="600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 bwMode="auto">
          <a:xfrm>
            <a:off x="685800" y="4495800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^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304800" y="51816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x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1066800" y="51816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2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1828800" y="51816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3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2590800" y="51816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y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3505200" y="44958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z</a:t>
            </a:r>
          </a:p>
        </p:txBody>
      </p:sp>
      <p:cxnSp>
        <p:nvCxnSpPr>
          <p:cNvPr id="68" name="Straight Connector 67"/>
          <p:cNvCxnSpPr>
            <a:stCxn id="48" idx="3"/>
            <a:endCxn id="62" idx="0"/>
          </p:cNvCxnSpPr>
          <p:nvPr/>
        </p:nvCxnSpPr>
        <p:spPr bwMode="auto">
          <a:xfrm rot="5400000">
            <a:off x="990600" y="3971925"/>
            <a:ext cx="447675" cy="600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2" idx="3"/>
            <a:endCxn id="63" idx="0"/>
          </p:cNvCxnSpPr>
          <p:nvPr/>
        </p:nvCxnSpPr>
        <p:spPr bwMode="auto">
          <a:xfrm rot="5400000">
            <a:off x="495300" y="4924425"/>
            <a:ext cx="295275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4" idx="0"/>
            <a:endCxn id="62" idx="5"/>
          </p:cNvCxnSpPr>
          <p:nvPr/>
        </p:nvCxnSpPr>
        <p:spPr bwMode="auto">
          <a:xfrm rot="16200000" flipV="1">
            <a:off x="1038225" y="4924425"/>
            <a:ext cx="295275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1" idx="3"/>
            <a:endCxn id="65" idx="0"/>
          </p:cNvCxnSpPr>
          <p:nvPr/>
        </p:nvCxnSpPr>
        <p:spPr bwMode="auto">
          <a:xfrm rot="5400000">
            <a:off x="2019300" y="4924425"/>
            <a:ext cx="295275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1" idx="5"/>
            <a:endCxn id="66" idx="0"/>
          </p:cNvCxnSpPr>
          <p:nvPr/>
        </p:nvCxnSpPr>
        <p:spPr bwMode="auto">
          <a:xfrm rot="16200000" flipH="1">
            <a:off x="2562225" y="4924425"/>
            <a:ext cx="295275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0" idx="3"/>
            <a:endCxn id="67" idx="0"/>
          </p:cNvCxnSpPr>
          <p:nvPr/>
        </p:nvCxnSpPr>
        <p:spPr bwMode="auto">
          <a:xfrm rot="5400000">
            <a:off x="3657600" y="4124325"/>
            <a:ext cx="447675" cy="295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8" name="Rectangle 3"/>
          <p:cNvSpPr txBox="1">
            <a:spLocks noChangeArrowheads="1"/>
          </p:cNvSpPr>
          <p:nvPr/>
        </p:nvSpPr>
        <p:spPr bwMode="auto">
          <a:xfrm>
            <a:off x="4876800" y="5334000"/>
            <a:ext cx="419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Kết quả duyệt LRN: </a:t>
            </a:r>
          </a:p>
          <a:p>
            <a:pPr marL="0" lvl="2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x 2 ^ 3 y * + 5 * z 1 – 8 / +</a:t>
            </a:r>
            <a:endParaRPr lang="en-US" sz="2400" baseline="30000">
              <a:latin typeface="Tahoma" pitchFamily="34" charset="0"/>
            </a:endParaRPr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0F448A-8DBB-424A-9DD6-485D71A9B7E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914400"/>
          </a:xfrm>
        </p:spPr>
        <p:txBody>
          <a:bodyPr/>
          <a:lstStyle/>
          <a:p>
            <a:r>
              <a:rPr lang="en-US" sz="2800">
                <a:latin typeface="Tahoma" pitchFamily="34" charset="0"/>
              </a:rPr>
              <a:t>5) </a:t>
            </a:r>
            <a:r>
              <a:rPr lang="vi-VN" sz="2800">
                <a:latin typeface="Tahoma" pitchFamily="34" charset="0"/>
              </a:rPr>
              <a:t>Ứng dụng của các phương pháp duyệt</a:t>
            </a:r>
            <a:endParaRPr lang="en-US" sz="2800" b="1">
              <a:latin typeface="Fujiyam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0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3469" y="1209675"/>
            <a:ext cx="8763000" cy="923925"/>
          </a:xfrm>
        </p:spPr>
        <p:txBody>
          <a:bodyPr/>
          <a:lstStyle/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Dùng chỉ số mảng để biểu diễn mối quan hệ cha-con</a:t>
            </a: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Ví dụ:</a:t>
            </a:r>
            <a:endParaRPr lang="en-US" sz="2400" baseline="30000">
              <a:latin typeface="Tahoma" pitchFamily="34" charset="0"/>
            </a:endParaRPr>
          </a:p>
        </p:txBody>
      </p:sp>
      <p:sp>
        <p:nvSpPr>
          <p:cNvPr id="2058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1971675" y="235267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1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990600" y="319087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7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3038475" y="319087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6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600200" y="410527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3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2438400" y="4105275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9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3657600" y="4105275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8</a:t>
            </a:r>
          </a:p>
        </p:txBody>
      </p:sp>
      <p:cxnSp>
        <p:nvCxnSpPr>
          <p:cNvPr id="22" name="Straight Connector 21"/>
          <p:cNvCxnSpPr>
            <a:stCxn id="11" idx="3"/>
            <a:endCxn id="14" idx="7"/>
          </p:cNvCxnSpPr>
          <p:nvPr/>
        </p:nvCxnSpPr>
        <p:spPr bwMode="auto">
          <a:xfrm rot="5400000">
            <a:off x="1452563" y="2671762"/>
            <a:ext cx="514350" cy="657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5"/>
            <a:endCxn id="15" idx="1"/>
          </p:cNvCxnSpPr>
          <p:nvPr/>
        </p:nvCxnSpPr>
        <p:spPr bwMode="auto">
          <a:xfrm rot="16200000" flipH="1">
            <a:off x="2476500" y="2628900"/>
            <a:ext cx="514350" cy="74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5"/>
            <a:endCxn id="17" idx="0"/>
          </p:cNvCxnSpPr>
          <p:nvPr/>
        </p:nvCxnSpPr>
        <p:spPr bwMode="auto">
          <a:xfrm rot="16200000" flipH="1">
            <a:off x="1343025" y="3619500"/>
            <a:ext cx="523875" cy="447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5" idx="3"/>
            <a:endCxn id="18" idx="0"/>
          </p:cNvCxnSpPr>
          <p:nvPr/>
        </p:nvCxnSpPr>
        <p:spPr bwMode="auto">
          <a:xfrm rot="5400000">
            <a:off x="2624137" y="3624263"/>
            <a:ext cx="523875" cy="438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5"/>
            <a:endCxn id="20" idx="0"/>
          </p:cNvCxnSpPr>
          <p:nvPr/>
        </p:nvCxnSpPr>
        <p:spPr bwMode="auto">
          <a:xfrm rot="16200000" flipH="1">
            <a:off x="3395662" y="3614738"/>
            <a:ext cx="523875" cy="457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686619"/>
              </p:ext>
            </p:extLst>
          </p:nvPr>
        </p:nvGraphicFramePr>
        <p:xfrm>
          <a:off x="4572000" y="3352800"/>
          <a:ext cx="40385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latin typeface="Calibri" pitchFamily="34" charset="0"/>
                          <a:cs typeface="Calibri" pitchFamily="34" charset="0"/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572000" y="2819400"/>
          <a:ext cx="4038597" cy="523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8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85800" y="3048000"/>
            <a:ext cx="381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6000" y="3810000"/>
            <a:ext cx="381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667000" y="3124200"/>
            <a:ext cx="381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76400" y="2144713"/>
            <a:ext cx="381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71600" y="3810000"/>
            <a:ext cx="381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29000" y="3810000"/>
            <a:ext cx="381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04800" y="3810000"/>
            <a:ext cx="381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3</a:t>
            </a:r>
          </a:p>
        </p:txBody>
      </p:sp>
      <p:sp>
        <p:nvSpPr>
          <p:cNvPr id="126006" name="Rectangle 3"/>
          <p:cNvSpPr txBox="1">
            <a:spLocks noChangeArrowheads="1"/>
          </p:cNvSpPr>
          <p:nvPr/>
        </p:nvSpPr>
        <p:spPr bwMode="auto">
          <a:xfrm>
            <a:off x="685800" y="4953000"/>
            <a:ext cx="4953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spcBef>
                <a:spcPts val="400"/>
              </a:spcBef>
            </a:pPr>
            <a:r>
              <a:rPr lang="en-US" sz="2400">
                <a:latin typeface="Tahoma" pitchFamily="34" charset="0"/>
              </a:rPr>
              <a:t>Với nút </a:t>
            </a:r>
            <a:r>
              <a:rPr lang="en-US" sz="2400">
                <a:latin typeface="Cambria Math" pitchFamily="18" charset="0"/>
              </a:rPr>
              <a:t>a[i]</a:t>
            </a:r>
            <a:r>
              <a:rPr lang="en-US" sz="2400">
                <a:latin typeface="Tahoma" pitchFamily="34" charset="0"/>
              </a:rPr>
              <a:t>: </a:t>
            </a:r>
          </a:p>
          <a:p>
            <a:pPr marL="0" lvl="1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Nút con bên trái   </a:t>
            </a:r>
            <a:r>
              <a:rPr lang="en-US" sz="2400">
                <a:latin typeface="Cambria Math" pitchFamily="18" charset="0"/>
              </a:rPr>
              <a:t>a[2*i+1]</a:t>
            </a:r>
          </a:p>
          <a:p>
            <a:pPr marL="0" lvl="1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Nút con bên phải  </a:t>
            </a:r>
            <a:r>
              <a:rPr lang="en-US" sz="2400">
                <a:latin typeface="Cambria Math" pitchFamily="18" charset="0"/>
              </a:rPr>
              <a:t>a[2*i+2]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26F55-9BBB-46C2-821E-BE083EEAD69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914400"/>
          </a:xfrm>
        </p:spPr>
        <p:txBody>
          <a:bodyPr/>
          <a:lstStyle/>
          <a:p>
            <a:r>
              <a:rPr lang="en-US" sz="2800">
                <a:latin typeface="Tahoma" pitchFamily="34" charset="0"/>
              </a:rPr>
              <a:t>6) Biểu diễn cây nhị phân bằng mảng</a:t>
            </a:r>
            <a:endParaRPr lang="en-US" sz="2800" b="1">
              <a:latin typeface="Fujiyam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96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47650" y="1066800"/>
            <a:ext cx="8115300" cy="609600"/>
          </a:xfrm>
        </p:spPr>
        <p:txBody>
          <a:bodyPr/>
          <a:lstStyle/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Bài tập: biểu diễn bằng mảng các cây nhị phân sau:</a:t>
            </a:r>
          </a:p>
        </p:txBody>
      </p:sp>
      <p:sp>
        <p:nvSpPr>
          <p:cNvPr id="20685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2124075" y="18288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1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3190875" y="26670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6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2590800" y="3581400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9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3810000" y="3581400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8</a:t>
            </a:r>
          </a:p>
        </p:txBody>
      </p:sp>
      <p:cxnSp>
        <p:nvCxnSpPr>
          <p:cNvPr id="23" name="Straight Connector 22"/>
          <p:cNvCxnSpPr>
            <a:stCxn id="11" idx="5"/>
            <a:endCxn id="15" idx="1"/>
          </p:cNvCxnSpPr>
          <p:nvPr/>
        </p:nvCxnSpPr>
        <p:spPr bwMode="auto">
          <a:xfrm rot="16200000" flipH="1">
            <a:off x="2628900" y="2105025"/>
            <a:ext cx="514350" cy="74295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5" idx="3"/>
            <a:endCxn id="18" idx="0"/>
          </p:cNvCxnSpPr>
          <p:nvPr/>
        </p:nvCxnSpPr>
        <p:spPr bwMode="auto">
          <a:xfrm rot="5400000">
            <a:off x="2776537" y="3100388"/>
            <a:ext cx="523875" cy="43815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5"/>
            <a:endCxn id="20" idx="0"/>
          </p:cNvCxnSpPr>
          <p:nvPr/>
        </p:nvCxnSpPr>
        <p:spPr bwMode="auto">
          <a:xfrm rot="16200000" flipH="1">
            <a:off x="3548062" y="3090863"/>
            <a:ext cx="523875" cy="45720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 bwMode="auto">
          <a:xfrm>
            <a:off x="1438275" y="425767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1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2505075" y="509587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6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3124200" y="6010275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8</a:t>
            </a:r>
          </a:p>
        </p:txBody>
      </p:sp>
      <p:cxnSp>
        <p:nvCxnSpPr>
          <p:cNvPr id="41" name="Straight Connector 40"/>
          <p:cNvCxnSpPr>
            <a:stCxn id="29" idx="5"/>
            <a:endCxn id="30" idx="1"/>
          </p:cNvCxnSpPr>
          <p:nvPr/>
        </p:nvCxnSpPr>
        <p:spPr bwMode="auto">
          <a:xfrm rot="16200000" flipH="1">
            <a:off x="1943100" y="4533900"/>
            <a:ext cx="514350" cy="74295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46" idx="5"/>
            <a:endCxn id="47" idx="0"/>
          </p:cNvCxnSpPr>
          <p:nvPr/>
        </p:nvCxnSpPr>
        <p:spPr bwMode="auto">
          <a:xfrm rot="16200000" flipH="1">
            <a:off x="1114425" y="5457825"/>
            <a:ext cx="523875" cy="600075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0" idx="5"/>
            <a:endCxn id="40" idx="0"/>
          </p:cNvCxnSpPr>
          <p:nvPr/>
        </p:nvCxnSpPr>
        <p:spPr bwMode="auto">
          <a:xfrm rot="16200000" flipH="1">
            <a:off x="2862262" y="5519738"/>
            <a:ext cx="523875" cy="45720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 bwMode="auto">
          <a:xfrm>
            <a:off x="685800" y="5105400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7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1447800" y="6019800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3</a:t>
            </a:r>
          </a:p>
        </p:txBody>
      </p:sp>
      <p:cxnSp>
        <p:nvCxnSpPr>
          <p:cNvPr id="48" name="Straight Connector 47"/>
          <p:cNvCxnSpPr/>
          <p:nvPr/>
        </p:nvCxnSpPr>
        <p:spPr bwMode="auto">
          <a:xfrm rot="5400000">
            <a:off x="1023937" y="4691063"/>
            <a:ext cx="523875" cy="43815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 bwMode="auto">
          <a:xfrm>
            <a:off x="6315075" y="28956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1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7381875" y="37338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6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6781800" y="4648200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9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7391400" y="5638800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8</a:t>
            </a:r>
          </a:p>
        </p:txBody>
      </p:sp>
      <p:cxnSp>
        <p:nvCxnSpPr>
          <p:cNvPr id="56" name="Straight Connector 55"/>
          <p:cNvCxnSpPr>
            <a:stCxn id="52" idx="5"/>
            <a:endCxn id="53" idx="1"/>
          </p:cNvCxnSpPr>
          <p:nvPr/>
        </p:nvCxnSpPr>
        <p:spPr bwMode="auto">
          <a:xfrm rot="16200000" flipH="1">
            <a:off x="6819900" y="3171825"/>
            <a:ext cx="514350" cy="74295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3"/>
            <a:endCxn id="54" idx="0"/>
          </p:cNvCxnSpPr>
          <p:nvPr/>
        </p:nvCxnSpPr>
        <p:spPr bwMode="auto">
          <a:xfrm rot="5400000">
            <a:off x="6967537" y="4167188"/>
            <a:ext cx="523875" cy="438150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4" idx="5"/>
            <a:endCxn id="55" idx="0"/>
          </p:cNvCxnSpPr>
          <p:nvPr/>
        </p:nvCxnSpPr>
        <p:spPr bwMode="auto">
          <a:xfrm rot="16200000" flipH="1">
            <a:off x="7096125" y="5114925"/>
            <a:ext cx="600075" cy="447675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 bwMode="auto">
          <a:xfrm>
            <a:off x="5410200" y="3743325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7</a:t>
            </a:r>
          </a:p>
        </p:txBody>
      </p:sp>
      <p:sp>
        <p:nvSpPr>
          <p:cNvPr id="63" name="Oval 62"/>
          <p:cNvSpPr/>
          <p:nvPr/>
        </p:nvSpPr>
        <p:spPr bwMode="auto">
          <a:xfrm>
            <a:off x="6019800" y="4657725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3</a:t>
            </a:r>
          </a:p>
        </p:txBody>
      </p:sp>
      <p:cxnSp>
        <p:nvCxnSpPr>
          <p:cNvPr id="64" name="Straight Connector 63"/>
          <p:cNvCxnSpPr>
            <a:endCxn id="62" idx="7"/>
          </p:cNvCxnSpPr>
          <p:nvPr/>
        </p:nvCxnSpPr>
        <p:spPr bwMode="auto">
          <a:xfrm rot="10800000" flipV="1">
            <a:off x="5800725" y="3286125"/>
            <a:ext cx="581025" cy="523875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2" idx="5"/>
            <a:endCxn id="63" idx="0"/>
          </p:cNvCxnSpPr>
          <p:nvPr/>
        </p:nvCxnSpPr>
        <p:spPr bwMode="auto">
          <a:xfrm rot="16200000" flipH="1">
            <a:off x="5762625" y="4171950"/>
            <a:ext cx="523875" cy="447675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 bwMode="auto">
          <a:xfrm>
            <a:off x="5410200" y="5572125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4</a:t>
            </a:r>
          </a:p>
        </p:txBody>
      </p:sp>
      <p:cxnSp>
        <p:nvCxnSpPr>
          <p:cNvPr id="73" name="Straight Connector 72"/>
          <p:cNvCxnSpPr>
            <a:stCxn id="63" idx="3"/>
            <a:endCxn id="72" idx="0"/>
          </p:cNvCxnSpPr>
          <p:nvPr/>
        </p:nvCxnSpPr>
        <p:spPr bwMode="auto">
          <a:xfrm rot="5400000">
            <a:off x="5600700" y="5086350"/>
            <a:ext cx="523875" cy="447675"/>
          </a:xfrm>
          <a:prstGeom prst="line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3BCF9-4E4F-4F5F-82F4-38782FC7458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44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717550"/>
          </a:xfrm>
        </p:spPr>
        <p:txBody>
          <a:bodyPr/>
          <a:lstStyle/>
          <a:p>
            <a:pPr algn="l" eaLnBrk="1" hangingPunct="1"/>
            <a:r>
              <a:rPr lang="en-US">
                <a:latin typeface="Tahoma" pitchFamily="34" charset="0"/>
                <a:cs typeface="Tahoma" pitchFamily="34" charset="0"/>
              </a:rPr>
              <a:t>III. Sắp xếp vun đống (Heap Sort)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43000"/>
            <a:ext cx="8763000" cy="2971800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Calibri" pitchFamily="34" charset="0"/>
              <a:buAutoNum type="alphaLcPeriod"/>
            </a:pPr>
            <a:r>
              <a:rPr lang="en-US">
                <a:latin typeface="Tahoma" pitchFamily="34" charset="0"/>
                <a:sym typeface="Wingdings" pitchFamily="2" charset="2"/>
              </a:rPr>
              <a:t>Định nghĩa Heap:</a:t>
            </a: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	Heap là một mảng n phần tử mà cây nhị phân tương ứng thỏa tính chất: </a:t>
            </a: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	</a:t>
            </a:r>
            <a:r>
              <a:rPr lang="en-US" sz="2400" i="1">
                <a:latin typeface="Tahoma" pitchFamily="34" charset="0"/>
                <a:sym typeface="Wingdings" pitchFamily="2" charset="2"/>
              </a:rPr>
              <a:t>Với mọi nút trong cây, giá trị nút cha không nhỏ hơn giá trị của 2 nút con trái và phải</a:t>
            </a:r>
            <a:r>
              <a:rPr lang="en-US" sz="2400">
                <a:latin typeface="Tahoma" pitchFamily="34" charset="0"/>
                <a:sym typeface="Wingdings" pitchFamily="2" charset="2"/>
              </a:rPr>
              <a:t>: </a:t>
            </a:r>
          </a:p>
          <a:p>
            <a:pPr marL="514350" indent="-514350" algn="ctr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sym typeface="Wingdings" pitchFamily="2" charset="2"/>
              </a:rPr>
              <a:t>		</a:t>
            </a: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Cambria Math" pitchFamily="18" charset="0"/>
                <a:sym typeface="Wingdings" pitchFamily="2" charset="2"/>
              </a:rPr>
              <a:t>a[i]≥a[2i+1] và a[i] ≥a[2i+2]</a:t>
            </a: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Ví dụ 1:</a:t>
            </a: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</p:txBody>
      </p:sp>
      <p:sp>
        <p:nvSpPr>
          <p:cNvPr id="2078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5181600"/>
          <a:ext cx="24003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6324600" y="43434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9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5562600" y="49530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7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7162800" y="49530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6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5105400" y="57912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2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6019800" y="57912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4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781800" y="5791200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3</a:t>
            </a:r>
          </a:p>
        </p:txBody>
      </p:sp>
      <p:cxnSp>
        <p:nvCxnSpPr>
          <p:cNvPr id="17" name="Straight Connector 16"/>
          <p:cNvCxnSpPr>
            <a:stCxn id="8" idx="3"/>
            <a:endCxn id="9" idx="7"/>
          </p:cNvCxnSpPr>
          <p:nvPr/>
        </p:nvCxnSpPr>
        <p:spPr bwMode="auto">
          <a:xfrm rot="5400000">
            <a:off x="6029325" y="4657725"/>
            <a:ext cx="285750" cy="4381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10" idx="1"/>
          </p:cNvCxnSpPr>
          <p:nvPr/>
        </p:nvCxnSpPr>
        <p:spPr bwMode="auto">
          <a:xfrm rot="16200000" flipH="1">
            <a:off x="6829425" y="4619625"/>
            <a:ext cx="285750" cy="514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3"/>
            <a:endCxn id="11" idx="0"/>
          </p:cNvCxnSpPr>
          <p:nvPr/>
        </p:nvCxnSpPr>
        <p:spPr bwMode="auto">
          <a:xfrm rot="5400000">
            <a:off x="5257800" y="5419725"/>
            <a:ext cx="447675" cy="295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12" idx="0"/>
          </p:cNvCxnSpPr>
          <p:nvPr/>
        </p:nvCxnSpPr>
        <p:spPr bwMode="auto">
          <a:xfrm rot="16200000" flipH="1">
            <a:off x="5876925" y="5419725"/>
            <a:ext cx="447675" cy="2952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3"/>
            <a:endCxn id="13" idx="0"/>
          </p:cNvCxnSpPr>
          <p:nvPr/>
        </p:nvCxnSpPr>
        <p:spPr bwMode="auto">
          <a:xfrm rot="5400000">
            <a:off x="6896100" y="5457825"/>
            <a:ext cx="447675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914400" y="4724400"/>
          <a:ext cx="24003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Right Arrow 55"/>
          <p:cNvSpPr/>
          <p:nvPr/>
        </p:nvSpPr>
        <p:spPr>
          <a:xfrm>
            <a:off x="3962400" y="5334000"/>
            <a:ext cx="990600" cy="152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019800" y="4191000"/>
            <a:ext cx="381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10200" y="4648200"/>
            <a:ext cx="381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467600" y="4648200"/>
            <a:ext cx="381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876800" y="5562600"/>
            <a:ext cx="381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91200" y="5562600"/>
            <a:ext cx="381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629400" y="5562600"/>
            <a:ext cx="3810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942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56" grpId="0" animBg="1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 sz="4000" b="1">
                <a:latin typeface="Fujiyama" pitchFamily="18" charset="0"/>
              </a:rPr>
              <a:t>I. Khái niệm về cây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2133600"/>
          </a:xfrm>
        </p:spPr>
        <p:txBody>
          <a:bodyPr/>
          <a:lstStyle/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>
                <a:latin typeface="Tahoma" pitchFamily="34" charset="0"/>
              </a:rPr>
              <a:t>Danh sách biểu diễn các khái niệm: tập hợp sinh viên một lớp, các nhân viên một công ty… </a:t>
            </a: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>
                <a:latin typeface="Tahoma" pitchFamily="34" charset="0"/>
              </a:rPr>
              <a:t>Một số khái niệm không thể biểu diễn bằng danh sách. Ví dụ: gia phả một dòng họ.</a:t>
            </a:r>
          </a:p>
        </p:txBody>
      </p:sp>
      <p:sp>
        <p:nvSpPr>
          <p:cNvPr id="189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E2D17-A3AF-4A6C-B6FA-160E7AFB0BA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8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8763000" cy="533400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Ví dụ 2:</a:t>
            </a: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</p:txBody>
      </p:sp>
      <p:sp>
        <p:nvSpPr>
          <p:cNvPr id="2088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823885"/>
              </p:ext>
            </p:extLst>
          </p:nvPr>
        </p:nvGraphicFramePr>
        <p:xfrm>
          <a:off x="2133600" y="2362200"/>
          <a:ext cx="50292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latin typeface="Calibri" pitchFamily="34" charset="0"/>
                          <a:cs typeface="Calibri" pitchFamily="34" charset="0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latin typeface="Calibri" pitchFamily="34" charset="0"/>
                          <a:cs typeface="Calibri" pitchFamily="34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latin typeface="Calibri" pitchFamily="34" charset="0"/>
                          <a:cs typeface="Calibri" pitchFamily="34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latin typeface="Calibri" pitchFamily="34" charset="0"/>
                          <a:cs typeface="Calibri" pitchFamily="34" charset="0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latin typeface="Calibri" pitchFamily="34" charset="0"/>
                          <a:cs typeface="Calibri" pitchFamily="34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>
                          <a:latin typeface="Calibri" pitchFamily="34" charset="0"/>
                          <a:cs typeface="Calibri" pitchFamily="34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4562475" y="341947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18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571875" y="402907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15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5638800" y="402907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12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2886075" y="486727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9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4267200" y="486727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13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105400" y="4867275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7</a:t>
            </a:r>
          </a:p>
        </p:txBody>
      </p:sp>
      <p:cxnSp>
        <p:nvCxnSpPr>
          <p:cNvPr id="17" name="Straight Connector 16"/>
          <p:cNvCxnSpPr>
            <a:stCxn id="8" idx="3"/>
            <a:endCxn id="9" idx="7"/>
          </p:cNvCxnSpPr>
          <p:nvPr/>
        </p:nvCxnSpPr>
        <p:spPr bwMode="auto">
          <a:xfrm rot="5400000">
            <a:off x="4152900" y="3619500"/>
            <a:ext cx="285750" cy="666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10" idx="1"/>
          </p:cNvCxnSpPr>
          <p:nvPr/>
        </p:nvCxnSpPr>
        <p:spPr bwMode="auto">
          <a:xfrm rot="16200000" flipH="1">
            <a:off x="5186363" y="3576637"/>
            <a:ext cx="285750" cy="752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3"/>
            <a:endCxn id="11" idx="0"/>
          </p:cNvCxnSpPr>
          <p:nvPr/>
        </p:nvCxnSpPr>
        <p:spPr bwMode="auto">
          <a:xfrm rot="5400000">
            <a:off x="3152775" y="4381500"/>
            <a:ext cx="447675" cy="523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12" idx="0"/>
          </p:cNvCxnSpPr>
          <p:nvPr/>
        </p:nvCxnSpPr>
        <p:spPr bwMode="auto">
          <a:xfrm rot="16200000" flipH="1">
            <a:off x="4005262" y="4376738"/>
            <a:ext cx="447675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3"/>
            <a:endCxn id="13" idx="0"/>
          </p:cNvCxnSpPr>
          <p:nvPr/>
        </p:nvCxnSpPr>
        <p:spPr bwMode="auto">
          <a:xfrm rot="5400000">
            <a:off x="5295900" y="4457700"/>
            <a:ext cx="447675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254755"/>
              </p:ext>
            </p:extLst>
          </p:nvPr>
        </p:nvGraphicFramePr>
        <p:xfrm>
          <a:off x="2133600" y="1981200"/>
          <a:ext cx="50292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val 44"/>
          <p:cNvSpPr/>
          <p:nvPr/>
        </p:nvSpPr>
        <p:spPr bwMode="auto">
          <a:xfrm>
            <a:off x="2514600" y="57150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3276600" y="57150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11</a:t>
            </a:r>
          </a:p>
        </p:txBody>
      </p:sp>
      <p:cxnSp>
        <p:nvCxnSpPr>
          <p:cNvPr id="47" name="Straight Connector 46"/>
          <p:cNvCxnSpPr>
            <a:stCxn id="11" idx="3"/>
            <a:endCxn id="45" idx="0"/>
          </p:cNvCxnSpPr>
          <p:nvPr/>
        </p:nvCxnSpPr>
        <p:spPr bwMode="auto">
          <a:xfrm rot="5400000">
            <a:off x="2619375" y="5381625"/>
            <a:ext cx="457200" cy="209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1" idx="5"/>
            <a:endCxn id="46" idx="0"/>
          </p:cNvCxnSpPr>
          <p:nvPr/>
        </p:nvCxnSpPr>
        <p:spPr bwMode="auto">
          <a:xfrm rot="16200000" flipH="1">
            <a:off x="3162300" y="5372100"/>
            <a:ext cx="4572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 bwMode="auto">
          <a:xfrm>
            <a:off x="3886200" y="57150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10</a:t>
            </a:r>
          </a:p>
        </p:txBody>
      </p:sp>
      <p:cxnSp>
        <p:nvCxnSpPr>
          <p:cNvPr id="51" name="Straight Connector 50"/>
          <p:cNvCxnSpPr>
            <a:stCxn id="12" idx="3"/>
            <a:endCxn id="49" idx="0"/>
          </p:cNvCxnSpPr>
          <p:nvPr/>
        </p:nvCxnSpPr>
        <p:spPr bwMode="auto">
          <a:xfrm rot="5400000">
            <a:off x="3995738" y="5376862"/>
            <a:ext cx="457200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 bwMode="auto">
          <a:xfrm>
            <a:off x="6248400" y="48768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latin typeface="Calibri" pitchFamily="34" charset="0"/>
                <a:cs typeface="Calibri" pitchFamily="34" charset="0"/>
              </a:rPr>
              <a:t>8</a:t>
            </a:r>
          </a:p>
        </p:txBody>
      </p:sp>
      <p:cxnSp>
        <p:nvCxnSpPr>
          <p:cNvPr id="58" name="Straight Connector 57"/>
          <p:cNvCxnSpPr>
            <a:stCxn id="10" idx="5"/>
            <a:endCxn id="55" idx="0"/>
          </p:cNvCxnSpPr>
          <p:nvPr/>
        </p:nvCxnSpPr>
        <p:spPr bwMode="auto">
          <a:xfrm rot="16200000" flipH="1">
            <a:off x="6024563" y="4424362"/>
            <a:ext cx="457200" cy="447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33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66800"/>
            <a:ext cx="8763000" cy="1524000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	Nếu thay đổi giá trị nút gốc (</a:t>
            </a:r>
            <a:r>
              <a:rPr lang="en-US" sz="2400">
                <a:latin typeface="Cambria Math" pitchFamily="18" charset="0"/>
                <a:sym typeface="Wingdings" pitchFamily="2" charset="2"/>
              </a:rPr>
              <a:t>a[0]</a:t>
            </a:r>
            <a:r>
              <a:rPr lang="en-US" sz="2400">
                <a:latin typeface="Tahoma" pitchFamily="34" charset="0"/>
                <a:sym typeface="Wingdings" pitchFamily="2" charset="2"/>
              </a:rPr>
              <a:t>) của heap  có thể vi phạm tính chất heap  cần hiệu chỉnh heap.</a:t>
            </a:r>
            <a:endParaRPr lang="en-US" sz="2400">
              <a:latin typeface="Cambria Math" pitchFamily="18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</p:txBody>
      </p:sp>
      <p:sp>
        <p:nvSpPr>
          <p:cNvPr id="2099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2514600" y="21336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676400" y="27432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7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352800" y="27432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6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1295400" y="35814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2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2057400" y="35814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4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2971800" y="3581400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3</a:t>
            </a:r>
          </a:p>
        </p:txBody>
      </p:sp>
      <p:cxnSp>
        <p:nvCxnSpPr>
          <p:cNvPr id="17" name="Straight Connector 16"/>
          <p:cNvCxnSpPr>
            <a:stCxn id="8" idx="3"/>
            <a:endCxn id="9" idx="7"/>
          </p:cNvCxnSpPr>
          <p:nvPr/>
        </p:nvCxnSpPr>
        <p:spPr bwMode="auto">
          <a:xfrm rot="5400000">
            <a:off x="2181225" y="2409825"/>
            <a:ext cx="285750" cy="514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5"/>
            <a:endCxn id="10" idx="1"/>
          </p:cNvCxnSpPr>
          <p:nvPr/>
        </p:nvCxnSpPr>
        <p:spPr bwMode="auto">
          <a:xfrm rot="16200000" flipH="1">
            <a:off x="3019425" y="2409825"/>
            <a:ext cx="285750" cy="514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3"/>
            <a:endCxn id="11" idx="0"/>
          </p:cNvCxnSpPr>
          <p:nvPr/>
        </p:nvCxnSpPr>
        <p:spPr bwMode="auto">
          <a:xfrm rot="5400000">
            <a:off x="1409700" y="3248025"/>
            <a:ext cx="447675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5"/>
            <a:endCxn id="12" idx="0"/>
          </p:cNvCxnSpPr>
          <p:nvPr/>
        </p:nvCxnSpPr>
        <p:spPr bwMode="auto">
          <a:xfrm rot="16200000" flipH="1">
            <a:off x="1952625" y="3248025"/>
            <a:ext cx="447675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3"/>
            <a:endCxn id="13" idx="0"/>
          </p:cNvCxnSpPr>
          <p:nvPr/>
        </p:nvCxnSpPr>
        <p:spPr bwMode="auto">
          <a:xfrm rot="5400000">
            <a:off x="3086100" y="3248025"/>
            <a:ext cx="447675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831" name="Rectangle 3"/>
          <p:cNvSpPr txBox="1">
            <a:spLocks noChangeArrowheads="1"/>
          </p:cNvSpPr>
          <p:nvPr/>
        </p:nvSpPr>
        <p:spPr bwMode="auto">
          <a:xfrm>
            <a:off x="0" y="4343400"/>
            <a:ext cx="9144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  <a:sym typeface="Wingdings" pitchFamily="2" charset="2"/>
              </a:rPr>
              <a:t>	</a:t>
            </a:r>
            <a:r>
              <a:rPr lang="en-US" sz="2400" u="sng">
                <a:latin typeface="Tahoma" pitchFamily="34" charset="0"/>
                <a:sym typeface="Wingdings" pitchFamily="2" charset="2"/>
              </a:rPr>
              <a:t>Quy tắc hiệu chỉnh</a:t>
            </a:r>
            <a:r>
              <a:rPr lang="en-US" sz="2400">
                <a:latin typeface="Tahoma" pitchFamily="34" charset="0"/>
                <a:sym typeface="Wingdings" pitchFamily="2" charset="2"/>
              </a:rPr>
              <a:t>: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  <a:sym typeface="Wingdings" pitchFamily="2" charset="2"/>
              </a:rPr>
              <a:t>Trong 2 nút con a[1], a[2] tìm nút lớn hơn. </a:t>
            </a: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  <a:sym typeface="Wingdings" pitchFamily="2" charset="2"/>
              </a:rPr>
              <a:t>Nếu a[1] lớn, hoán vị a[0] và a[1]:</a:t>
            </a:r>
          </a:p>
          <a:p>
            <a:pPr marL="1371600" lvl="2" indent="-51435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à"/>
            </a:pPr>
            <a:r>
              <a:rPr lang="en-US" sz="2400">
                <a:latin typeface="Tahoma" pitchFamily="34" charset="0"/>
                <a:sym typeface="Wingdings" pitchFamily="2" charset="2"/>
              </a:rPr>
              <a:t>Nút a[0] thỏa tính chất heap.</a:t>
            </a:r>
          </a:p>
          <a:p>
            <a:pPr marL="1371600" lvl="2" indent="-514350">
              <a:lnSpc>
                <a:spcPct val="110000"/>
              </a:lnSpc>
              <a:spcBef>
                <a:spcPct val="20000"/>
              </a:spcBef>
              <a:buFont typeface="Wingdings" pitchFamily="2" charset="2"/>
              <a:buChar char="à"/>
            </a:pPr>
            <a:r>
              <a:rPr lang="en-US" sz="2400">
                <a:latin typeface="Tahoma" pitchFamily="34" charset="0"/>
                <a:sym typeface="Wingdings" pitchFamily="2" charset="2"/>
              </a:rPr>
              <a:t>Nút a[1] có thể vi phạm heap  hiệu chỉnh tiếp a[1]  </a:t>
            </a:r>
            <a:endParaRPr lang="en-US" sz="2400">
              <a:latin typeface="Cambria Math" pitchFamily="18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6705600" y="21336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7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5867400" y="2743200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1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7543800" y="27432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6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5486400" y="35814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2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6248400" y="35814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4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7162800" y="3581400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3</a:t>
            </a:r>
          </a:p>
        </p:txBody>
      </p:sp>
      <p:cxnSp>
        <p:nvCxnSpPr>
          <p:cNvPr id="33" name="Straight Connector 32"/>
          <p:cNvCxnSpPr>
            <a:stCxn id="27" idx="3"/>
            <a:endCxn id="28" idx="7"/>
          </p:cNvCxnSpPr>
          <p:nvPr/>
        </p:nvCxnSpPr>
        <p:spPr bwMode="auto">
          <a:xfrm rot="5400000">
            <a:off x="6372225" y="2409825"/>
            <a:ext cx="285750" cy="514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7" idx="5"/>
            <a:endCxn id="29" idx="1"/>
          </p:cNvCxnSpPr>
          <p:nvPr/>
        </p:nvCxnSpPr>
        <p:spPr bwMode="auto">
          <a:xfrm rot="16200000" flipH="1">
            <a:off x="7210425" y="2409825"/>
            <a:ext cx="285750" cy="514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3"/>
            <a:endCxn id="30" idx="0"/>
          </p:cNvCxnSpPr>
          <p:nvPr/>
        </p:nvCxnSpPr>
        <p:spPr bwMode="auto">
          <a:xfrm rot="5400000">
            <a:off x="5600700" y="3248025"/>
            <a:ext cx="447675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8" idx="5"/>
            <a:endCxn id="31" idx="0"/>
          </p:cNvCxnSpPr>
          <p:nvPr/>
        </p:nvCxnSpPr>
        <p:spPr bwMode="auto">
          <a:xfrm rot="16200000" flipH="1">
            <a:off x="6143625" y="3248025"/>
            <a:ext cx="447675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9" idx="3"/>
            <a:endCxn id="32" idx="0"/>
          </p:cNvCxnSpPr>
          <p:nvPr/>
        </p:nvCxnSpPr>
        <p:spPr bwMode="auto">
          <a:xfrm rot="5400000">
            <a:off x="7277100" y="3248025"/>
            <a:ext cx="447675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4267200" y="3048000"/>
            <a:ext cx="990600" cy="1524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196850"/>
            <a:ext cx="7772400" cy="717550"/>
          </a:xfrm>
        </p:spPr>
        <p:txBody>
          <a:bodyPr/>
          <a:lstStyle/>
          <a:p>
            <a:pPr algn="l" eaLnBrk="1" hangingPunct="1"/>
            <a:r>
              <a:rPr lang="en-US" sz="2800">
                <a:latin typeface="Tahoma" pitchFamily="34" charset="0"/>
                <a:cs typeface="Tahoma" pitchFamily="34" charset="0"/>
              </a:rPr>
              <a:t>b) Hiệu chỉnh Heap</a:t>
            </a:r>
          </a:p>
        </p:txBody>
      </p:sp>
    </p:spTree>
    <p:extLst>
      <p:ext uri="{BB962C8B-B14F-4D97-AF65-F5344CB8AC3E}">
        <p14:creationId xmlns:p14="http://schemas.microsoft.com/office/powerpoint/2010/main" val="322581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3"/>
          <p:cNvSpPr txBox="1">
            <a:spLocks noChangeArrowheads="1"/>
          </p:cNvSpPr>
          <p:nvPr/>
        </p:nvSpPr>
        <p:spPr bwMode="auto">
          <a:xfrm>
            <a:off x="320675" y="300038"/>
            <a:ext cx="6710363" cy="644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void AdjustHeap(int a[MAX], int n, int i)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{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int k= i, p= 2*i+1, r= 2*i+2;</a:t>
            </a:r>
          </a:p>
          <a:p>
            <a:pPr marL="0" lvl="1">
              <a:lnSpc>
                <a:spcPct val="13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if (p&lt;n &amp;&amp; a[p]&gt;a[k]) k= p;	</a:t>
            </a:r>
          </a:p>
          <a:p>
            <a:pPr marL="0" lvl="1">
              <a:lnSpc>
                <a:spcPct val="13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if (r&lt;n &amp;&amp; a[r]&gt;a[k]) k= r;	</a:t>
            </a:r>
          </a:p>
          <a:p>
            <a:pPr marL="0" lvl="1">
              <a:lnSpc>
                <a:spcPct val="13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if (k!= i) {</a:t>
            </a:r>
          </a:p>
          <a:p>
            <a:pPr marL="0" lvl="1">
              <a:lnSpc>
                <a:spcPct val="13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Swap(a[i], a[k]);</a:t>
            </a:r>
          </a:p>
          <a:p>
            <a:pPr marL="0" lvl="1">
              <a:lnSpc>
                <a:spcPct val="13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AdjustHeap(a, n, k);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}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}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void main()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{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 // a đang là heap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 a[0]= 1;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 AdjustHeap(a, n, 0);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}</a:t>
            </a:r>
            <a:endParaRPr lang="en-US" sz="2200">
              <a:latin typeface="Consolas" pitchFamily="49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6964363" y="169227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8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6438900" y="230187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7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473950" y="230187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6</a:t>
            </a:r>
          </a:p>
        </p:txBody>
      </p:sp>
      <p:cxnSp>
        <p:nvCxnSpPr>
          <p:cNvPr id="6" name="Straight Connector 5"/>
          <p:cNvCxnSpPr>
            <a:stCxn id="3" idx="3"/>
            <a:endCxn id="4" idx="7"/>
          </p:cNvCxnSpPr>
          <p:nvPr/>
        </p:nvCxnSpPr>
        <p:spPr bwMode="auto">
          <a:xfrm rot="5400000">
            <a:off x="6787357" y="2124868"/>
            <a:ext cx="285750" cy="2016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5"/>
            <a:endCxn id="5" idx="1"/>
          </p:cNvCxnSpPr>
          <p:nvPr/>
        </p:nvCxnSpPr>
        <p:spPr bwMode="auto">
          <a:xfrm rot="16200000" flipH="1">
            <a:off x="7304088" y="2132012"/>
            <a:ext cx="285750" cy="187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952" name="TextBox 9"/>
          <p:cNvSpPr txBox="1">
            <a:spLocks noChangeArrowheads="1"/>
          </p:cNvSpPr>
          <p:nvPr/>
        </p:nvSpPr>
        <p:spPr bwMode="auto">
          <a:xfrm>
            <a:off x="7016750" y="1241425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nsolas" pitchFamily="49" charset="0"/>
              </a:rPr>
              <a:t>i</a:t>
            </a:r>
          </a:p>
        </p:txBody>
      </p:sp>
      <p:sp>
        <p:nvSpPr>
          <p:cNvPr id="210953" name="TextBox 10"/>
          <p:cNvSpPr txBox="1">
            <a:spLocks noChangeArrowheads="1"/>
          </p:cNvSpPr>
          <p:nvPr/>
        </p:nvSpPr>
        <p:spPr bwMode="auto">
          <a:xfrm>
            <a:off x="6403975" y="1900238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nsolas" pitchFamily="49" charset="0"/>
              </a:rPr>
              <a:t>p</a:t>
            </a:r>
          </a:p>
        </p:txBody>
      </p:sp>
      <p:sp>
        <p:nvSpPr>
          <p:cNvPr id="210954" name="TextBox 11"/>
          <p:cNvSpPr txBox="1">
            <a:spLocks noChangeArrowheads="1"/>
          </p:cNvSpPr>
          <p:nvPr/>
        </p:nvSpPr>
        <p:spPr bwMode="auto">
          <a:xfrm>
            <a:off x="7662863" y="1916113"/>
            <a:ext cx="38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nsolas" pitchFamily="49" charset="0"/>
              </a:rPr>
              <a:t>r</a:t>
            </a:r>
          </a:p>
        </p:txBody>
      </p:sp>
      <p:sp>
        <p:nvSpPr>
          <p:cNvPr id="210955" name="TextBox 12"/>
          <p:cNvSpPr txBox="1">
            <a:spLocks noChangeArrowheads="1"/>
          </p:cNvSpPr>
          <p:nvPr/>
        </p:nvSpPr>
        <p:spPr bwMode="auto">
          <a:xfrm>
            <a:off x="8264525" y="1851025"/>
            <a:ext cx="825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nsolas" pitchFamily="49" charset="0"/>
              </a:rPr>
              <a:t>k= i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6935788" y="3495675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1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6411913" y="410527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7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7446963" y="410527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6</a:t>
            </a:r>
          </a:p>
        </p:txBody>
      </p:sp>
      <p:cxnSp>
        <p:nvCxnSpPr>
          <p:cNvPr id="18" name="Straight Connector 17"/>
          <p:cNvCxnSpPr>
            <a:stCxn id="15" idx="3"/>
            <a:endCxn id="16" idx="7"/>
          </p:cNvCxnSpPr>
          <p:nvPr/>
        </p:nvCxnSpPr>
        <p:spPr bwMode="auto">
          <a:xfrm rot="5400000">
            <a:off x="6760369" y="3928269"/>
            <a:ext cx="285750" cy="2016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5" idx="5"/>
            <a:endCxn id="17" idx="1"/>
          </p:cNvCxnSpPr>
          <p:nvPr/>
        </p:nvCxnSpPr>
        <p:spPr bwMode="auto">
          <a:xfrm rot="16200000" flipH="1">
            <a:off x="7277101" y="3935412"/>
            <a:ext cx="285750" cy="187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961" name="TextBox 22"/>
          <p:cNvSpPr txBox="1">
            <a:spLocks noChangeArrowheads="1"/>
          </p:cNvSpPr>
          <p:nvPr/>
        </p:nvSpPr>
        <p:spPr bwMode="auto">
          <a:xfrm>
            <a:off x="8264525" y="3298825"/>
            <a:ext cx="8255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nsolas" pitchFamily="49" charset="0"/>
              </a:rPr>
              <a:t>k= i</a:t>
            </a:r>
          </a:p>
          <a:p>
            <a:r>
              <a:rPr lang="en-US" sz="2000">
                <a:latin typeface="Consolas" pitchFamily="49" charset="0"/>
              </a:rPr>
              <a:t>k= p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6935788" y="5243513"/>
            <a:ext cx="457200" cy="4572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1</a:t>
            </a:r>
          </a:p>
        </p:txBody>
      </p:sp>
      <p:sp>
        <p:nvSpPr>
          <p:cNvPr id="25" name="Oval 24"/>
          <p:cNvSpPr/>
          <p:nvPr/>
        </p:nvSpPr>
        <p:spPr bwMode="auto">
          <a:xfrm>
            <a:off x="6411913" y="5853113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7</a:t>
            </a:r>
          </a:p>
        </p:txBody>
      </p:sp>
      <p:sp>
        <p:nvSpPr>
          <p:cNvPr id="26" name="Oval 25"/>
          <p:cNvSpPr/>
          <p:nvPr/>
        </p:nvSpPr>
        <p:spPr bwMode="auto">
          <a:xfrm>
            <a:off x="7446963" y="5853113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9</a:t>
            </a:r>
          </a:p>
        </p:txBody>
      </p:sp>
      <p:cxnSp>
        <p:nvCxnSpPr>
          <p:cNvPr id="27" name="Straight Connector 26"/>
          <p:cNvCxnSpPr>
            <a:stCxn id="24" idx="3"/>
            <a:endCxn id="25" idx="7"/>
          </p:cNvCxnSpPr>
          <p:nvPr/>
        </p:nvCxnSpPr>
        <p:spPr bwMode="auto">
          <a:xfrm rot="5400000">
            <a:off x="6760369" y="5676107"/>
            <a:ext cx="285750" cy="2016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4" idx="5"/>
            <a:endCxn id="26" idx="1"/>
          </p:cNvCxnSpPr>
          <p:nvPr/>
        </p:nvCxnSpPr>
        <p:spPr bwMode="auto">
          <a:xfrm rot="16200000" flipH="1">
            <a:off x="7277101" y="5683250"/>
            <a:ext cx="285750" cy="187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967" name="TextBox 31"/>
          <p:cNvSpPr txBox="1">
            <a:spLocks noChangeArrowheads="1"/>
          </p:cNvSpPr>
          <p:nvPr/>
        </p:nvSpPr>
        <p:spPr bwMode="auto">
          <a:xfrm>
            <a:off x="8264525" y="5046663"/>
            <a:ext cx="8255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onsolas" pitchFamily="49" charset="0"/>
              </a:rPr>
              <a:t>k= i</a:t>
            </a:r>
          </a:p>
          <a:p>
            <a:r>
              <a:rPr lang="en-US" sz="2000">
                <a:latin typeface="Consolas" pitchFamily="49" charset="0"/>
              </a:rPr>
              <a:t>k= p</a:t>
            </a:r>
          </a:p>
          <a:p>
            <a:r>
              <a:rPr lang="en-US" sz="2000">
                <a:latin typeface="Consolas" pitchFamily="49" charset="0"/>
              </a:rPr>
              <a:t>k= r</a:t>
            </a:r>
          </a:p>
        </p:txBody>
      </p:sp>
    </p:spTree>
    <p:extLst>
      <p:ext uri="{BB962C8B-B14F-4D97-AF65-F5344CB8AC3E}">
        <p14:creationId xmlns:p14="http://schemas.microsoft.com/office/powerpoint/2010/main" val="362945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219200"/>
            <a:ext cx="8763000" cy="1981200"/>
          </a:xfrm>
        </p:spPr>
        <p:txBody>
          <a:bodyPr/>
          <a:lstStyle/>
          <a:p>
            <a:pPr marL="1314450" lvl="2" indent="-514350" eaLnBrk="1" hangingPunct="1">
              <a:lnSpc>
                <a:spcPct val="110000"/>
              </a:lnSpc>
            </a:pPr>
            <a:r>
              <a:rPr lang="en-US">
                <a:latin typeface="Tahoma" pitchFamily="34" charset="0"/>
                <a:sym typeface="Wingdings" pitchFamily="2" charset="2"/>
              </a:rPr>
              <a:t>Có 2 cây con L, R đã là heap, và một nút N. Kết hợp nút N và 2 cây L, R   cây mới. </a:t>
            </a:r>
          </a:p>
          <a:p>
            <a:pPr marL="1314450" lvl="2" indent="-514350" eaLnBrk="1" hangingPunct="1">
              <a:lnSpc>
                <a:spcPct val="110000"/>
              </a:lnSpc>
            </a:pPr>
            <a:r>
              <a:rPr lang="en-US">
                <a:latin typeface="Tahoma" pitchFamily="34" charset="0"/>
                <a:sym typeface="Wingdings" pitchFamily="2" charset="2"/>
              </a:rPr>
              <a:t>Cây mới có thể vi phạm Heap tại nút gốc N  thực hiện hàm AdjustHeap  cây mới là heap</a:t>
            </a:r>
            <a:endParaRPr lang="en-US">
              <a:latin typeface="Cambria Math" pitchFamily="18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110000"/>
              </a:lnSpc>
              <a:buFont typeface="Arial" pitchFamily="34" charset="0"/>
              <a:buNone/>
            </a:pPr>
            <a:endParaRPr lang="en-US" sz="2400">
              <a:latin typeface="Tahoma" pitchFamily="34" charset="0"/>
              <a:sym typeface="Wingdings" pitchFamily="2" charset="2"/>
            </a:endParaRPr>
          </a:p>
        </p:txBody>
      </p:sp>
      <p:sp>
        <p:nvSpPr>
          <p:cNvPr id="2119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Oval 39"/>
          <p:cNvSpPr/>
          <p:nvPr/>
        </p:nvSpPr>
        <p:spPr bwMode="auto">
          <a:xfrm>
            <a:off x="4343400" y="3276600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N</a:t>
            </a:r>
          </a:p>
        </p:txBody>
      </p:sp>
      <p:sp>
        <p:nvSpPr>
          <p:cNvPr id="41" name="Isosceles Triangle 40"/>
          <p:cNvSpPr/>
          <p:nvPr/>
        </p:nvSpPr>
        <p:spPr>
          <a:xfrm>
            <a:off x="3733800" y="4191000"/>
            <a:ext cx="685800" cy="685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sz="2000" b="1">
                <a:solidFill>
                  <a:srgbClr val="003300"/>
                </a:solidFill>
              </a:rPr>
              <a:t>L</a:t>
            </a:r>
          </a:p>
        </p:txBody>
      </p:sp>
      <p:sp>
        <p:nvSpPr>
          <p:cNvPr id="42" name="Isosceles Triangle 41"/>
          <p:cNvSpPr/>
          <p:nvPr/>
        </p:nvSpPr>
        <p:spPr>
          <a:xfrm>
            <a:off x="4800600" y="4191000"/>
            <a:ext cx="685800" cy="685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sz="2000" b="1">
                <a:solidFill>
                  <a:srgbClr val="003300"/>
                </a:solidFill>
              </a:rPr>
              <a:t>R</a:t>
            </a:r>
          </a:p>
        </p:txBody>
      </p:sp>
      <p:cxnSp>
        <p:nvCxnSpPr>
          <p:cNvPr id="43" name="Straight Arrow Connector 42"/>
          <p:cNvCxnSpPr>
            <a:stCxn id="40" idx="3"/>
            <a:endCxn id="41" idx="0"/>
          </p:cNvCxnSpPr>
          <p:nvPr/>
        </p:nvCxnSpPr>
        <p:spPr>
          <a:xfrm rot="5400000">
            <a:off x="3981450" y="3762375"/>
            <a:ext cx="523875" cy="33337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5"/>
            <a:endCxn id="42" idx="0"/>
          </p:cNvCxnSpPr>
          <p:nvPr/>
        </p:nvCxnSpPr>
        <p:spPr>
          <a:xfrm rot="16200000" flipH="1">
            <a:off x="4676775" y="3724275"/>
            <a:ext cx="523875" cy="40957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2900" y="5257800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400" dirty="0" err="1">
                <a:latin typeface="Tahoma" pitchFamily="34" charset="0"/>
                <a:sym typeface="Wingdings" pitchFamily="2" charset="2"/>
              </a:rPr>
              <a:t>Để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tạo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Heap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từ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mảng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ban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đầu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: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lần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lượt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kết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hợp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các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heap con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thành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heap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lớn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.</a:t>
            </a:r>
          </a:p>
          <a:p>
            <a:pPr marL="1314450" lvl="2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>
              <a:latin typeface="Cambria Math" pitchFamily="18" charset="0"/>
              <a:sym typeface="Wingdings" pitchFamily="2" charset="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ahoma" pitchFamily="34" charset="0"/>
              <a:sym typeface="Wingdings" pitchFamily="2" charset="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sz="2400" dirty="0">
              <a:latin typeface="Tahoma" pitchFamily="34" charset="0"/>
              <a:sym typeface="Wingdings" pitchFamily="2" charset="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196850"/>
            <a:ext cx="7772400" cy="717550"/>
          </a:xfrm>
        </p:spPr>
        <p:txBody>
          <a:bodyPr/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c) </a:t>
            </a:r>
            <a:r>
              <a:rPr lang="en-US" sz="2800">
                <a:latin typeface="Tahoma" pitchFamily="34" charset="0"/>
                <a:sym typeface="Wingdings" pitchFamily="2" charset="2"/>
              </a:rPr>
              <a:t>Tạo Heap từ mảng ban đầu: </a:t>
            </a:r>
            <a:endParaRPr lang="en-US" sz="280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2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CE22A-7C40-4FFA-98BE-7004B246AB0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3243263" y="2149470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252663" y="2759070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6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319588" y="2759070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9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566863" y="3597270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947988" y="3597270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14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786188" y="3597270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21</a:t>
            </a:r>
          </a:p>
        </p:txBody>
      </p:sp>
      <p:cxnSp>
        <p:nvCxnSpPr>
          <p:cNvPr id="11" name="Straight Connector 10"/>
          <p:cNvCxnSpPr>
            <a:stCxn id="5" idx="3"/>
            <a:endCxn id="6" idx="7"/>
          </p:cNvCxnSpPr>
          <p:nvPr/>
        </p:nvCxnSpPr>
        <p:spPr bwMode="auto">
          <a:xfrm rot="5400000">
            <a:off x="2833688" y="2349495"/>
            <a:ext cx="285750" cy="666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  <a:endCxn id="7" idx="1"/>
          </p:cNvCxnSpPr>
          <p:nvPr/>
        </p:nvCxnSpPr>
        <p:spPr bwMode="auto">
          <a:xfrm rot="16200000" flipH="1">
            <a:off x="3867151" y="2306632"/>
            <a:ext cx="285750" cy="752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3"/>
            <a:endCxn id="8" idx="0"/>
          </p:cNvCxnSpPr>
          <p:nvPr/>
        </p:nvCxnSpPr>
        <p:spPr bwMode="auto">
          <a:xfrm rot="5400000">
            <a:off x="1833563" y="3111495"/>
            <a:ext cx="447675" cy="523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  <a:endCxn id="9" idx="0"/>
          </p:cNvCxnSpPr>
          <p:nvPr/>
        </p:nvCxnSpPr>
        <p:spPr bwMode="auto">
          <a:xfrm rot="16200000" flipH="1">
            <a:off x="2686050" y="3106733"/>
            <a:ext cx="447675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3"/>
            <a:endCxn id="10" idx="0"/>
          </p:cNvCxnSpPr>
          <p:nvPr/>
        </p:nvCxnSpPr>
        <p:spPr bwMode="auto">
          <a:xfrm rot="5400000">
            <a:off x="3976688" y="3187695"/>
            <a:ext cx="447675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 bwMode="auto">
          <a:xfrm>
            <a:off x="1195388" y="444499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13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957388" y="444499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19</a:t>
            </a:r>
          </a:p>
        </p:txBody>
      </p:sp>
      <p:cxnSp>
        <p:nvCxnSpPr>
          <p:cNvPr id="18" name="Straight Connector 17"/>
          <p:cNvCxnSpPr>
            <a:stCxn id="8" idx="3"/>
            <a:endCxn id="16" idx="0"/>
          </p:cNvCxnSpPr>
          <p:nvPr/>
        </p:nvCxnSpPr>
        <p:spPr bwMode="auto">
          <a:xfrm rot="5400000">
            <a:off x="1300163" y="4111620"/>
            <a:ext cx="457200" cy="209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5"/>
            <a:endCxn id="17" idx="0"/>
          </p:cNvCxnSpPr>
          <p:nvPr/>
        </p:nvCxnSpPr>
        <p:spPr bwMode="auto">
          <a:xfrm rot="16200000" flipH="1">
            <a:off x="1843088" y="4102095"/>
            <a:ext cx="4572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 bwMode="auto">
          <a:xfrm>
            <a:off x="2566988" y="444499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17</a:t>
            </a:r>
          </a:p>
        </p:txBody>
      </p:sp>
      <p:cxnSp>
        <p:nvCxnSpPr>
          <p:cNvPr id="21" name="Straight Connector 20"/>
          <p:cNvCxnSpPr>
            <a:stCxn id="9" idx="3"/>
            <a:endCxn id="20" idx="0"/>
          </p:cNvCxnSpPr>
          <p:nvPr/>
        </p:nvCxnSpPr>
        <p:spPr bwMode="auto">
          <a:xfrm rot="5400000">
            <a:off x="2676526" y="4106857"/>
            <a:ext cx="457200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 bwMode="auto">
          <a:xfrm>
            <a:off x="4929188" y="360679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7</a:t>
            </a:r>
          </a:p>
        </p:txBody>
      </p:sp>
      <p:cxnSp>
        <p:nvCxnSpPr>
          <p:cNvPr id="23" name="Straight Connector 22"/>
          <p:cNvCxnSpPr>
            <a:stCxn id="7" idx="5"/>
            <a:endCxn id="22" idx="0"/>
          </p:cNvCxnSpPr>
          <p:nvPr/>
        </p:nvCxnSpPr>
        <p:spPr bwMode="auto">
          <a:xfrm rot="16200000" flipH="1">
            <a:off x="4705351" y="3154357"/>
            <a:ext cx="457200" cy="4476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204788" y="1066800"/>
            <a:ext cx="876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400" dirty="0" err="1">
                <a:latin typeface="Tahoma" pitchFamily="34" charset="0"/>
                <a:sym typeface="Wingdings" pitchFamily="2" charset="2"/>
              </a:rPr>
              <a:t>Tạo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heap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từ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dãy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số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latin typeface="Tahoma" pitchFamily="34" charset="0"/>
                <a:sym typeface="Wingdings" pitchFamily="2" charset="2"/>
              </a:rPr>
              <a:t>sau</a:t>
            </a:r>
            <a:r>
              <a:rPr lang="en-US" sz="2400" dirty="0">
                <a:latin typeface="Tahoma" pitchFamily="34" charset="0"/>
                <a:sym typeface="Wingdings" pitchFamily="2" charset="2"/>
              </a:rPr>
              <a:t>: 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400" dirty="0">
                <a:latin typeface="Tahoma" pitchFamily="34" charset="0"/>
                <a:sym typeface="Wingdings" pitchFamily="2" charset="2"/>
              </a:rPr>
              <a:t>		</a:t>
            </a:r>
            <a:r>
              <a:rPr lang="en-US" sz="2400" dirty="0"/>
              <a:t>4   6   9   11   14   21   7   13   19   17</a:t>
            </a:r>
            <a:endParaRPr lang="en-US" sz="2400" dirty="0">
              <a:latin typeface="Tahoma" pitchFamily="34" charset="0"/>
              <a:sym typeface="Wingdings" pitchFamily="2" charset="2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053421" y="4983160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14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672421" y="583088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17</a:t>
            </a:r>
          </a:p>
        </p:txBody>
      </p:sp>
      <p:cxnSp>
        <p:nvCxnSpPr>
          <p:cNvPr id="38" name="Straight Connector 37"/>
          <p:cNvCxnSpPr>
            <a:stCxn id="36" idx="3"/>
            <a:endCxn id="37" idx="0"/>
          </p:cNvCxnSpPr>
          <p:nvPr/>
        </p:nvCxnSpPr>
        <p:spPr bwMode="auto">
          <a:xfrm rot="5400000">
            <a:off x="4781959" y="5492747"/>
            <a:ext cx="457200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 bwMode="auto">
          <a:xfrm>
            <a:off x="7875994" y="5049836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17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7494994" y="5897561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14</a:t>
            </a:r>
          </a:p>
        </p:txBody>
      </p:sp>
      <p:cxnSp>
        <p:nvCxnSpPr>
          <p:cNvPr id="41" name="Straight Connector 40"/>
          <p:cNvCxnSpPr>
            <a:stCxn id="39" idx="3"/>
            <a:endCxn id="40" idx="0"/>
          </p:cNvCxnSpPr>
          <p:nvPr/>
        </p:nvCxnSpPr>
        <p:spPr bwMode="auto">
          <a:xfrm rot="5400000">
            <a:off x="7604532" y="5559423"/>
            <a:ext cx="457200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180782" y="5516561"/>
            <a:ext cx="1243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1)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	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6037669" y="5630860"/>
            <a:ext cx="814388" cy="2000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7" grpId="0" animBg="1"/>
      <p:bldP spid="20" grpId="0" animBg="1"/>
      <p:bldP spid="22" grpId="0" animBg="1"/>
      <p:bldP spid="36" grpId="0" animBg="1"/>
      <p:bldP spid="37" grpId="0" animBg="1"/>
      <p:bldP spid="39" grpId="0" animBg="1"/>
      <p:bldP spid="40" grpId="0" animBg="1"/>
      <p:bldP spid="42" grpId="0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CE22A-7C40-4FFA-98BE-7004B246AB0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Oval 5"/>
          <p:cNvSpPr/>
          <p:nvPr/>
        </p:nvSpPr>
        <p:spPr bwMode="auto">
          <a:xfrm>
            <a:off x="1776414" y="4216392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6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090614" y="5054592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471739" y="5054592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17</a:t>
            </a:r>
          </a:p>
        </p:txBody>
      </p:sp>
      <p:cxnSp>
        <p:nvCxnSpPr>
          <p:cNvPr id="13" name="Straight Connector 12"/>
          <p:cNvCxnSpPr>
            <a:stCxn id="6" idx="3"/>
            <a:endCxn id="8" idx="0"/>
          </p:cNvCxnSpPr>
          <p:nvPr/>
        </p:nvCxnSpPr>
        <p:spPr bwMode="auto">
          <a:xfrm rot="5400000">
            <a:off x="1357314" y="4568817"/>
            <a:ext cx="447675" cy="523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  <a:endCxn id="9" idx="0"/>
          </p:cNvCxnSpPr>
          <p:nvPr/>
        </p:nvCxnSpPr>
        <p:spPr bwMode="auto">
          <a:xfrm rot="16200000" flipH="1">
            <a:off x="2209801" y="4564055"/>
            <a:ext cx="447675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 bwMode="auto">
          <a:xfrm>
            <a:off x="719139" y="5902317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13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481139" y="5902317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11</a:t>
            </a:r>
          </a:p>
        </p:txBody>
      </p:sp>
      <p:cxnSp>
        <p:nvCxnSpPr>
          <p:cNvPr id="18" name="Straight Connector 17"/>
          <p:cNvCxnSpPr>
            <a:stCxn id="8" idx="3"/>
            <a:endCxn id="16" idx="0"/>
          </p:cNvCxnSpPr>
          <p:nvPr/>
        </p:nvCxnSpPr>
        <p:spPr bwMode="auto">
          <a:xfrm rot="5400000">
            <a:off x="823914" y="5568942"/>
            <a:ext cx="457200" cy="209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5"/>
          </p:cNvCxnSpPr>
          <p:nvPr/>
        </p:nvCxnSpPr>
        <p:spPr bwMode="auto">
          <a:xfrm rot="16200000" flipH="1">
            <a:off x="1366839" y="5559417"/>
            <a:ext cx="4572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 bwMode="auto">
          <a:xfrm>
            <a:off x="2090739" y="5902317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14</a:t>
            </a:r>
          </a:p>
        </p:txBody>
      </p:sp>
      <p:cxnSp>
        <p:nvCxnSpPr>
          <p:cNvPr id="21" name="Straight Connector 20"/>
          <p:cNvCxnSpPr>
            <a:stCxn id="9" idx="3"/>
            <a:endCxn id="20" idx="0"/>
          </p:cNvCxnSpPr>
          <p:nvPr/>
        </p:nvCxnSpPr>
        <p:spPr bwMode="auto">
          <a:xfrm rot="5400000">
            <a:off x="2200277" y="5564179"/>
            <a:ext cx="457200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133352" y="515930"/>
            <a:ext cx="1243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2)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	</a:t>
            </a:r>
          </a:p>
        </p:txBody>
      </p:sp>
      <p:sp>
        <p:nvSpPr>
          <p:cNvPr id="43" name="Right Arrow 42"/>
          <p:cNvSpPr/>
          <p:nvPr/>
        </p:nvSpPr>
        <p:spPr>
          <a:xfrm>
            <a:off x="3328987" y="1025517"/>
            <a:ext cx="814388" cy="2000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2147888" y="473063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11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1776413" y="1320788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13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2538413" y="1320788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19</a:t>
            </a:r>
          </a:p>
        </p:txBody>
      </p:sp>
      <p:cxnSp>
        <p:nvCxnSpPr>
          <p:cNvPr id="44" name="Straight Connector 43"/>
          <p:cNvCxnSpPr>
            <a:stCxn id="32" idx="3"/>
            <a:endCxn id="33" idx="0"/>
          </p:cNvCxnSpPr>
          <p:nvPr/>
        </p:nvCxnSpPr>
        <p:spPr bwMode="auto">
          <a:xfrm rot="5400000">
            <a:off x="1881188" y="987413"/>
            <a:ext cx="457200" cy="209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2" idx="5"/>
          </p:cNvCxnSpPr>
          <p:nvPr/>
        </p:nvCxnSpPr>
        <p:spPr bwMode="auto">
          <a:xfrm rot="16200000" flipH="1">
            <a:off x="2424113" y="977888"/>
            <a:ext cx="4572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 bwMode="auto">
          <a:xfrm>
            <a:off x="5010150" y="539738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47" name="Oval 46"/>
          <p:cNvSpPr/>
          <p:nvPr/>
        </p:nvSpPr>
        <p:spPr bwMode="auto">
          <a:xfrm>
            <a:off x="4638675" y="1387463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13</a:t>
            </a:r>
          </a:p>
        </p:txBody>
      </p:sp>
      <p:sp>
        <p:nvSpPr>
          <p:cNvPr id="48" name="Oval 47"/>
          <p:cNvSpPr/>
          <p:nvPr/>
        </p:nvSpPr>
        <p:spPr bwMode="auto">
          <a:xfrm>
            <a:off x="5400675" y="1387463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11</a:t>
            </a:r>
          </a:p>
        </p:txBody>
      </p:sp>
      <p:cxnSp>
        <p:nvCxnSpPr>
          <p:cNvPr id="49" name="Straight Connector 48"/>
          <p:cNvCxnSpPr>
            <a:stCxn id="46" idx="3"/>
            <a:endCxn id="47" idx="0"/>
          </p:cNvCxnSpPr>
          <p:nvPr/>
        </p:nvCxnSpPr>
        <p:spPr bwMode="auto">
          <a:xfrm rot="5400000">
            <a:off x="4743450" y="1054088"/>
            <a:ext cx="457200" cy="209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5"/>
          </p:cNvCxnSpPr>
          <p:nvPr/>
        </p:nvCxnSpPr>
        <p:spPr bwMode="auto">
          <a:xfrm rot="16200000" flipH="1">
            <a:off x="5286375" y="1044563"/>
            <a:ext cx="4572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133353" y="2330438"/>
            <a:ext cx="1243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3)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	</a:t>
            </a:r>
          </a:p>
        </p:txBody>
      </p:sp>
      <p:sp>
        <p:nvSpPr>
          <p:cNvPr id="52" name="Right Arrow 51"/>
          <p:cNvSpPr/>
          <p:nvPr/>
        </p:nvSpPr>
        <p:spPr>
          <a:xfrm>
            <a:off x="3471862" y="2892417"/>
            <a:ext cx="814388" cy="2000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2290763" y="2339963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9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1919288" y="3187688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2681288" y="3187688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7</a:t>
            </a:r>
          </a:p>
        </p:txBody>
      </p:sp>
      <p:cxnSp>
        <p:nvCxnSpPr>
          <p:cNvPr id="56" name="Straight Connector 55"/>
          <p:cNvCxnSpPr>
            <a:stCxn id="53" idx="3"/>
            <a:endCxn id="54" idx="0"/>
          </p:cNvCxnSpPr>
          <p:nvPr/>
        </p:nvCxnSpPr>
        <p:spPr bwMode="auto">
          <a:xfrm rot="5400000">
            <a:off x="2024063" y="2854313"/>
            <a:ext cx="457200" cy="209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5"/>
          </p:cNvCxnSpPr>
          <p:nvPr/>
        </p:nvCxnSpPr>
        <p:spPr bwMode="auto">
          <a:xfrm rot="16200000" flipH="1">
            <a:off x="2566988" y="2844788"/>
            <a:ext cx="4572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 bwMode="auto">
          <a:xfrm>
            <a:off x="5153025" y="2406638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59" name="Oval 58"/>
          <p:cNvSpPr/>
          <p:nvPr/>
        </p:nvSpPr>
        <p:spPr bwMode="auto">
          <a:xfrm>
            <a:off x="4781550" y="3254363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9</a:t>
            </a:r>
          </a:p>
        </p:txBody>
      </p:sp>
      <p:sp>
        <p:nvSpPr>
          <p:cNvPr id="60" name="Oval 59"/>
          <p:cNvSpPr/>
          <p:nvPr/>
        </p:nvSpPr>
        <p:spPr bwMode="auto">
          <a:xfrm>
            <a:off x="5543550" y="3254363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7</a:t>
            </a:r>
          </a:p>
        </p:txBody>
      </p:sp>
      <p:cxnSp>
        <p:nvCxnSpPr>
          <p:cNvPr id="61" name="Straight Connector 60"/>
          <p:cNvCxnSpPr>
            <a:stCxn id="58" idx="3"/>
            <a:endCxn id="59" idx="0"/>
          </p:cNvCxnSpPr>
          <p:nvPr/>
        </p:nvCxnSpPr>
        <p:spPr bwMode="auto">
          <a:xfrm rot="5400000">
            <a:off x="4886325" y="2920988"/>
            <a:ext cx="457200" cy="209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8" idx="5"/>
          </p:cNvCxnSpPr>
          <p:nvPr/>
        </p:nvCxnSpPr>
        <p:spPr bwMode="auto">
          <a:xfrm rot="16200000" flipH="1">
            <a:off x="5429250" y="2911463"/>
            <a:ext cx="4572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84139" y="4140192"/>
            <a:ext cx="1243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4)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	</a:t>
            </a:r>
          </a:p>
        </p:txBody>
      </p:sp>
      <p:sp>
        <p:nvSpPr>
          <p:cNvPr id="64" name="Right Arrow 63"/>
          <p:cNvSpPr/>
          <p:nvPr/>
        </p:nvSpPr>
        <p:spPr>
          <a:xfrm>
            <a:off x="3328987" y="5329211"/>
            <a:ext cx="407194" cy="2000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310187" y="4169494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77" name="Oval 76"/>
          <p:cNvSpPr/>
          <p:nvPr/>
        </p:nvSpPr>
        <p:spPr bwMode="auto">
          <a:xfrm>
            <a:off x="4624387" y="5007694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13</a:t>
            </a:r>
          </a:p>
        </p:txBody>
      </p:sp>
      <p:sp>
        <p:nvSpPr>
          <p:cNvPr id="78" name="Oval 77"/>
          <p:cNvSpPr/>
          <p:nvPr/>
        </p:nvSpPr>
        <p:spPr bwMode="auto">
          <a:xfrm>
            <a:off x="6005512" y="5007694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17</a:t>
            </a:r>
          </a:p>
        </p:txBody>
      </p:sp>
      <p:cxnSp>
        <p:nvCxnSpPr>
          <p:cNvPr id="79" name="Straight Connector 78"/>
          <p:cNvCxnSpPr>
            <a:stCxn id="76" idx="3"/>
            <a:endCxn id="77" idx="0"/>
          </p:cNvCxnSpPr>
          <p:nvPr/>
        </p:nvCxnSpPr>
        <p:spPr bwMode="auto">
          <a:xfrm rot="5400000">
            <a:off x="4891087" y="4521919"/>
            <a:ext cx="447675" cy="523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6" idx="5"/>
            <a:endCxn id="78" idx="0"/>
          </p:cNvCxnSpPr>
          <p:nvPr/>
        </p:nvCxnSpPr>
        <p:spPr bwMode="auto">
          <a:xfrm rot="16200000" flipH="1">
            <a:off x="5743574" y="4517157"/>
            <a:ext cx="447675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 bwMode="auto">
          <a:xfrm>
            <a:off x="4252912" y="5855419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6</a:t>
            </a:r>
          </a:p>
        </p:txBody>
      </p:sp>
      <p:sp>
        <p:nvSpPr>
          <p:cNvPr id="82" name="Oval 81"/>
          <p:cNvSpPr/>
          <p:nvPr/>
        </p:nvSpPr>
        <p:spPr bwMode="auto">
          <a:xfrm>
            <a:off x="5014912" y="5855419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11</a:t>
            </a:r>
          </a:p>
        </p:txBody>
      </p:sp>
      <p:cxnSp>
        <p:nvCxnSpPr>
          <p:cNvPr id="83" name="Straight Connector 82"/>
          <p:cNvCxnSpPr>
            <a:stCxn id="77" idx="3"/>
            <a:endCxn id="81" idx="0"/>
          </p:cNvCxnSpPr>
          <p:nvPr/>
        </p:nvCxnSpPr>
        <p:spPr bwMode="auto">
          <a:xfrm rot="5400000">
            <a:off x="4357687" y="5522044"/>
            <a:ext cx="457200" cy="209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7" idx="5"/>
          </p:cNvCxnSpPr>
          <p:nvPr/>
        </p:nvCxnSpPr>
        <p:spPr bwMode="auto">
          <a:xfrm rot="16200000" flipH="1">
            <a:off x="4900612" y="5512519"/>
            <a:ext cx="4572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 bwMode="auto">
          <a:xfrm>
            <a:off x="5624512" y="5855419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14</a:t>
            </a:r>
          </a:p>
        </p:txBody>
      </p:sp>
      <p:cxnSp>
        <p:nvCxnSpPr>
          <p:cNvPr id="86" name="Straight Connector 85"/>
          <p:cNvCxnSpPr>
            <a:stCxn id="78" idx="3"/>
            <a:endCxn id="85" idx="0"/>
          </p:cNvCxnSpPr>
          <p:nvPr/>
        </p:nvCxnSpPr>
        <p:spPr bwMode="auto">
          <a:xfrm rot="5400000">
            <a:off x="5734050" y="5517281"/>
            <a:ext cx="457200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89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6" grpId="0" animBg="1"/>
      <p:bldP spid="17" grpId="0" animBg="1"/>
      <p:bldP spid="20" grpId="0" animBg="1"/>
      <p:bldP spid="51" grpId="0"/>
      <p:bldP spid="52" grpId="0" animBg="1"/>
      <p:bldP spid="53" grpId="0" animBg="1"/>
      <p:bldP spid="54" grpId="0" animBg="1"/>
      <p:bldP spid="55" grpId="0" animBg="1"/>
      <p:bldP spid="58" grpId="0" animBg="1"/>
      <p:bldP spid="59" grpId="0" animBg="1"/>
      <p:bldP spid="60" grpId="0" animBg="1"/>
      <p:bldP spid="63" grpId="0"/>
      <p:bldP spid="64" grpId="0" animBg="1"/>
      <p:bldP spid="76" grpId="0" animBg="1"/>
      <p:bldP spid="77" grpId="0" animBg="1"/>
      <p:bldP spid="78" grpId="0" animBg="1"/>
      <p:bldP spid="81" grpId="0" animBg="1"/>
      <p:bldP spid="82" grpId="0" animBg="1"/>
      <p:bldP spid="8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0CE22A-7C40-4FFA-98BE-7004B246AB0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2597151" y="396870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4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606551" y="1006470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444876" y="981065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920751" y="1844670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13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301876" y="1844670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17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140076" y="1844670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9</a:t>
            </a:r>
          </a:p>
        </p:txBody>
      </p:sp>
      <p:cxnSp>
        <p:nvCxnSpPr>
          <p:cNvPr id="11" name="Straight Connector 10"/>
          <p:cNvCxnSpPr>
            <a:stCxn id="5" idx="3"/>
            <a:endCxn id="6" idx="7"/>
          </p:cNvCxnSpPr>
          <p:nvPr/>
        </p:nvCxnSpPr>
        <p:spPr bwMode="auto">
          <a:xfrm rot="5400000">
            <a:off x="2187576" y="596895"/>
            <a:ext cx="285750" cy="666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  <a:endCxn id="7" idx="1"/>
          </p:cNvCxnSpPr>
          <p:nvPr/>
        </p:nvCxnSpPr>
        <p:spPr bwMode="auto">
          <a:xfrm>
            <a:off x="2987396" y="787115"/>
            <a:ext cx="524435" cy="260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3"/>
            <a:endCxn id="8" idx="0"/>
          </p:cNvCxnSpPr>
          <p:nvPr/>
        </p:nvCxnSpPr>
        <p:spPr bwMode="auto">
          <a:xfrm rot="5400000">
            <a:off x="1187451" y="1358895"/>
            <a:ext cx="447675" cy="523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5"/>
            <a:endCxn id="9" idx="0"/>
          </p:cNvCxnSpPr>
          <p:nvPr/>
        </p:nvCxnSpPr>
        <p:spPr bwMode="auto">
          <a:xfrm rot="16200000" flipH="1">
            <a:off x="2039938" y="1354133"/>
            <a:ext cx="447675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3"/>
            <a:endCxn id="10" idx="0"/>
          </p:cNvCxnSpPr>
          <p:nvPr/>
        </p:nvCxnSpPr>
        <p:spPr bwMode="auto">
          <a:xfrm flipH="1">
            <a:off x="3368676" y="1371310"/>
            <a:ext cx="143155" cy="473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 bwMode="auto">
          <a:xfrm>
            <a:off x="549276" y="269239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6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311276" y="269239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11</a:t>
            </a:r>
          </a:p>
        </p:txBody>
      </p:sp>
      <p:cxnSp>
        <p:nvCxnSpPr>
          <p:cNvPr id="18" name="Straight Connector 17"/>
          <p:cNvCxnSpPr>
            <a:stCxn id="8" idx="3"/>
            <a:endCxn id="16" idx="0"/>
          </p:cNvCxnSpPr>
          <p:nvPr/>
        </p:nvCxnSpPr>
        <p:spPr bwMode="auto">
          <a:xfrm rot="5400000">
            <a:off x="654051" y="2359020"/>
            <a:ext cx="457200" cy="209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5"/>
            <a:endCxn id="17" idx="0"/>
          </p:cNvCxnSpPr>
          <p:nvPr/>
        </p:nvCxnSpPr>
        <p:spPr bwMode="auto">
          <a:xfrm rot="16200000" flipH="1">
            <a:off x="1196976" y="2349495"/>
            <a:ext cx="4572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 bwMode="auto">
          <a:xfrm>
            <a:off x="1920876" y="269239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14</a:t>
            </a:r>
          </a:p>
        </p:txBody>
      </p:sp>
      <p:cxnSp>
        <p:nvCxnSpPr>
          <p:cNvPr id="21" name="Straight Connector 20"/>
          <p:cNvCxnSpPr>
            <a:stCxn id="9" idx="3"/>
            <a:endCxn id="20" idx="0"/>
          </p:cNvCxnSpPr>
          <p:nvPr/>
        </p:nvCxnSpPr>
        <p:spPr bwMode="auto">
          <a:xfrm rot="5400000">
            <a:off x="2030414" y="2354257"/>
            <a:ext cx="457200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 bwMode="auto">
          <a:xfrm>
            <a:off x="3902076" y="1870065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7</a:t>
            </a:r>
          </a:p>
        </p:txBody>
      </p:sp>
      <p:cxnSp>
        <p:nvCxnSpPr>
          <p:cNvPr id="23" name="Straight Connector 22"/>
          <p:cNvCxnSpPr>
            <a:stCxn id="7" idx="5"/>
            <a:endCxn id="22" idx="0"/>
          </p:cNvCxnSpPr>
          <p:nvPr/>
        </p:nvCxnSpPr>
        <p:spPr bwMode="auto">
          <a:xfrm>
            <a:off x="3835121" y="1371310"/>
            <a:ext cx="295555" cy="498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 bwMode="auto">
          <a:xfrm>
            <a:off x="6668828" y="2846166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21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5678228" y="3455766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19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7516553" y="3430361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9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4992428" y="4293966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13</a:t>
            </a:r>
          </a:p>
        </p:txBody>
      </p:sp>
      <p:sp>
        <p:nvSpPr>
          <p:cNvPr id="67" name="Oval 66"/>
          <p:cNvSpPr/>
          <p:nvPr/>
        </p:nvSpPr>
        <p:spPr bwMode="auto">
          <a:xfrm>
            <a:off x="6373553" y="4293966"/>
            <a:ext cx="457200" cy="4572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17</a:t>
            </a:r>
          </a:p>
        </p:txBody>
      </p:sp>
      <p:sp>
        <p:nvSpPr>
          <p:cNvPr id="68" name="Oval 67"/>
          <p:cNvSpPr/>
          <p:nvPr/>
        </p:nvSpPr>
        <p:spPr bwMode="auto">
          <a:xfrm>
            <a:off x="7211753" y="4293966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4</a:t>
            </a:r>
          </a:p>
        </p:txBody>
      </p:sp>
      <p:cxnSp>
        <p:nvCxnSpPr>
          <p:cNvPr id="69" name="Straight Connector 68"/>
          <p:cNvCxnSpPr>
            <a:stCxn id="63" idx="3"/>
            <a:endCxn id="64" idx="7"/>
          </p:cNvCxnSpPr>
          <p:nvPr/>
        </p:nvCxnSpPr>
        <p:spPr bwMode="auto">
          <a:xfrm rot="5400000">
            <a:off x="6259253" y="3046191"/>
            <a:ext cx="285750" cy="666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3" idx="5"/>
            <a:endCxn id="65" idx="1"/>
          </p:cNvCxnSpPr>
          <p:nvPr/>
        </p:nvCxnSpPr>
        <p:spPr bwMode="auto">
          <a:xfrm>
            <a:off x="7059073" y="3236411"/>
            <a:ext cx="524435" cy="260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4" idx="3"/>
            <a:endCxn id="66" idx="0"/>
          </p:cNvCxnSpPr>
          <p:nvPr/>
        </p:nvCxnSpPr>
        <p:spPr bwMode="auto">
          <a:xfrm rot="5400000">
            <a:off x="5259128" y="3808191"/>
            <a:ext cx="447675" cy="523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4" idx="5"/>
            <a:endCxn id="67" idx="0"/>
          </p:cNvCxnSpPr>
          <p:nvPr/>
        </p:nvCxnSpPr>
        <p:spPr bwMode="auto">
          <a:xfrm rot="16200000" flipH="1">
            <a:off x="6111615" y="3803429"/>
            <a:ext cx="447675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65" idx="3"/>
            <a:endCxn id="68" idx="0"/>
          </p:cNvCxnSpPr>
          <p:nvPr/>
        </p:nvCxnSpPr>
        <p:spPr bwMode="auto">
          <a:xfrm flipH="1">
            <a:off x="7440353" y="3820606"/>
            <a:ext cx="143155" cy="473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 bwMode="auto">
          <a:xfrm>
            <a:off x="4620953" y="5141691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6</a:t>
            </a:r>
          </a:p>
        </p:txBody>
      </p:sp>
      <p:sp>
        <p:nvSpPr>
          <p:cNvPr id="75" name="Oval 74"/>
          <p:cNvSpPr/>
          <p:nvPr/>
        </p:nvSpPr>
        <p:spPr bwMode="auto">
          <a:xfrm>
            <a:off x="5382953" y="5141691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11</a:t>
            </a:r>
          </a:p>
        </p:txBody>
      </p:sp>
      <p:cxnSp>
        <p:nvCxnSpPr>
          <p:cNvPr id="76" name="Straight Connector 75"/>
          <p:cNvCxnSpPr>
            <a:stCxn id="66" idx="3"/>
            <a:endCxn id="74" idx="0"/>
          </p:cNvCxnSpPr>
          <p:nvPr/>
        </p:nvCxnSpPr>
        <p:spPr bwMode="auto">
          <a:xfrm rot="5400000">
            <a:off x="4725728" y="4808316"/>
            <a:ext cx="457200" cy="2095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6" idx="5"/>
            <a:endCxn id="75" idx="0"/>
          </p:cNvCxnSpPr>
          <p:nvPr/>
        </p:nvCxnSpPr>
        <p:spPr bwMode="auto">
          <a:xfrm rot="16200000" flipH="1">
            <a:off x="5268653" y="4798791"/>
            <a:ext cx="457200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 bwMode="auto">
          <a:xfrm>
            <a:off x="5992553" y="5141691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14</a:t>
            </a:r>
          </a:p>
        </p:txBody>
      </p:sp>
      <p:cxnSp>
        <p:nvCxnSpPr>
          <p:cNvPr id="79" name="Straight Connector 78"/>
          <p:cNvCxnSpPr>
            <a:stCxn id="67" idx="3"/>
            <a:endCxn id="78" idx="0"/>
          </p:cNvCxnSpPr>
          <p:nvPr/>
        </p:nvCxnSpPr>
        <p:spPr bwMode="auto">
          <a:xfrm rot="5400000">
            <a:off x="6102091" y="4803553"/>
            <a:ext cx="457200" cy="2190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 bwMode="auto">
          <a:xfrm>
            <a:off x="7973753" y="4319361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7</a:t>
            </a:r>
          </a:p>
        </p:txBody>
      </p:sp>
      <p:cxnSp>
        <p:nvCxnSpPr>
          <p:cNvPr id="81" name="Straight Connector 80"/>
          <p:cNvCxnSpPr>
            <a:stCxn id="65" idx="5"/>
            <a:endCxn id="80" idx="0"/>
          </p:cNvCxnSpPr>
          <p:nvPr/>
        </p:nvCxnSpPr>
        <p:spPr bwMode="auto">
          <a:xfrm>
            <a:off x="7906798" y="3820606"/>
            <a:ext cx="295555" cy="498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ight Arrow 82"/>
          <p:cNvSpPr/>
          <p:nvPr/>
        </p:nvSpPr>
        <p:spPr>
          <a:xfrm>
            <a:off x="4530364" y="3136678"/>
            <a:ext cx="407194" cy="20002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4" name="Rectangle 3"/>
          <p:cNvSpPr txBox="1">
            <a:spLocks noChangeArrowheads="1"/>
          </p:cNvSpPr>
          <p:nvPr/>
        </p:nvSpPr>
        <p:spPr bwMode="auto">
          <a:xfrm>
            <a:off x="290514" y="209540"/>
            <a:ext cx="12430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5)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400" dirty="0">
                <a:latin typeface="Calibri" pitchFamily="34" charset="0"/>
                <a:cs typeface="Calibri" pitchFamily="34" charset="0"/>
                <a:sym typeface="Wingdings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75623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2995" name="Rectangle 3"/>
          <p:cNvSpPr txBox="1">
            <a:spLocks noChangeArrowheads="1"/>
          </p:cNvSpPr>
          <p:nvPr/>
        </p:nvSpPr>
        <p:spPr bwMode="auto">
          <a:xfrm>
            <a:off x="609600" y="1260475"/>
            <a:ext cx="6172200" cy="252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void BuildHeap(int a[MAX], int n)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{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int i;</a:t>
            </a:r>
          </a:p>
          <a:p>
            <a:pPr marL="0" lvl="1">
              <a:lnSpc>
                <a:spcPct val="13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for(i= n/2- 1; i&gt;= 0; i--)</a:t>
            </a:r>
          </a:p>
          <a:p>
            <a:pPr marL="0" lvl="1">
              <a:lnSpc>
                <a:spcPct val="13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AdjustHeap(a, n, i);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}</a:t>
            </a:r>
            <a:endParaRPr lang="en-US" sz="220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75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04800" y="1295400"/>
            <a:ext cx="9144000" cy="990600"/>
          </a:xfrm>
        </p:spPr>
        <p:txBody>
          <a:bodyPr/>
          <a:lstStyle/>
          <a:p>
            <a:pPr marL="1314450" lvl="2" indent="-514350" eaLnBrk="1" hangingPunct="1">
              <a:lnSpc>
                <a:spcPct val="110000"/>
              </a:lnSpc>
            </a:pPr>
            <a:r>
              <a:rPr lang="en-US">
                <a:latin typeface="Tahoma" pitchFamily="34" charset="0"/>
                <a:sym typeface="Wingdings" pitchFamily="2" charset="2"/>
              </a:rPr>
              <a:t>Nút gốc (a[0]) là nút lớn nhất  hoán vị a[0] với a[n-1]  nút lớn nhất được sắp, heap mới có n-1 phần tử.</a:t>
            </a:r>
          </a:p>
        </p:txBody>
      </p:sp>
      <p:sp>
        <p:nvSpPr>
          <p:cNvPr id="2140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14020" name="Group 54"/>
          <p:cNvGrpSpPr>
            <a:grpSpLocks/>
          </p:cNvGrpSpPr>
          <p:nvPr/>
        </p:nvGrpSpPr>
        <p:grpSpPr bwMode="auto">
          <a:xfrm>
            <a:off x="304800" y="2743200"/>
            <a:ext cx="2209800" cy="1905000"/>
            <a:chOff x="533400" y="3048000"/>
            <a:chExt cx="2209800" cy="1905000"/>
          </a:xfrm>
        </p:grpSpPr>
        <p:sp>
          <p:nvSpPr>
            <p:cNvPr id="8" name="Oval 7"/>
            <p:cNvSpPr/>
            <p:nvPr/>
          </p:nvSpPr>
          <p:spPr bwMode="auto">
            <a:xfrm>
              <a:off x="1600200" y="3048000"/>
              <a:ext cx="457200" cy="457200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9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914400" y="36576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7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286000" y="36576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6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33400" y="44958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2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1295400" y="44958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4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905000" y="4495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3</a:t>
              </a:r>
            </a:p>
          </p:txBody>
        </p:sp>
        <p:cxnSp>
          <p:nvCxnSpPr>
            <p:cNvPr id="17" name="Straight Connector 16"/>
            <p:cNvCxnSpPr>
              <a:stCxn id="8" idx="3"/>
              <a:endCxn id="9" idx="7"/>
            </p:cNvCxnSpPr>
            <p:nvPr/>
          </p:nvCxnSpPr>
          <p:spPr bwMode="auto">
            <a:xfrm rot="5400000">
              <a:off x="1343025" y="3400425"/>
              <a:ext cx="285750" cy="361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5"/>
              <a:endCxn id="10" idx="1"/>
            </p:cNvCxnSpPr>
            <p:nvPr/>
          </p:nvCxnSpPr>
          <p:spPr bwMode="auto">
            <a:xfrm rot="16200000" flipH="1">
              <a:off x="2028825" y="3400425"/>
              <a:ext cx="285750" cy="361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9" idx="3"/>
              <a:endCxn id="11" idx="0"/>
            </p:cNvCxnSpPr>
            <p:nvPr/>
          </p:nvCxnSpPr>
          <p:spPr bwMode="auto">
            <a:xfrm rot="5400000">
              <a:off x="647700" y="4162425"/>
              <a:ext cx="447675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9" idx="5"/>
              <a:endCxn id="12" idx="0"/>
            </p:cNvCxnSpPr>
            <p:nvPr/>
          </p:nvCxnSpPr>
          <p:spPr bwMode="auto">
            <a:xfrm rot="16200000" flipH="1">
              <a:off x="1190625" y="4162425"/>
              <a:ext cx="447675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10" idx="3"/>
              <a:endCxn id="13" idx="0"/>
            </p:cNvCxnSpPr>
            <p:nvPr/>
          </p:nvCxnSpPr>
          <p:spPr bwMode="auto">
            <a:xfrm rot="5400000">
              <a:off x="2019300" y="4162425"/>
              <a:ext cx="447675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16200000" flipH="1">
              <a:off x="1558925" y="3927475"/>
              <a:ext cx="762000" cy="1524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90"/>
          <p:cNvGrpSpPr>
            <a:grpSpLocks/>
          </p:cNvGrpSpPr>
          <p:nvPr/>
        </p:nvGrpSpPr>
        <p:grpSpPr bwMode="auto">
          <a:xfrm>
            <a:off x="6629400" y="2809875"/>
            <a:ext cx="2209800" cy="1905000"/>
            <a:chOff x="6629400" y="2581275"/>
            <a:chExt cx="2209800" cy="1905000"/>
          </a:xfrm>
        </p:grpSpPr>
        <p:sp>
          <p:nvSpPr>
            <p:cNvPr id="39" name="Oval 38"/>
            <p:cNvSpPr/>
            <p:nvPr/>
          </p:nvSpPr>
          <p:spPr bwMode="auto">
            <a:xfrm>
              <a:off x="7696200" y="2581275"/>
              <a:ext cx="457200" cy="457200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7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7010400" y="3190875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4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8382000" y="3190875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6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6629400" y="4029075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7391400" y="4029075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3</a:t>
              </a:r>
            </a:p>
          </p:txBody>
        </p:sp>
        <p:cxnSp>
          <p:nvCxnSpPr>
            <p:cNvPr id="45" name="Straight Connector 44"/>
            <p:cNvCxnSpPr>
              <a:stCxn id="39" idx="3"/>
              <a:endCxn id="40" idx="7"/>
            </p:cNvCxnSpPr>
            <p:nvPr/>
          </p:nvCxnSpPr>
          <p:spPr bwMode="auto">
            <a:xfrm rot="5400000">
              <a:off x="7439025" y="2933700"/>
              <a:ext cx="285750" cy="361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9" idx="5"/>
              <a:endCxn id="41" idx="1"/>
            </p:cNvCxnSpPr>
            <p:nvPr/>
          </p:nvCxnSpPr>
          <p:spPr bwMode="auto">
            <a:xfrm rot="16200000" flipH="1">
              <a:off x="8124825" y="2933700"/>
              <a:ext cx="285750" cy="361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40" idx="3"/>
              <a:endCxn id="42" idx="0"/>
            </p:cNvCxnSpPr>
            <p:nvPr/>
          </p:nvCxnSpPr>
          <p:spPr bwMode="auto">
            <a:xfrm rot="5400000">
              <a:off x="6743700" y="3695700"/>
              <a:ext cx="447675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5"/>
              <a:endCxn id="43" idx="0"/>
            </p:cNvCxnSpPr>
            <p:nvPr/>
          </p:nvCxnSpPr>
          <p:spPr bwMode="auto">
            <a:xfrm rot="16200000" flipH="1">
              <a:off x="7286625" y="3695700"/>
              <a:ext cx="447675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3429000" y="2743200"/>
            <a:ext cx="2209800" cy="1905000"/>
            <a:chOff x="3429000" y="2514600"/>
            <a:chExt cx="2209800" cy="1905000"/>
          </a:xfrm>
        </p:grpSpPr>
        <p:sp>
          <p:nvSpPr>
            <p:cNvPr id="64" name="Oval 63"/>
            <p:cNvSpPr/>
            <p:nvPr/>
          </p:nvSpPr>
          <p:spPr bwMode="auto">
            <a:xfrm>
              <a:off x="4495800" y="2514600"/>
              <a:ext cx="457200" cy="457200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3</a:t>
              </a: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3810000" y="31242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7</a:t>
              </a: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5181600" y="31242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6</a:t>
              </a: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3429000" y="39624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2</a:t>
              </a: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4191000" y="39624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4</a:t>
              </a:r>
            </a:p>
          </p:txBody>
        </p:sp>
        <p:cxnSp>
          <p:nvCxnSpPr>
            <p:cNvPr id="73" name="Straight Connector 72"/>
            <p:cNvCxnSpPr>
              <a:stCxn id="64" idx="3"/>
              <a:endCxn id="65" idx="7"/>
            </p:cNvCxnSpPr>
            <p:nvPr/>
          </p:nvCxnSpPr>
          <p:spPr bwMode="auto">
            <a:xfrm rot="5400000">
              <a:off x="4238625" y="2867025"/>
              <a:ext cx="285750" cy="361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4" idx="5"/>
              <a:endCxn id="66" idx="1"/>
            </p:cNvCxnSpPr>
            <p:nvPr/>
          </p:nvCxnSpPr>
          <p:spPr bwMode="auto">
            <a:xfrm rot="16200000" flipH="1">
              <a:off x="4924425" y="2867025"/>
              <a:ext cx="285750" cy="361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5" idx="3"/>
              <a:endCxn id="68" idx="0"/>
            </p:cNvCxnSpPr>
            <p:nvPr/>
          </p:nvCxnSpPr>
          <p:spPr bwMode="auto">
            <a:xfrm rot="5400000">
              <a:off x="3543300" y="3629025"/>
              <a:ext cx="447675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5" idx="5"/>
              <a:endCxn id="72" idx="0"/>
            </p:cNvCxnSpPr>
            <p:nvPr/>
          </p:nvCxnSpPr>
          <p:spPr bwMode="auto">
            <a:xfrm rot="16200000" flipH="1">
              <a:off x="4086225" y="3629025"/>
              <a:ext cx="447675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38089"/>
              </p:ext>
            </p:extLst>
          </p:nvPr>
        </p:nvGraphicFramePr>
        <p:xfrm>
          <a:off x="304800" y="5334000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762773"/>
              </p:ext>
            </p:extLst>
          </p:nvPr>
        </p:nvGraphicFramePr>
        <p:xfrm>
          <a:off x="3438525" y="5334000"/>
          <a:ext cx="22764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633995"/>
              </p:ext>
            </p:extLst>
          </p:nvPr>
        </p:nvGraphicFramePr>
        <p:xfrm>
          <a:off x="6667500" y="5334000"/>
          <a:ext cx="2247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2743200" y="2895600"/>
            <a:ext cx="533400" cy="1588"/>
          </a:xfrm>
          <a:prstGeom prst="straightConnector1">
            <a:avLst/>
          </a:prstGeom>
          <a:ln w="381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943600" y="2895600"/>
            <a:ext cx="533400" cy="1588"/>
          </a:xfrm>
          <a:prstGeom prst="straightConnector1">
            <a:avLst/>
          </a:prstGeom>
          <a:ln w="381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 92"/>
          <p:cNvSpPr/>
          <p:nvPr/>
        </p:nvSpPr>
        <p:spPr>
          <a:xfrm>
            <a:off x="531813" y="5892800"/>
            <a:ext cx="1843087" cy="204788"/>
          </a:xfrm>
          <a:custGeom>
            <a:avLst/>
            <a:gdLst>
              <a:gd name="connsiteX0" fmla="*/ 0 w 1842447"/>
              <a:gd name="connsiteY0" fmla="*/ 0 h 204716"/>
              <a:gd name="connsiteX1" fmla="*/ 968991 w 1842447"/>
              <a:gd name="connsiteY1" fmla="*/ 204716 h 204716"/>
              <a:gd name="connsiteX2" fmla="*/ 1842447 w 1842447"/>
              <a:gd name="connsiteY2" fmla="*/ 0 h 20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2447" h="204716">
                <a:moveTo>
                  <a:pt x="0" y="0"/>
                </a:moveTo>
                <a:cubicBezTo>
                  <a:pt x="330958" y="102358"/>
                  <a:pt x="661917" y="204716"/>
                  <a:pt x="968991" y="204716"/>
                </a:cubicBezTo>
                <a:cubicBezTo>
                  <a:pt x="1276065" y="204716"/>
                  <a:pt x="1559256" y="102358"/>
                  <a:pt x="184244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196850"/>
            <a:ext cx="7772400" cy="565150"/>
          </a:xfrm>
        </p:spPr>
        <p:txBody>
          <a:bodyPr/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d) Heap sort:</a:t>
            </a:r>
          </a:p>
        </p:txBody>
      </p:sp>
    </p:spTree>
    <p:extLst>
      <p:ext uri="{BB962C8B-B14F-4D97-AF65-F5344CB8AC3E}">
        <p14:creationId xmlns:p14="http://schemas.microsoft.com/office/powerpoint/2010/main" val="268854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57200"/>
            <a:ext cx="9144000" cy="990600"/>
          </a:xfrm>
        </p:spPr>
        <p:txBody>
          <a:bodyPr/>
          <a:lstStyle/>
          <a:p>
            <a:pPr marL="1314450" lvl="2" indent="-514350" eaLnBrk="1" hangingPunct="1">
              <a:lnSpc>
                <a:spcPct val="110000"/>
              </a:lnSpc>
            </a:pPr>
            <a:r>
              <a:rPr lang="en-US">
                <a:latin typeface="Tahoma" pitchFamily="34" charset="0"/>
                <a:sym typeface="Wingdings" pitchFamily="2" charset="2"/>
              </a:rPr>
              <a:t>Nút gốc mới là nút lớn thứ 2  hoán vị a[0] với  a[n-2]  nút lớn nhì được sắp, heap mới có n-2 phần tử</a:t>
            </a:r>
          </a:p>
        </p:txBody>
      </p:sp>
      <p:sp>
        <p:nvSpPr>
          <p:cNvPr id="2150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15044" name="Group 54"/>
          <p:cNvGrpSpPr>
            <a:grpSpLocks/>
          </p:cNvGrpSpPr>
          <p:nvPr/>
        </p:nvGrpSpPr>
        <p:grpSpPr bwMode="auto">
          <a:xfrm>
            <a:off x="304800" y="1978024"/>
            <a:ext cx="2209800" cy="1905000"/>
            <a:chOff x="533400" y="3048000"/>
            <a:chExt cx="2209800" cy="1905000"/>
          </a:xfrm>
        </p:grpSpPr>
        <p:sp>
          <p:nvSpPr>
            <p:cNvPr id="59" name="Oval 58"/>
            <p:cNvSpPr/>
            <p:nvPr/>
          </p:nvSpPr>
          <p:spPr bwMode="auto">
            <a:xfrm>
              <a:off x="1600200" y="3048000"/>
              <a:ext cx="457200" cy="457200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7</a:t>
              </a: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914400" y="36576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4</a:t>
              </a: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2286000" y="36576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6</a:t>
              </a: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533400" y="44958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2</a:t>
              </a: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1295400" y="44958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3</a:t>
              </a:r>
            </a:p>
          </p:txBody>
        </p:sp>
        <p:cxnSp>
          <p:nvCxnSpPr>
            <p:cNvPr id="68" name="Straight Connector 67"/>
            <p:cNvCxnSpPr>
              <a:stCxn id="59" idx="3"/>
              <a:endCxn id="60" idx="7"/>
            </p:cNvCxnSpPr>
            <p:nvPr/>
          </p:nvCxnSpPr>
          <p:spPr bwMode="auto">
            <a:xfrm rot="5400000">
              <a:off x="1343025" y="3400425"/>
              <a:ext cx="285750" cy="361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9" idx="5"/>
              <a:endCxn id="62" idx="1"/>
            </p:cNvCxnSpPr>
            <p:nvPr/>
          </p:nvCxnSpPr>
          <p:spPr bwMode="auto">
            <a:xfrm rot="16200000" flipH="1">
              <a:off x="2028825" y="3400425"/>
              <a:ext cx="285750" cy="361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0" idx="3"/>
              <a:endCxn id="64" idx="0"/>
            </p:cNvCxnSpPr>
            <p:nvPr/>
          </p:nvCxnSpPr>
          <p:spPr bwMode="auto">
            <a:xfrm rot="5400000">
              <a:off x="647700" y="4162425"/>
              <a:ext cx="447675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60" idx="5"/>
              <a:endCxn id="65" idx="0"/>
            </p:cNvCxnSpPr>
            <p:nvPr/>
          </p:nvCxnSpPr>
          <p:spPr bwMode="auto">
            <a:xfrm rot="16200000" flipH="1">
              <a:off x="1190625" y="4162425"/>
              <a:ext cx="447675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5400000">
              <a:off x="1371600" y="3927475"/>
              <a:ext cx="796925" cy="18732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6629400" y="2044699"/>
            <a:ext cx="2209800" cy="1905000"/>
            <a:chOff x="6629400" y="2581275"/>
            <a:chExt cx="2209800" cy="1905000"/>
          </a:xfrm>
        </p:grpSpPr>
        <p:sp>
          <p:nvSpPr>
            <p:cNvPr id="80" name="Oval 79"/>
            <p:cNvSpPr/>
            <p:nvPr/>
          </p:nvSpPr>
          <p:spPr bwMode="auto">
            <a:xfrm>
              <a:off x="7696200" y="2581275"/>
              <a:ext cx="457200" cy="457200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6</a:t>
              </a: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7010400" y="3190875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4</a:t>
              </a: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8382000" y="3190875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3</a:t>
              </a: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629400" y="4029075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2</a:t>
              </a:r>
            </a:p>
          </p:txBody>
        </p:sp>
        <p:cxnSp>
          <p:nvCxnSpPr>
            <p:cNvPr id="88" name="Straight Connector 87"/>
            <p:cNvCxnSpPr>
              <a:stCxn id="80" idx="3"/>
              <a:endCxn id="81" idx="7"/>
            </p:cNvCxnSpPr>
            <p:nvPr/>
          </p:nvCxnSpPr>
          <p:spPr bwMode="auto">
            <a:xfrm rot="5400000">
              <a:off x="7439025" y="2933700"/>
              <a:ext cx="285750" cy="361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0" idx="5"/>
              <a:endCxn id="85" idx="1"/>
            </p:cNvCxnSpPr>
            <p:nvPr/>
          </p:nvCxnSpPr>
          <p:spPr bwMode="auto">
            <a:xfrm rot="16200000" flipH="1">
              <a:off x="8124825" y="2933700"/>
              <a:ext cx="285750" cy="361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1" idx="3"/>
              <a:endCxn id="86" idx="0"/>
            </p:cNvCxnSpPr>
            <p:nvPr/>
          </p:nvCxnSpPr>
          <p:spPr bwMode="auto">
            <a:xfrm rot="5400000">
              <a:off x="6743700" y="3695700"/>
              <a:ext cx="447675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92"/>
          <p:cNvGrpSpPr>
            <a:grpSpLocks/>
          </p:cNvGrpSpPr>
          <p:nvPr/>
        </p:nvGrpSpPr>
        <p:grpSpPr bwMode="auto">
          <a:xfrm>
            <a:off x="3429000" y="1978024"/>
            <a:ext cx="2209800" cy="1905000"/>
            <a:chOff x="3429000" y="2514600"/>
            <a:chExt cx="2209800" cy="1905000"/>
          </a:xfrm>
        </p:grpSpPr>
        <p:sp>
          <p:nvSpPr>
            <p:cNvPr id="94" name="Oval 93"/>
            <p:cNvSpPr/>
            <p:nvPr/>
          </p:nvSpPr>
          <p:spPr bwMode="auto">
            <a:xfrm>
              <a:off x="4495800" y="2514600"/>
              <a:ext cx="457200" cy="457200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3</a:t>
              </a: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3810000" y="31242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4</a:t>
              </a: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5181600" y="31242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6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3429000" y="39624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2</a:t>
              </a:r>
            </a:p>
          </p:txBody>
        </p:sp>
        <p:cxnSp>
          <p:nvCxnSpPr>
            <p:cNvPr id="99" name="Straight Connector 98"/>
            <p:cNvCxnSpPr>
              <a:stCxn id="94" idx="3"/>
              <a:endCxn id="95" idx="7"/>
            </p:cNvCxnSpPr>
            <p:nvPr/>
          </p:nvCxnSpPr>
          <p:spPr bwMode="auto">
            <a:xfrm rot="5400000">
              <a:off x="4238625" y="2867025"/>
              <a:ext cx="285750" cy="361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94" idx="5"/>
              <a:endCxn id="96" idx="1"/>
            </p:cNvCxnSpPr>
            <p:nvPr/>
          </p:nvCxnSpPr>
          <p:spPr bwMode="auto">
            <a:xfrm rot="16200000" flipH="1">
              <a:off x="4924425" y="2867025"/>
              <a:ext cx="285750" cy="361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5" idx="3"/>
              <a:endCxn id="97" idx="0"/>
            </p:cNvCxnSpPr>
            <p:nvPr/>
          </p:nvCxnSpPr>
          <p:spPr bwMode="auto">
            <a:xfrm rot="5400000">
              <a:off x="3543300" y="3629025"/>
              <a:ext cx="447675" cy="219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5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76142"/>
              </p:ext>
            </p:extLst>
          </p:nvPr>
        </p:nvGraphicFramePr>
        <p:xfrm>
          <a:off x="3438525" y="4568824"/>
          <a:ext cx="22764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908187"/>
              </p:ext>
            </p:extLst>
          </p:nvPr>
        </p:nvGraphicFramePr>
        <p:xfrm>
          <a:off x="6667500" y="4568824"/>
          <a:ext cx="2247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7" name="Straight Arrow Connector 106"/>
          <p:cNvCxnSpPr/>
          <p:nvPr/>
        </p:nvCxnSpPr>
        <p:spPr>
          <a:xfrm>
            <a:off x="2743200" y="2130424"/>
            <a:ext cx="533400" cy="1588"/>
          </a:xfrm>
          <a:prstGeom prst="straightConnector1">
            <a:avLst/>
          </a:prstGeom>
          <a:ln w="381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5943600" y="2130424"/>
            <a:ext cx="533400" cy="1588"/>
          </a:xfrm>
          <a:prstGeom prst="straightConnector1">
            <a:avLst/>
          </a:prstGeom>
          <a:ln w="381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108"/>
          <p:cNvSpPr/>
          <p:nvPr/>
        </p:nvSpPr>
        <p:spPr>
          <a:xfrm>
            <a:off x="531813" y="5102224"/>
            <a:ext cx="1373187" cy="228600"/>
          </a:xfrm>
          <a:custGeom>
            <a:avLst/>
            <a:gdLst>
              <a:gd name="connsiteX0" fmla="*/ 0 w 1842447"/>
              <a:gd name="connsiteY0" fmla="*/ 0 h 204716"/>
              <a:gd name="connsiteX1" fmla="*/ 968991 w 1842447"/>
              <a:gd name="connsiteY1" fmla="*/ 204716 h 204716"/>
              <a:gd name="connsiteX2" fmla="*/ 1842447 w 1842447"/>
              <a:gd name="connsiteY2" fmla="*/ 0 h 20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2447" h="204716">
                <a:moveTo>
                  <a:pt x="0" y="0"/>
                </a:moveTo>
                <a:cubicBezTo>
                  <a:pt x="330958" y="102358"/>
                  <a:pt x="661917" y="204716"/>
                  <a:pt x="968991" y="204716"/>
                </a:cubicBezTo>
                <a:cubicBezTo>
                  <a:pt x="1276065" y="204716"/>
                  <a:pt x="1559256" y="102358"/>
                  <a:pt x="184244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64879"/>
              </p:ext>
            </p:extLst>
          </p:nvPr>
        </p:nvGraphicFramePr>
        <p:xfrm>
          <a:off x="304800" y="4492624"/>
          <a:ext cx="22479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Rectangle 3"/>
          <p:cNvSpPr txBox="1">
            <a:spLocks noChangeArrowheads="1"/>
          </p:cNvSpPr>
          <p:nvPr/>
        </p:nvSpPr>
        <p:spPr bwMode="auto">
          <a:xfrm>
            <a:off x="76200" y="6039703"/>
            <a:ext cx="54292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314450" lvl="2" indent="-514350">
              <a:lnSpc>
                <a:spcPct val="11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  <a:sym typeface="Wingdings" pitchFamily="2" charset="2"/>
              </a:rPr>
              <a:t>Tiếp tục đến khi sắp hết.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91188" y="1676400"/>
            <a:ext cx="1709737" cy="369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Hiệu chỉnh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 rot="10800000">
            <a:off x="3455988" y="5276849"/>
            <a:ext cx="1498600" cy="158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14750" y="5333999"/>
            <a:ext cx="1695450" cy="369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Heap size</a:t>
            </a:r>
          </a:p>
        </p:txBody>
      </p:sp>
    </p:spTree>
    <p:extLst>
      <p:ext uri="{BB962C8B-B14F-4D97-AF65-F5344CB8AC3E}">
        <p14:creationId xmlns:p14="http://schemas.microsoft.com/office/powerpoint/2010/main" val="391845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0467" name="Rectangle 7"/>
          <p:cNvSpPr>
            <a:spLocks noChangeArrowheads="1"/>
          </p:cNvSpPr>
          <p:nvPr/>
        </p:nvSpPr>
        <p:spPr bwMode="auto">
          <a:xfrm>
            <a:off x="838200" y="1295400"/>
            <a:ext cx="7620000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>
                <a:latin typeface="Chelthm" pitchFamily="18" charset="0"/>
              </a:rPr>
              <a:t>  </a:t>
            </a:r>
            <a:r>
              <a:rPr lang="en-US" sz="2400">
                <a:latin typeface="Tahoma" pitchFamily="34" charset="0"/>
              </a:rPr>
              <a:t>Ông Thiện có 3 người con là Thành, Lâm , Hải</a:t>
            </a:r>
          </a:p>
          <a:p>
            <a:pPr marL="0" lvl="1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400">
                <a:latin typeface="Tahoma" pitchFamily="34" charset="0"/>
              </a:rPr>
              <a:t>  Ông Thành có 2 người con là Sơn, Hậu</a:t>
            </a:r>
          </a:p>
        </p:txBody>
      </p:sp>
      <p:sp>
        <p:nvSpPr>
          <p:cNvPr id="5" name="Oval 4"/>
          <p:cNvSpPr/>
          <p:nvPr/>
        </p:nvSpPr>
        <p:spPr>
          <a:xfrm>
            <a:off x="3886200" y="2743200"/>
            <a:ext cx="9906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>
                <a:solidFill>
                  <a:srgbClr val="003300"/>
                </a:solidFill>
                <a:latin typeface="Cambria" pitchFamily="18" charset="0"/>
              </a:rPr>
              <a:t>Thiện</a:t>
            </a:r>
          </a:p>
        </p:txBody>
      </p:sp>
      <p:sp>
        <p:nvSpPr>
          <p:cNvPr id="6" name="Oval 5"/>
          <p:cNvSpPr/>
          <p:nvPr/>
        </p:nvSpPr>
        <p:spPr>
          <a:xfrm>
            <a:off x="3886200" y="3962400"/>
            <a:ext cx="9906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>
                <a:solidFill>
                  <a:srgbClr val="003300"/>
                </a:solidFill>
                <a:latin typeface="Cambria" pitchFamily="18" charset="0"/>
              </a:rPr>
              <a:t>Lâm</a:t>
            </a:r>
          </a:p>
        </p:txBody>
      </p:sp>
      <p:sp>
        <p:nvSpPr>
          <p:cNvPr id="7" name="Oval 6"/>
          <p:cNvSpPr/>
          <p:nvPr/>
        </p:nvSpPr>
        <p:spPr>
          <a:xfrm>
            <a:off x="2286000" y="3962400"/>
            <a:ext cx="9906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>
                <a:solidFill>
                  <a:srgbClr val="003300"/>
                </a:solidFill>
                <a:latin typeface="Cambria" pitchFamily="18" charset="0"/>
              </a:rPr>
              <a:t>Thành</a:t>
            </a:r>
          </a:p>
        </p:txBody>
      </p:sp>
      <p:sp>
        <p:nvSpPr>
          <p:cNvPr id="8" name="Oval 7"/>
          <p:cNvSpPr/>
          <p:nvPr/>
        </p:nvSpPr>
        <p:spPr>
          <a:xfrm>
            <a:off x="5410200" y="3962400"/>
            <a:ext cx="9906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>
                <a:solidFill>
                  <a:srgbClr val="003300"/>
                </a:solidFill>
                <a:latin typeface="Cambria" pitchFamily="18" charset="0"/>
              </a:rPr>
              <a:t>Hải</a:t>
            </a:r>
          </a:p>
        </p:txBody>
      </p:sp>
      <p:sp>
        <p:nvSpPr>
          <p:cNvPr id="9" name="Oval 8"/>
          <p:cNvSpPr/>
          <p:nvPr/>
        </p:nvSpPr>
        <p:spPr>
          <a:xfrm>
            <a:off x="2819400" y="5334000"/>
            <a:ext cx="9906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>
                <a:solidFill>
                  <a:srgbClr val="003300"/>
                </a:solidFill>
                <a:latin typeface="Cambria" pitchFamily="18" charset="0"/>
              </a:rPr>
              <a:t>Hậu</a:t>
            </a:r>
          </a:p>
        </p:txBody>
      </p:sp>
      <p:sp>
        <p:nvSpPr>
          <p:cNvPr id="10" name="Oval 9"/>
          <p:cNvSpPr/>
          <p:nvPr/>
        </p:nvSpPr>
        <p:spPr>
          <a:xfrm>
            <a:off x="1524000" y="5334000"/>
            <a:ext cx="9906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>
                <a:solidFill>
                  <a:srgbClr val="003300"/>
                </a:solidFill>
                <a:latin typeface="Cambria" pitchFamily="18" charset="0"/>
              </a:rPr>
              <a:t>Sơn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5334000"/>
            <a:ext cx="9906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2000">
                <a:solidFill>
                  <a:srgbClr val="003300"/>
                </a:solidFill>
                <a:latin typeface="Cambria" pitchFamily="18" charset="0"/>
              </a:rPr>
              <a:t>Minh</a:t>
            </a:r>
          </a:p>
        </p:txBody>
      </p:sp>
      <p:cxnSp>
        <p:nvCxnSpPr>
          <p:cNvPr id="13" name="Straight Arrow Connector 12"/>
          <p:cNvCxnSpPr>
            <a:stCxn id="5" idx="3"/>
            <a:endCxn id="7" idx="0"/>
          </p:cNvCxnSpPr>
          <p:nvPr/>
        </p:nvCxnSpPr>
        <p:spPr>
          <a:xfrm rot="5400000">
            <a:off x="3024188" y="2955925"/>
            <a:ext cx="763587" cy="124936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4"/>
            <a:endCxn id="6" idx="0"/>
          </p:cNvCxnSpPr>
          <p:nvPr/>
        </p:nvCxnSpPr>
        <p:spPr>
          <a:xfrm rot="5400000">
            <a:off x="4038601" y="3619500"/>
            <a:ext cx="685800" cy="317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5"/>
            <a:endCxn id="8" idx="0"/>
          </p:cNvCxnSpPr>
          <p:nvPr/>
        </p:nvCxnSpPr>
        <p:spPr>
          <a:xfrm rot="16200000" flipH="1">
            <a:off x="4937125" y="2994026"/>
            <a:ext cx="763587" cy="117316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10" idx="0"/>
          </p:cNvCxnSpPr>
          <p:nvPr/>
        </p:nvCxnSpPr>
        <p:spPr>
          <a:xfrm rot="5400000">
            <a:off x="1766888" y="4670425"/>
            <a:ext cx="915987" cy="41116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9" idx="0"/>
          </p:cNvCxnSpPr>
          <p:nvPr/>
        </p:nvCxnSpPr>
        <p:spPr>
          <a:xfrm rot="16200000" flipH="1">
            <a:off x="2765425" y="4784726"/>
            <a:ext cx="915987" cy="18256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4"/>
            <a:endCxn id="11" idx="0"/>
          </p:cNvCxnSpPr>
          <p:nvPr/>
        </p:nvCxnSpPr>
        <p:spPr>
          <a:xfrm rot="16200000" flipH="1">
            <a:off x="4191000" y="4686300"/>
            <a:ext cx="8382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33A81-5CBA-43DF-9D8F-EC882FEBB5C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3"/>
          <p:cNvSpPr txBox="1">
            <a:spLocks noChangeArrowheads="1"/>
          </p:cNvSpPr>
          <p:nvPr/>
        </p:nvSpPr>
        <p:spPr bwMode="auto">
          <a:xfrm>
            <a:off x="609600" y="1185862"/>
            <a:ext cx="5638800" cy="452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void HeapSort(int a[MAX], int n)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{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BuildHeap(a, n);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int hsize= n;    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while (hsize&gt;1)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{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 Swap(a[0], a[hsize- 1]);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 hsize--; 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	 AdjustHeap(a, hsize, 0);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    } 		</a:t>
            </a:r>
          </a:p>
          <a:p>
            <a:pPr marL="0" lvl="1">
              <a:lnSpc>
                <a:spcPct val="110000"/>
              </a:lnSpc>
              <a:buFont typeface="Arial" pitchFamily="34" charset="0"/>
              <a:buNone/>
            </a:pPr>
            <a:r>
              <a:rPr lang="en-US" sz="2200">
                <a:latin typeface="Consolas" pitchFamily="49" charset="0"/>
                <a:sym typeface="Wingdings" pitchFamily="2" charset="2"/>
              </a:rPr>
              <a:t>}</a:t>
            </a:r>
            <a:endParaRPr lang="en-US" sz="2200">
              <a:latin typeface="Consolas" pitchFamily="49" charset="0"/>
            </a:endParaRPr>
          </a:p>
        </p:txBody>
      </p:sp>
      <p:sp>
        <p:nvSpPr>
          <p:cNvPr id="216067" name="Rectangle 3"/>
          <p:cNvSpPr txBox="1">
            <a:spLocks noChangeArrowheads="1"/>
          </p:cNvSpPr>
          <p:nvPr/>
        </p:nvSpPr>
        <p:spPr bwMode="auto">
          <a:xfrm>
            <a:off x="2133600" y="5562600"/>
            <a:ext cx="5638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/>
            <a:r>
              <a:rPr lang="en-US" sz="2400">
                <a:latin typeface="Tahoma" pitchFamily="34" charset="0"/>
                <a:sym typeface="Wingdings" pitchFamily="2" charset="2"/>
              </a:rPr>
              <a:t>Độ phức tạp:   </a:t>
            </a:r>
            <a:endParaRPr lang="en-US" sz="2800">
              <a:latin typeface="Tahoma" pitchFamily="34" charset="0"/>
              <a:sym typeface="Wingdings" pitchFamily="2" charset="2"/>
            </a:endParaRPr>
          </a:p>
          <a:p>
            <a:pPr lvl="1" indent="-457200"/>
            <a:r>
              <a:rPr lang="en-US" sz="2400">
                <a:latin typeface="Tahoma" pitchFamily="34" charset="0"/>
                <a:sym typeface="Wingdings" pitchFamily="2" charset="2"/>
              </a:rPr>
              <a:t>		Tốt nhất và xấu nhất:   nlog</a:t>
            </a:r>
            <a:r>
              <a:rPr lang="en-US" sz="2400" baseline="-25000">
                <a:latin typeface="Tahoma" pitchFamily="34" charset="0"/>
                <a:sym typeface="Wingdings" pitchFamily="2" charset="2"/>
              </a:rPr>
              <a:t>2</a:t>
            </a:r>
            <a:r>
              <a:rPr lang="en-US" sz="2400">
                <a:latin typeface="Tahoma" pitchFamily="34" charset="0"/>
                <a:sym typeface="Wingdings" pitchFamily="2" charset="2"/>
              </a:rPr>
              <a:t>n</a:t>
            </a:r>
          </a:p>
          <a:p>
            <a:pPr lvl="1" indent="-457200"/>
            <a:endParaRPr lang="en-US" sz="2800">
              <a:latin typeface="Tahoma" pitchFamily="34" charset="0"/>
              <a:sym typeface="Wingdings" pitchFamily="2" charset="2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638" y="196850"/>
            <a:ext cx="7772400" cy="565150"/>
          </a:xfrm>
        </p:spPr>
        <p:txBody>
          <a:bodyPr/>
          <a:lstStyle/>
          <a:p>
            <a:r>
              <a:rPr lang="en-US" sz="2800">
                <a:latin typeface="Tahoma" pitchFamily="34" charset="0"/>
                <a:cs typeface="Tahoma" pitchFamily="34" charset="0"/>
              </a:rPr>
              <a:t>e) Cài đặt:</a:t>
            </a:r>
          </a:p>
        </p:txBody>
      </p:sp>
    </p:spTree>
    <p:extLst>
      <p:ext uri="{BB962C8B-B14F-4D97-AF65-F5344CB8AC3E}">
        <p14:creationId xmlns:p14="http://schemas.microsoft.com/office/powerpoint/2010/main" val="4070679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4" y="228600"/>
            <a:ext cx="8626475" cy="533400"/>
          </a:xfrm>
        </p:spPr>
        <p:txBody>
          <a:bodyPr/>
          <a:lstStyle/>
          <a:p>
            <a:pPr eaLnBrk="1" hangingPunct="1"/>
            <a:r>
              <a:rPr lang="en-US" sz="2800">
                <a:latin typeface="Tahoma" pitchFamily="34" charset="0"/>
                <a:cs typeface="Tahoma" pitchFamily="34" charset="0"/>
              </a:rPr>
              <a:t>f) So sánh Quick Sort, Heap Sort, Merge Sort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763000" cy="3429000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buFont typeface="Calibri" pitchFamily="34" charset="0"/>
              <a:buAutoNum type="alphaLcParenR"/>
            </a:pPr>
            <a:r>
              <a:rPr lang="en-US">
                <a:solidFill>
                  <a:schemeClr val="tx2"/>
                </a:solidFill>
                <a:latin typeface="Tahoma" pitchFamily="34" charset="0"/>
                <a:sym typeface="Wingdings" pitchFamily="2" charset="2"/>
              </a:rPr>
              <a:t>Về độ phức tạp</a:t>
            </a:r>
          </a:p>
          <a:p>
            <a:pPr marL="1314450" lvl="2" indent="-514350" eaLnBrk="1" hangingPunct="1">
              <a:lnSpc>
                <a:spcPct val="110000"/>
              </a:lnSpc>
            </a:pPr>
            <a:r>
              <a:rPr lang="en-US">
                <a:latin typeface="Tahoma" pitchFamily="34" charset="0"/>
                <a:sym typeface="Wingdings" pitchFamily="2" charset="2"/>
              </a:rPr>
              <a:t>QuickSort: best-case </a:t>
            </a:r>
            <a:r>
              <a:rPr lang="en-US">
                <a:latin typeface="Cambria Math" pitchFamily="18" charset="0"/>
                <a:sym typeface="Symbol" pitchFamily="18" charset="2"/>
              </a:rPr>
              <a:t>O(nlog</a:t>
            </a:r>
            <a:r>
              <a:rPr lang="en-US" baseline="-25000">
                <a:latin typeface="Cambria Math" pitchFamily="18" charset="0"/>
                <a:sym typeface="Symbol" pitchFamily="18" charset="2"/>
              </a:rPr>
              <a:t>2</a:t>
            </a:r>
            <a:r>
              <a:rPr lang="en-US">
                <a:latin typeface="Cambria Math" pitchFamily="18" charset="0"/>
                <a:sym typeface="Symbol" pitchFamily="18" charset="2"/>
              </a:rPr>
              <a:t>n), </a:t>
            </a:r>
            <a:r>
              <a:rPr lang="en-US">
                <a:latin typeface="Tahoma" pitchFamily="34" charset="0"/>
                <a:sym typeface="Symbol" pitchFamily="18" charset="2"/>
              </a:rPr>
              <a:t>worst-case</a:t>
            </a:r>
            <a:r>
              <a:rPr lang="en-US">
                <a:latin typeface="Cambria Math" pitchFamily="18" charset="0"/>
                <a:sym typeface="Symbol" pitchFamily="18" charset="2"/>
              </a:rPr>
              <a:t> O(n</a:t>
            </a:r>
            <a:r>
              <a:rPr lang="en-US" baseline="30000">
                <a:latin typeface="Cambria Math" pitchFamily="18" charset="0"/>
                <a:sym typeface="Symbol" pitchFamily="18" charset="2"/>
              </a:rPr>
              <a:t>2</a:t>
            </a:r>
            <a:r>
              <a:rPr lang="en-US">
                <a:latin typeface="Cambria Math" pitchFamily="18" charset="0"/>
                <a:sym typeface="Symbol" pitchFamily="18" charset="2"/>
              </a:rPr>
              <a:t>)</a:t>
            </a:r>
            <a:r>
              <a:rPr lang="en-US">
                <a:latin typeface="Tahoma" pitchFamily="34" charset="0"/>
                <a:sym typeface="Wingdings" pitchFamily="2" charset="2"/>
              </a:rPr>
              <a:t>  </a:t>
            </a:r>
          </a:p>
          <a:p>
            <a:pPr marL="1314450" lvl="2" indent="-514350" eaLnBrk="1" hangingPunct="1">
              <a:lnSpc>
                <a:spcPct val="110000"/>
              </a:lnSpc>
            </a:pPr>
            <a:r>
              <a:rPr lang="en-US">
                <a:latin typeface="Tahoma" pitchFamily="34" charset="0"/>
                <a:sym typeface="Wingdings" pitchFamily="2" charset="2"/>
              </a:rPr>
              <a:t>HeapSort và MergeSort: </a:t>
            </a:r>
            <a:r>
              <a:rPr lang="en-US">
                <a:latin typeface="Cambria Math" pitchFamily="18" charset="0"/>
                <a:sym typeface="Symbol" pitchFamily="18" charset="2"/>
              </a:rPr>
              <a:t>O(nlog</a:t>
            </a:r>
            <a:r>
              <a:rPr lang="en-US" baseline="-25000">
                <a:latin typeface="Cambria Math" pitchFamily="18" charset="0"/>
                <a:sym typeface="Symbol" pitchFamily="18" charset="2"/>
              </a:rPr>
              <a:t>2</a:t>
            </a:r>
            <a:r>
              <a:rPr lang="en-US">
                <a:latin typeface="Cambria Math" pitchFamily="18" charset="0"/>
                <a:sym typeface="Symbol" pitchFamily="18" charset="2"/>
              </a:rPr>
              <a:t>n)</a:t>
            </a:r>
            <a:endParaRPr lang="en-US">
              <a:latin typeface="Tahoma" pitchFamily="34" charset="0"/>
              <a:sym typeface="Wingdings" pitchFamily="2" charset="2"/>
            </a:endParaRPr>
          </a:p>
          <a:p>
            <a:pPr marL="914400" lvl="1" indent="-514350" eaLnBrk="1" hangingPunct="1">
              <a:lnSpc>
                <a:spcPct val="110000"/>
              </a:lnSpc>
              <a:buFont typeface="Calibri" pitchFamily="34" charset="0"/>
              <a:buAutoNum type="alphaLcParenR"/>
            </a:pPr>
            <a:r>
              <a:rPr lang="en-US">
                <a:solidFill>
                  <a:schemeClr val="tx2"/>
                </a:solidFill>
                <a:latin typeface="Tahoma" pitchFamily="34" charset="0"/>
                <a:sym typeface="Wingdings" pitchFamily="2" charset="2"/>
              </a:rPr>
              <a:t>Về bộ nhớ sử dụng</a:t>
            </a:r>
          </a:p>
          <a:p>
            <a:pPr marL="1314450" lvl="2" indent="-514350" eaLnBrk="1" hangingPunct="1">
              <a:lnSpc>
                <a:spcPct val="110000"/>
              </a:lnSpc>
            </a:pPr>
            <a:r>
              <a:rPr lang="en-US">
                <a:latin typeface="Tahoma" pitchFamily="34" charset="0"/>
                <a:sym typeface="Wingdings" pitchFamily="2" charset="2"/>
              </a:rPr>
              <a:t>QuickSort và HeapSort: không sử dụng thêm bộ nhớ</a:t>
            </a:r>
          </a:p>
          <a:p>
            <a:pPr marL="1314450" lvl="2" indent="-514350" eaLnBrk="1" hangingPunct="1">
              <a:lnSpc>
                <a:spcPct val="110000"/>
              </a:lnSpc>
            </a:pPr>
            <a:r>
              <a:rPr lang="en-US">
                <a:latin typeface="Tahoma" pitchFamily="34" charset="0"/>
                <a:sym typeface="Wingdings" pitchFamily="2" charset="2"/>
              </a:rPr>
              <a:t>MergeSort: </a:t>
            </a:r>
            <a:r>
              <a:rPr lang="en-US">
                <a:latin typeface="Tahoma" pitchFamily="34" charset="0"/>
                <a:sym typeface="Symbol" pitchFamily="18" charset="2"/>
              </a:rPr>
              <a:t>dùng bộ nhớ phụ để Merge 2 dãy, phù hợp với sắp xếp trên file</a:t>
            </a:r>
            <a:endParaRPr lang="en-US">
              <a:latin typeface="Tahoma" pitchFamily="34" charset="0"/>
              <a:sym typeface="Wingdings" pitchFamily="2" charset="2"/>
            </a:endParaRPr>
          </a:p>
        </p:txBody>
      </p:sp>
      <p:sp>
        <p:nvSpPr>
          <p:cNvPr id="2170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9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Oval 4"/>
          <p:cNvSpPr>
            <a:spLocks noChangeArrowheads="1"/>
          </p:cNvSpPr>
          <p:nvPr/>
        </p:nvSpPr>
        <p:spPr bwMode="auto">
          <a:xfrm>
            <a:off x="4054475" y="2057400"/>
            <a:ext cx="409575" cy="4095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8000" tIns="0" rIns="18000" bIns="0"/>
          <a:lstStyle/>
          <a:p>
            <a:pPr algn="ctr"/>
            <a:r>
              <a:rPr lang="en-US" b="1">
                <a:latin typeface="Candara" pitchFamily="34" charset="0"/>
              </a:rPr>
              <a:t>A</a:t>
            </a:r>
            <a:endParaRPr lang="en-US"/>
          </a:p>
        </p:txBody>
      </p:sp>
      <p:sp>
        <p:nvSpPr>
          <p:cNvPr id="218116" name="Oval 5"/>
          <p:cNvSpPr>
            <a:spLocks noChangeArrowheads="1"/>
          </p:cNvSpPr>
          <p:nvPr/>
        </p:nvSpPr>
        <p:spPr bwMode="auto">
          <a:xfrm>
            <a:off x="3092450" y="2767013"/>
            <a:ext cx="409575" cy="4095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8000" tIns="0" rIns="18000" bIns="0"/>
          <a:lstStyle/>
          <a:p>
            <a:pPr algn="ctr">
              <a:spcAft>
                <a:spcPts val="1000"/>
              </a:spcAft>
            </a:pPr>
            <a:r>
              <a:rPr lang="en-US" b="1">
                <a:latin typeface="Candara" pitchFamily="34" charset="0"/>
              </a:rPr>
              <a:t>B</a:t>
            </a:r>
            <a:endParaRPr lang="en-US"/>
          </a:p>
        </p:txBody>
      </p:sp>
      <p:sp>
        <p:nvSpPr>
          <p:cNvPr id="218117" name="Oval 6"/>
          <p:cNvSpPr>
            <a:spLocks noChangeArrowheads="1"/>
          </p:cNvSpPr>
          <p:nvPr/>
        </p:nvSpPr>
        <p:spPr bwMode="auto">
          <a:xfrm>
            <a:off x="5091113" y="2787650"/>
            <a:ext cx="412750" cy="4095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8000" tIns="0" rIns="18000" bIns="0"/>
          <a:lstStyle/>
          <a:p>
            <a:pPr algn="ctr">
              <a:spcAft>
                <a:spcPts val="1000"/>
              </a:spcAft>
            </a:pPr>
            <a:r>
              <a:rPr lang="en-US" b="1">
                <a:latin typeface="Candara" pitchFamily="34" charset="0"/>
              </a:rPr>
              <a:t>X</a:t>
            </a:r>
            <a:endParaRPr lang="en-US"/>
          </a:p>
        </p:txBody>
      </p:sp>
      <p:sp>
        <p:nvSpPr>
          <p:cNvPr id="218118" name="Oval 7"/>
          <p:cNvSpPr>
            <a:spLocks noChangeArrowheads="1"/>
          </p:cNvSpPr>
          <p:nvPr/>
        </p:nvSpPr>
        <p:spPr bwMode="auto">
          <a:xfrm>
            <a:off x="2406650" y="3328988"/>
            <a:ext cx="409575" cy="412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8000" tIns="0" rIns="18000" bIns="0"/>
          <a:lstStyle/>
          <a:p>
            <a:pPr algn="ctr">
              <a:spcAft>
                <a:spcPts val="1000"/>
              </a:spcAft>
            </a:pPr>
            <a:r>
              <a:rPr lang="en-US" b="1">
                <a:latin typeface="Candara" pitchFamily="34" charset="0"/>
              </a:rPr>
              <a:t>E</a:t>
            </a:r>
            <a:endParaRPr lang="en-US"/>
          </a:p>
        </p:txBody>
      </p:sp>
      <p:sp>
        <p:nvSpPr>
          <p:cNvPr id="218119" name="Oval 8"/>
          <p:cNvSpPr>
            <a:spLocks noChangeArrowheads="1"/>
          </p:cNvSpPr>
          <p:nvPr/>
        </p:nvSpPr>
        <p:spPr bwMode="auto">
          <a:xfrm>
            <a:off x="3749675" y="3328988"/>
            <a:ext cx="409575" cy="412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8000" tIns="0" rIns="18000" bIns="0"/>
          <a:lstStyle/>
          <a:p>
            <a:pPr algn="ctr">
              <a:spcAft>
                <a:spcPts val="1000"/>
              </a:spcAft>
            </a:pPr>
            <a:r>
              <a:rPr lang="en-US" b="1">
                <a:latin typeface="Candara" pitchFamily="34" charset="0"/>
              </a:rPr>
              <a:t>C</a:t>
            </a:r>
            <a:endParaRPr lang="en-US"/>
          </a:p>
        </p:txBody>
      </p:sp>
      <p:sp>
        <p:nvSpPr>
          <p:cNvPr id="218120" name="Oval 9"/>
          <p:cNvSpPr>
            <a:spLocks noChangeArrowheads="1"/>
          </p:cNvSpPr>
          <p:nvPr/>
        </p:nvSpPr>
        <p:spPr bwMode="auto">
          <a:xfrm>
            <a:off x="4432300" y="3328988"/>
            <a:ext cx="412750" cy="412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8000" tIns="0" rIns="18000" bIns="0"/>
          <a:lstStyle/>
          <a:p>
            <a:pPr algn="ctr">
              <a:spcAft>
                <a:spcPts val="1000"/>
              </a:spcAft>
            </a:pPr>
            <a:r>
              <a:rPr lang="en-US" b="1">
                <a:latin typeface="Candara" pitchFamily="34" charset="0"/>
              </a:rPr>
              <a:t>Y</a:t>
            </a:r>
            <a:endParaRPr lang="en-US"/>
          </a:p>
        </p:txBody>
      </p:sp>
      <p:sp>
        <p:nvSpPr>
          <p:cNvPr id="218121" name="Oval 10"/>
          <p:cNvSpPr>
            <a:spLocks noChangeArrowheads="1"/>
          </p:cNvSpPr>
          <p:nvPr/>
        </p:nvSpPr>
        <p:spPr bwMode="auto">
          <a:xfrm>
            <a:off x="5759450" y="3328988"/>
            <a:ext cx="412750" cy="412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8000" tIns="0" rIns="18000" bIns="0"/>
          <a:lstStyle/>
          <a:p>
            <a:pPr algn="ctr">
              <a:spcAft>
                <a:spcPts val="1000"/>
              </a:spcAft>
            </a:pPr>
            <a:r>
              <a:rPr lang="en-US" b="1">
                <a:latin typeface="Candara" pitchFamily="34" charset="0"/>
              </a:rPr>
              <a:t>V</a:t>
            </a:r>
            <a:endParaRPr lang="en-US"/>
          </a:p>
        </p:txBody>
      </p:sp>
      <p:sp>
        <p:nvSpPr>
          <p:cNvPr id="218122" name="Oval 11"/>
          <p:cNvSpPr>
            <a:spLocks noChangeArrowheads="1"/>
          </p:cNvSpPr>
          <p:nvPr/>
        </p:nvSpPr>
        <p:spPr bwMode="auto">
          <a:xfrm>
            <a:off x="4845050" y="3906838"/>
            <a:ext cx="409575" cy="412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8000" tIns="0" rIns="18000" bIns="0"/>
          <a:lstStyle/>
          <a:p>
            <a:pPr algn="ctr">
              <a:spcAft>
                <a:spcPts val="1000"/>
              </a:spcAft>
            </a:pPr>
            <a:r>
              <a:rPr lang="en-US" b="1">
                <a:latin typeface="Candara" pitchFamily="34" charset="0"/>
              </a:rPr>
              <a:t>Z</a:t>
            </a:r>
            <a:endParaRPr lang="en-US"/>
          </a:p>
        </p:txBody>
      </p:sp>
      <p:sp>
        <p:nvSpPr>
          <p:cNvPr id="218123" name="Oval 12"/>
          <p:cNvSpPr>
            <a:spLocks noChangeArrowheads="1"/>
          </p:cNvSpPr>
          <p:nvPr/>
        </p:nvSpPr>
        <p:spPr bwMode="auto">
          <a:xfrm>
            <a:off x="3368675" y="3862388"/>
            <a:ext cx="409575" cy="4127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8000" tIns="0" rIns="18000" bIns="0"/>
          <a:lstStyle/>
          <a:p>
            <a:pPr algn="ctr">
              <a:spcAft>
                <a:spcPts val="1000"/>
              </a:spcAft>
            </a:pPr>
            <a:r>
              <a:rPr lang="en-US" b="1">
                <a:latin typeface="Candara" pitchFamily="34" charset="0"/>
              </a:rPr>
              <a:t>D</a:t>
            </a:r>
            <a:endParaRPr lang="en-US"/>
          </a:p>
        </p:txBody>
      </p:sp>
      <p:sp>
        <p:nvSpPr>
          <p:cNvPr id="218124" name="Oval 25"/>
          <p:cNvSpPr>
            <a:spLocks noChangeArrowheads="1"/>
          </p:cNvSpPr>
          <p:nvPr/>
        </p:nvSpPr>
        <p:spPr bwMode="auto">
          <a:xfrm>
            <a:off x="4464050" y="4471988"/>
            <a:ext cx="409575" cy="4095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8000" tIns="0" rIns="18000" bIns="0"/>
          <a:lstStyle/>
          <a:p>
            <a:pPr algn="ctr">
              <a:spcAft>
                <a:spcPts val="1000"/>
              </a:spcAft>
            </a:pPr>
            <a:r>
              <a:rPr lang="en-US" b="1">
                <a:latin typeface="Candara" pitchFamily="34" charset="0"/>
              </a:rPr>
              <a:t>S</a:t>
            </a:r>
            <a:endParaRPr lang="en-US"/>
          </a:p>
        </p:txBody>
      </p:sp>
      <p:sp>
        <p:nvSpPr>
          <p:cNvPr id="218125" name="Oval 29"/>
          <p:cNvSpPr>
            <a:spLocks noChangeArrowheads="1"/>
          </p:cNvSpPr>
          <p:nvPr/>
        </p:nvSpPr>
        <p:spPr bwMode="auto">
          <a:xfrm>
            <a:off x="3702050" y="4471988"/>
            <a:ext cx="409575" cy="4095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18000" tIns="0" rIns="18000" bIns="0"/>
          <a:lstStyle/>
          <a:p>
            <a:pPr algn="ctr">
              <a:spcAft>
                <a:spcPts val="1000"/>
              </a:spcAft>
            </a:pPr>
            <a:r>
              <a:rPr lang="en-US" b="1">
                <a:latin typeface="Candara" pitchFamily="34" charset="0"/>
              </a:rPr>
              <a:t>G</a:t>
            </a:r>
            <a:endParaRPr lang="en-US"/>
          </a:p>
        </p:txBody>
      </p:sp>
      <p:sp>
        <p:nvSpPr>
          <p:cNvPr id="218126" name="Rectangle 3"/>
          <p:cNvSpPr txBox="1">
            <a:spLocks noChangeArrowheads="1"/>
          </p:cNvSpPr>
          <p:nvPr/>
        </p:nvSpPr>
        <p:spPr bwMode="auto">
          <a:xfrm>
            <a:off x="609600" y="1066800"/>
            <a:ext cx="678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ts val="200"/>
              </a:spcBef>
            </a:pPr>
            <a:r>
              <a:rPr lang="en-US" sz="2400">
                <a:latin typeface="Tahoma" pitchFamily="34" charset="0"/>
              </a:rPr>
              <a:t>1) Cho biết kết quả duyệt cây sau theo thứ tự NLR, LNR và LRN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</p:txBody>
      </p:sp>
      <p:cxnSp>
        <p:nvCxnSpPr>
          <p:cNvPr id="63" name="Straight Connector 62"/>
          <p:cNvCxnSpPr>
            <a:stCxn id="218115" idx="3"/>
            <a:endCxn id="218116" idx="7"/>
          </p:cNvCxnSpPr>
          <p:nvPr/>
        </p:nvCxnSpPr>
        <p:spPr bwMode="auto">
          <a:xfrm rot="5400000">
            <a:off x="3567906" y="2280444"/>
            <a:ext cx="420688" cy="6731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218116" idx="3"/>
            <a:endCxn id="218118" idx="7"/>
          </p:cNvCxnSpPr>
          <p:nvPr/>
        </p:nvCxnSpPr>
        <p:spPr bwMode="auto">
          <a:xfrm rot="5400000">
            <a:off x="2817813" y="3054350"/>
            <a:ext cx="273050" cy="396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218115" idx="5"/>
            <a:endCxn id="218117" idx="1"/>
          </p:cNvCxnSpPr>
          <p:nvPr/>
        </p:nvCxnSpPr>
        <p:spPr bwMode="auto">
          <a:xfrm rot="16200000" flipH="1">
            <a:off x="4556919" y="2253456"/>
            <a:ext cx="441325" cy="747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218117" idx="5"/>
            <a:endCxn id="218121" idx="1"/>
          </p:cNvCxnSpPr>
          <p:nvPr/>
        </p:nvCxnSpPr>
        <p:spPr bwMode="auto">
          <a:xfrm rot="16200000" flipH="1">
            <a:off x="5505450" y="3074988"/>
            <a:ext cx="252413" cy="376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18117" idx="3"/>
            <a:endCxn id="218120" idx="7"/>
          </p:cNvCxnSpPr>
          <p:nvPr/>
        </p:nvCxnSpPr>
        <p:spPr bwMode="auto">
          <a:xfrm rot="5400000">
            <a:off x="4841875" y="3079750"/>
            <a:ext cx="252413" cy="3667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18116" idx="5"/>
            <a:endCxn id="218119" idx="1"/>
          </p:cNvCxnSpPr>
          <p:nvPr/>
        </p:nvCxnSpPr>
        <p:spPr bwMode="auto">
          <a:xfrm rot="16200000" flipH="1">
            <a:off x="3489325" y="3068638"/>
            <a:ext cx="273050" cy="368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218123" idx="5"/>
            <a:endCxn id="218125" idx="0"/>
          </p:cNvCxnSpPr>
          <p:nvPr/>
        </p:nvCxnSpPr>
        <p:spPr bwMode="auto">
          <a:xfrm rot="16200000" flipH="1">
            <a:off x="3683794" y="4248944"/>
            <a:ext cx="257175" cy="1889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218119" idx="3"/>
            <a:endCxn id="218123" idx="0"/>
          </p:cNvCxnSpPr>
          <p:nvPr/>
        </p:nvCxnSpPr>
        <p:spPr bwMode="auto">
          <a:xfrm rot="5400000">
            <a:off x="3601244" y="3653632"/>
            <a:ext cx="180975" cy="236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218120" idx="5"/>
            <a:endCxn id="218122" idx="0"/>
          </p:cNvCxnSpPr>
          <p:nvPr/>
        </p:nvCxnSpPr>
        <p:spPr bwMode="auto">
          <a:xfrm rot="16200000" flipH="1">
            <a:off x="4804569" y="3661569"/>
            <a:ext cx="225425" cy="2651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218122" idx="3"/>
            <a:endCxn id="218124" idx="0"/>
          </p:cNvCxnSpPr>
          <p:nvPr/>
        </p:nvCxnSpPr>
        <p:spPr bwMode="auto">
          <a:xfrm rot="5400000">
            <a:off x="4680744" y="4247357"/>
            <a:ext cx="212725" cy="236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33400" y="5310188"/>
            <a:ext cx="8305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buFont typeface="+mj-lt"/>
              <a:buAutoNum type="arabicParenR" startAt="2"/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Vẽ cây biểu diễn biểu thức :  ((a+b)+c(d-e)+f)*(g-h)</a:t>
            </a:r>
            <a:r>
              <a:rPr lang="en-US" sz="2400" baseline="30000">
                <a:latin typeface="Tahoma" pitchFamily="34" charset="0"/>
                <a:cs typeface="Tahoma" pitchFamily="34" charset="0"/>
              </a:rPr>
              <a:t>2 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>
              <a:defRPr/>
            </a:pPr>
            <a:r>
              <a:rPr lang="en-US" sz="2400">
                <a:latin typeface="Tahoma" pitchFamily="34" charset="0"/>
                <a:cs typeface="Tahoma" pitchFamily="34" charset="0"/>
              </a:rPr>
              <a:t>    Cho biết biểu thức tiền tố và biểu thức hậu tố của biểu thức trên bằng phương pháp duyện NLR và LRN.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defRPr/>
            </a:pPr>
            <a:endParaRPr lang="en-US" sz="2400">
              <a:latin typeface="Tahoma" pitchFamily="34" charset="0"/>
              <a:ea typeface="Arial-Rounded"/>
              <a:cs typeface="Tahoma" pitchFamily="34" charset="0"/>
            </a:endParaRPr>
          </a:p>
          <a:p>
            <a:pPr marL="342900" indent="-342900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  <a:defRPr/>
            </a:pPr>
            <a:endParaRPr lang="en-US" sz="2400">
              <a:latin typeface="Tahoma" pitchFamily="34" charset="0"/>
              <a:ea typeface="Arial-Rounded"/>
              <a:cs typeface="Tahoma" pitchFamily="34" charset="0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5996FF-135B-4A6F-81F5-35BADE5B761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717550"/>
          </a:xfrm>
        </p:spPr>
        <p:txBody>
          <a:bodyPr/>
          <a:lstStyle/>
          <a:p>
            <a:pPr algn="l" eaLnBrk="1" hangingPunct="1"/>
            <a:r>
              <a:rPr lang="en-US">
                <a:latin typeface="Tahoma" pitchFamily="34" charset="0"/>
                <a:cs typeface="Tahoma" pitchFamily="34" charset="0"/>
              </a:rPr>
              <a:t>IV. Bài tập</a:t>
            </a:r>
          </a:p>
        </p:txBody>
      </p:sp>
    </p:spTree>
    <p:extLst>
      <p:ext uri="{BB962C8B-B14F-4D97-AF65-F5344CB8AC3E}">
        <p14:creationId xmlns:p14="http://schemas.microsoft.com/office/powerpoint/2010/main" val="402779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 txBox="1">
            <a:spLocks noChangeArrowheads="1"/>
          </p:cNvSpPr>
          <p:nvPr/>
        </p:nvSpPr>
        <p:spPr bwMode="auto">
          <a:xfrm>
            <a:off x="685800" y="228600"/>
            <a:ext cx="7315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10000"/>
              </a:lnSpc>
              <a:spcBef>
                <a:spcPts val="200"/>
              </a:spcBef>
            </a:pPr>
            <a:r>
              <a:rPr lang="en-US" sz="2400">
                <a:latin typeface="Tahoma" pitchFamily="34" charset="0"/>
              </a:rPr>
              <a:t>3)  Viết chương trình đếm số nút trong cây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buFont typeface="Calibri" pitchFamily="34" charset="0"/>
              <a:buAutoNum type="arabicParenR" startAt="4"/>
            </a:pPr>
            <a:r>
              <a:rPr lang="en-US" sz="2400">
                <a:latin typeface="Tahoma" pitchFamily="34" charset="0"/>
              </a:rPr>
              <a:t>Viết chương trình tính chiều cao của cây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buFontTx/>
              <a:buAutoNum type="arabicParenR" startAt="4"/>
            </a:pPr>
            <a:r>
              <a:rPr lang="en-US" sz="2400">
                <a:latin typeface="Tahoma" pitchFamily="34" charset="0"/>
              </a:rPr>
              <a:t>Viết chương trình đếm số nút lá trong cây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buFontTx/>
              <a:buAutoNum type="arabicParenR" startAt="4"/>
            </a:pPr>
            <a:r>
              <a:rPr lang="en-US" sz="2400">
                <a:latin typeface="Tahoma" pitchFamily="34" charset="0"/>
              </a:rPr>
              <a:t>Cây cân bằng hoàn toàn là với mọi nút, số nút trong cây con bên trái chênh lệch không quá 1 so với số nút trong cây con bên phải. Viết chương trình kiểm tra xem 1 cây có phải là cân bằng hoàn toàn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buFontTx/>
              <a:buAutoNum type="arabicParenR" startAt="4"/>
            </a:pPr>
            <a:r>
              <a:rPr lang="en-US" sz="2400">
                <a:latin typeface="Tahoma" pitchFamily="34" charset="0"/>
              </a:rPr>
              <a:t>Viết chương trình lật ngược một cây</a:t>
            </a: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buFont typeface="Arial" pitchFamily="34" charset="0"/>
              <a:buNone/>
            </a:pPr>
            <a:endParaRPr lang="en-US" sz="2000">
              <a:latin typeface="Tahoma" pitchFamily="34" charset="0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143000" y="4257675"/>
            <a:ext cx="6924675" cy="2219325"/>
            <a:chOff x="1143000" y="4257675"/>
            <a:chExt cx="6924675" cy="2219325"/>
          </a:xfrm>
        </p:grpSpPr>
        <p:sp>
          <p:nvSpPr>
            <p:cNvPr id="4" name="Oval 3"/>
            <p:cNvSpPr/>
            <p:nvPr/>
          </p:nvSpPr>
          <p:spPr bwMode="auto">
            <a:xfrm>
              <a:off x="2047875" y="4257675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1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3114675" y="5095875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6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514600" y="6010275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9</a:t>
              </a:r>
            </a:p>
          </p:txBody>
        </p:sp>
        <p:cxnSp>
          <p:nvCxnSpPr>
            <p:cNvPr id="7" name="Straight Connector 6"/>
            <p:cNvCxnSpPr>
              <a:stCxn id="4" idx="5"/>
              <a:endCxn id="5" idx="1"/>
            </p:cNvCxnSpPr>
            <p:nvPr/>
          </p:nvCxnSpPr>
          <p:spPr bwMode="auto">
            <a:xfrm rot="16200000" flipH="1">
              <a:off x="2552700" y="4533900"/>
              <a:ext cx="514350" cy="74295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stCxn id="5" idx="3"/>
              <a:endCxn id="6" idx="0"/>
            </p:cNvCxnSpPr>
            <p:nvPr/>
          </p:nvCxnSpPr>
          <p:spPr bwMode="auto">
            <a:xfrm rot="5400000">
              <a:off x="2700337" y="5529263"/>
              <a:ext cx="523875" cy="43815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 bwMode="auto">
            <a:xfrm>
              <a:off x="1143000" y="5105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7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752600" y="6019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3</a:t>
              </a:r>
            </a:p>
          </p:txBody>
        </p:sp>
        <p:cxnSp>
          <p:nvCxnSpPr>
            <p:cNvPr id="11" name="Straight Connector 10"/>
            <p:cNvCxnSpPr>
              <a:endCxn id="9" idx="7"/>
            </p:cNvCxnSpPr>
            <p:nvPr/>
          </p:nvCxnSpPr>
          <p:spPr bwMode="auto">
            <a:xfrm rot="10800000" flipV="1">
              <a:off x="1533525" y="4648200"/>
              <a:ext cx="581025" cy="52387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5"/>
              <a:endCxn id="10" idx="0"/>
            </p:cNvCxnSpPr>
            <p:nvPr/>
          </p:nvCxnSpPr>
          <p:spPr bwMode="auto">
            <a:xfrm rot="16200000" flipH="1">
              <a:off x="1495425" y="5534025"/>
              <a:ext cx="523875" cy="44767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 bwMode="auto">
            <a:xfrm>
              <a:off x="3733800" y="6019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4</a:t>
              </a:r>
            </a:p>
          </p:txBody>
        </p:sp>
        <p:cxnSp>
          <p:nvCxnSpPr>
            <p:cNvPr id="16" name="Straight Connector 15"/>
            <p:cNvCxnSpPr>
              <a:stCxn id="5" idx="5"/>
              <a:endCxn id="15" idx="0"/>
            </p:cNvCxnSpPr>
            <p:nvPr/>
          </p:nvCxnSpPr>
          <p:spPr bwMode="auto">
            <a:xfrm rot="16200000" flipH="1">
              <a:off x="3467100" y="5524500"/>
              <a:ext cx="533400" cy="45720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 bwMode="auto">
            <a:xfrm>
              <a:off x="6543675" y="4257675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1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7610475" y="5095875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7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7010400" y="6010275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3</a:t>
              </a:r>
            </a:p>
          </p:txBody>
        </p:sp>
        <p:cxnSp>
          <p:nvCxnSpPr>
            <p:cNvPr id="21" name="Straight Connector 20"/>
            <p:cNvCxnSpPr>
              <a:stCxn id="18" idx="5"/>
              <a:endCxn id="19" idx="1"/>
            </p:cNvCxnSpPr>
            <p:nvPr/>
          </p:nvCxnSpPr>
          <p:spPr bwMode="auto">
            <a:xfrm rot="16200000" flipH="1">
              <a:off x="7048500" y="4533900"/>
              <a:ext cx="514350" cy="74295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9" idx="3"/>
              <a:endCxn id="20" idx="0"/>
            </p:cNvCxnSpPr>
            <p:nvPr/>
          </p:nvCxnSpPr>
          <p:spPr bwMode="auto">
            <a:xfrm rot="5400000">
              <a:off x="7196137" y="5529263"/>
              <a:ext cx="523875" cy="43815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5638800" y="5105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6</a:t>
              </a: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6248400" y="6019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9</a:t>
              </a:r>
            </a:p>
          </p:txBody>
        </p:sp>
        <p:cxnSp>
          <p:nvCxnSpPr>
            <p:cNvPr id="25" name="Straight Connector 24"/>
            <p:cNvCxnSpPr>
              <a:endCxn id="23" idx="7"/>
            </p:cNvCxnSpPr>
            <p:nvPr/>
          </p:nvCxnSpPr>
          <p:spPr bwMode="auto">
            <a:xfrm rot="10800000" flipV="1">
              <a:off x="6029325" y="4648200"/>
              <a:ext cx="581025" cy="52387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3" idx="5"/>
              <a:endCxn id="24" idx="0"/>
            </p:cNvCxnSpPr>
            <p:nvPr/>
          </p:nvCxnSpPr>
          <p:spPr bwMode="auto">
            <a:xfrm rot="16200000" flipH="1">
              <a:off x="5991225" y="5534025"/>
              <a:ext cx="523875" cy="44767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5029200" y="6019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4</a:t>
              </a:r>
            </a:p>
          </p:txBody>
        </p:sp>
        <p:cxnSp>
          <p:nvCxnSpPr>
            <p:cNvPr id="28" name="Straight Connector 27"/>
            <p:cNvCxnSpPr>
              <a:stCxn id="23" idx="3"/>
              <a:endCxn id="27" idx="0"/>
            </p:cNvCxnSpPr>
            <p:nvPr/>
          </p:nvCxnSpPr>
          <p:spPr bwMode="auto">
            <a:xfrm rot="5400000">
              <a:off x="5219700" y="5534025"/>
              <a:ext cx="523875" cy="44767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ight Arrow 31"/>
            <p:cNvSpPr/>
            <p:nvPr/>
          </p:nvSpPr>
          <p:spPr>
            <a:xfrm>
              <a:off x="4191000" y="5181600"/>
              <a:ext cx="914400" cy="228600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5828F4-840A-46F2-972D-341524FBD86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609600"/>
          </a:xfrm>
        </p:spPr>
        <p:txBody>
          <a:bodyPr/>
          <a:lstStyle/>
          <a:p>
            <a:pPr marL="914400" lvl="1" indent="-514350" eaLnBrk="1" hangingPunct="1">
              <a:lnSpc>
                <a:spcPct val="110000"/>
              </a:lnSpc>
              <a:spcBef>
                <a:spcPts val="2400"/>
              </a:spcBef>
              <a:buFont typeface="Calibri" pitchFamily="34" charset="0"/>
              <a:buAutoNum type="arabicParenR" startAt="8"/>
            </a:pPr>
            <a:r>
              <a:rPr lang="en-US" sz="2400">
                <a:latin typeface="Tahoma" pitchFamily="34" charset="0"/>
                <a:sym typeface="Wingdings" pitchFamily="2" charset="2"/>
              </a:rPr>
              <a:t>Tạo heap từ mảng sau:</a:t>
            </a:r>
            <a:endParaRPr lang="en-US">
              <a:latin typeface="Tahoma" pitchFamily="34" charset="0"/>
              <a:sym typeface="Wingdings" pitchFamily="2" charset="2"/>
            </a:endParaRPr>
          </a:p>
        </p:txBody>
      </p:sp>
      <p:sp>
        <p:nvSpPr>
          <p:cNvPr id="22016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371600" y="1919757"/>
            <a:ext cx="70743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Tahoma" pitchFamily="34" charset="0"/>
                <a:sym typeface="Wingdings" pitchFamily="2" charset="2"/>
              </a:rPr>
              <a:t> 10    11    7    4    13    12    8    15    9    </a:t>
            </a:r>
            <a:endParaRPr lang="en-US" sz="2800"/>
          </a:p>
        </p:txBody>
      </p:sp>
      <p:sp>
        <p:nvSpPr>
          <p:cNvPr id="5" name="Rectangle 4"/>
          <p:cNvSpPr/>
          <p:nvPr/>
        </p:nvSpPr>
        <p:spPr>
          <a:xfrm>
            <a:off x="838200" y="2938789"/>
            <a:ext cx="7914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Tahoma" pitchFamily="34" charset="0"/>
                <a:sym typeface="Wingdings" pitchFamily="2" charset="2"/>
              </a:rPr>
              <a:t> 20    5    14   2    26    6    16    7    18    25    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7537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3200400"/>
          </a:xfrm>
        </p:spPr>
        <p:txBody>
          <a:bodyPr/>
          <a:lstStyle/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 i="1" u="sng">
                <a:latin typeface="Tahoma" pitchFamily="34" charset="0"/>
              </a:rPr>
              <a:t>Định nghĩa cây:</a:t>
            </a:r>
          </a:p>
          <a:p>
            <a:pPr marL="400050" lvl="2" indent="571500" eaLnBrk="1" hangingPunct="1">
              <a:lnSpc>
                <a:spcPct val="110000"/>
              </a:lnSpc>
              <a:spcBef>
                <a:spcPts val="400"/>
              </a:spcBef>
            </a:pPr>
            <a:r>
              <a:rPr lang="en-US">
                <a:latin typeface="Tahoma" pitchFamily="34" charset="0"/>
              </a:rPr>
              <a:t>Cây là một tập hợp các phần tử liên kết với nhau qua quan hệ cha con. </a:t>
            </a:r>
          </a:p>
          <a:p>
            <a:pPr marL="400050" lvl="2" indent="571500" eaLnBrk="1" hangingPunct="1">
              <a:lnSpc>
                <a:spcPct val="110000"/>
              </a:lnSpc>
              <a:spcBef>
                <a:spcPts val="400"/>
              </a:spcBef>
            </a:pPr>
            <a:r>
              <a:rPr lang="en-US">
                <a:latin typeface="Tahoma" pitchFamily="34" charset="0"/>
              </a:rPr>
              <a:t>Một nút cha có thể có nhiều nút con, nhưng một nút con chỉ có duy nhất một nút cha.</a:t>
            </a: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Câu hỏi: Nêu một số ví dụ có cấu trúc dạng cây?</a:t>
            </a:r>
            <a:r>
              <a:rPr lang="en-US" sz="2400">
                <a:latin typeface="Chelthm" pitchFamily="18" charset="0"/>
              </a:rPr>
              <a:t> </a:t>
            </a:r>
            <a:endParaRPr lang="en-US" sz="2400">
              <a:latin typeface="Tahoma" pitchFamily="34" charset="0"/>
            </a:endParaRPr>
          </a:p>
        </p:txBody>
      </p:sp>
      <p:sp>
        <p:nvSpPr>
          <p:cNvPr id="19149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28ED79-2A95-4D18-ACF3-3E106BE339C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/>
          <p:cNvSpPr txBox="1">
            <a:spLocks noChangeArrowheads="1"/>
          </p:cNvSpPr>
          <p:nvPr/>
        </p:nvSpPr>
        <p:spPr bwMode="auto">
          <a:xfrm>
            <a:off x="150813" y="1066799"/>
            <a:ext cx="8993187" cy="3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lvl="1" indent="571500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200">
                <a:latin typeface="Tahoma" pitchFamily="34" charset="0"/>
              </a:rPr>
              <a:t>Bậc của một nút: là số nút con của nút đó. </a:t>
            </a:r>
          </a:p>
          <a:p>
            <a:pPr marL="0" lvl="1" indent="571500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200">
                <a:latin typeface="Tahoma" pitchFamily="34" charset="0"/>
              </a:rPr>
              <a:t>Bậc của cây: là giá trị bậc lớn nhất của các nút (cây n-phân)</a:t>
            </a:r>
          </a:p>
          <a:p>
            <a:pPr marL="0" lvl="1" indent="571500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200">
                <a:latin typeface="Tahoma" pitchFamily="34" charset="0"/>
              </a:rPr>
              <a:t>Nút gốc, nút nhánh, nút lá</a:t>
            </a:r>
          </a:p>
          <a:p>
            <a:pPr marL="0" lvl="1" indent="571500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200">
                <a:latin typeface="Tahoma" pitchFamily="34" charset="0"/>
              </a:rPr>
              <a:t>Mức</a:t>
            </a:r>
          </a:p>
          <a:p>
            <a:pPr marL="0" lvl="1" indent="571500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200">
                <a:latin typeface="Tahoma" pitchFamily="34" charset="0"/>
              </a:rPr>
              <a:t>Chiều cao của cây </a:t>
            </a:r>
          </a:p>
          <a:p>
            <a:pPr marL="0" lvl="1" indent="571500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200">
                <a:latin typeface="Tahoma" pitchFamily="34" charset="0"/>
              </a:rPr>
              <a:t>Đường đi đến một nút</a:t>
            </a:r>
          </a:p>
          <a:p>
            <a:pPr marL="0" lvl="1" indent="571500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200">
                <a:latin typeface="Tahoma" pitchFamily="34" charset="0"/>
              </a:rPr>
              <a:t>Cây con</a:t>
            </a:r>
          </a:p>
          <a:p>
            <a:pPr marL="0" lvl="1" indent="571500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200">
                <a:latin typeface="Tahoma" pitchFamily="34" charset="0"/>
              </a:rPr>
              <a:t>Cây rỗng</a:t>
            </a:r>
          </a:p>
          <a:p>
            <a:pPr marL="0" lvl="1" indent="571500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endParaRPr lang="en-US" sz="2200">
              <a:latin typeface="Tahoma" pitchFamily="34" charset="0"/>
            </a:endParaRPr>
          </a:p>
        </p:txBody>
      </p:sp>
      <p:grpSp>
        <p:nvGrpSpPr>
          <p:cNvPr id="192515" name="Group 38"/>
          <p:cNvGrpSpPr>
            <a:grpSpLocks/>
          </p:cNvGrpSpPr>
          <p:nvPr/>
        </p:nvGrpSpPr>
        <p:grpSpPr bwMode="auto">
          <a:xfrm>
            <a:off x="3581400" y="3363912"/>
            <a:ext cx="3962400" cy="2971800"/>
            <a:chOff x="4953000" y="3200400"/>
            <a:chExt cx="3962400" cy="2971800"/>
          </a:xfrm>
        </p:grpSpPr>
        <p:sp>
          <p:nvSpPr>
            <p:cNvPr id="3" name="Oval 2"/>
            <p:cNvSpPr/>
            <p:nvPr/>
          </p:nvSpPr>
          <p:spPr>
            <a:xfrm>
              <a:off x="6400800" y="32004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A</a:t>
              </a:r>
            </a:p>
          </p:txBody>
        </p:sp>
        <p:sp>
          <p:nvSpPr>
            <p:cNvPr id="4" name="Oval 3"/>
            <p:cNvSpPr/>
            <p:nvPr/>
          </p:nvSpPr>
          <p:spPr>
            <a:xfrm>
              <a:off x="5410200" y="40386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B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400800" y="40386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C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696200" y="40386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D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953000" y="48768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E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867400" y="48768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F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934200" y="4876800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G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696200" y="4876800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H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458200" y="4876800"/>
              <a:ext cx="457200" cy="4572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I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696200" y="57150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J</a:t>
              </a:r>
            </a:p>
          </p:txBody>
        </p:sp>
        <p:cxnSp>
          <p:nvCxnSpPr>
            <p:cNvPr id="14" name="Straight Connector 13"/>
            <p:cNvCxnSpPr>
              <a:stCxn id="3" idx="3"/>
              <a:endCxn id="4" idx="7"/>
            </p:cNvCxnSpPr>
            <p:nvPr/>
          </p:nvCxnSpPr>
          <p:spPr>
            <a:xfrm rot="5400000">
              <a:off x="5876925" y="3514725"/>
              <a:ext cx="514350" cy="666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" idx="4"/>
              <a:endCxn id="5" idx="0"/>
            </p:cNvCxnSpPr>
            <p:nvPr/>
          </p:nvCxnSpPr>
          <p:spPr>
            <a:xfrm rot="5400000">
              <a:off x="6438901" y="3848100"/>
              <a:ext cx="381000" cy="3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" idx="5"/>
              <a:endCxn id="6" idx="1"/>
            </p:cNvCxnSpPr>
            <p:nvPr/>
          </p:nvCxnSpPr>
          <p:spPr>
            <a:xfrm rot="16200000" flipH="1">
              <a:off x="7019925" y="3362325"/>
              <a:ext cx="514350" cy="9715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3"/>
              <a:endCxn id="7" idx="0"/>
            </p:cNvCxnSpPr>
            <p:nvPr/>
          </p:nvCxnSpPr>
          <p:spPr>
            <a:xfrm rot="5400000">
              <a:off x="5105400" y="4505325"/>
              <a:ext cx="447675" cy="2952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4" idx="5"/>
              <a:endCxn id="8" idx="0"/>
            </p:cNvCxnSpPr>
            <p:nvPr/>
          </p:nvCxnSpPr>
          <p:spPr>
            <a:xfrm rot="16200000" flipH="1">
              <a:off x="5724525" y="4505325"/>
              <a:ext cx="447675" cy="2952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6" idx="3"/>
              <a:endCxn id="9" idx="7"/>
            </p:cNvCxnSpPr>
            <p:nvPr/>
          </p:nvCxnSpPr>
          <p:spPr>
            <a:xfrm rot="5400000">
              <a:off x="7286625" y="4467225"/>
              <a:ext cx="514350" cy="438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6" idx="4"/>
              <a:endCxn id="10" idx="0"/>
            </p:cNvCxnSpPr>
            <p:nvPr/>
          </p:nvCxnSpPr>
          <p:spPr>
            <a:xfrm rot="5400000">
              <a:off x="7734301" y="4686300"/>
              <a:ext cx="381000" cy="3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6" idx="5"/>
              <a:endCxn id="11" idx="1"/>
            </p:cNvCxnSpPr>
            <p:nvPr/>
          </p:nvCxnSpPr>
          <p:spPr>
            <a:xfrm rot="16200000" flipH="1">
              <a:off x="8048625" y="4467225"/>
              <a:ext cx="514350" cy="438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0" idx="4"/>
              <a:endCxn id="12" idx="0"/>
            </p:cNvCxnSpPr>
            <p:nvPr/>
          </p:nvCxnSpPr>
          <p:spPr>
            <a:xfrm rot="5400000">
              <a:off x="7734301" y="5524500"/>
              <a:ext cx="381000" cy="3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692" name="TextBox 39"/>
          <p:cNvSpPr txBox="1">
            <a:spLocks noChangeArrowheads="1"/>
          </p:cNvSpPr>
          <p:nvPr/>
        </p:nvSpPr>
        <p:spPr bwMode="auto">
          <a:xfrm>
            <a:off x="8207375" y="3363912"/>
            <a:ext cx="860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Bauhaus-Light" pitchFamily="18" charset="0"/>
              </a:rPr>
              <a:t>Mức 0</a:t>
            </a:r>
          </a:p>
        </p:txBody>
      </p:sp>
      <p:sp>
        <p:nvSpPr>
          <p:cNvPr id="114693" name="TextBox 41"/>
          <p:cNvSpPr txBox="1">
            <a:spLocks noChangeArrowheads="1"/>
          </p:cNvSpPr>
          <p:nvPr/>
        </p:nvSpPr>
        <p:spPr bwMode="auto">
          <a:xfrm>
            <a:off x="8178800" y="4202112"/>
            <a:ext cx="860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Bauhaus-Light" pitchFamily="18" charset="0"/>
              </a:rPr>
              <a:t>Mức 1</a:t>
            </a:r>
          </a:p>
        </p:txBody>
      </p:sp>
      <p:sp>
        <p:nvSpPr>
          <p:cNvPr id="114694" name="TextBox 42"/>
          <p:cNvSpPr txBox="1">
            <a:spLocks noChangeArrowheads="1"/>
          </p:cNvSpPr>
          <p:nvPr/>
        </p:nvSpPr>
        <p:spPr bwMode="auto">
          <a:xfrm>
            <a:off x="8178800" y="5040312"/>
            <a:ext cx="860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Bauhaus-Light" pitchFamily="18" charset="0"/>
              </a:rPr>
              <a:t>Mức 2</a:t>
            </a:r>
          </a:p>
        </p:txBody>
      </p:sp>
      <p:sp>
        <p:nvSpPr>
          <p:cNvPr id="114695" name="TextBox 43"/>
          <p:cNvSpPr txBox="1">
            <a:spLocks noChangeArrowheads="1"/>
          </p:cNvSpPr>
          <p:nvPr/>
        </p:nvSpPr>
        <p:spPr bwMode="auto">
          <a:xfrm>
            <a:off x="8178800" y="5878512"/>
            <a:ext cx="860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Bauhaus-Light" pitchFamily="18" charset="0"/>
              </a:rPr>
              <a:t>Mức 3</a:t>
            </a:r>
          </a:p>
        </p:txBody>
      </p:sp>
      <p:sp>
        <p:nvSpPr>
          <p:cNvPr id="114696" name="TextBox 44"/>
          <p:cNvSpPr txBox="1">
            <a:spLocks noChangeArrowheads="1"/>
          </p:cNvSpPr>
          <p:nvPr/>
        </p:nvSpPr>
        <p:spPr bwMode="auto">
          <a:xfrm>
            <a:off x="5943600" y="2297112"/>
            <a:ext cx="3048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Bauhaus-Light" pitchFamily="18" charset="0"/>
              </a:rPr>
              <a:t>Cây tam phân, chiều cao 4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rot="10800000" flipV="1">
            <a:off x="5638800" y="2678112"/>
            <a:ext cx="10668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698" name="TextBox 50"/>
          <p:cNvSpPr txBox="1">
            <a:spLocks noChangeArrowheads="1"/>
          </p:cNvSpPr>
          <p:nvPr/>
        </p:nvSpPr>
        <p:spPr bwMode="auto">
          <a:xfrm>
            <a:off x="4876800" y="6335712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Bauhaus-Light" pitchFamily="18" charset="0"/>
              </a:rPr>
              <a:t>Nút lá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5791200" y="6183312"/>
            <a:ext cx="381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/>
          <p:cNvSpPr/>
          <p:nvPr/>
        </p:nvSpPr>
        <p:spPr>
          <a:xfrm>
            <a:off x="3200400" y="3668712"/>
            <a:ext cx="2133600" cy="1981200"/>
          </a:xfrm>
          <a:prstGeom prst="triangle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4701" name="TextBox 47"/>
          <p:cNvSpPr txBox="1">
            <a:spLocks noChangeArrowheads="1"/>
          </p:cNvSpPr>
          <p:nvPr/>
        </p:nvSpPr>
        <p:spPr bwMode="auto">
          <a:xfrm>
            <a:off x="1371600" y="6030912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Bauhaus-Light" pitchFamily="18" charset="0"/>
              </a:rPr>
              <a:t>Cây con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667000" y="5726112"/>
            <a:ext cx="8382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85800"/>
          </a:xfrm>
        </p:spPr>
        <p:txBody>
          <a:bodyPr/>
          <a:lstStyle/>
          <a:p>
            <a:pPr eaLnBrk="1" hangingPunct="1"/>
            <a:r>
              <a:rPr lang="en-US" sz="3600" b="1">
                <a:latin typeface="Fujiyama" pitchFamily="18" charset="0"/>
              </a:rPr>
              <a:t>Một số tính chất của cây</a:t>
            </a:r>
          </a:p>
        </p:txBody>
      </p:sp>
    </p:spTree>
    <p:extLst>
      <p:ext uri="{BB962C8B-B14F-4D97-AF65-F5344CB8AC3E}">
        <p14:creationId xmlns:p14="http://schemas.microsoft.com/office/powerpoint/2010/main" val="269089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  <p:bldP spid="114693" grpId="0"/>
      <p:bldP spid="114694" grpId="0"/>
      <p:bldP spid="114695" grpId="0"/>
      <p:bldP spid="114696" grpId="0"/>
      <p:bldP spid="114698" grpId="0"/>
      <p:bldP spid="39" grpId="0" animBg="1"/>
      <p:bldP spid="1147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914400"/>
          </a:xfrm>
        </p:spPr>
        <p:txBody>
          <a:bodyPr/>
          <a:lstStyle/>
          <a:p>
            <a:pPr eaLnBrk="1" hangingPunct="1"/>
            <a:r>
              <a:rPr lang="en-US" sz="4000" b="1">
                <a:latin typeface="Fujiyama" pitchFamily="18" charset="0"/>
              </a:rPr>
              <a:t>II. Cây Nhị Phân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382000" cy="1524000"/>
          </a:xfrm>
        </p:spPr>
        <p:txBody>
          <a:bodyPr/>
          <a:lstStyle/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Calibri" pitchFamily="34" charset="0"/>
              <a:buAutoNum type="arabicParenR"/>
            </a:pPr>
            <a:r>
              <a:rPr lang="en-US">
                <a:latin typeface="Tahoma" pitchFamily="34" charset="0"/>
              </a:rPr>
              <a:t>Định nghĩa</a:t>
            </a: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Cây nhị phân là cây mà mỗi nút có tối đa 2 nút con. </a:t>
            </a: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Hai nút con được phân biệt là nút bên trái và bên phải</a:t>
            </a:r>
          </a:p>
        </p:txBody>
      </p:sp>
      <p:sp>
        <p:nvSpPr>
          <p:cNvPr id="1935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286000" y="3048000"/>
            <a:ext cx="4191000" cy="3048000"/>
            <a:chOff x="2286000" y="3048000"/>
            <a:chExt cx="4191000" cy="3048000"/>
          </a:xfrm>
        </p:grpSpPr>
        <p:sp>
          <p:nvSpPr>
            <p:cNvPr id="6" name="Oval 5"/>
            <p:cNvSpPr/>
            <p:nvPr/>
          </p:nvSpPr>
          <p:spPr>
            <a:xfrm>
              <a:off x="4038600" y="30480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895600" y="38862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38862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286000" y="48006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505200" y="48006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F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572000" y="48006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0" y="5638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H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6019800" y="48006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I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029200" y="5638800"/>
              <a:ext cx="457200" cy="457200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000" b="1"/>
                <a:t>J</a:t>
              </a:r>
            </a:p>
          </p:txBody>
        </p:sp>
        <p:cxnSp>
          <p:nvCxnSpPr>
            <p:cNvPr id="16" name="Straight Connector 15"/>
            <p:cNvCxnSpPr>
              <a:stCxn id="6" idx="3"/>
              <a:endCxn id="7" idx="7"/>
            </p:cNvCxnSpPr>
            <p:nvPr/>
          </p:nvCxnSpPr>
          <p:spPr>
            <a:xfrm rot="5400000">
              <a:off x="3438525" y="3286125"/>
              <a:ext cx="514350" cy="81915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5"/>
              <a:endCxn id="9" idx="1"/>
            </p:cNvCxnSpPr>
            <p:nvPr/>
          </p:nvCxnSpPr>
          <p:spPr>
            <a:xfrm rot="16200000" flipH="1">
              <a:off x="4619625" y="3248025"/>
              <a:ext cx="514350" cy="89535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3"/>
              <a:endCxn id="10" idx="0"/>
            </p:cNvCxnSpPr>
            <p:nvPr/>
          </p:nvCxnSpPr>
          <p:spPr>
            <a:xfrm rot="5400000">
              <a:off x="2476500" y="4314825"/>
              <a:ext cx="523875" cy="44767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11" idx="0"/>
            </p:cNvCxnSpPr>
            <p:nvPr/>
          </p:nvCxnSpPr>
          <p:spPr>
            <a:xfrm rot="16200000" flipH="1">
              <a:off x="3248025" y="4314825"/>
              <a:ext cx="523875" cy="44767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3"/>
              <a:endCxn id="12" idx="0"/>
            </p:cNvCxnSpPr>
            <p:nvPr/>
          </p:nvCxnSpPr>
          <p:spPr>
            <a:xfrm rot="5400000">
              <a:off x="4800600" y="4276725"/>
              <a:ext cx="523875" cy="52387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5"/>
              <a:endCxn id="14" idx="0"/>
            </p:cNvCxnSpPr>
            <p:nvPr/>
          </p:nvCxnSpPr>
          <p:spPr>
            <a:xfrm rot="16200000" flipH="1">
              <a:off x="5686425" y="4238625"/>
              <a:ext cx="523875" cy="60007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5"/>
              <a:endCxn id="15" idx="0"/>
            </p:cNvCxnSpPr>
            <p:nvPr/>
          </p:nvCxnSpPr>
          <p:spPr>
            <a:xfrm rot="16200000" flipH="1">
              <a:off x="4886325" y="5267325"/>
              <a:ext cx="447675" cy="29527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1" idx="3"/>
              <a:endCxn id="13" idx="0"/>
            </p:cNvCxnSpPr>
            <p:nvPr/>
          </p:nvCxnSpPr>
          <p:spPr>
            <a:xfrm rot="5400000">
              <a:off x="3200400" y="5267325"/>
              <a:ext cx="447675" cy="295275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734" name="TextBox 39"/>
          <p:cNvSpPr txBox="1">
            <a:spLocks noChangeArrowheads="1"/>
          </p:cNvSpPr>
          <p:nvPr/>
        </p:nvSpPr>
        <p:spPr bwMode="auto">
          <a:xfrm>
            <a:off x="7126288" y="2803525"/>
            <a:ext cx="1701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Nút con bên phải của A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10800000" flipV="1">
            <a:off x="5791200" y="3200400"/>
            <a:ext cx="10668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736" name="TextBox 41"/>
          <p:cNvSpPr txBox="1">
            <a:spLocks noChangeArrowheads="1"/>
          </p:cNvSpPr>
          <p:nvPr/>
        </p:nvSpPr>
        <p:spPr bwMode="auto">
          <a:xfrm>
            <a:off x="79375" y="4098925"/>
            <a:ext cx="16002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Nút con bên trái của B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1524000" y="4572000"/>
            <a:ext cx="6096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B777F5-1B4A-4904-BCCD-A8C6CB0337E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2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34" grpId="0"/>
      <p:bldP spid="1157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1143000"/>
          </a:xfrm>
        </p:spPr>
        <p:txBody>
          <a:bodyPr/>
          <a:lstStyle/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Calibri" pitchFamily="34" charset="0"/>
              <a:buAutoNum type="arabicParenR" startAt="2"/>
            </a:pPr>
            <a:r>
              <a:rPr lang="en-US">
                <a:latin typeface="Tahoma" pitchFamily="34" charset="0"/>
              </a:rPr>
              <a:t>Ví dụ về cây nhị phân</a:t>
            </a: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Cây biểu thức số học </a:t>
            </a:r>
          </a:p>
        </p:txBody>
      </p:sp>
      <p:sp>
        <p:nvSpPr>
          <p:cNvPr id="19456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6740" name="TextBox 49"/>
          <p:cNvSpPr txBox="1">
            <a:spLocks noChangeArrowheads="1"/>
          </p:cNvSpPr>
          <p:nvPr/>
        </p:nvSpPr>
        <p:spPr bwMode="auto">
          <a:xfrm>
            <a:off x="2438400" y="5938837"/>
            <a:ext cx="4038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>
                <a:latin typeface="Cambria Math" pitchFamily="18" charset="0"/>
              </a:rPr>
              <a:t>(x</a:t>
            </a:r>
            <a:r>
              <a:rPr lang="en-US" sz="2400" baseline="30000">
                <a:latin typeface="Cambria Math" pitchFamily="18" charset="0"/>
              </a:rPr>
              <a:t>2</a:t>
            </a:r>
            <a:r>
              <a:rPr lang="en-US" sz="2400">
                <a:latin typeface="Cambria Math" pitchFamily="18" charset="0"/>
              </a:rPr>
              <a:t> + 3y) * 5  + (z-1)/8 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4648200" y="2205037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+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3505200" y="2890837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*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5867400" y="2890837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/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2895600" y="3576637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+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4114800" y="3576637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5</a:t>
            </a:r>
          </a:p>
        </p:txBody>
      </p:sp>
      <p:sp>
        <p:nvSpPr>
          <p:cNvPr id="32" name="Oval 31"/>
          <p:cNvSpPr/>
          <p:nvPr/>
        </p:nvSpPr>
        <p:spPr bwMode="auto">
          <a:xfrm>
            <a:off x="5410200" y="3576637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-</a:t>
            </a:r>
          </a:p>
        </p:txBody>
      </p:sp>
      <p:sp>
        <p:nvSpPr>
          <p:cNvPr id="33" name="Oval 32"/>
          <p:cNvSpPr/>
          <p:nvPr/>
        </p:nvSpPr>
        <p:spPr bwMode="auto">
          <a:xfrm>
            <a:off x="3657600" y="4414837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*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6400800" y="3576637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8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5867400" y="4414837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1</a:t>
            </a:r>
          </a:p>
        </p:txBody>
      </p:sp>
      <p:cxnSp>
        <p:nvCxnSpPr>
          <p:cNvPr id="37" name="Straight Connector 36"/>
          <p:cNvCxnSpPr>
            <a:stCxn id="27" idx="3"/>
            <a:endCxn id="28" idx="7"/>
          </p:cNvCxnSpPr>
          <p:nvPr/>
        </p:nvCxnSpPr>
        <p:spPr bwMode="auto">
          <a:xfrm rot="5400000">
            <a:off x="4124325" y="2366962"/>
            <a:ext cx="361950" cy="819150"/>
          </a:xfrm>
          <a:prstGeom prst="line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5"/>
            <a:endCxn id="29" idx="1"/>
          </p:cNvCxnSpPr>
          <p:nvPr/>
        </p:nvCxnSpPr>
        <p:spPr bwMode="auto">
          <a:xfrm rot="16200000" flipH="1">
            <a:off x="5305425" y="2328862"/>
            <a:ext cx="361950" cy="895350"/>
          </a:xfrm>
          <a:prstGeom prst="line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8" idx="3"/>
            <a:endCxn id="30" idx="0"/>
          </p:cNvCxnSpPr>
          <p:nvPr/>
        </p:nvCxnSpPr>
        <p:spPr bwMode="auto">
          <a:xfrm rot="5400000">
            <a:off x="3200400" y="3205162"/>
            <a:ext cx="295275" cy="447675"/>
          </a:xfrm>
          <a:prstGeom prst="line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8" idx="5"/>
            <a:endCxn id="31" idx="0"/>
          </p:cNvCxnSpPr>
          <p:nvPr/>
        </p:nvCxnSpPr>
        <p:spPr bwMode="auto">
          <a:xfrm rot="16200000" flipH="1">
            <a:off x="3971925" y="3205162"/>
            <a:ext cx="295275" cy="447675"/>
          </a:xfrm>
          <a:prstGeom prst="line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9" idx="3"/>
            <a:endCxn id="32" idx="0"/>
          </p:cNvCxnSpPr>
          <p:nvPr/>
        </p:nvCxnSpPr>
        <p:spPr bwMode="auto">
          <a:xfrm rot="5400000">
            <a:off x="5638800" y="3281362"/>
            <a:ext cx="295275" cy="295275"/>
          </a:xfrm>
          <a:prstGeom prst="line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9" idx="5"/>
            <a:endCxn id="34" idx="0"/>
          </p:cNvCxnSpPr>
          <p:nvPr/>
        </p:nvCxnSpPr>
        <p:spPr bwMode="auto">
          <a:xfrm rot="16200000" flipH="1">
            <a:off x="6296025" y="3243262"/>
            <a:ext cx="295275" cy="371475"/>
          </a:xfrm>
          <a:prstGeom prst="line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2" idx="5"/>
            <a:endCxn id="35" idx="0"/>
          </p:cNvCxnSpPr>
          <p:nvPr/>
        </p:nvCxnSpPr>
        <p:spPr bwMode="auto">
          <a:xfrm rot="16200000" flipH="1">
            <a:off x="5724525" y="4043362"/>
            <a:ext cx="447675" cy="295275"/>
          </a:xfrm>
          <a:prstGeom prst="line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0" idx="5"/>
            <a:endCxn id="33" idx="0"/>
          </p:cNvCxnSpPr>
          <p:nvPr/>
        </p:nvCxnSpPr>
        <p:spPr bwMode="auto">
          <a:xfrm rot="16200000" flipH="1">
            <a:off x="3362325" y="3890962"/>
            <a:ext cx="447675" cy="600075"/>
          </a:xfrm>
          <a:prstGeom prst="line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 bwMode="auto">
          <a:xfrm>
            <a:off x="2133600" y="4414837"/>
            <a:ext cx="457200" cy="4572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^</a:t>
            </a:r>
          </a:p>
        </p:txBody>
      </p:sp>
      <p:sp>
        <p:nvSpPr>
          <p:cNvPr id="53" name="Oval 52"/>
          <p:cNvSpPr/>
          <p:nvPr/>
        </p:nvSpPr>
        <p:spPr bwMode="auto">
          <a:xfrm>
            <a:off x="1752600" y="5100637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x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2514600" y="5100637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2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3276600" y="5100637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3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4038600" y="5100637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y</a:t>
            </a:r>
          </a:p>
        </p:txBody>
      </p:sp>
      <p:sp>
        <p:nvSpPr>
          <p:cNvPr id="57" name="Oval 56"/>
          <p:cNvSpPr/>
          <p:nvPr/>
        </p:nvSpPr>
        <p:spPr bwMode="auto">
          <a:xfrm>
            <a:off x="4953000" y="4414837"/>
            <a:ext cx="457200" cy="4572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/>
              <a:t>z</a:t>
            </a:r>
          </a:p>
        </p:txBody>
      </p:sp>
      <p:cxnSp>
        <p:nvCxnSpPr>
          <p:cNvPr id="59" name="Straight Connector 58"/>
          <p:cNvCxnSpPr>
            <a:stCxn id="30" idx="3"/>
            <a:endCxn id="52" idx="0"/>
          </p:cNvCxnSpPr>
          <p:nvPr/>
        </p:nvCxnSpPr>
        <p:spPr bwMode="auto">
          <a:xfrm rot="5400000">
            <a:off x="2438400" y="3890962"/>
            <a:ext cx="447675" cy="600075"/>
          </a:xfrm>
          <a:prstGeom prst="line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2" idx="3"/>
            <a:endCxn id="53" idx="0"/>
          </p:cNvCxnSpPr>
          <p:nvPr/>
        </p:nvCxnSpPr>
        <p:spPr bwMode="auto">
          <a:xfrm rot="5400000">
            <a:off x="1943100" y="4843462"/>
            <a:ext cx="295275" cy="219075"/>
          </a:xfrm>
          <a:prstGeom prst="line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2" idx="5"/>
            <a:endCxn id="54" idx="0"/>
          </p:cNvCxnSpPr>
          <p:nvPr/>
        </p:nvCxnSpPr>
        <p:spPr bwMode="auto">
          <a:xfrm rot="16200000" flipH="1">
            <a:off x="2486025" y="4843462"/>
            <a:ext cx="295275" cy="219075"/>
          </a:xfrm>
          <a:prstGeom prst="line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33" idx="3"/>
            <a:endCxn id="55" idx="0"/>
          </p:cNvCxnSpPr>
          <p:nvPr/>
        </p:nvCxnSpPr>
        <p:spPr bwMode="auto">
          <a:xfrm rot="5400000">
            <a:off x="3467100" y="4843462"/>
            <a:ext cx="295275" cy="219075"/>
          </a:xfrm>
          <a:prstGeom prst="line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3" idx="5"/>
            <a:endCxn id="56" idx="0"/>
          </p:cNvCxnSpPr>
          <p:nvPr/>
        </p:nvCxnSpPr>
        <p:spPr bwMode="auto">
          <a:xfrm rot="16200000" flipH="1">
            <a:off x="4010025" y="4843462"/>
            <a:ext cx="295275" cy="219075"/>
          </a:xfrm>
          <a:prstGeom prst="line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32" idx="3"/>
            <a:endCxn id="57" idx="0"/>
          </p:cNvCxnSpPr>
          <p:nvPr/>
        </p:nvCxnSpPr>
        <p:spPr bwMode="auto">
          <a:xfrm rot="5400000">
            <a:off x="5105400" y="4043362"/>
            <a:ext cx="447675" cy="295275"/>
          </a:xfrm>
          <a:prstGeom prst="line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7BB771-280E-4AAA-8B80-57FF7C2674A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0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077200" cy="4876800"/>
          </a:xfrm>
        </p:spPr>
        <p:txBody>
          <a:bodyPr/>
          <a:lstStyle/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Calibri" pitchFamily="34" charset="0"/>
              <a:buAutoNum type="arabicParenR" startAt="3"/>
            </a:pPr>
            <a:r>
              <a:rPr lang="en-US">
                <a:latin typeface="Tahoma" pitchFamily="34" charset="0"/>
              </a:rPr>
              <a:t>Tính chất cây nhị phân</a:t>
            </a: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Calibri" pitchFamily="34" charset="0"/>
              <a:buAutoNum type="alphaLcParenR"/>
            </a:pPr>
            <a:r>
              <a:rPr lang="en-US" sz="2400">
                <a:latin typeface="Tahoma" pitchFamily="34" charset="0"/>
              </a:rPr>
              <a:t>Gọi x</a:t>
            </a:r>
            <a:r>
              <a:rPr lang="en-US" sz="2400" baseline="-25000">
                <a:latin typeface="Tahoma" pitchFamily="34" charset="0"/>
              </a:rPr>
              <a:t>m</a:t>
            </a:r>
            <a:r>
              <a:rPr lang="en-US" sz="2400">
                <a:latin typeface="Tahoma" pitchFamily="34" charset="0"/>
              </a:rPr>
              <a:t> là số lượng các nút ở mức m. Thì  x</a:t>
            </a:r>
            <a:r>
              <a:rPr lang="en-US" sz="2400" baseline="-25000">
                <a:latin typeface="Tahoma" pitchFamily="34" charset="0"/>
              </a:rPr>
              <a:t>m</a:t>
            </a:r>
            <a:r>
              <a:rPr lang="en-US" sz="2400">
                <a:latin typeface="Tahoma" pitchFamily="34" charset="0"/>
              </a:rPr>
              <a:t> </a:t>
            </a:r>
            <a:r>
              <a:rPr lang="en-US" sz="2400">
                <a:latin typeface="Tahoma" pitchFamily="34" charset="0"/>
                <a:sym typeface="Symbol" pitchFamily="18" charset="2"/>
              </a:rPr>
              <a:t> 2</a:t>
            </a:r>
            <a:r>
              <a:rPr lang="en-US" sz="2400" baseline="30000">
                <a:latin typeface="Tahoma" pitchFamily="34" charset="0"/>
                <a:sym typeface="Symbol" pitchFamily="18" charset="2"/>
              </a:rPr>
              <a:t>m</a:t>
            </a: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 sz="2400">
                <a:latin typeface="Tahoma" pitchFamily="34" charset="0"/>
              </a:rPr>
              <a:t>Chứng minh quy nạp:</a:t>
            </a:r>
          </a:p>
          <a:p>
            <a:pPr marL="400050" lvl="2" indent="571500" eaLnBrk="1" hangingPunct="1">
              <a:lnSpc>
                <a:spcPct val="110000"/>
              </a:lnSpc>
              <a:spcBef>
                <a:spcPts val="400"/>
              </a:spcBef>
            </a:pPr>
            <a:r>
              <a:rPr lang="en-US">
                <a:latin typeface="Tahoma" pitchFamily="34" charset="0"/>
              </a:rPr>
              <a:t>Tại mức 0 chỉ có nút gốc, vậy x</a:t>
            </a:r>
            <a:r>
              <a:rPr lang="en-US" baseline="-25000">
                <a:latin typeface="Tahoma" pitchFamily="34" charset="0"/>
              </a:rPr>
              <a:t>0</a:t>
            </a:r>
            <a:r>
              <a:rPr lang="en-US">
                <a:latin typeface="Tahoma" pitchFamily="34" charset="0"/>
              </a:rPr>
              <a:t> = 1 </a:t>
            </a:r>
            <a:r>
              <a:rPr lang="en-US">
                <a:latin typeface="Tahoma" pitchFamily="34" charset="0"/>
                <a:sym typeface="Symbol" pitchFamily="18" charset="2"/>
              </a:rPr>
              <a:t> 2</a:t>
            </a:r>
            <a:r>
              <a:rPr lang="en-US" baseline="30000">
                <a:latin typeface="Tahoma" pitchFamily="34" charset="0"/>
                <a:sym typeface="Symbol" pitchFamily="18" charset="2"/>
              </a:rPr>
              <a:t>0</a:t>
            </a:r>
          </a:p>
          <a:p>
            <a:pPr marL="400050" lvl="2" indent="571500" eaLnBrk="1" hangingPunct="1">
              <a:lnSpc>
                <a:spcPct val="110000"/>
              </a:lnSpc>
              <a:spcBef>
                <a:spcPts val="400"/>
              </a:spcBef>
            </a:pPr>
            <a:r>
              <a:rPr lang="en-US">
                <a:latin typeface="Tahoma" pitchFamily="34" charset="0"/>
              </a:rPr>
              <a:t>Giả sử công thức trên đúng tại mức m: x</a:t>
            </a:r>
            <a:r>
              <a:rPr lang="en-US" baseline="-25000">
                <a:latin typeface="Tahoma" pitchFamily="34" charset="0"/>
              </a:rPr>
              <a:t>m</a:t>
            </a:r>
            <a:r>
              <a:rPr lang="en-US">
                <a:latin typeface="Tahoma" pitchFamily="34" charset="0"/>
              </a:rPr>
              <a:t> </a:t>
            </a:r>
            <a:r>
              <a:rPr lang="en-US">
                <a:latin typeface="Tahoma" pitchFamily="34" charset="0"/>
                <a:sym typeface="Symbol" pitchFamily="18" charset="2"/>
              </a:rPr>
              <a:t> 2</a:t>
            </a:r>
            <a:r>
              <a:rPr lang="en-US" baseline="30000">
                <a:latin typeface="Tahoma" pitchFamily="34" charset="0"/>
                <a:sym typeface="Symbol" pitchFamily="18" charset="2"/>
              </a:rPr>
              <a:t>m</a:t>
            </a:r>
          </a:p>
          <a:p>
            <a:pPr marL="400050" lvl="2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r>
              <a:rPr lang="en-US">
                <a:latin typeface="Tahoma" pitchFamily="34" charset="0"/>
              </a:rPr>
              <a:t>Xét mức m+1. Vì mỗi nút chỉ có tối đa hai nút con nên x</a:t>
            </a:r>
            <a:r>
              <a:rPr lang="en-US" baseline="-25000">
                <a:latin typeface="Tahoma" pitchFamily="34" charset="0"/>
              </a:rPr>
              <a:t>m+1</a:t>
            </a:r>
            <a:r>
              <a:rPr lang="en-US">
                <a:latin typeface="Tahoma" pitchFamily="34" charset="0"/>
              </a:rPr>
              <a:t> </a:t>
            </a:r>
            <a:r>
              <a:rPr lang="en-US">
                <a:latin typeface="Tahoma" pitchFamily="34" charset="0"/>
                <a:sym typeface="Symbol" pitchFamily="18" charset="2"/>
              </a:rPr>
              <a:t> 2</a:t>
            </a:r>
            <a:r>
              <a:rPr lang="en-US">
                <a:latin typeface="Tahoma" pitchFamily="34" charset="0"/>
              </a:rPr>
              <a:t>x</a:t>
            </a:r>
            <a:r>
              <a:rPr lang="en-US" baseline="-25000">
                <a:latin typeface="Tahoma" pitchFamily="34" charset="0"/>
              </a:rPr>
              <a:t>m</a:t>
            </a:r>
            <a:r>
              <a:rPr lang="en-US">
                <a:latin typeface="Tahoma" pitchFamily="34" charset="0"/>
                <a:sym typeface="Symbol" pitchFamily="18" charset="2"/>
              </a:rPr>
              <a:t>  2</a:t>
            </a:r>
            <a:r>
              <a:rPr lang="en-US" baseline="30000">
                <a:latin typeface="Tahoma" pitchFamily="34" charset="0"/>
                <a:sym typeface="Symbol" pitchFamily="18" charset="2"/>
              </a:rPr>
              <a:t>m+1</a:t>
            </a:r>
            <a:r>
              <a:rPr lang="en-US" baseline="-25000">
                <a:latin typeface="Tahoma" pitchFamily="34" charset="0"/>
                <a:sym typeface="Symbol" pitchFamily="18" charset="2"/>
              </a:rPr>
              <a:t>  </a:t>
            </a:r>
            <a:r>
              <a:rPr lang="en-US">
                <a:latin typeface="Tahoma" pitchFamily="34" charset="0"/>
              </a:rPr>
              <a:t>(đpcm) </a:t>
            </a: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Calibri" pitchFamily="34" charset="0"/>
              <a:buAutoNum type="alphaLcParenR"/>
            </a:pPr>
            <a:endParaRPr lang="en-US" sz="2400" baseline="30000">
              <a:latin typeface="Tahoma" pitchFamily="34" charset="0"/>
              <a:sym typeface="Symbol" pitchFamily="18" charset="2"/>
            </a:endParaRP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Calibri" pitchFamily="34" charset="0"/>
              <a:buAutoNum type="alphaLcParenR"/>
            </a:pPr>
            <a:endParaRPr lang="en-US" sz="2400" baseline="30000">
              <a:latin typeface="Tahoma" pitchFamily="34" charset="0"/>
            </a:endParaRP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Calibri" pitchFamily="34" charset="0"/>
              <a:buAutoNum type="alphaLcParenR" startAt="2"/>
            </a:pPr>
            <a:r>
              <a:rPr lang="en-US" sz="2400">
                <a:latin typeface="Tahoma" pitchFamily="34" charset="0"/>
              </a:rPr>
              <a:t>Gọi y là số lượng các nút của cây có chiều cao h. Thì: 	y </a:t>
            </a:r>
            <a:r>
              <a:rPr lang="en-US" sz="2400">
                <a:latin typeface="Tahoma" pitchFamily="34" charset="0"/>
                <a:sym typeface="Symbol" pitchFamily="18" charset="2"/>
              </a:rPr>
              <a:t> 2</a:t>
            </a:r>
            <a:r>
              <a:rPr lang="en-US" sz="2400" baseline="30000">
                <a:latin typeface="Tahoma" pitchFamily="34" charset="0"/>
                <a:sym typeface="Symbol" pitchFamily="18" charset="2"/>
              </a:rPr>
              <a:t>h </a:t>
            </a:r>
            <a:r>
              <a:rPr lang="en-US" sz="2400">
                <a:latin typeface="Tahoma" pitchFamily="34" charset="0"/>
              </a:rPr>
              <a:t>-1</a:t>
            </a: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Calibri" pitchFamily="34" charset="0"/>
              <a:buAutoNum type="alphaLcParenR" startAt="2"/>
            </a:pPr>
            <a:endParaRPr lang="en-US" sz="2400">
              <a:latin typeface="Tahoma" pitchFamily="34" charset="0"/>
            </a:endParaRP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Calibri" pitchFamily="34" charset="0"/>
              <a:buAutoNum type="alphaLcParenR" startAt="2"/>
            </a:pPr>
            <a:endParaRPr lang="en-US" sz="2400" baseline="30000">
              <a:latin typeface="Tahoma" pitchFamily="34" charset="0"/>
            </a:endParaRP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endParaRPr lang="en-US" sz="2400" baseline="30000">
              <a:latin typeface="Tahoma" pitchFamily="34" charset="0"/>
            </a:endParaRPr>
          </a:p>
        </p:txBody>
      </p:sp>
      <p:sp>
        <p:nvSpPr>
          <p:cNvPr id="19558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C8B5A-9317-4AA0-9932-5A55062F25A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3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763000" cy="4724400"/>
          </a:xfrm>
        </p:spPr>
        <p:txBody>
          <a:bodyPr/>
          <a:lstStyle/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sz="2400">
                <a:latin typeface="Tahoma" pitchFamily="34" charset="0"/>
              </a:rPr>
              <a:t>Dùng con trỏ để biểu diễn mối quan hệ cha-con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</a:pPr>
            <a:endParaRPr lang="en-US" sz="240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>
                <a:latin typeface="Consolas" pitchFamily="49" charset="0"/>
                <a:cs typeface="Courier New" pitchFamily="49" charset="0"/>
              </a:rPr>
              <a:t>struct Node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	{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		int info;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		</a:t>
            </a:r>
            <a:r>
              <a:rPr lang="en-US" sz="2400" b="1">
                <a:latin typeface="Consolas" pitchFamily="49" charset="0"/>
                <a:cs typeface="Courier New" pitchFamily="49" charset="0"/>
              </a:rPr>
              <a:t>Node *left;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400" b="1">
                <a:latin typeface="Consolas" pitchFamily="49" charset="0"/>
                <a:cs typeface="Courier New" pitchFamily="49" charset="0"/>
              </a:rPr>
              <a:t>		Node *right;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	};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400">
                <a:latin typeface="Consolas" pitchFamily="49" charset="0"/>
                <a:cs typeface="Courier New" pitchFamily="49" charset="0"/>
              </a:rPr>
              <a:t>	typedef Node* Tree;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sz="2400" b="1">
                <a:latin typeface="Consolas" pitchFamily="49" charset="0"/>
                <a:cs typeface="Courier New" pitchFamily="49" charset="0"/>
              </a:rPr>
              <a:t>	Tree root;</a:t>
            </a: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endParaRPr lang="en-US" sz="2400">
              <a:latin typeface="Tahoma" pitchFamily="34" charset="0"/>
            </a:endParaRP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Calibri" pitchFamily="34" charset="0"/>
              <a:buAutoNum type="alphaLcParenR" startAt="2"/>
            </a:pPr>
            <a:endParaRPr lang="en-US" sz="2400">
              <a:latin typeface="Tahoma" pitchFamily="34" charset="0"/>
            </a:endParaRP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Calibri" pitchFamily="34" charset="0"/>
              <a:buAutoNum type="alphaLcParenR" startAt="2"/>
            </a:pPr>
            <a:endParaRPr lang="en-US" sz="2400" baseline="30000">
              <a:latin typeface="Tahoma" pitchFamily="34" charset="0"/>
            </a:endParaRPr>
          </a:p>
          <a:p>
            <a:pPr marL="0" lvl="1" indent="571500" eaLnBrk="1" hangingPunct="1">
              <a:lnSpc>
                <a:spcPct val="110000"/>
              </a:lnSpc>
              <a:spcBef>
                <a:spcPts val="400"/>
              </a:spcBef>
              <a:buFont typeface="Arial" pitchFamily="34" charset="0"/>
              <a:buNone/>
            </a:pPr>
            <a:endParaRPr lang="en-US" sz="2400" baseline="30000">
              <a:latin typeface="Tahoma" pitchFamily="34" charset="0"/>
            </a:endParaRPr>
          </a:p>
        </p:txBody>
      </p:sp>
      <p:sp>
        <p:nvSpPr>
          <p:cNvPr id="19661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172200" y="4876800"/>
          <a:ext cx="182880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/>
                        <a:t>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750175" y="521652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6200000" flipH="1">
            <a:off x="7619207" y="5423694"/>
            <a:ext cx="852487" cy="4921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800" name="TextBox 31"/>
          <p:cNvSpPr txBox="1">
            <a:spLocks noChangeArrowheads="1"/>
          </p:cNvSpPr>
          <p:nvPr/>
        </p:nvSpPr>
        <p:spPr bwMode="auto">
          <a:xfrm>
            <a:off x="8001000" y="5105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right</a:t>
            </a:r>
          </a:p>
        </p:txBody>
      </p:sp>
      <p:sp>
        <p:nvSpPr>
          <p:cNvPr id="12" name="Oval 11"/>
          <p:cNvSpPr/>
          <p:nvPr/>
        </p:nvSpPr>
        <p:spPr>
          <a:xfrm>
            <a:off x="6338888" y="5230813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5688013" y="5437187"/>
            <a:ext cx="852488" cy="49371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803" name="TextBox 31"/>
          <p:cNvSpPr txBox="1">
            <a:spLocks noChangeArrowheads="1"/>
          </p:cNvSpPr>
          <p:nvPr/>
        </p:nvSpPr>
        <p:spPr bwMode="auto">
          <a:xfrm>
            <a:off x="5334000" y="51054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/>
              <a:t>left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03CA91-F9A5-4B4C-90A3-983790041FC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914400"/>
          </a:xfrm>
        </p:spPr>
        <p:txBody>
          <a:bodyPr/>
          <a:lstStyle/>
          <a:p>
            <a:r>
              <a:rPr lang="en-US" sz="2800">
                <a:latin typeface="Tahoma" pitchFamily="34" charset="0"/>
              </a:rPr>
              <a:t>4) Biểu diễn cây nhị phân trong máy tính</a:t>
            </a:r>
            <a:endParaRPr lang="en-US" sz="2800" b="1">
              <a:latin typeface="Fujiyam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4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8800" grpId="0"/>
      <p:bldP spid="12" grpId="0" animBg="1"/>
      <p:bldP spid="11880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CÂY NHỊ PHÂN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I. Khái niệm về cây&amp;quot;&quot;/&gt;&lt;property id=&quot;20307&quot; value=&quot;257&quot;/&gt;&lt;/object&gt;&lt;object type=&quot;3&quot; unique_id=&quot;10005&quot;&gt;&lt;property id=&quot;20148&quot; value=&quot;5&quot;/&gt;&lt;property id=&quot;20300&quot; value=&quot;Slide 3&quot;/&gt;&lt;property id=&quot;20307&quot; value=&quot;258&quot;/&gt;&lt;/object&gt;&lt;object type=&quot;3&quot; unique_id=&quot;10006&quot;&gt;&lt;property id=&quot;20148&quot; value=&quot;5&quot;/&gt;&lt;property id=&quot;20300&quot; value=&quot;Slide 4&quot;/&gt;&lt;property id=&quot;20307&quot; value=&quot;259&quot;/&gt;&lt;/object&gt;&lt;object type=&quot;3&quot; unique_id=&quot;10007&quot;&gt;&lt;property id=&quot;20148&quot; value=&quot;5&quot;/&gt;&lt;property id=&quot;20300&quot; value=&quot;Slide 5 - &amp;quot;Một số tính chất của cây&amp;quot;&quot;/&gt;&lt;property id=&quot;20307&quot; value=&quot;260&quot;/&gt;&lt;/object&gt;&lt;object type=&quot;3&quot; unique_id=&quot;10008&quot;&gt;&lt;property id=&quot;20148&quot; value=&quot;5&quot;/&gt;&lt;property id=&quot;20300&quot; value=&quot;Slide 6 - &amp;quot;II. Cây Nhị Phân&amp;quot;&quot;/&gt;&lt;property id=&quot;20307&quot; value=&quot;261&quot;/&gt;&lt;/object&gt;&lt;object type=&quot;3&quot; unique_id=&quot;10009&quot;&gt;&lt;property id=&quot;20148&quot; value=&quot;5&quot;/&gt;&lt;property id=&quot;20300&quot; value=&quot;Slide 7&quot;/&gt;&lt;property id=&quot;20307&quot; value=&quot;262&quot;/&gt;&lt;/object&gt;&lt;object type=&quot;3&quot; unique_id=&quot;10010&quot;&gt;&lt;property id=&quot;20148&quot; value=&quot;5&quot;/&gt;&lt;property id=&quot;20300&quot; value=&quot;Slide 8&quot;/&gt;&lt;property id=&quot;20307&quot; value=&quot;263&quot;/&gt;&lt;/object&gt;&lt;object type=&quot;3&quot; unique_id=&quot;10011&quot;&gt;&lt;property id=&quot;20148&quot; value=&quot;5&quot;/&gt;&lt;property id=&quot;20300&quot; value=&quot;Slide 9 - &amp;quot;4) Biểu diễn cây nhị phân trong máy tính&amp;quot;&quot;/&gt;&lt;property id=&quot;20307&quot; value=&quot;264&quot;/&gt;&lt;/object&gt;&lt;object type=&quot;3&quot; unique_id=&quot;10012&quot;&gt;&lt;property id=&quot;20148&quot; value=&quot;5&quot;/&gt;&lt;property id=&quot;20300&quot; value=&quot;Slide 10&quot;/&gt;&lt;property id=&quot;20307&quot; value=&quot;265&quot;/&gt;&lt;/object&gt;&lt;object type=&quot;3&quot; unique_id=&quot;10013&quot;&gt;&lt;property id=&quot;20148&quot; value=&quot;5&quot;/&gt;&lt;property id=&quot;20300&quot; value=&quot;Slide 11&quot;/&gt;&lt;property id=&quot;20307&quot; value=&quot;266&quot;/&gt;&lt;/object&gt;&lt;object type=&quot;3&quot; unique_id=&quot;10014&quot;&gt;&lt;property id=&quot;20148&quot; value=&quot;5&quot;/&gt;&lt;property id=&quot;20300&quot; value=&quot;Slide 12 - &amp;quot;5) Duyệt cây nhị phân&amp;quot;&quot;/&gt;&lt;property id=&quot;20307&quot; value=&quot;267&quot;/&gt;&lt;/object&gt;&lt;object type=&quot;3&quot; unique_id=&quot;10015&quot;&gt;&lt;property id=&quot;20148&quot; value=&quot;5&quot;/&gt;&lt;property id=&quot;20300&quot; value=&quot;Slide 13&quot;/&gt;&lt;property id=&quot;20307&quot; value=&quot;268&quot;/&gt;&lt;/object&gt;&lt;object type=&quot;3&quot; unique_id=&quot;10016&quot;&gt;&lt;property id=&quot;20148&quot; value=&quot;5&quot;/&gt;&lt;property id=&quot;20300&quot; value=&quot;Slide 14&quot;/&gt;&lt;property id=&quot;20307&quot; value=&quot;269&quot;/&gt;&lt;/object&gt;&lt;object type=&quot;3&quot; unique_id=&quot;10017&quot;&gt;&lt;property id=&quot;20148&quot; value=&quot;5&quot;/&gt;&lt;property id=&quot;20300&quot; value=&quot;Slide 15&quot;/&gt;&lt;property id=&quot;20307&quot; value=&quot;270&quot;/&gt;&lt;/object&gt;&lt;object type=&quot;3&quot; unique_id=&quot;10018&quot;&gt;&lt;property id=&quot;20148&quot; value=&quot;5&quot;/&gt;&lt;property id=&quot;20300&quot; value=&quot;Slide 16 - &amp;quot;5) Ứng dụng của các phương pháp duyệt&amp;quot;&quot;/&gt;&lt;property id=&quot;20307&quot; value=&quot;271&quot;/&gt;&lt;/object&gt;&lt;object type=&quot;3&quot; unique_id=&quot;10019&quot;&gt;&lt;property id=&quot;20148&quot; value=&quot;5&quot;/&gt;&lt;property id=&quot;20300&quot; value=&quot;Slide 17 - &amp;quot;6) Biểu diễn cây nhị phân bằng mảng&amp;quot;&quot;/&gt;&lt;property id=&quot;20307&quot; value=&quot;273&quot;/&gt;&lt;/object&gt;&lt;object type=&quot;3&quot; unique_id=&quot;10020&quot;&gt;&lt;property id=&quot;20148&quot; value=&quot;5&quot;/&gt;&lt;property id=&quot;20300&quot; value=&quot;Slide 18&quot;/&gt;&lt;property id=&quot;20307&quot; value=&quot;274&quot;/&gt;&lt;/object&gt;&lt;object type=&quot;3&quot; unique_id=&quot;10021&quot;&gt;&lt;property id=&quot;20148&quot; value=&quot;5&quot;/&gt;&lt;property id=&quot;20300&quot; value=&quot;Slide 19 - &amp;quot;III. Sắp xếp vun đống (Heap Sort)&amp;quot;&quot;/&gt;&lt;property id=&quot;20307&quot; value=&quot;275&quot;/&gt;&lt;/object&gt;&lt;object type=&quot;3&quot; unique_id=&quot;10022&quot;&gt;&lt;property id=&quot;20148&quot; value=&quot;5&quot;/&gt;&lt;property id=&quot;20300&quot; value=&quot;Slide 20&quot;/&gt;&lt;property id=&quot;20307&quot; value=&quot;276&quot;/&gt;&lt;/object&gt;&lt;object type=&quot;3&quot; unique_id=&quot;10023&quot;&gt;&lt;property id=&quot;20148&quot; value=&quot;5&quot;/&gt;&lt;property id=&quot;20300&quot; value=&quot;Slide 21 - &amp;quot;b) Hiệu chỉnh Heap&amp;quot;&quot;/&gt;&lt;property id=&quot;20307&quot; value=&quot;277&quot;/&gt;&lt;/object&gt;&lt;object type=&quot;3&quot; unique_id=&quot;10024&quot;&gt;&lt;property id=&quot;20148&quot; value=&quot;5&quot;/&gt;&lt;property id=&quot;20300&quot; value=&quot;Slide 22&quot;/&gt;&lt;property id=&quot;20307&quot; value=&quot;278&quot;/&gt;&lt;/object&gt;&lt;object type=&quot;3&quot; unique_id=&quot;10025&quot;&gt;&lt;property id=&quot;20148&quot; value=&quot;5&quot;/&gt;&lt;property id=&quot;20300&quot; value=&quot;Slide 23 - &amp;quot;c) Tạo Heap từ mảng ban đầu: &amp;quot;&quot;/&gt;&lt;property id=&quot;20307&quot; value=&quot;279&quot;/&gt;&lt;/object&gt;&lt;object type=&quot;3&quot; unique_id=&quot;10026&quot;&gt;&lt;property id=&quot;20148&quot; value=&quot;5&quot;/&gt;&lt;property id=&quot;20300&quot; value=&quot;Slide 24&quot;/&gt;&lt;property id=&quot;20307&quot; value=&quot;280&quot;/&gt;&lt;/object&gt;&lt;object type=&quot;3&quot; unique_id=&quot;10027&quot;&gt;&lt;property id=&quot;20148&quot; value=&quot;5&quot;/&gt;&lt;property id=&quot;20300&quot; value=&quot;Slide 25&quot;/&gt;&lt;property id=&quot;20307&quot; value=&quot;281&quot;/&gt;&lt;/object&gt;&lt;object type=&quot;3&quot; unique_id=&quot;10028&quot;&gt;&lt;property id=&quot;20148&quot; value=&quot;5&quot;/&gt;&lt;property id=&quot;20300&quot; value=&quot;Slide 26&quot;/&gt;&lt;property id=&quot;20307&quot; value=&quot;282&quot;/&gt;&lt;/object&gt;&lt;object type=&quot;3&quot; unique_id=&quot;10029&quot;&gt;&lt;property id=&quot;20148&quot; value=&quot;5&quot;/&gt;&lt;property id=&quot;20300&quot; value=&quot;Slide 27&quot;/&gt;&lt;property id=&quot;20307&quot; value=&quot;283&quot;/&gt;&lt;/object&gt;&lt;object type=&quot;3&quot; unique_id=&quot;10030&quot;&gt;&lt;property id=&quot;20148&quot; value=&quot;5&quot;/&gt;&lt;property id=&quot;20300&quot; value=&quot;Slide 28 - &amp;quot;d) Heap sort:&amp;quot;&quot;/&gt;&lt;property id=&quot;20307&quot; value=&quot;287&quot;/&gt;&lt;/object&gt;&lt;object type=&quot;3&quot; unique_id=&quot;10031&quot;&gt;&lt;property id=&quot;20148&quot; value=&quot;5&quot;/&gt;&lt;property id=&quot;20300&quot; value=&quot;Slide 29&quot;/&gt;&lt;property id=&quot;20307&quot; value=&quot;288&quot;/&gt;&lt;/object&gt;&lt;object type=&quot;3&quot; unique_id=&quot;10032&quot;&gt;&lt;property id=&quot;20148&quot; value=&quot;5&quot;/&gt;&lt;property id=&quot;20300&quot; value=&quot;Slide 30 - &amp;quot;e) Cài đặt:&amp;quot;&quot;/&gt;&lt;property id=&quot;20307&quot; value=&quot;289&quot;/&gt;&lt;/object&gt;&lt;object type=&quot;3&quot; unique_id=&quot;10033&quot;&gt;&lt;property id=&quot;20148&quot; value=&quot;5&quot;/&gt;&lt;property id=&quot;20300&quot; value=&quot;Slide 31 - &amp;quot;f) So sánh Quick Sort, Heap Sort, Merge Sort&amp;quot;&quot;/&gt;&lt;property id=&quot;20307&quot; value=&quot;290&quot;/&gt;&lt;/object&gt;&lt;object type=&quot;3&quot; unique_id=&quot;10034&quot;&gt;&lt;property id=&quot;20148&quot; value=&quot;5&quot;/&gt;&lt;property id=&quot;20300&quot; value=&quot;Slide 32 - &amp;quot;IV. Bài tập&amp;quot;&quot;/&gt;&lt;property id=&quot;20307&quot; value=&quot;291&quot;/&gt;&lt;/object&gt;&lt;object type=&quot;3&quot; unique_id=&quot;10035&quot;&gt;&lt;property id=&quot;20148&quot; value=&quot;5&quot;/&gt;&lt;property id=&quot;20300&quot; value=&quot;Slide 33&quot;/&gt;&lt;property id=&quot;20307&quot; value=&quot;292&quot;/&gt;&lt;/object&gt;&lt;object type=&quot;3&quot; unique_id=&quot;10036&quot;&gt;&lt;property id=&quot;20148&quot; value=&quot;5&quot;/&gt;&lt;property id=&quot;20300&quot; value=&quot;Slide 34&quot;/&gt;&lt;property id=&quot;20307&quot; value=&quot;293&quot;/&gt;&lt;/object&gt;&lt;/object&gt;&lt;object type=&quot;8&quot; unique_id=&quot;10072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cdb2004123l">
  <a:themeElements>
    <a:clrScheme name="sample 2">
      <a:dk1>
        <a:srgbClr val="19426B"/>
      </a:dk1>
      <a:lt1>
        <a:srgbClr val="FFFFFF"/>
      </a:lt1>
      <a:dk2>
        <a:srgbClr val="008080"/>
      </a:dk2>
      <a:lt2>
        <a:srgbClr val="B2B2B2"/>
      </a:lt2>
      <a:accent1>
        <a:srgbClr val="35C9C2"/>
      </a:accent1>
      <a:accent2>
        <a:srgbClr val="398AC7"/>
      </a:accent2>
      <a:accent3>
        <a:srgbClr val="FFFFFF"/>
      </a:accent3>
      <a:accent4>
        <a:srgbClr val="14375A"/>
      </a:accent4>
      <a:accent5>
        <a:srgbClr val="AEE1DD"/>
      </a:accent5>
      <a:accent6>
        <a:srgbClr val="337DB4"/>
      </a:accent6>
      <a:hlink>
        <a:srgbClr val="8BBC00"/>
      </a:hlink>
      <a:folHlink>
        <a:srgbClr val="6D50CA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00"/>
        </a:dk1>
        <a:lt1>
          <a:srgbClr val="FFFFFF"/>
        </a:lt1>
        <a:dk2>
          <a:srgbClr val="1640B6"/>
        </a:dk2>
        <a:lt2>
          <a:srgbClr val="B2B2B2"/>
        </a:lt2>
        <a:accent1>
          <a:srgbClr val="48BDEC"/>
        </a:accent1>
        <a:accent2>
          <a:srgbClr val="E68402"/>
        </a:accent2>
        <a:accent3>
          <a:srgbClr val="FFFFFF"/>
        </a:accent3>
        <a:accent4>
          <a:srgbClr val="000000"/>
        </a:accent4>
        <a:accent5>
          <a:srgbClr val="B1DBF4"/>
        </a:accent5>
        <a:accent6>
          <a:srgbClr val="D07702"/>
        </a:accent6>
        <a:hlink>
          <a:srgbClr val="339966"/>
        </a:hlink>
        <a:folHlink>
          <a:srgbClr val="7E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426B"/>
        </a:dk1>
        <a:lt1>
          <a:srgbClr val="FFFFFF"/>
        </a:lt1>
        <a:dk2>
          <a:srgbClr val="008080"/>
        </a:dk2>
        <a:lt2>
          <a:srgbClr val="B2B2B2"/>
        </a:lt2>
        <a:accent1>
          <a:srgbClr val="35C9C2"/>
        </a:accent1>
        <a:accent2>
          <a:srgbClr val="398AC7"/>
        </a:accent2>
        <a:accent3>
          <a:srgbClr val="FFFFFF"/>
        </a:accent3>
        <a:accent4>
          <a:srgbClr val="14375A"/>
        </a:accent4>
        <a:accent5>
          <a:srgbClr val="AEE1DD"/>
        </a:accent5>
        <a:accent6>
          <a:srgbClr val="337DB4"/>
        </a:accent6>
        <a:hlink>
          <a:srgbClr val="8BBC00"/>
        </a:hlink>
        <a:folHlink>
          <a:srgbClr val="6D50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25095D"/>
        </a:dk1>
        <a:lt1>
          <a:srgbClr val="FFFFFF"/>
        </a:lt1>
        <a:dk2>
          <a:srgbClr val="235752"/>
        </a:dk2>
        <a:lt2>
          <a:srgbClr val="B2B2B2"/>
        </a:lt2>
        <a:accent1>
          <a:srgbClr val="DAAF34"/>
        </a:accent1>
        <a:accent2>
          <a:srgbClr val="6F9A3C"/>
        </a:accent2>
        <a:accent3>
          <a:srgbClr val="FFFFFF"/>
        </a:accent3>
        <a:accent4>
          <a:srgbClr val="1E064E"/>
        </a:accent4>
        <a:accent5>
          <a:srgbClr val="EAD4AE"/>
        </a:accent5>
        <a:accent6>
          <a:srgbClr val="648B35"/>
        </a:accent6>
        <a:hlink>
          <a:srgbClr val="8DAED9"/>
        </a:hlink>
        <a:folHlink>
          <a:srgbClr val="A8CB7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cdb2004123l</Template>
  <TotalTime>557</TotalTime>
  <Words>2658</Words>
  <Application>Microsoft Office PowerPoint</Application>
  <PresentationFormat>On-screen Show (4:3)</PresentationFormat>
  <Paragraphs>751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Arial</vt:lpstr>
      <vt:lpstr>Arial-Rounded</vt:lpstr>
      <vt:lpstr>Bauhaus-Light</vt:lpstr>
      <vt:lpstr>Calibri</vt:lpstr>
      <vt:lpstr>Cambria</vt:lpstr>
      <vt:lpstr>Cambria Math</vt:lpstr>
      <vt:lpstr>Candara</vt:lpstr>
      <vt:lpstr>Chelthm</vt:lpstr>
      <vt:lpstr>Consolas</vt:lpstr>
      <vt:lpstr>Courier New</vt:lpstr>
      <vt:lpstr>Fujiyama</vt:lpstr>
      <vt:lpstr>Tahoma</vt:lpstr>
      <vt:lpstr>Verdana</vt:lpstr>
      <vt:lpstr>Wingdings</vt:lpstr>
      <vt:lpstr>cdb2004123l</vt:lpstr>
      <vt:lpstr>CÂY NHỊ PHÂN</vt:lpstr>
      <vt:lpstr>I. Khái niệm về cây</vt:lpstr>
      <vt:lpstr>PowerPoint Presentation</vt:lpstr>
      <vt:lpstr>PowerPoint Presentation</vt:lpstr>
      <vt:lpstr>Một số tính chất của cây</vt:lpstr>
      <vt:lpstr>II. Cây Nhị Phân</vt:lpstr>
      <vt:lpstr>PowerPoint Presentation</vt:lpstr>
      <vt:lpstr>PowerPoint Presentation</vt:lpstr>
      <vt:lpstr>4) Biểu diễn cây nhị phân trong máy tính</vt:lpstr>
      <vt:lpstr>PowerPoint Presentation</vt:lpstr>
      <vt:lpstr>PowerPoint Presentation</vt:lpstr>
      <vt:lpstr>5) Duyệt cây nhị phân</vt:lpstr>
      <vt:lpstr>PowerPoint Presentation</vt:lpstr>
      <vt:lpstr>PowerPoint Presentation</vt:lpstr>
      <vt:lpstr>PowerPoint Presentation</vt:lpstr>
      <vt:lpstr>5) Ứng dụng của các phương pháp duyệt</vt:lpstr>
      <vt:lpstr>6) Biểu diễn cây nhị phân bằng mảng</vt:lpstr>
      <vt:lpstr>PowerPoint Presentation</vt:lpstr>
      <vt:lpstr>III. Sắp xếp vun đống (Heap Sort)</vt:lpstr>
      <vt:lpstr>PowerPoint Presentation</vt:lpstr>
      <vt:lpstr>b) Hiệu chỉnh Heap</vt:lpstr>
      <vt:lpstr>PowerPoint Presentation</vt:lpstr>
      <vt:lpstr>c) Tạo Heap từ mảng ban đầu: </vt:lpstr>
      <vt:lpstr>PowerPoint Presentation</vt:lpstr>
      <vt:lpstr>PowerPoint Presentation</vt:lpstr>
      <vt:lpstr>PowerPoint Presentation</vt:lpstr>
      <vt:lpstr>PowerPoint Presentation</vt:lpstr>
      <vt:lpstr>d) Heap sort:</vt:lpstr>
      <vt:lpstr>PowerPoint Presentation</vt:lpstr>
      <vt:lpstr>e) Cài đặt:</vt:lpstr>
      <vt:lpstr>f) So sánh Quick Sort, Heap Sort, Merge Sort</vt:lpstr>
      <vt:lpstr>IV. Bài tập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MinhVan</dc:creator>
  <cp:lastModifiedBy>Tran Minh Van</cp:lastModifiedBy>
  <cp:revision>47</cp:revision>
  <dcterms:created xsi:type="dcterms:W3CDTF">2012-08-23T07:09:20Z</dcterms:created>
  <dcterms:modified xsi:type="dcterms:W3CDTF">2018-12-12T08:38:54Z</dcterms:modified>
</cp:coreProperties>
</file>